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64" r:id="rId3"/>
    <p:sldId id="281" r:id="rId4"/>
    <p:sldId id="266" r:id="rId5"/>
    <p:sldId id="285" r:id="rId6"/>
    <p:sldId id="286" r:id="rId7"/>
    <p:sldId id="282" r:id="rId8"/>
    <p:sldId id="283" r:id="rId9"/>
    <p:sldId id="284" r:id="rId10"/>
    <p:sldId id="288" r:id="rId11"/>
    <p:sldId id="289" r:id="rId12"/>
    <p:sldId id="290" r:id="rId13"/>
    <p:sldId id="291" r:id="rId14"/>
    <p:sldId id="299" r:id="rId15"/>
    <p:sldId id="300" r:id="rId16"/>
    <p:sldId id="301" r:id="rId17"/>
    <p:sldId id="302" r:id="rId18"/>
    <p:sldId id="303" r:id="rId19"/>
    <p:sldId id="305" r:id="rId20"/>
    <p:sldId id="304" r:id="rId21"/>
    <p:sldId id="274" r:id="rId22"/>
    <p:sldId id="275" r:id="rId23"/>
    <p:sldId id="278" r:id="rId24"/>
    <p:sldId id="279" r:id="rId25"/>
    <p:sldId id="262" r:id="rId26"/>
  </p:sldIdLst>
  <p:sldSz cx="9144000" cy="5143500" type="screen16x9"/>
  <p:notesSz cx="6858000" cy="9144000"/>
  <p:custDataLst>
    <p:tags r:id="rId27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52" d="100"/>
          <a:sy n="152" d="100"/>
        </p:scale>
        <p:origin x="-444" y="-10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microsoft.com/office/2007/relationships/hdphoto" Target="../media/hdphoto1.wdp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 descr="七彩课堂4个字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3249" y="41028"/>
            <a:ext cx="1370357" cy="537812"/>
          </a:xfrm>
          <a:prstGeom prst="rect">
            <a:avLst/>
          </a:prstGeom>
        </p:spPr>
      </p:pic>
      <p:sp>
        <p:nvSpPr>
          <p:cNvPr id="7" name="矩形 6"/>
          <p:cNvSpPr/>
          <p:nvPr userDrawn="1"/>
        </p:nvSpPr>
        <p:spPr>
          <a:xfrm>
            <a:off x="-63400" y="84142"/>
            <a:ext cx="3600452" cy="33718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1600" b="1" spc="300" dirty="0" smtClean="0">
                <a:ln w="0"/>
                <a:solidFill>
                  <a:prstClr val="black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北师版</a:t>
            </a:r>
            <a:r>
              <a:rPr lang="en-US" altLang="zh-CN" sz="1600" b="1" spc="300" dirty="0" smtClean="0">
                <a:ln w="0"/>
                <a:solidFill>
                  <a:prstClr val="black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·</a:t>
            </a:r>
            <a:r>
              <a:rPr lang="zh-CN" altLang="en-US" sz="1600" b="1" spc="300" dirty="0" smtClean="0">
                <a:ln w="0"/>
                <a:solidFill>
                  <a:prstClr val="black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数学</a:t>
            </a:r>
            <a:r>
              <a:rPr lang="en-US" altLang="zh-CN" sz="1600" b="1" spc="300" dirty="0" smtClean="0">
                <a:ln w="0"/>
                <a:solidFill>
                  <a:prstClr val="black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·</a:t>
            </a:r>
            <a:r>
              <a:rPr lang="zh-CN" altLang="en-US" sz="1600" b="1" spc="300" dirty="0" smtClean="0">
                <a:ln w="0"/>
                <a:solidFill>
                  <a:prstClr val="black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五年级</a:t>
            </a:r>
            <a:r>
              <a:rPr lang="en-US" altLang="zh-CN" sz="1600" b="1" spc="300" dirty="0" smtClean="0">
                <a:ln w="0"/>
                <a:solidFill>
                  <a:prstClr val="black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·</a:t>
            </a:r>
            <a:r>
              <a:rPr lang="zh-CN" altLang="en-US" sz="1600" b="1" spc="300" dirty="0" smtClean="0">
                <a:ln w="0"/>
                <a:solidFill>
                  <a:prstClr val="black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下册</a:t>
            </a:r>
            <a:endParaRPr lang="zh-CN" altLang="en-US" sz="1600" b="1" spc="300" dirty="0">
              <a:ln w="0"/>
              <a:solidFill>
                <a:prstClr val="black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8" name="圆角矩形 7"/>
          <p:cNvSpPr/>
          <p:nvPr userDrawn="1"/>
        </p:nvSpPr>
        <p:spPr>
          <a:xfrm>
            <a:off x="109220" y="400050"/>
            <a:ext cx="3230245" cy="76200"/>
          </a:xfrm>
          <a:prstGeom prst="roundRect">
            <a:avLst/>
          </a:prstGeom>
          <a:solidFill>
            <a:srgbClr val="A9D18E"/>
          </a:solidFill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59" t="21331" r="6846" b="29800"/>
          <a:stretch>
            <a:fillRect/>
          </a:stretch>
        </p:blipFill>
        <p:spPr>
          <a:xfrm>
            <a:off x="898525" y="738505"/>
            <a:ext cx="7378700" cy="3671570"/>
          </a:xfrm>
          <a:prstGeom prst="rect">
            <a:avLst/>
          </a:prstGeom>
        </p:spPr>
      </p:pic>
      <p:pic>
        <p:nvPicPr>
          <p:cNvPr id="10" name="图片 9" descr="立体尺子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rot="20160000">
            <a:off x="182880" y="414655"/>
            <a:ext cx="1219835" cy="1219835"/>
          </a:xfrm>
          <a:prstGeom prst="rect">
            <a:avLst/>
          </a:prstGeom>
        </p:spPr>
      </p:pic>
      <p:pic>
        <p:nvPicPr>
          <p:cNvPr id="11" name="图片 10" descr="小草"/>
          <p:cNvPicPr>
            <a:picLocks noChangeAspect="1"/>
          </p:cNvPicPr>
          <p:nvPr userDrawn="1"/>
        </p:nvPicPr>
        <p:blipFill>
          <a:blip r:embed="rId5"/>
          <a:srcRect l="3210" t="41481" b="40247"/>
          <a:stretch>
            <a:fillRect/>
          </a:stretch>
        </p:blipFill>
        <p:spPr>
          <a:xfrm>
            <a:off x="-21665" y="4201945"/>
            <a:ext cx="5334000" cy="996950"/>
          </a:xfrm>
          <a:prstGeom prst="rect">
            <a:avLst/>
          </a:prstGeom>
        </p:spPr>
      </p:pic>
      <p:pic>
        <p:nvPicPr>
          <p:cNvPr id="12" name="图片 11" descr="花花"/>
          <p:cNvPicPr>
            <a:picLocks noChangeAspect="1"/>
          </p:cNvPicPr>
          <p:nvPr userDrawn="1"/>
        </p:nvPicPr>
        <p:blipFill>
          <a:blip r:embed="rId6"/>
          <a:srcRect l="2934" t="18441" r="5448" b="31014"/>
          <a:stretch>
            <a:fillRect/>
          </a:stretch>
        </p:blipFill>
        <p:spPr>
          <a:xfrm>
            <a:off x="7580705" y="4284645"/>
            <a:ext cx="1572260" cy="8674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图片包含 文字&#10;&#10;描述已自动生成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401" y="4464508"/>
            <a:ext cx="961472" cy="6789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图片包含 文字&#10;&#10;描述已自动生成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401" y="4464508"/>
            <a:ext cx="961472" cy="678991"/>
          </a:xfrm>
          <a:prstGeom prst="rect">
            <a:avLst/>
          </a:prstGeom>
        </p:spPr>
      </p:pic>
      <p:cxnSp>
        <p:nvCxnSpPr>
          <p:cNvPr id="133" name="直接连接符 132"/>
          <p:cNvCxnSpPr/>
          <p:nvPr userDrawn="1"/>
        </p:nvCxnSpPr>
        <p:spPr>
          <a:xfrm flipV="1">
            <a:off x="94992" y="76122"/>
            <a:ext cx="1021060" cy="6102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直接连接符 134"/>
          <p:cNvCxnSpPr/>
          <p:nvPr userDrawn="1"/>
        </p:nvCxnSpPr>
        <p:spPr>
          <a:xfrm flipH="1" flipV="1">
            <a:off x="88256" y="70021"/>
            <a:ext cx="6737" cy="1022400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直接连接符 136"/>
          <p:cNvCxnSpPr/>
          <p:nvPr userDrawn="1"/>
        </p:nvCxnSpPr>
        <p:spPr>
          <a:xfrm flipV="1">
            <a:off x="9018982" y="4016016"/>
            <a:ext cx="7200" cy="1022400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直接连接符 137"/>
          <p:cNvCxnSpPr/>
          <p:nvPr userDrawn="1"/>
        </p:nvCxnSpPr>
        <p:spPr>
          <a:xfrm>
            <a:off x="7996582" y="5037135"/>
            <a:ext cx="1022400" cy="7200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直接连接符 148"/>
          <p:cNvCxnSpPr/>
          <p:nvPr userDrawn="1"/>
        </p:nvCxnSpPr>
        <p:spPr>
          <a:xfrm rot="16200000" flipH="1" flipV="1">
            <a:off x="8748982" y="4713432"/>
            <a:ext cx="0" cy="540000"/>
          </a:xfrm>
          <a:prstGeom prst="line">
            <a:avLst/>
          </a:prstGeom>
          <a:ln w="107950" cmpd="thickThin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直接连接符 154"/>
          <p:cNvCxnSpPr/>
          <p:nvPr userDrawn="1"/>
        </p:nvCxnSpPr>
        <p:spPr>
          <a:xfrm rot="5400000" flipH="1">
            <a:off x="361624" y="-121783"/>
            <a:ext cx="0" cy="540000"/>
          </a:xfrm>
          <a:prstGeom prst="line">
            <a:avLst/>
          </a:prstGeom>
          <a:ln w="107950" cmpd="thickThin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 descr="绿色框00"/>
          <p:cNvPicPr>
            <a:picLocks noChangeAspect="1"/>
          </p:cNvPicPr>
          <p:nvPr userDrawn="1"/>
        </p:nvPicPr>
        <p:blipFill>
          <a:blip r:embed="rId2"/>
          <a:srcRect l="11589" t="40000" r="12691" b="23210"/>
          <a:stretch>
            <a:fillRect/>
          </a:stretch>
        </p:blipFill>
        <p:spPr>
          <a:xfrm>
            <a:off x="3756211" y="-12599"/>
            <a:ext cx="1658471" cy="540448"/>
          </a:xfrm>
          <a:prstGeom prst="rect">
            <a:avLst/>
          </a:prstGeom>
        </p:spPr>
      </p:pic>
      <p:cxnSp>
        <p:nvCxnSpPr>
          <p:cNvPr id="10" name="直接连接符 9"/>
          <p:cNvCxnSpPr/>
          <p:nvPr userDrawn="1"/>
        </p:nvCxnSpPr>
        <p:spPr>
          <a:xfrm>
            <a:off x="240276" y="257625"/>
            <a:ext cx="10736" cy="4646069"/>
          </a:xfrm>
          <a:prstGeom prst="line">
            <a:avLst/>
          </a:prstGeom>
          <a:ln w="28575">
            <a:solidFill>
              <a:schemeClr val="accent6">
                <a:lumMod val="60000"/>
                <a:lumOff val="4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 userDrawn="1"/>
        </p:nvCxnSpPr>
        <p:spPr>
          <a:xfrm>
            <a:off x="8919882" y="654424"/>
            <a:ext cx="0" cy="4312023"/>
          </a:xfrm>
          <a:prstGeom prst="line">
            <a:avLst/>
          </a:prstGeom>
          <a:ln w="28575">
            <a:solidFill>
              <a:schemeClr val="accent6">
                <a:lumMod val="60000"/>
                <a:lumOff val="4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 userDrawn="1"/>
        </p:nvCxnSpPr>
        <p:spPr>
          <a:xfrm flipH="1">
            <a:off x="251012" y="4966447"/>
            <a:ext cx="8668870" cy="0"/>
          </a:xfrm>
          <a:prstGeom prst="line">
            <a:avLst/>
          </a:prstGeom>
          <a:ln w="28575">
            <a:solidFill>
              <a:schemeClr val="accent6">
                <a:lumMod val="60000"/>
                <a:lumOff val="4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图片 2" descr="图片包含 文字&#10;&#10;描述已自动生成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401" y="4464508"/>
            <a:ext cx="961472" cy="678991"/>
          </a:xfrm>
          <a:prstGeom prst="rect">
            <a:avLst/>
          </a:prstGeom>
        </p:spPr>
      </p:pic>
      <p:sp>
        <p:nvSpPr>
          <p:cNvPr id="17" name="文本框 28"/>
          <p:cNvSpPr txBox="1"/>
          <p:nvPr userDrawn="1"/>
        </p:nvSpPr>
        <p:spPr>
          <a:xfrm>
            <a:off x="3840819" y="-18385"/>
            <a:ext cx="158282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变式</a:t>
            </a:r>
            <a:r>
              <a:rPr lang="zh-CN" altLang="en-US" sz="2600" dirty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训练</a:t>
            </a:r>
          </a:p>
        </p:txBody>
      </p:sp>
      <p:cxnSp>
        <p:nvCxnSpPr>
          <p:cNvPr id="18" name="直接连接符 17"/>
          <p:cNvCxnSpPr/>
          <p:nvPr userDrawn="1"/>
        </p:nvCxnSpPr>
        <p:spPr>
          <a:xfrm flipH="1" flipV="1">
            <a:off x="5414684" y="241601"/>
            <a:ext cx="2160492" cy="8964"/>
          </a:xfrm>
          <a:prstGeom prst="line">
            <a:avLst/>
          </a:prstGeom>
          <a:ln w="28575">
            <a:solidFill>
              <a:schemeClr val="accent6">
                <a:lumMod val="60000"/>
                <a:lumOff val="4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 userDrawn="1"/>
        </p:nvCxnSpPr>
        <p:spPr>
          <a:xfrm flipH="1">
            <a:off x="251012" y="250565"/>
            <a:ext cx="3525090" cy="0"/>
          </a:xfrm>
          <a:prstGeom prst="line">
            <a:avLst/>
          </a:prstGeom>
          <a:ln w="28575">
            <a:solidFill>
              <a:schemeClr val="accent6">
                <a:lumMod val="60000"/>
                <a:lumOff val="4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直接连接符 17"/>
          <p:cNvCxnSpPr/>
          <p:nvPr userDrawn="1"/>
        </p:nvCxnSpPr>
        <p:spPr>
          <a:xfrm>
            <a:off x="251012" y="268495"/>
            <a:ext cx="0" cy="4635199"/>
          </a:xfrm>
          <a:prstGeom prst="line">
            <a:avLst/>
          </a:prstGeom>
          <a:ln w="28575">
            <a:solidFill>
              <a:schemeClr val="accent5">
                <a:lumMod val="60000"/>
                <a:lumOff val="4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 userDrawn="1"/>
        </p:nvCxnSpPr>
        <p:spPr>
          <a:xfrm>
            <a:off x="8919882" y="600635"/>
            <a:ext cx="0" cy="4365812"/>
          </a:xfrm>
          <a:prstGeom prst="line">
            <a:avLst/>
          </a:prstGeom>
          <a:ln w="28575">
            <a:solidFill>
              <a:schemeClr val="accent5">
                <a:lumMod val="60000"/>
                <a:lumOff val="4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 userDrawn="1"/>
        </p:nvCxnSpPr>
        <p:spPr>
          <a:xfrm flipH="1">
            <a:off x="251012" y="4966447"/>
            <a:ext cx="8668870" cy="0"/>
          </a:xfrm>
          <a:prstGeom prst="line">
            <a:avLst/>
          </a:prstGeom>
          <a:ln w="28575">
            <a:solidFill>
              <a:schemeClr val="accent5">
                <a:lumMod val="60000"/>
                <a:lumOff val="4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图片 22" descr="图片包含 文字&#10;&#10;描述已自动生成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401" y="4464508"/>
            <a:ext cx="961472" cy="678991"/>
          </a:xfrm>
          <a:prstGeom prst="rect">
            <a:avLst/>
          </a:prstGeom>
        </p:spPr>
      </p:pic>
      <p:pic>
        <p:nvPicPr>
          <p:cNvPr id="24" name="图片 23" descr="绿色框00"/>
          <p:cNvPicPr>
            <a:picLocks noChangeAspect="1"/>
          </p:cNvPicPr>
          <p:nvPr userDrawn="1"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 l="11589" t="40000" r="12691" b="23210"/>
          <a:stretch>
            <a:fillRect/>
          </a:stretch>
        </p:blipFill>
        <p:spPr>
          <a:xfrm>
            <a:off x="3756211" y="-12599"/>
            <a:ext cx="1658471" cy="540448"/>
          </a:xfrm>
          <a:prstGeom prst="rect">
            <a:avLst/>
          </a:prstGeom>
        </p:spPr>
      </p:pic>
      <p:sp>
        <p:nvSpPr>
          <p:cNvPr id="25" name="文本框 28"/>
          <p:cNvSpPr txBox="1"/>
          <p:nvPr userDrawn="1"/>
        </p:nvSpPr>
        <p:spPr>
          <a:xfrm>
            <a:off x="3831854" y="-9420"/>
            <a:ext cx="158282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00" dirty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思维训练</a:t>
            </a:r>
          </a:p>
        </p:txBody>
      </p:sp>
      <p:cxnSp>
        <p:nvCxnSpPr>
          <p:cNvPr id="26" name="直接连接符 25"/>
          <p:cNvCxnSpPr/>
          <p:nvPr userDrawn="1"/>
        </p:nvCxnSpPr>
        <p:spPr>
          <a:xfrm flipH="1">
            <a:off x="5414683" y="250565"/>
            <a:ext cx="2133599" cy="8965"/>
          </a:xfrm>
          <a:prstGeom prst="line">
            <a:avLst/>
          </a:prstGeom>
          <a:ln w="28575">
            <a:solidFill>
              <a:schemeClr val="accent5">
                <a:lumMod val="60000"/>
                <a:lumOff val="4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 userDrawn="1"/>
        </p:nvCxnSpPr>
        <p:spPr>
          <a:xfrm flipH="1">
            <a:off x="251012" y="268495"/>
            <a:ext cx="3525090" cy="0"/>
          </a:xfrm>
          <a:prstGeom prst="line">
            <a:avLst/>
          </a:prstGeom>
          <a:ln w="28575">
            <a:solidFill>
              <a:schemeClr val="accent5">
                <a:lumMod val="60000"/>
                <a:lumOff val="4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图片包含 文字&#10;&#10;描述已自动生成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401" y="4464508"/>
            <a:ext cx="961472" cy="678991"/>
          </a:xfrm>
          <a:prstGeom prst="rect">
            <a:avLst/>
          </a:prstGeom>
        </p:spPr>
      </p:pic>
      <p:pic>
        <p:nvPicPr>
          <p:cNvPr id="6" name="图片 5" descr="/Users/timebook007/Desktop/绿色框.png绿色框"/>
          <p:cNvPicPr>
            <a:picLocks noChangeAspect="1"/>
          </p:cNvPicPr>
          <p:nvPr userDrawn="1"/>
        </p:nvPicPr>
        <p:blipFill>
          <a:blip r:embed="rId3"/>
          <a:srcRect l="16744" t="65554" r="31761" b="20455"/>
          <a:stretch>
            <a:fillRect/>
          </a:stretch>
        </p:blipFill>
        <p:spPr>
          <a:xfrm>
            <a:off x="32903" y="170329"/>
            <a:ext cx="2711087" cy="552301"/>
          </a:xfrm>
          <a:prstGeom prst="rect">
            <a:avLst/>
          </a:prstGeom>
        </p:spPr>
      </p:pic>
      <p:sp>
        <p:nvSpPr>
          <p:cNvPr id="7" name="文本框 7"/>
          <p:cNvSpPr txBox="1"/>
          <p:nvPr userDrawn="1"/>
        </p:nvSpPr>
        <p:spPr>
          <a:xfrm>
            <a:off x="505587" y="162501"/>
            <a:ext cx="17050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70AD47">
                    <a:lumMod val="75000"/>
                  </a:srgb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情景导</a:t>
            </a:r>
            <a:r>
              <a:rPr lang="zh-CN" altLang="en-US" sz="2800" b="1" dirty="0">
                <a:solidFill>
                  <a:srgbClr val="70AD47">
                    <a:lumMod val="75000"/>
                  </a:srgb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入</a:t>
            </a:r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00198" y="297889"/>
            <a:ext cx="310515" cy="3244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图片包含 文字&#10;&#10;描述已自动生成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401" y="4464508"/>
            <a:ext cx="961472" cy="678991"/>
          </a:xfrm>
          <a:prstGeom prst="rect">
            <a:avLst/>
          </a:prstGeom>
        </p:spPr>
      </p:pic>
      <p:pic>
        <p:nvPicPr>
          <p:cNvPr id="12" name="图片 11" descr="/Users/timebook007/Desktop/绿色框.png绿色框"/>
          <p:cNvPicPr>
            <a:picLocks noChangeAspect="1"/>
          </p:cNvPicPr>
          <p:nvPr userDrawn="1"/>
        </p:nvPicPr>
        <p:blipFill>
          <a:blip r:embed="rId3"/>
          <a:srcRect l="16744" t="65554" r="31761" b="20455"/>
          <a:stretch>
            <a:fillRect/>
          </a:stretch>
        </p:blipFill>
        <p:spPr>
          <a:xfrm>
            <a:off x="32903" y="170329"/>
            <a:ext cx="2711087" cy="552301"/>
          </a:xfrm>
          <a:prstGeom prst="rect">
            <a:avLst/>
          </a:prstGeom>
        </p:spPr>
      </p:pic>
      <p:sp>
        <p:nvSpPr>
          <p:cNvPr id="13" name="文本框 7"/>
          <p:cNvSpPr txBox="1"/>
          <p:nvPr userDrawn="1"/>
        </p:nvSpPr>
        <p:spPr>
          <a:xfrm>
            <a:off x="505587" y="162501"/>
            <a:ext cx="17050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70AD47">
                    <a:lumMod val="75000"/>
                  </a:srgb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活动探究</a:t>
            </a:r>
            <a:endParaRPr lang="en-US" altLang="zh-CN" sz="2800" b="1" dirty="0" smtClean="0">
              <a:solidFill>
                <a:srgbClr val="70AD47">
                  <a:lumMod val="75000"/>
                </a:srgb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00198" y="297889"/>
            <a:ext cx="310515" cy="3244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图片包含 文字&#10;&#10;描述已自动生成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401" y="4464508"/>
            <a:ext cx="961472" cy="678991"/>
          </a:xfrm>
          <a:prstGeom prst="rect">
            <a:avLst/>
          </a:prstGeom>
        </p:spPr>
      </p:pic>
      <p:pic>
        <p:nvPicPr>
          <p:cNvPr id="10" name="图片 9" descr="/Users/timebook007/Desktop/绿色框.png绿色框"/>
          <p:cNvPicPr>
            <a:picLocks noChangeAspect="1"/>
          </p:cNvPicPr>
          <p:nvPr userDrawn="1"/>
        </p:nvPicPr>
        <p:blipFill>
          <a:blip r:embed="rId3"/>
          <a:srcRect l="16744" t="65554" r="31761" b="20455"/>
          <a:stretch>
            <a:fillRect/>
          </a:stretch>
        </p:blipFill>
        <p:spPr>
          <a:xfrm>
            <a:off x="32903" y="170329"/>
            <a:ext cx="2711087" cy="552301"/>
          </a:xfrm>
          <a:prstGeom prst="rect">
            <a:avLst/>
          </a:prstGeom>
        </p:spPr>
      </p:pic>
      <p:sp>
        <p:nvSpPr>
          <p:cNvPr id="11" name="文本框 7"/>
          <p:cNvSpPr txBox="1"/>
          <p:nvPr userDrawn="1"/>
        </p:nvSpPr>
        <p:spPr>
          <a:xfrm>
            <a:off x="505587" y="153536"/>
            <a:ext cx="17050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70AD47">
                    <a:lumMod val="75000"/>
                  </a:srgb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拓展延伸</a:t>
            </a:r>
            <a:endParaRPr lang="zh-CN" altLang="en-US" sz="2800" b="1" dirty="0">
              <a:solidFill>
                <a:srgbClr val="70AD47">
                  <a:lumMod val="75000"/>
                </a:srgb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00198" y="297889"/>
            <a:ext cx="310515" cy="3244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图片包含 文字&#10;&#10;描述已自动生成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401" y="4464508"/>
            <a:ext cx="961472" cy="678991"/>
          </a:xfrm>
          <a:prstGeom prst="rect">
            <a:avLst/>
          </a:prstGeom>
        </p:spPr>
      </p:pic>
      <p:pic>
        <p:nvPicPr>
          <p:cNvPr id="7" name="图片 6" descr="/Users/timebook007/Desktop/绿色框.png绿色框"/>
          <p:cNvPicPr>
            <a:picLocks noChangeAspect="1"/>
          </p:cNvPicPr>
          <p:nvPr userDrawn="1"/>
        </p:nvPicPr>
        <p:blipFill>
          <a:blip r:embed="rId3"/>
          <a:srcRect l="16744" t="65554" r="31761" b="20455"/>
          <a:stretch>
            <a:fillRect/>
          </a:stretch>
        </p:blipFill>
        <p:spPr>
          <a:xfrm>
            <a:off x="32903" y="170329"/>
            <a:ext cx="2711087" cy="552301"/>
          </a:xfrm>
          <a:prstGeom prst="rect">
            <a:avLst/>
          </a:prstGeom>
        </p:spPr>
      </p:pic>
      <p:sp>
        <p:nvSpPr>
          <p:cNvPr id="11" name="文本框 7"/>
          <p:cNvSpPr txBox="1"/>
          <p:nvPr userDrawn="1"/>
        </p:nvSpPr>
        <p:spPr>
          <a:xfrm>
            <a:off x="496622" y="162501"/>
            <a:ext cx="17050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70AD47">
                    <a:lumMod val="75000"/>
                  </a:srgb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课堂小结</a:t>
            </a:r>
            <a:endParaRPr lang="zh-CN" altLang="en-US" sz="2800" b="1" dirty="0">
              <a:solidFill>
                <a:srgbClr val="70AD47">
                  <a:lumMod val="75000"/>
                </a:srgb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00198" y="297889"/>
            <a:ext cx="310515" cy="3244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图片包含 文字&#10;&#10;描述已自动生成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401" y="4464508"/>
            <a:ext cx="961472" cy="678991"/>
          </a:xfrm>
          <a:prstGeom prst="rect">
            <a:avLst/>
          </a:prstGeom>
        </p:spPr>
      </p:pic>
      <p:pic>
        <p:nvPicPr>
          <p:cNvPr id="10" name="图片 9" descr="/Users/timebook007/Desktop/绿色框.png绿色框"/>
          <p:cNvPicPr>
            <a:picLocks noChangeAspect="1"/>
          </p:cNvPicPr>
          <p:nvPr userDrawn="1"/>
        </p:nvPicPr>
        <p:blipFill>
          <a:blip r:embed="rId3"/>
          <a:srcRect l="16744" t="65554" r="31761" b="20455"/>
          <a:stretch>
            <a:fillRect/>
          </a:stretch>
        </p:blipFill>
        <p:spPr>
          <a:xfrm>
            <a:off x="32903" y="170329"/>
            <a:ext cx="3041992" cy="552301"/>
          </a:xfrm>
          <a:prstGeom prst="rect">
            <a:avLst/>
          </a:prstGeom>
        </p:spPr>
      </p:pic>
      <p:sp>
        <p:nvSpPr>
          <p:cNvPr id="11" name="文本框 7"/>
          <p:cNvSpPr txBox="1"/>
          <p:nvPr userDrawn="1"/>
        </p:nvSpPr>
        <p:spPr>
          <a:xfrm>
            <a:off x="505586" y="162501"/>
            <a:ext cx="22384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70AD47">
                    <a:lumMod val="75000"/>
                  </a:srgb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跨学科学习</a:t>
            </a:r>
            <a:endParaRPr lang="zh-CN" altLang="en-US" sz="2800" b="1" dirty="0">
              <a:solidFill>
                <a:srgbClr val="70AD47">
                  <a:lumMod val="75000"/>
                </a:srgb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00198" y="297889"/>
            <a:ext cx="310515" cy="3244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 descr="图片包含 文字&#10;&#10;描述已自动生成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401" y="4464508"/>
            <a:ext cx="961472" cy="678991"/>
          </a:xfrm>
          <a:prstGeom prst="rect">
            <a:avLst/>
          </a:prstGeom>
        </p:spPr>
      </p:pic>
      <p:pic>
        <p:nvPicPr>
          <p:cNvPr id="16" name="图片 15" descr="/Users/timebook007/Desktop/绿色框.png绿色框"/>
          <p:cNvPicPr>
            <a:picLocks noChangeAspect="1"/>
          </p:cNvPicPr>
          <p:nvPr userDrawn="1"/>
        </p:nvPicPr>
        <p:blipFill>
          <a:blip r:embed="rId3"/>
          <a:srcRect l="16744" t="65554" r="31761" b="20455"/>
          <a:stretch>
            <a:fillRect/>
          </a:stretch>
        </p:blipFill>
        <p:spPr>
          <a:xfrm>
            <a:off x="32903" y="170329"/>
            <a:ext cx="2711087" cy="552301"/>
          </a:xfrm>
          <a:prstGeom prst="rect">
            <a:avLst/>
          </a:prstGeom>
        </p:spPr>
      </p:pic>
      <p:sp>
        <p:nvSpPr>
          <p:cNvPr id="17" name="文本框 7"/>
          <p:cNvSpPr txBox="1"/>
          <p:nvPr userDrawn="1"/>
        </p:nvSpPr>
        <p:spPr>
          <a:xfrm>
            <a:off x="505587" y="162501"/>
            <a:ext cx="17050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70AD47">
                    <a:lumMod val="75000"/>
                  </a:srgb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课外活动</a:t>
            </a:r>
            <a:endParaRPr lang="zh-CN" altLang="en-US" sz="2800" b="1" dirty="0">
              <a:solidFill>
                <a:srgbClr val="70AD47">
                  <a:lumMod val="75000"/>
                </a:srgb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8" name="图片 17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00198" y="297889"/>
            <a:ext cx="310515" cy="324485"/>
          </a:xfrm>
          <a:prstGeom prst="rect">
            <a:avLst/>
          </a:prstGeom>
        </p:spPr>
      </p:pic>
      <p:grpSp>
        <p:nvGrpSpPr>
          <p:cNvPr id="11" name="组合 10"/>
          <p:cNvGrpSpPr/>
          <p:nvPr userDrawn="1"/>
        </p:nvGrpSpPr>
        <p:grpSpPr>
          <a:xfrm>
            <a:off x="7776607" y="1151453"/>
            <a:ext cx="1301878" cy="3705744"/>
            <a:chOff x="12279" y="2094"/>
            <a:chExt cx="1976" cy="5643"/>
          </a:xfrm>
        </p:grpSpPr>
        <p:pic>
          <p:nvPicPr>
            <p:cNvPr id="12" name="图片 11"/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2500" b="99375" l="2917" r="100000">
                          <a14:foregroundMark x1="30972" y1="12083" x2="10694" y2="43854"/>
                          <a14:foregroundMark x1="76667" y1="12188" x2="85694" y2="21667"/>
                          <a14:foregroundMark x1="91528" y1="7083" x2="93472" y2="11979"/>
                          <a14:foregroundMark x1="32639" y1="81667" x2="26528" y2="82604"/>
                          <a14:foregroundMark x1="53750" y1="93021" x2="54583" y2="94688"/>
                          <a14:foregroundMark x1="97222" y1="74688" x2="92917" y2="80208"/>
                          <a14:foregroundMark x1="98056" y1="73438" x2="91528" y2="77708"/>
                          <a14:backgroundMark x1="60833" y1="42083" x2="60417" y2="84375"/>
                          <a14:backgroundMark x1="51528" y1="87708" x2="94722" y2="56042"/>
                          <a14:backgroundMark x1="87500" y1="74167" x2="64444" y2="83958"/>
                        </a14:backgroundRemoval>
                      </a14:imgEffect>
                    </a14:imgLayer>
                  </a14:imgProps>
                </a:ext>
              </a:extLst>
            </a:blip>
            <a:srcRect l="18138" t="76319" r="38665" b="1629"/>
            <a:stretch>
              <a:fillRect/>
            </a:stretch>
          </p:blipFill>
          <p:spPr>
            <a:xfrm rot="180000">
              <a:off x="12323" y="2094"/>
              <a:ext cx="1747" cy="1190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2500" b="99375" l="2917" r="100000">
                          <a14:foregroundMark x1="30972" y1="12083" x2="10694" y2="43854"/>
                          <a14:foregroundMark x1="76667" y1="12188" x2="85694" y2="21667"/>
                          <a14:foregroundMark x1="91528" y1="7083" x2="93472" y2="11979"/>
                          <a14:foregroundMark x1="32639" y1="81667" x2="26528" y2="82604"/>
                          <a14:foregroundMark x1="53750" y1="93021" x2="54583" y2="94688"/>
                          <a14:foregroundMark x1="97222" y1="74688" x2="92917" y2="80208"/>
                          <a14:foregroundMark x1="98056" y1="73438" x2="91528" y2="77708"/>
                          <a14:backgroundMark x1="60833" y1="42083" x2="60417" y2="84375"/>
                          <a14:backgroundMark x1="51528" y1="87708" x2="94722" y2="56042"/>
                          <a14:backgroundMark x1="87500" y1="74167" x2="64444" y2="83958"/>
                        </a14:backgroundRemoval>
                      </a14:imgEffect>
                    </a14:imgLayer>
                  </a14:imgProps>
                </a:ext>
              </a:extLst>
            </a:blip>
            <a:srcRect r="53353" b="48041"/>
            <a:stretch>
              <a:fillRect/>
            </a:stretch>
          </p:blipFill>
          <p:spPr>
            <a:xfrm rot="180000">
              <a:off x="12368" y="4934"/>
              <a:ext cx="1887" cy="2803"/>
            </a:xfrm>
            <a:prstGeom prst="rect">
              <a:avLst/>
            </a:prstGeom>
          </p:spPr>
        </p:pic>
        <p:pic>
          <p:nvPicPr>
            <p:cNvPr id="14" name="图片 13"/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2500" b="99375" l="2917" r="100000">
                          <a14:foregroundMark x1="30972" y1="12083" x2="10694" y2="43854"/>
                          <a14:foregroundMark x1="76667" y1="12188" x2="85694" y2="21667"/>
                          <a14:foregroundMark x1="91528" y1="7083" x2="93472" y2="11979"/>
                          <a14:foregroundMark x1="32639" y1="81667" x2="26528" y2="82604"/>
                          <a14:foregroundMark x1="53750" y1="93021" x2="54583" y2="94688"/>
                          <a14:foregroundMark x1="97222" y1="74688" x2="92917" y2="80208"/>
                          <a14:foregroundMark x1="98056" y1="73438" x2="91528" y2="77708"/>
                          <a14:backgroundMark x1="60833" y1="42083" x2="60417" y2="84375"/>
                          <a14:backgroundMark x1="51528" y1="87708" x2="94722" y2="56042"/>
                          <a14:backgroundMark x1="87500" y1="74167" x2="64444" y2="83958"/>
                        </a14:backgroundRemoval>
                      </a14:imgEffect>
                    </a14:imgLayer>
                  </a14:imgProps>
                </a:ext>
              </a:extLst>
            </a:blip>
            <a:srcRect l="55962" r="-760" b="75616"/>
            <a:stretch>
              <a:fillRect/>
            </a:stretch>
          </p:blipFill>
          <p:spPr>
            <a:xfrm rot="180000">
              <a:off x="12279" y="3525"/>
              <a:ext cx="1812" cy="1315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59" t="21331" r="6846" b="29800"/>
          <a:stretch>
            <a:fillRect/>
          </a:stretch>
        </p:blipFill>
        <p:spPr>
          <a:xfrm>
            <a:off x="-635" y="-190500"/>
            <a:ext cx="9149080" cy="5411980"/>
          </a:xfrm>
          <a:prstGeom prst="rect">
            <a:avLst/>
          </a:prstGeom>
        </p:spPr>
      </p:pic>
      <p:pic>
        <p:nvPicPr>
          <p:cNvPr id="10" name="图片 9" descr="/Users/timebook007/Desktop/绿色框.png绿色框"/>
          <p:cNvPicPr>
            <a:picLocks noChangeAspect="1"/>
          </p:cNvPicPr>
          <p:nvPr userDrawn="1"/>
        </p:nvPicPr>
        <p:blipFill>
          <a:blip r:embed="rId3"/>
          <a:srcRect l="16744" t="65554" r="31761" b="20455"/>
          <a:stretch>
            <a:fillRect/>
          </a:stretch>
        </p:blipFill>
        <p:spPr>
          <a:xfrm>
            <a:off x="154823" y="170329"/>
            <a:ext cx="2711087" cy="552301"/>
          </a:xfrm>
          <a:prstGeom prst="rect">
            <a:avLst/>
          </a:prstGeom>
        </p:spPr>
      </p:pic>
      <p:sp>
        <p:nvSpPr>
          <p:cNvPr id="11" name="文本框 7"/>
          <p:cNvSpPr txBox="1"/>
          <p:nvPr userDrawn="1"/>
        </p:nvSpPr>
        <p:spPr>
          <a:xfrm>
            <a:off x="627507" y="148888"/>
            <a:ext cx="17050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70AD47">
                    <a:lumMod val="75000"/>
                  </a:srgb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板书设计</a:t>
            </a:r>
            <a:endParaRPr lang="zh-CN" altLang="en-US" sz="2800" b="1" dirty="0">
              <a:solidFill>
                <a:srgbClr val="70AD47">
                  <a:lumMod val="75000"/>
                </a:srgb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22118" y="297889"/>
            <a:ext cx="310515" cy="3244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结束页2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0" y="17930"/>
            <a:ext cx="9135541" cy="5140264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 cstate="print">
            <a:alphaModFix amt="7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54618">
            <a:off x="7567239" y="494503"/>
            <a:ext cx="722742" cy="94338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 userDrawn="1"/>
        </p:nvPicPr>
        <p:blipFill>
          <a:blip r:embed="rId4" cstate="print">
            <a:alphaModFix amt="7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84629">
            <a:off x="7223546" y="1124885"/>
            <a:ext cx="456460" cy="59580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七彩课堂4个字.png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3249" y="41028"/>
            <a:ext cx="1370357" cy="53781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tiff"/><Relationship Id="rId3" Type="http://schemas.openxmlformats.org/officeDocument/2006/relationships/tags" Target="../tags/tag4.xml"/><Relationship Id="rId7" Type="http://schemas.openxmlformats.org/officeDocument/2006/relationships/image" Target="../media/image15.pn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14.png"/><Relationship Id="rId5" Type="http://schemas.openxmlformats.org/officeDocument/2006/relationships/slideLayout" Target="../slideLayouts/slideLayout6.xml"/><Relationship Id="rId4" Type="http://schemas.openxmlformats.org/officeDocument/2006/relationships/tags" Target="../tags/tag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image" Target="../media/image16.tiff"/><Relationship Id="rId5" Type="http://schemas.openxmlformats.org/officeDocument/2006/relationships/image" Target="../media/image14.png"/><Relationship Id="rId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tiff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tif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tags" Target="../tags/tag11.xml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6" Type="http://schemas.openxmlformats.org/officeDocument/2006/relationships/image" Target="../media/image20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1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tags" Target="../tags/tag20.xml"/><Relationship Id="rId3" Type="http://schemas.openxmlformats.org/officeDocument/2006/relationships/tags" Target="../tags/tag15.xml"/><Relationship Id="rId7" Type="http://schemas.openxmlformats.org/officeDocument/2006/relationships/tags" Target="../tags/tag19.xml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6" Type="http://schemas.openxmlformats.org/officeDocument/2006/relationships/tags" Target="../tags/tag18.xml"/><Relationship Id="rId11" Type="http://schemas.openxmlformats.org/officeDocument/2006/relationships/image" Target="../media/image18.tiff"/><Relationship Id="rId5" Type="http://schemas.openxmlformats.org/officeDocument/2006/relationships/tags" Target="../tags/tag17.xml"/><Relationship Id="rId10" Type="http://schemas.openxmlformats.org/officeDocument/2006/relationships/image" Target="../media/image17.png"/><Relationship Id="rId4" Type="http://schemas.openxmlformats.org/officeDocument/2006/relationships/tags" Target="../tags/tag16.xml"/><Relationship Id="rId9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tags" Target="../tags/tag28.xml"/><Relationship Id="rId3" Type="http://schemas.openxmlformats.org/officeDocument/2006/relationships/tags" Target="../tags/tag23.xml"/><Relationship Id="rId7" Type="http://schemas.openxmlformats.org/officeDocument/2006/relationships/tags" Target="../tags/tag27.xml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6" Type="http://schemas.openxmlformats.org/officeDocument/2006/relationships/tags" Target="../tags/tag26.xml"/><Relationship Id="rId11" Type="http://schemas.openxmlformats.org/officeDocument/2006/relationships/image" Target="../media/image17.png"/><Relationship Id="rId5" Type="http://schemas.openxmlformats.org/officeDocument/2006/relationships/tags" Target="../tags/tag25.xml"/><Relationship Id="rId10" Type="http://schemas.openxmlformats.org/officeDocument/2006/relationships/slideLayout" Target="../slideLayouts/slideLayout7.xml"/><Relationship Id="rId4" Type="http://schemas.openxmlformats.org/officeDocument/2006/relationships/tags" Target="../tags/tag24.xml"/><Relationship Id="rId9" Type="http://schemas.openxmlformats.org/officeDocument/2006/relationships/tags" Target="../tags/tag29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37.xml"/><Relationship Id="rId3" Type="http://schemas.openxmlformats.org/officeDocument/2006/relationships/tags" Target="../tags/tag32.xml"/><Relationship Id="rId7" Type="http://schemas.openxmlformats.org/officeDocument/2006/relationships/tags" Target="../tags/tag36.xml"/><Relationship Id="rId12" Type="http://schemas.openxmlformats.org/officeDocument/2006/relationships/image" Target="../media/image17.png"/><Relationship Id="rId2" Type="http://schemas.openxmlformats.org/officeDocument/2006/relationships/tags" Target="../tags/tag31.xml"/><Relationship Id="rId1" Type="http://schemas.openxmlformats.org/officeDocument/2006/relationships/tags" Target="../tags/tag30.xml"/><Relationship Id="rId6" Type="http://schemas.openxmlformats.org/officeDocument/2006/relationships/tags" Target="../tags/tag35.xml"/><Relationship Id="rId11" Type="http://schemas.openxmlformats.org/officeDocument/2006/relationships/slideLayout" Target="../slideLayouts/slideLayout7.xml"/><Relationship Id="rId5" Type="http://schemas.openxmlformats.org/officeDocument/2006/relationships/tags" Target="../tags/tag34.xml"/><Relationship Id="rId10" Type="http://schemas.openxmlformats.org/officeDocument/2006/relationships/tags" Target="../tags/tag39.xml"/><Relationship Id="rId4" Type="http://schemas.openxmlformats.org/officeDocument/2006/relationships/tags" Target="../tags/tag33.xml"/><Relationship Id="rId9" Type="http://schemas.openxmlformats.org/officeDocument/2006/relationships/tags" Target="../tags/tag3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tags" Target="../tags/tag42.xml"/><Relationship Id="rId7" Type="http://schemas.openxmlformats.org/officeDocument/2006/relationships/image" Target="../media/image18.tiff"/><Relationship Id="rId2" Type="http://schemas.openxmlformats.org/officeDocument/2006/relationships/tags" Target="../tags/tag41.xml"/><Relationship Id="rId1" Type="http://schemas.openxmlformats.org/officeDocument/2006/relationships/tags" Target="../tags/tag40.xml"/><Relationship Id="rId6" Type="http://schemas.openxmlformats.org/officeDocument/2006/relationships/image" Target="../media/image19.tiff"/><Relationship Id="rId5" Type="http://schemas.openxmlformats.org/officeDocument/2006/relationships/image" Target="../media/image17.png"/><Relationship Id="rId4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tags" Target="../tags/tag50.xml"/><Relationship Id="rId13" Type="http://schemas.openxmlformats.org/officeDocument/2006/relationships/image" Target="../media/image21.png"/><Relationship Id="rId3" Type="http://schemas.openxmlformats.org/officeDocument/2006/relationships/tags" Target="../tags/tag45.xml"/><Relationship Id="rId7" Type="http://schemas.openxmlformats.org/officeDocument/2006/relationships/tags" Target="../tags/tag49.xml"/><Relationship Id="rId12" Type="http://schemas.openxmlformats.org/officeDocument/2006/relationships/image" Target="../media/image17.png"/><Relationship Id="rId2" Type="http://schemas.openxmlformats.org/officeDocument/2006/relationships/tags" Target="../tags/tag44.xml"/><Relationship Id="rId1" Type="http://schemas.openxmlformats.org/officeDocument/2006/relationships/tags" Target="../tags/tag43.xml"/><Relationship Id="rId6" Type="http://schemas.openxmlformats.org/officeDocument/2006/relationships/tags" Target="../tags/tag48.xml"/><Relationship Id="rId11" Type="http://schemas.openxmlformats.org/officeDocument/2006/relationships/slideLayout" Target="../slideLayouts/slideLayout7.xml"/><Relationship Id="rId5" Type="http://schemas.openxmlformats.org/officeDocument/2006/relationships/tags" Target="../tags/tag47.xml"/><Relationship Id="rId10" Type="http://schemas.openxmlformats.org/officeDocument/2006/relationships/tags" Target="../tags/tag52.xml"/><Relationship Id="rId4" Type="http://schemas.openxmlformats.org/officeDocument/2006/relationships/tags" Target="../tags/tag46.xml"/><Relationship Id="rId9" Type="http://schemas.openxmlformats.org/officeDocument/2006/relationships/tags" Target="../tags/tag5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tags" Target="../tags/tag55.xml"/><Relationship Id="rId2" Type="http://schemas.openxmlformats.org/officeDocument/2006/relationships/tags" Target="../tags/tag54.xml"/><Relationship Id="rId1" Type="http://schemas.openxmlformats.org/officeDocument/2006/relationships/tags" Target="../tags/tag53.xml"/><Relationship Id="rId6" Type="http://schemas.openxmlformats.org/officeDocument/2006/relationships/image" Target="../media/image17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5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58.xml"/><Relationship Id="rId1" Type="http://schemas.openxmlformats.org/officeDocument/2006/relationships/tags" Target="../tags/tag57.xml"/><Relationship Id="rId5" Type="http://schemas.openxmlformats.org/officeDocument/2006/relationships/image" Target="../media/image22.png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tags" Target="../tags/tag61.xml"/><Relationship Id="rId7" Type="http://schemas.openxmlformats.org/officeDocument/2006/relationships/slideLayout" Target="../slideLayouts/slideLayout4.xml"/><Relationship Id="rId2" Type="http://schemas.openxmlformats.org/officeDocument/2006/relationships/tags" Target="../tags/tag60.xml"/><Relationship Id="rId1" Type="http://schemas.openxmlformats.org/officeDocument/2006/relationships/tags" Target="../tags/tag59.xml"/><Relationship Id="rId6" Type="http://schemas.openxmlformats.org/officeDocument/2006/relationships/tags" Target="../tags/tag64.xml"/><Relationship Id="rId5" Type="http://schemas.openxmlformats.org/officeDocument/2006/relationships/tags" Target="../tags/tag63.xml"/><Relationship Id="rId4" Type="http://schemas.openxmlformats.org/officeDocument/2006/relationships/tags" Target="../tags/tag6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tags" Target="../tags/tag67.xml"/><Relationship Id="rId7" Type="http://schemas.openxmlformats.org/officeDocument/2006/relationships/tags" Target="../tags/tag66.xml"/><Relationship Id="rId2" Type="http://schemas.openxmlformats.org/officeDocument/2006/relationships/tags" Target="../tags/tag66.xml"/><Relationship Id="rId1" Type="http://schemas.openxmlformats.org/officeDocument/2006/relationships/tags" Target="../tags/tag65.xml"/><Relationship Id="rId6" Type="http://schemas.openxmlformats.org/officeDocument/2006/relationships/image" Target="../media/image23.png"/><Relationship Id="rId5" Type="http://schemas.openxmlformats.org/officeDocument/2006/relationships/tags" Target="../tags/tag65.xml"/><Relationship Id="rId10" Type="http://schemas.openxmlformats.org/officeDocument/2006/relationships/image" Target="../media/image25.png"/><Relationship Id="rId4" Type="http://schemas.openxmlformats.org/officeDocument/2006/relationships/slideLayout" Target="../slideLayouts/slideLayout4.xml"/><Relationship Id="rId9" Type="http://schemas.openxmlformats.org/officeDocument/2006/relationships/tags" Target="../tags/tag6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tags" Target="../tags/tag70.xml"/><Relationship Id="rId2" Type="http://schemas.openxmlformats.org/officeDocument/2006/relationships/tags" Target="../tags/tag69.xml"/><Relationship Id="rId1" Type="http://schemas.openxmlformats.org/officeDocument/2006/relationships/tags" Target="../tags/tag68.xml"/><Relationship Id="rId6" Type="http://schemas.openxmlformats.org/officeDocument/2006/relationships/image" Target="../media/image26.png"/><Relationship Id="rId5" Type="http://schemas.openxmlformats.org/officeDocument/2006/relationships/tags" Target="../tags/tag69.xml"/><Relationship Id="rId4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tags" Target="../tags/tag73.xml"/><Relationship Id="rId7" Type="http://schemas.openxmlformats.org/officeDocument/2006/relationships/tags" Target="../tags/tag73.xml"/><Relationship Id="rId2" Type="http://schemas.openxmlformats.org/officeDocument/2006/relationships/tags" Target="../tags/tag72.xml"/><Relationship Id="rId1" Type="http://schemas.openxmlformats.org/officeDocument/2006/relationships/tags" Target="../tags/tag71.xml"/><Relationship Id="rId6" Type="http://schemas.openxmlformats.org/officeDocument/2006/relationships/image" Target="../media/image27.png"/><Relationship Id="rId5" Type="http://schemas.openxmlformats.org/officeDocument/2006/relationships/tags" Target="../tags/tag72.xml"/><Relationship Id="rId4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tags" Target="../tags/tag77.xml"/><Relationship Id="rId3" Type="http://schemas.openxmlformats.org/officeDocument/2006/relationships/tags" Target="../tags/tag76.xml"/><Relationship Id="rId7" Type="http://schemas.openxmlformats.org/officeDocument/2006/relationships/image" Target="../media/image29.png"/><Relationship Id="rId2" Type="http://schemas.openxmlformats.org/officeDocument/2006/relationships/tags" Target="../tags/tag75.xml"/><Relationship Id="rId1" Type="http://schemas.openxmlformats.org/officeDocument/2006/relationships/tags" Target="../tags/tag74.xml"/><Relationship Id="rId6" Type="http://schemas.openxmlformats.org/officeDocument/2006/relationships/tags" Target="../tags/tag75.xml"/><Relationship Id="rId5" Type="http://schemas.openxmlformats.org/officeDocument/2006/relationships/slideLayout" Target="../slideLayouts/slideLayout4.xml"/><Relationship Id="rId4" Type="http://schemas.openxmlformats.org/officeDocument/2006/relationships/tags" Target="../tags/tag77.xml"/><Relationship Id="rId9" Type="http://schemas.openxmlformats.org/officeDocument/2006/relationships/image" Target="../media/image30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tags" Target="../tags/tag80.xml"/><Relationship Id="rId3" Type="http://schemas.openxmlformats.org/officeDocument/2006/relationships/tags" Target="../tags/tag80.xml"/><Relationship Id="rId7" Type="http://schemas.openxmlformats.org/officeDocument/2006/relationships/image" Target="../media/image30.png"/><Relationship Id="rId2" Type="http://schemas.openxmlformats.org/officeDocument/2006/relationships/tags" Target="../tags/tag79.xml"/><Relationship Id="rId1" Type="http://schemas.openxmlformats.org/officeDocument/2006/relationships/tags" Target="../tags/tag78.xml"/><Relationship Id="rId6" Type="http://schemas.openxmlformats.org/officeDocument/2006/relationships/tags" Target="../tags/tag79.xml"/><Relationship Id="rId5" Type="http://schemas.openxmlformats.org/officeDocument/2006/relationships/slideLayout" Target="../slideLayouts/slideLayout4.xml"/><Relationship Id="rId4" Type="http://schemas.openxmlformats.org/officeDocument/2006/relationships/tags" Target="../tags/tag81.xml"/><Relationship Id="rId9" Type="http://schemas.openxmlformats.org/officeDocument/2006/relationships/image" Target="../media/image3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tags" Target="../tags/tag84.xml"/><Relationship Id="rId2" Type="http://schemas.openxmlformats.org/officeDocument/2006/relationships/tags" Target="../tags/tag83.xml"/><Relationship Id="rId1" Type="http://schemas.openxmlformats.org/officeDocument/2006/relationships/tags" Target="../tags/tag82.xml"/><Relationship Id="rId4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&#20498;&#35745;&#26102;&#21160;&#30011;.mp4" TargetMode="External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8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tags" Target="../tags/tag93.xml"/><Relationship Id="rId13" Type="http://schemas.openxmlformats.org/officeDocument/2006/relationships/tags" Target="../tags/tag98.xml"/><Relationship Id="rId18" Type="http://schemas.openxmlformats.org/officeDocument/2006/relationships/tags" Target="../tags/tag103.xml"/><Relationship Id="rId3" Type="http://schemas.openxmlformats.org/officeDocument/2006/relationships/tags" Target="../tags/tag88.xml"/><Relationship Id="rId21" Type="http://schemas.openxmlformats.org/officeDocument/2006/relationships/tags" Target="../tags/tag106.xml"/><Relationship Id="rId7" Type="http://schemas.openxmlformats.org/officeDocument/2006/relationships/tags" Target="../tags/tag92.xml"/><Relationship Id="rId12" Type="http://schemas.openxmlformats.org/officeDocument/2006/relationships/tags" Target="../tags/tag97.xml"/><Relationship Id="rId17" Type="http://schemas.openxmlformats.org/officeDocument/2006/relationships/tags" Target="../tags/tag102.xml"/><Relationship Id="rId2" Type="http://schemas.openxmlformats.org/officeDocument/2006/relationships/tags" Target="../tags/tag87.xml"/><Relationship Id="rId16" Type="http://schemas.openxmlformats.org/officeDocument/2006/relationships/tags" Target="../tags/tag101.xml"/><Relationship Id="rId20" Type="http://schemas.openxmlformats.org/officeDocument/2006/relationships/tags" Target="../tags/tag105.xml"/><Relationship Id="rId1" Type="http://schemas.openxmlformats.org/officeDocument/2006/relationships/tags" Target="../tags/tag86.xml"/><Relationship Id="rId6" Type="http://schemas.openxmlformats.org/officeDocument/2006/relationships/tags" Target="../tags/tag91.xml"/><Relationship Id="rId11" Type="http://schemas.openxmlformats.org/officeDocument/2006/relationships/tags" Target="../tags/tag96.xml"/><Relationship Id="rId5" Type="http://schemas.openxmlformats.org/officeDocument/2006/relationships/tags" Target="../tags/tag90.xml"/><Relationship Id="rId15" Type="http://schemas.openxmlformats.org/officeDocument/2006/relationships/tags" Target="../tags/tag100.xml"/><Relationship Id="rId10" Type="http://schemas.openxmlformats.org/officeDocument/2006/relationships/tags" Target="../tags/tag95.xml"/><Relationship Id="rId19" Type="http://schemas.openxmlformats.org/officeDocument/2006/relationships/tags" Target="../tags/tag104.xml"/><Relationship Id="rId4" Type="http://schemas.openxmlformats.org/officeDocument/2006/relationships/tags" Target="../tags/tag89.xml"/><Relationship Id="rId9" Type="http://schemas.openxmlformats.org/officeDocument/2006/relationships/tags" Target="../tags/tag94.xml"/><Relationship Id="rId14" Type="http://schemas.openxmlformats.org/officeDocument/2006/relationships/tags" Target="../tags/tag99.xml"/><Relationship Id="rId22" Type="http://schemas.openxmlformats.org/officeDocument/2006/relationships/slideLayout" Target="../slideLayouts/slideLayout1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1662711" y="2780754"/>
            <a:ext cx="6012180" cy="683895"/>
          </a:xfrm>
          <a:prstGeom prst="rect">
            <a:avLst/>
          </a:prstGeom>
          <a:noFill/>
          <a:effectLst>
            <a:softEdge rad="0"/>
          </a:effectLst>
        </p:spPr>
        <p:txBody>
          <a:bodyPr wrap="none" lIns="68580" tIns="34290" rIns="68580" bIns="34290" rtlCol="0">
            <a:spAutoFit/>
          </a:bodyPr>
          <a:lstStyle/>
          <a:p>
            <a:pPr algn="ctr"/>
            <a:r>
              <a:rPr lang="zh-CN" altLang="en-US" sz="4000" b="1" dirty="0" smtClean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第</a:t>
            </a:r>
            <a:r>
              <a:rPr lang="en-US" altLang="zh-CN" sz="4000" b="1" dirty="0" smtClean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</a:t>
            </a:r>
            <a:r>
              <a:rPr lang="zh-CN" altLang="en-US" sz="4000" b="1" dirty="0" smtClean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课时 </a:t>
            </a:r>
            <a:r>
              <a:rPr lang="zh-CN" altLang="en-US" sz="40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“象征性”长跑</a:t>
            </a:r>
          </a:p>
        </p:txBody>
      </p:sp>
      <p:sp>
        <p:nvSpPr>
          <p:cNvPr id="7" name="矩形 6"/>
          <p:cNvSpPr/>
          <p:nvPr/>
        </p:nvSpPr>
        <p:spPr>
          <a:xfrm>
            <a:off x="3285881" y="1614417"/>
            <a:ext cx="2585720" cy="807085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algn="l"/>
            <a:r>
              <a:rPr lang="zh-CN" altLang="en-US" sz="48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数学好玩</a:t>
            </a:r>
            <a:endParaRPr lang="zh-CN" altLang="en-US" sz="4800" b="1" dirty="0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 Box 169"/>
          <p:cNvSpPr txBox="1">
            <a:spLocks noChangeArrowheads="1"/>
          </p:cNvSpPr>
          <p:nvPr/>
        </p:nvSpPr>
        <p:spPr bwMode="auto">
          <a:xfrm>
            <a:off x="458470" y="767080"/>
            <a:ext cx="8200390" cy="8299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学校组织五年级学生开展“跑向北京”的象征性长跑活动，学校向同学生征集活动方案，请你一起来参与。</a:t>
            </a:r>
          </a:p>
        </p:txBody>
      </p:sp>
      <p:pic>
        <p:nvPicPr>
          <p:cNvPr id="11" name="图片 10" descr="5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8"/>
          <a:stretch>
            <a:fillRect/>
          </a:stretch>
        </p:blipFill>
        <p:spPr bwMode="auto">
          <a:xfrm>
            <a:off x="562610" y="138430"/>
            <a:ext cx="7350760" cy="5605145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perspectiveRelaxedModerately">
              <a:rot lat="17400000" lon="0" rev="0"/>
            </a:camera>
            <a:lightRig rig="contrasting" dir="t">
              <a:rot lat="0" lon="0" rev="0"/>
            </a:lightRig>
          </a:scene3d>
          <a:sp3d contourW="12700">
            <a:contourClr>
              <a:schemeClr val="accent1">
                <a:lumMod val="20000"/>
                <a:lumOff val="80000"/>
              </a:schemeClr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774700" y="1647825"/>
            <a:ext cx="1740535" cy="1607820"/>
          </a:xfrm>
          <a:prstGeom prst="rect">
            <a:avLst/>
          </a:prstGeom>
        </p:spPr>
      </p:pic>
      <p:pic>
        <p:nvPicPr>
          <p:cNvPr id="7" name="图片 6" descr="全身男孩1"/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755900" y="1428115"/>
            <a:ext cx="929640" cy="1480185"/>
          </a:xfrm>
          <a:prstGeom prst="rect">
            <a:avLst/>
          </a:prstGeom>
        </p:spPr>
      </p:pic>
      <p:sp>
        <p:nvSpPr>
          <p:cNvPr id="12" name="圆角矩形标注 11"/>
          <p:cNvSpPr/>
          <p:nvPr>
            <p:custDataLst>
              <p:tags r:id="rId3"/>
            </p:custDataLst>
          </p:nvPr>
        </p:nvSpPr>
        <p:spPr>
          <a:xfrm>
            <a:off x="5992495" y="1869440"/>
            <a:ext cx="2308225" cy="840105"/>
          </a:xfrm>
          <a:prstGeom prst="wedgeRoundRectCallout">
            <a:avLst>
              <a:gd name="adj1" fmla="val 19262"/>
              <a:gd name="adj2" fmla="val 89317"/>
              <a:gd name="adj3" fmla="val 16667"/>
            </a:avLst>
          </a:prstGeom>
          <a:solidFill>
            <a:schemeClr val="bg1"/>
          </a:solidFill>
        </p:spPr>
        <p:style>
          <a:lnRef idx="3">
            <a:schemeClr val="accent2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wrap="square" rtlCol="0" anchor="ctr">
            <a:noAutofit/>
          </a:bodyPr>
          <a:lstStyle/>
          <a:p>
            <a:pPr indent="0" algn="l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长跑活动还要确定一个主题。</a:t>
            </a:r>
            <a:endParaRPr lang="zh-CN" altLang="en-US" sz="2400" dirty="0" smtClean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8" name="圆角矩形标注 7"/>
          <p:cNvSpPr/>
          <p:nvPr>
            <p:custDataLst>
              <p:tags r:id="rId4"/>
            </p:custDataLst>
          </p:nvPr>
        </p:nvSpPr>
        <p:spPr>
          <a:xfrm>
            <a:off x="1792605" y="3083560"/>
            <a:ext cx="5532120" cy="1278255"/>
          </a:xfrm>
          <a:prstGeom prst="wedgeRoundRectCallout">
            <a:avLst>
              <a:gd name="adj1" fmla="val 31542"/>
              <a:gd name="adj2" fmla="val 66641"/>
              <a:gd name="adj3" fmla="val 16667"/>
            </a:avLst>
          </a:prstGeom>
          <a:solidFill>
            <a:schemeClr val="bg1"/>
          </a:solidFill>
        </p:spPr>
        <p:style>
          <a:lnRef idx="3">
            <a:schemeClr val="accent2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wrap="square" rtlCol="0" anchor="ctr">
            <a:noAutofit/>
          </a:bodyPr>
          <a:lstStyle/>
          <a:p>
            <a:pPr indent="0" algn="l" fontAlgn="auto">
              <a:lnSpc>
                <a:spcPct val="100000"/>
              </a:lnSpc>
            </a:pP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按照学校所在城市到北京的路程及</a:t>
            </a:r>
            <a:r>
              <a:rPr lang="zh-CN" altLang="en-US" sz="2400" dirty="0" smtClean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途经的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主要城市，在学校或者学校周围举行长跑活动，活动可以持续一段时间。</a:t>
            </a:r>
            <a:endParaRPr lang="zh-CN" altLang="en-US" sz="2400" b="1" dirty="0" smtClean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ldLvl="0" animBg="1"/>
      <p:bldP spid="8" grpId="0" bldLvl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12"/>
          <p:cNvSpPr txBox="1">
            <a:spLocks noChangeArrowheads="1"/>
          </p:cNvSpPr>
          <p:nvPr/>
        </p:nvSpPr>
        <p:spPr bwMode="auto">
          <a:xfrm>
            <a:off x="1143635" y="867410"/>
            <a:ext cx="7366000" cy="8070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400" b="1" dirty="0">
                <a:latin typeface="宋体" panose="02010600030101010101" pitchFamily="2" charset="-122"/>
                <a:cs typeface="宋体" panose="02010600030101010101" pitchFamily="2" charset="-122"/>
              </a:rPr>
              <a:t>活动</a:t>
            </a:r>
            <a:r>
              <a:rPr lang="zh-CN" sz="2400" b="1" dirty="0">
                <a:latin typeface="宋体" panose="02010600030101010101" pitchFamily="2" charset="-122"/>
                <a:cs typeface="宋体" panose="02010600030101010101" pitchFamily="2" charset="-122"/>
              </a:rPr>
              <a:t>任务：</a:t>
            </a:r>
            <a:r>
              <a:rPr lang="zh-CN" altLang="en-US" sz="2400" b="1" dirty="0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设计一个从学校“跑向北京”的象征性长跑活动方案。</a:t>
            </a:r>
            <a:endParaRPr lang="zh-CN" sz="2400" b="1" dirty="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27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783" y="1001015"/>
            <a:ext cx="567000" cy="3171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图片 10" descr="5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8"/>
          <a:stretch>
            <a:fillRect/>
          </a:stretch>
        </p:blipFill>
        <p:spPr bwMode="auto">
          <a:xfrm>
            <a:off x="1039495" y="1014095"/>
            <a:ext cx="7199630" cy="4783455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perspectiveRelaxedModerately">
              <a:rot lat="17400000" lon="0" rev="0"/>
            </a:camera>
            <a:lightRig rig="contrasting" dir="t">
              <a:rot lat="0" lon="0" rev="0"/>
            </a:lightRig>
          </a:scene3d>
          <a:sp3d contourW="12700">
            <a:contourClr>
              <a:schemeClr val="accent1">
                <a:lumMod val="20000"/>
                <a:lumOff val="80000"/>
              </a:schemeClr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6" descr="全身男孩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855720" y="1501140"/>
            <a:ext cx="1457325" cy="20631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12"/>
          <p:cNvSpPr txBox="1">
            <a:spLocks noChangeArrowheads="1"/>
          </p:cNvSpPr>
          <p:nvPr/>
        </p:nvSpPr>
        <p:spPr bwMode="auto">
          <a:xfrm>
            <a:off x="1143635" y="867410"/>
            <a:ext cx="1536065" cy="4375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400" b="1" dirty="0">
                <a:latin typeface="宋体" panose="02010600030101010101" pitchFamily="2" charset="-122"/>
                <a:cs typeface="宋体" panose="02010600030101010101" pitchFamily="2" charset="-122"/>
              </a:rPr>
              <a:t>设计方案</a:t>
            </a:r>
            <a:endParaRPr lang="zh-CN" sz="2400" b="1" dirty="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27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783" y="1001015"/>
            <a:ext cx="567000" cy="3171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文本框 1"/>
          <p:cNvSpPr txBox="1"/>
          <p:nvPr/>
        </p:nvSpPr>
        <p:spPr>
          <a:xfrm>
            <a:off x="1250315" y="1308735"/>
            <a:ext cx="664273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defRPr/>
            </a:pPr>
            <a:r>
              <a:rPr lang="en-US" altLang="zh-CN" sz="2400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1.</a:t>
            </a:r>
            <a:r>
              <a:rPr lang="zh-CN" altLang="en-US" sz="2400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要设计长跑活动方案，需要解决哪些问题？</a:t>
            </a:r>
          </a:p>
        </p:txBody>
      </p:sp>
      <p:pic>
        <p:nvPicPr>
          <p:cNvPr id="3" name="图片 2" descr="半身女孩6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78790" y="2806065"/>
            <a:ext cx="1035050" cy="1171575"/>
          </a:xfrm>
          <a:prstGeom prst="rect">
            <a:avLst/>
          </a:prstGeom>
        </p:spPr>
      </p:pic>
      <p:pic>
        <p:nvPicPr>
          <p:cNvPr id="4" name="图片 3" descr="半身男孩5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560310" y="2806065"/>
            <a:ext cx="1150620" cy="1332230"/>
          </a:xfrm>
          <a:prstGeom prst="rect">
            <a:avLst/>
          </a:prstGeom>
        </p:spPr>
      </p:pic>
      <p:sp>
        <p:nvSpPr>
          <p:cNvPr id="5" name="圆角矩形标注 4"/>
          <p:cNvSpPr/>
          <p:nvPr/>
        </p:nvSpPr>
        <p:spPr>
          <a:xfrm>
            <a:off x="1513840" y="1772920"/>
            <a:ext cx="2193925" cy="1033145"/>
          </a:xfrm>
          <a:prstGeom prst="wedgeRoundRectCallout">
            <a:avLst/>
          </a:prstGeom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lstStyle/>
          <a:p>
            <a:pPr algn="l"/>
            <a:r>
              <a:rPr lang="zh-CN" altLang="en-US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调查学校所在城市到北京的距离大约有多少</a:t>
            </a:r>
            <a:r>
              <a:rPr lang="zh-CN" altLang="en-US" b="1" dirty="0" smtClean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千米。</a:t>
            </a:r>
            <a:endParaRPr lang="zh-CN" altLang="en-US" b="1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8" name="圆角矩形标注 7"/>
          <p:cNvSpPr/>
          <p:nvPr/>
        </p:nvSpPr>
        <p:spPr>
          <a:xfrm>
            <a:off x="4550410" y="1772920"/>
            <a:ext cx="2762250" cy="1033145"/>
          </a:xfrm>
          <a:prstGeom prst="wedgeRoundRectCallout">
            <a:avLst>
              <a:gd name="adj1" fmla="val 23974"/>
              <a:gd name="adj2" fmla="val 68992"/>
              <a:gd name="adj3" fmla="val 16667"/>
            </a:avLst>
          </a:prstGeom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lstStyle/>
          <a:p>
            <a:pPr algn="l"/>
            <a:r>
              <a:rPr lang="zh-CN" altLang="en-US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调查学校所在城市到北京途径的主要城市和城市之间的路程。</a:t>
            </a:r>
          </a:p>
        </p:txBody>
      </p:sp>
      <p:sp>
        <p:nvSpPr>
          <p:cNvPr id="9" name="圆角矩形标注 8"/>
          <p:cNvSpPr/>
          <p:nvPr/>
        </p:nvSpPr>
        <p:spPr>
          <a:xfrm>
            <a:off x="1929130" y="3176905"/>
            <a:ext cx="2883535" cy="1100455"/>
          </a:xfrm>
          <a:prstGeom prst="wedgeRoundRectCallout">
            <a:avLst>
              <a:gd name="adj1" fmla="val -63543"/>
              <a:gd name="adj2" fmla="val -9030"/>
              <a:gd name="adj3" fmla="val 16667"/>
            </a:avLst>
          </a:prstGeom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zh-CN" altLang="en-US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确定每人每天跑的路程，如果全班用接力方式跑完全程，怎样设计活动方案</a:t>
            </a:r>
            <a:r>
              <a:rPr lang="en-US" altLang="zh-CN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?</a:t>
            </a:r>
            <a:endParaRPr lang="zh-CN" altLang="en-US" b="1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10" name="圆角矩形标注 9"/>
          <p:cNvSpPr/>
          <p:nvPr/>
        </p:nvSpPr>
        <p:spPr>
          <a:xfrm>
            <a:off x="5036820" y="3176905"/>
            <a:ext cx="2183765" cy="1100455"/>
          </a:xfrm>
          <a:prstGeom prst="wedgeRoundRectCallout">
            <a:avLst>
              <a:gd name="adj1" fmla="val 65934"/>
              <a:gd name="adj2" fmla="val -3841"/>
              <a:gd name="adj3" fmla="val 16667"/>
            </a:avLst>
          </a:prstGeom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lstStyle/>
          <a:p>
            <a:pPr algn="l"/>
            <a:r>
              <a:rPr lang="zh-CN" altLang="en-US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向大家征集活动主题，确定一个最受欢迎的。</a:t>
            </a:r>
            <a:endParaRPr lang="zh-CN" altLang="en-US" b="1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9" grpId="0" bldLvl="0" animBg="1"/>
      <p:bldP spid="10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5830" y="869315"/>
            <a:ext cx="2778125" cy="3404870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356870" y="806450"/>
            <a:ext cx="4972050" cy="5340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郑州到北京的距离大约</a:t>
            </a:r>
            <a:r>
              <a:rPr lang="en-US" sz="2400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688</a:t>
            </a:r>
            <a:r>
              <a:rPr lang="zh-CN" altLang="en-US" sz="2400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千米。</a:t>
            </a:r>
          </a:p>
        </p:txBody>
      </p:sp>
      <p:sp>
        <p:nvSpPr>
          <p:cNvPr id="13" name="矩形 12"/>
          <p:cNvSpPr/>
          <p:nvPr>
            <p:custDataLst>
              <p:tags r:id="rId1"/>
            </p:custDataLst>
          </p:nvPr>
        </p:nvSpPr>
        <p:spPr>
          <a:xfrm>
            <a:off x="482600" y="1506855"/>
            <a:ext cx="5523230" cy="2399665"/>
          </a:xfrm>
          <a:prstGeom prst="rect">
            <a:avLst/>
          </a:prstGeom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wrap="square">
            <a:noAutofit/>
          </a:bodyPr>
          <a:lstStyle/>
          <a:p>
            <a:pPr lvl="0" ea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</a:t>
            </a:r>
            <a:r>
              <a:rPr lang="en-US" altLang="zh-CN" sz="24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en-US" sz="24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郑州到北京途经的主要城市是</a:t>
            </a:r>
            <a:r>
              <a:rPr lang="zh-CN" altLang="en-US" sz="2400" b="1" dirty="0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石家庄和保定</a:t>
            </a:r>
            <a:r>
              <a:rPr lang="zh-CN" altLang="en-US" sz="24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。郑州到石家庄大约是</a:t>
            </a:r>
            <a:r>
              <a:rPr lang="en-US" altLang="zh-CN" sz="24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412</a:t>
            </a:r>
            <a:r>
              <a:rPr lang="zh-CN" altLang="en-US" sz="24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千米，</a:t>
            </a:r>
            <a:r>
              <a:rPr lang="zh-CN" altLang="en-US" sz="24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石家庄</a:t>
            </a:r>
            <a:r>
              <a:rPr lang="zh-CN" altLang="en-US" sz="24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到保守定大约</a:t>
            </a:r>
            <a:r>
              <a:rPr lang="zh-CN" altLang="en-US" sz="2400" b="1" spc="300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是</a:t>
            </a:r>
            <a:r>
              <a:rPr lang="en-US" altLang="zh-CN" sz="24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131</a:t>
            </a:r>
            <a:r>
              <a:rPr lang="zh-CN" altLang="en-US" sz="24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千米，保定到北京大约</a:t>
            </a:r>
            <a:r>
              <a:rPr lang="zh-CN" altLang="en-US" sz="2400" b="1" spc="300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是</a:t>
            </a:r>
            <a:r>
              <a:rPr lang="en-US" altLang="zh-CN" sz="24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145</a:t>
            </a:r>
            <a:r>
              <a:rPr lang="zh-CN" altLang="en-US" sz="24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千米。</a:t>
            </a:r>
            <a:r>
              <a:rPr lang="zh-CN" altLang="en-US" sz="2400" b="1" dirty="0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中途可以设置三个接力点。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6005830" y="869315"/>
            <a:ext cx="2778125" cy="340487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494665" y="786765"/>
            <a:ext cx="6721475" cy="9772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计划跑的总路程</a:t>
            </a:r>
            <a:r>
              <a:rPr lang="zh-CN" altLang="en-US" sz="2400" b="1" spc="30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是</a:t>
            </a:r>
            <a:r>
              <a:rPr lang="en-US" altLang="zh-CN" sz="24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688</a:t>
            </a:r>
            <a:r>
              <a:rPr lang="zh-CN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千米</a:t>
            </a:r>
            <a:r>
              <a:rPr lang="zh-CN" altLang="en-US" sz="24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，学校</a:t>
            </a:r>
            <a:r>
              <a:rPr lang="zh-CN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五（</a:t>
            </a:r>
            <a:r>
              <a:rPr lang="en-US" altLang="zh-CN" sz="24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）班</a:t>
            </a:r>
            <a:r>
              <a:rPr lang="en-US" altLang="zh-CN" sz="24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40</a:t>
            </a:r>
            <a:r>
              <a:rPr lang="zh-CN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名学生全部参加，每名学生需要跑多少千米？</a:t>
            </a:r>
          </a:p>
        </p:txBody>
      </p:sp>
      <p:sp>
        <p:nvSpPr>
          <p:cNvPr id="6" name="文本框 5"/>
          <p:cNvSpPr txBox="1"/>
          <p:nvPr>
            <p:custDataLst>
              <p:tags r:id="rId2"/>
            </p:custDataLst>
          </p:nvPr>
        </p:nvSpPr>
        <p:spPr>
          <a:xfrm>
            <a:off x="1778635" y="1863090"/>
            <a:ext cx="366903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688÷40</a:t>
            </a:r>
            <a:r>
              <a:rPr lang="en-US" altLang="zh-CN" sz="2400" b="1" spc="60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17.2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（千米）</a:t>
            </a:r>
          </a:p>
        </p:txBody>
      </p:sp>
      <p:sp>
        <p:nvSpPr>
          <p:cNvPr id="8" name="矩形 7"/>
          <p:cNvSpPr/>
          <p:nvPr>
            <p:custDataLst>
              <p:tags r:id="rId3"/>
            </p:custDataLst>
          </p:nvPr>
        </p:nvSpPr>
        <p:spPr>
          <a:xfrm>
            <a:off x="494665" y="2342515"/>
            <a:ext cx="5723890" cy="9772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如果接力跑，平均每人每天</a:t>
            </a:r>
            <a:r>
              <a:rPr lang="zh-CN" altLang="en-US" sz="2400" b="1" spc="30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跑</a:t>
            </a:r>
            <a:r>
              <a:rPr lang="en-US" altLang="zh-CN" sz="24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100</a:t>
            </a:r>
            <a:r>
              <a:rPr lang="en-US" altLang="zh-CN" sz="2400" b="1" spc="30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</a:t>
            </a:r>
            <a:r>
              <a:rPr lang="zh-CN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米，</a:t>
            </a:r>
          </a:p>
          <a:p>
            <a:pPr>
              <a:lnSpc>
                <a:spcPct val="120000"/>
              </a:lnSpc>
            </a:pPr>
            <a:r>
              <a:rPr lang="zh-CN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多少天一定可以跑完？</a:t>
            </a:r>
          </a:p>
        </p:txBody>
      </p:sp>
      <p:sp>
        <p:nvSpPr>
          <p:cNvPr id="9" name="文本框 8"/>
          <p:cNvSpPr txBox="1"/>
          <p:nvPr>
            <p:custDataLst>
              <p:tags r:id="rId4"/>
            </p:custDataLst>
          </p:nvPr>
        </p:nvSpPr>
        <p:spPr>
          <a:xfrm>
            <a:off x="1584772" y="3389981"/>
            <a:ext cx="3568253" cy="9772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17.2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千</a:t>
            </a:r>
            <a:r>
              <a:rPr lang="zh-CN" altLang="en-US" sz="2400" b="1" spc="60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米</a:t>
            </a:r>
            <a:r>
              <a:rPr lang="en-US" altLang="zh-CN" sz="2400" b="1" spc="60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17200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米</a:t>
            </a:r>
            <a:endParaRPr lang="en-US" altLang="zh-CN" sz="24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17200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÷100</a:t>
            </a:r>
            <a:r>
              <a:rPr lang="en-US" altLang="zh-CN" sz="2400" b="1" spc="60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0≈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18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（天）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12"/>
          <p:cNvSpPr txBox="1">
            <a:spLocks noChangeArrowheads="1"/>
          </p:cNvSpPr>
          <p:nvPr/>
        </p:nvSpPr>
        <p:spPr bwMode="auto">
          <a:xfrm>
            <a:off x="1143635" y="867410"/>
            <a:ext cx="1536065" cy="4375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400" b="1" dirty="0">
                <a:latin typeface="宋体" panose="02010600030101010101" pitchFamily="2" charset="-122"/>
                <a:cs typeface="宋体" panose="02010600030101010101" pitchFamily="2" charset="-122"/>
              </a:rPr>
              <a:t>设计方案</a:t>
            </a:r>
            <a:endParaRPr lang="zh-CN" sz="2400" b="1" dirty="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27" name="Picture 5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783" y="1001015"/>
            <a:ext cx="567000" cy="3171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文本框 1"/>
          <p:cNvSpPr txBox="1"/>
          <p:nvPr/>
        </p:nvSpPr>
        <p:spPr>
          <a:xfrm>
            <a:off x="1250315" y="1308735"/>
            <a:ext cx="664273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defRPr/>
            </a:pPr>
            <a:r>
              <a:rPr lang="en-US" altLang="zh-CN" sz="2400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2.</a:t>
            </a:r>
            <a:r>
              <a:rPr lang="zh-CN" altLang="en-US" sz="2400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设计记录表，将需要收集的数据记录下来。</a:t>
            </a:r>
          </a:p>
        </p:txBody>
      </p:sp>
      <p:pic>
        <p:nvPicPr>
          <p:cNvPr id="3" name="图片 2" descr="半身女孩6"/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92150" y="2806065"/>
            <a:ext cx="1035050" cy="1171575"/>
          </a:xfrm>
          <a:prstGeom prst="rect">
            <a:avLst/>
          </a:prstGeom>
        </p:spPr>
      </p:pic>
      <p:graphicFrame>
        <p:nvGraphicFramePr>
          <p:cNvPr id="21" name="表格 20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1797685" y="1986915"/>
          <a:ext cx="5953125" cy="240919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90625"/>
                <a:gridCol w="1190625"/>
                <a:gridCol w="1190625"/>
                <a:gridCol w="1190625"/>
                <a:gridCol w="1190625"/>
              </a:tblGrid>
              <a:tr h="681355">
                <a:tc>
                  <a:txBody>
                    <a:bodyPr/>
                    <a:lstStyle/>
                    <a:p>
                      <a:pPr algn="ctr"/>
                      <a:endParaRPr lang="zh-CN" altLang="en-US" sz="1800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34285" marB="34285" anchor="ctr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800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34285" marB="34285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8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34285" marB="34285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800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34285" marB="34285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8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34285" marB="34285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5945">
                <a:tc>
                  <a:txBody>
                    <a:bodyPr/>
                    <a:lstStyle/>
                    <a:p>
                      <a:pPr algn="ctr"/>
                      <a:endParaRPr lang="zh-CN" altLang="en-US" sz="18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34285" marB="34285" anchor="ctr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800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34285" marB="34285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800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34285" marB="34285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800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34285" marB="34285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800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34285" marB="34285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5945">
                <a:tc>
                  <a:txBody>
                    <a:bodyPr/>
                    <a:lstStyle/>
                    <a:p>
                      <a:pPr algn="ctr"/>
                      <a:endParaRPr lang="zh-CN" altLang="en-US" sz="18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34285" marB="34285" anchor="ctr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800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34285" marB="34285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8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34285" marB="34285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8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34285" marB="34285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8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34285" marB="34285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5945">
                <a:tc>
                  <a:txBody>
                    <a:bodyPr/>
                    <a:lstStyle/>
                    <a:p>
                      <a:pPr algn="ctr"/>
                      <a:endParaRPr lang="zh-CN" altLang="en-US" sz="1800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34285" marB="34285" anchor="ctr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8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34285" marB="34285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8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34285" marB="34285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800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34285" marB="34285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800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34285" marB="34285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2" name="TextBox 16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946664" y="2094323"/>
            <a:ext cx="917972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100" b="1" dirty="0">
                <a:solidFill>
                  <a:srgbClr val="000000"/>
                </a:solidFill>
                <a:latin typeface="宋体" panose="02010600030101010101" pitchFamily="2" charset="-122"/>
              </a:rPr>
              <a:t>路线</a:t>
            </a:r>
          </a:p>
        </p:txBody>
      </p:sp>
      <p:sp>
        <p:nvSpPr>
          <p:cNvPr id="7" name="TextBox 19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910945" y="2731308"/>
            <a:ext cx="917972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100" b="1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第</a:t>
            </a:r>
            <a:r>
              <a:rPr lang="en-US" altLang="zh-CN" sz="2100" b="1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1</a:t>
            </a:r>
            <a:r>
              <a:rPr lang="zh-CN" altLang="en-US" sz="2100" b="1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站</a:t>
            </a:r>
          </a:p>
        </p:txBody>
      </p:sp>
      <p:sp>
        <p:nvSpPr>
          <p:cNvPr id="25" name="TextBox 22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904992" y="3334954"/>
            <a:ext cx="917972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100" b="1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第</a:t>
            </a:r>
            <a:r>
              <a:rPr lang="en-US" altLang="zh-CN" sz="2100" b="1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2</a:t>
            </a:r>
            <a:r>
              <a:rPr lang="zh-CN" altLang="en-US" sz="2100" b="1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站</a:t>
            </a:r>
          </a:p>
        </p:txBody>
      </p:sp>
      <p:sp>
        <p:nvSpPr>
          <p:cNvPr id="29" name="TextBox 23"/>
          <p:cNvSpPr txBox="1"/>
          <p:nvPr>
            <p:custDataLst>
              <p:tags r:id="rId5"/>
            </p:custDataLst>
          </p:nvPr>
        </p:nvSpPr>
        <p:spPr>
          <a:xfrm>
            <a:off x="2799151" y="2094323"/>
            <a:ext cx="1565672" cy="41549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2100" b="1" spc="-338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起点与终点</a:t>
            </a:r>
          </a:p>
        </p:txBody>
      </p:sp>
      <p:sp>
        <p:nvSpPr>
          <p:cNvPr id="30" name="TextBox 24"/>
          <p:cNvSpPr txBox="1"/>
          <p:nvPr>
            <p:custDataLst>
              <p:tags r:id="rId6"/>
            </p:custDataLst>
          </p:nvPr>
        </p:nvSpPr>
        <p:spPr>
          <a:xfrm>
            <a:off x="3969536" y="1950258"/>
            <a:ext cx="1565672" cy="73723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2100" b="1" spc="-338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全班每天跑</a:t>
            </a:r>
            <a:endParaRPr lang="en-US" altLang="zh-CN" sz="2100" b="1" spc="-338" dirty="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zh-CN" altLang="en-US" sz="2100" b="1" spc="-338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</a:t>
            </a:r>
            <a:r>
              <a:rPr lang="zh-CN" altLang="en-US" sz="2100" b="1" spc="-338" dirty="0" smtClean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路程  </a:t>
            </a:r>
            <a:r>
              <a:rPr lang="en-US" altLang="zh-CN" sz="2100" b="1" spc="-338" dirty="0" smtClean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/  </a:t>
            </a:r>
            <a:r>
              <a:rPr lang="en-US" altLang="zh-CN" sz="2100" b="1" spc="-338" dirty="0" smtClean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k m</a:t>
            </a:r>
            <a:endParaRPr lang="zh-CN" altLang="en-US" sz="2100" b="1" spc="-338" dirty="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1" name="TextBox 25"/>
          <p:cNvSpPr txBox="1"/>
          <p:nvPr>
            <p:custDataLst>
              <p:tags r:id="rId7"/>
            </p:custDataLst>
          </p:nvPr>
        </p:nvSpPr>
        <p:spPr>
          <a:xfrm>
            <a:off x="5289939" y="2095514"/>
            <a:ext cx="1283494" cy="41549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2100" b="1" spc="-338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人员安排</a:t>
            </a:r>
          </a:p>
        </p:txBody>
      </p:sp>
      <p:sp>
        <p:nvSpPr>
          <p:cNvPr id="32" name="TextBox 26"/>
          <p:cNvSpPr txBox="1"/>
          <p:nvPr>
            <p:custDataLst>
              <p:tags r:id="rId8"/>
            </p:custDataLst>
          </p:nvPr>
        </p:nvSpPr>
        <p:spPr>
          <a:xfrm>
            <a:off x="6465086" y="2095514"/>
            <a:ext cx="1284685" cy="41549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2100" b="1" spc="-338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时间安排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7" grpId="0"/>
      <p:bldP spid="25" grpId="0"/>
      <p:bldP spid="29" grpId="0"/>
      <p:bldP spid="30" grpId="0"/>
      <p:bldP spid="31" grpId="0"/>
      <p:bldP spid="3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12"/>
          <p:cNvSpPr txBox="1">
            <a:spLocks noChangeArrowheads="1"/>
          </p:cNvSpPr>
          <p:nvPr/>
        </p:nvSpPr>
        <p:spPr bwMode="auto">
          <a:xfrm>
            <a:off x="1143635" y="867410"/>
            <a:ext cx="1536065" cy="4375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400" b="1" dirty="0">
                <a:latin typeface="宋体" panose="02010600030101010101" pitchFamily="2" charset="-122"/>
                <a:cs typeface="宋体" panose="02010600030101010101" pitchFamily="2" charset="-122"/>
              </a:rPr>
              <a:t>设计方案</a:t>
            </a:r>
            <a:endParaRPr lang="zh-CN" sz="2400" b="1" dirty="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27" name="Picture 5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783" y="1001015"/>
            <a:ext cx="567000" cy="3171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文本框 1"/>
          <p:cNvSpPr txBox="1"/>
          <p:nvPr/>
        </p:nvSpPr>
        <p:spPr>
          <a:xfrm>
            <a:off x="1264920" y="1308735"/>
            <a:ext cx="662813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defRPr/>
            </a:pPr>
            <a:r>
              <a:rPr lang="en-US" sz="2400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3.</a:t>
            </a:r>
            <a:r>
              <a:rPr lang="zh-CN" altLang="en-US" sz="2400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小组内如何分工？说说每个人的分工是什么。</a:t>
            </a:r>
          </a:p>
        </p:txBody>
      </p:sp>
      <p:graphicFrame>
        <p:nvGraphicFramePr>
          <p:cNvPr id="21" name="表格 20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1797685" y="1986915"/>
          <a:ext cx="5953125" cy="240919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90625"/>
                <a:gridCol w="1190625"/>
                <a:gridCol w="1190625"/>
                <a:gridCol w="1190625"/>
                <a:gridCol w="1190625"/>
              </a:tblGrid>
              <a:tr h="681355">
                <a:tc>
                  <a:txBody>
                    <a:bodyPr/>
                    <a:lstStyle/>
                    <a:p>
                      <a:pPr algn="ctr"/>
                      <a:endParaRPr lang="zh-CN" altLang="en-US" sz="1800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34285" marB="34285" anchor="ctr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800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34285" marB="34285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8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34285" marB="34285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800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34285" marB="34285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8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34285" marB="34285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5945">
                <a:tc>
                  <a:txBody>
                    <a:bodyPr/>
                    <a:lstStyle/>
                    <a:p>
                      <a:pPr algn="ctr"/>
                      <a:endParaRPr lang="zh-CN" altLang="en-US" sz="18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34285" marB="34285" anchor="ctr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8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34285" marB="34285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8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34285" marB="34285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8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34285" marB="34285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800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34285" marB="34285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5945">
                <a:tc>
                  <a:txBody>
                    <a:bodyPr/>
                    <a:lstStyle/>
                    <a:p>
                      <a:pPr algn="ctr"/>
                      <a:endParaRPr lang="zh-CN" altLang="en-US" sz="18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34285" marB="34285" anchor="ctr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8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34285" marB="34285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8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34285" marB="34285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8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34285" marB="34285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8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34285" marB="34285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5945">
                <a:tc>
                  <a:txBody>
                    <a:bodyPr/>
                    <a:lstStyle/>
                    <a:p>
                      <a:pPr algn="ctr"/>
                      <a:endParaRPr lang="zh-CN" altLang="en-US" sz="1800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34285" marB="34285" anchor="ctr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8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34285" marB="34285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8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34285" marB="34285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800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34285" marB="34285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800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34285" marB="34285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4" name="组合 3"/>
          <p:cNvGrpSpPr/>
          <p:nvPr/>
        </p:nvGrpSpPr>
        <p:grpSpPr>
          <a:xfrm>
            <a:off x="1904992" y="1950085"/>
            <a:ext cx="5844779" cy="1800367"/>
            <a:chOff x="3000" y="3071"/>
            <a:chExt cx="9204" cy="2835"/>
          </a:xfrm>
        </p:grpSpPr>
        <p:sp>
          <p:nvSpPr>
            <p:cNvPr id="22" name="TextBox 16"/>
            <p:cNvSpPr txBox="1"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3066" y="3298"/>
              <a:ext cx="1446" cy="6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zh-CN" altLang="en-US" sz="21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路线</a:t>
              </a:r>
            </a:p>
          </p:txBody>
        </p:sp>
        <p:sp>
          <p:nvSpPr>
            <p:cNvPr id="7" name="TextBox 19"/>
            <p:cNvSpPr txBox="1"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3009" y="4301"/>
              <a:ext cx="1446" cy="6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zh-CN" altLang="en-US" sz="2100" b="1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第</a:t>
              </a:r>
              <a:r>
                <a:rPr lang="en-US" altLang="zh-CN" sz="2100" b="1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zh-CN" altLang="en-US" sz="2100" b="1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站</a:t>
              </a:r>
            </a:p>
          </p:txBody>
        </p:sp>
        <p:sp>
          <p:nvSpPr>
            <p:cNvPr id="25" name="TextBox 22"/>
            <p:cNvSpPr txBox="1">
              <a:spLocks noChangeArrowheads="1"/>
            </p:cNvSpPr>
            <p:nvPr>
              <p:custDataLst>
                <p:tags r:id="rId5"/>
              </p:custDataLst>
            </p:nvPr>
          </p:nvSpPr>
          <p:spPr bwMode="auto">
            <a:xfrm>
              <a:off x="3000" y="5252"/>
              <a:ext cx="1446" cy="6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zh-CN" altLang="en-US" sz="2100" b="1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第</a:t>
              </a:r>
              <a:r>
                <a:rPr lang="en-US" altLang="zh-CN" sz="2100" b="1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zh-CN" altLang="en-US" sz="2100" b="1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站</a:t>
              </a:r>
            </a:p>
          </p:txBody>
        </p:sp>
        <p:sp>
          <p:nvSpPr>
            <p:cNvPr id="29" name="TextBox 23"/>
            <p:cNvSpPr txBox="1"/>
            <p:nvPr>
              <p:custDataLst>
                <p:tags r:id="rId6"/>
              </p:custDataLst>
            </p:nvPr>
          </p:nvSpPr>
          <p:spPr>
            <a:xfrm>
              <a:off x="4408" y="3298"/>
              <a:ext cx="2466" cy="65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zh-CN" altLang="en-US" sz="2100" b="1" spc="-338" dirty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起点与终点</a:t>
              </a:r>
            </a:p>
          </p:txBody>
        </p:sp>
        <p:sp>
          <p:nvSpPr>
            <p:cNvPr id="30" name="TextBox 24"/>
            <p:cNvSpPr txBox="1"/>
            <p:nvPr>
              <p:custDataLst>
                <p:tags r:id="rId7"/>
              </p:custDataLst>
            </p:nvPr>
          </p:nvSpPr>
          <p:spPr>
            <a:xfrm>
              <a:off x="6251" y="3071"/>
              <a:ext cx="2466" cy="116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zh-CN" altLang="en-US" sz="2100" b="1" spc="-338" dirty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全班每天跑</a:t>
              </a:r>
              <a:endParaRPr lang="en-US" altLang="zh-CN" sz="2100" b="1" spc="-338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  <a:p>
              <a:pPr algn="ctr">
                <a:defRPr/>
              </a:pPr>
              <a:r>
                <a:rPr lang="zh-CN" altLang="en-US" sz="2100" b="1" spc="-338" dirty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的</a:t>
              </a:r>
              <a:r>
                <a:rPr lang="zh-CN" altLang="en-US" sz="2100" b="1" spc="-338" dirty="0" smtClean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路程  </a:t>
              </a:r>
              <a:r>
                <a:rPr lang="en-US" altLang="zh-CN" sz="2100" b="1" spc="-338" dirty="0" smtClean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/ </a:t>
              </a:r>
              <a:r>
                <a:rPr lang="en-US" altLang="zh-CN" sz="2100" b="1" spc="-338" dirty="0" smtClean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  <a:sym typeface="+mn-ea"/>
                </a:rPr>
                <a:t>k m</a:t>
              </a:r>
              <a:endParaRPr lang="zh-CN" altLang="en-US" sz="2100" b="1" spc="-338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31" name="TextBox 25"/>
            <p:cNvSpPr txBox="1"/>
            <p:nvPr>
              <p:custDataLst>
                <p:tags r:id="rId8"/>
              </p:custDataLst>
            </p:nvPr>
          </p:nvSpPr>
          <p:spPr>
            <a:xfrm>
              <a:off x="8331" y="3300"/>
              <a:ext cx="2021" cy="65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zh-CN" altLang="en-US" sz="2100" b="1" spc="-338" dirty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人员安排</a:t>
              </a:r>
            </a:p>
          </p:txBody>
        </p:sp>
        <p:sp>
          <p:nvSpPr>
            <p:cNvPr id="32" name="TextBox 26"/>
            <p:cNvSpPr txBox="1"/>
            <p:nvPr>
              <p:custDataLst>
                <p:tags r:id="rId9"/>
              </p:custDataLst>
            </p:nvPr>
          </p:nvSpPr>
          <p:spPr>
            <a:xfrm>
              <a:off x="10181" y="3300"/>
              <a:ext cx="2023" cy="65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zh-CN" altLang="en-US" sz="2100" b="1" spc="-338" dirty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时间安排</a:t>
              </a:r>
            </a:p>
          </p:txBody>
        </p:sp>
      </p:grpSp>
      <p:sp>
        <p:nvSpPr>
          <p:cNvPr id="6" name="圆角矩形标注 5"/>
          <p:cNvSpPr/>
          <p:nvPr>
            <p:custDataLst>
              <p:tags r:id="rId2"/>
            </p:custDataLst>
          </p:nvPr>
        </p:nvSpPr>
        <p:spPr>
          <a:xfrm>
            <a:off x="2470150" y="2731135"/>
            <a:ext cx="5279390" cy="1349375"/>
          </a:xfrm>
          <a:prstGeom prst="wedgeRoundRectCallout">
            <a:avLst>
              <a:gd name="adj1" fmla="val -20591"/>
              <a:gd name="adj2" fmla="val 71923"/>
              <a:gd name="adj3" fmla="val 16667"/>
            </a:avLst>
          </a:prstGeom>
          <a:solidFill>
            <a:schemeClr val="bg1"/>
          </a:solidFill>
        </p:spPr>
        <p:style>
          <a:lnRef idx="3">
            <a:schemeClr val="accent2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lstStyle/>
          <a:p>
            <a:pPr algn="l"/>
            <a:r>
              <a:rPr lang="zh-CN" altLang="en-US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  <a:sym typeface="+mn-ea"/>
              </a:rPr>
              <a:t>分组并选出小组长，负责整体规划和协调，组织本组同学讨论如何设计方案，如何设计表格，记录数据。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12"/>
          <p:cNvSpPr txBox="1">
            <a:spLocks noChangeArrowheads="1"/>
          </p:cNvSpPr>
          <p:nvPr/>
        </p:nvSpPr>
        <p:spPr bwMode="auto">
          <a:xfrm>
            <a:off x="1143635" y="779780"/>
            <a:ext cx="1536065" cy="4375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400" b="1" dirty="0">
                <a:latin typeface="宋体" panose="02010600030101010101" pitchFamily="2" charset="-122"/>
                <a:cs typeface="宋体" panose="02010600030101010101" pitchFamily="2" charset="-122"/>
              </a:rPr>
              <a:t>动手实验</a:t>
            </a:r>
            <a:endParaRPr lang="zh-CN" sz="2400" b="1" dirty="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27" name="Picture 5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783" y="867410"/>
            <a:ext cx="567000" cy="3171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文本框 1"/>
          <p:cNvSpPr txBox="1"/>
          <p:nvPr/>
        </p:nvSpPr>
        <p:spPr>
          <a:xfrm>
            <a:off x="843280" y="1074420"/>
            <a:ext cx="7562215" cy="9772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defTabSz="91440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sz="2400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1.</a:t>
            </a:r>
            <a:r>
              <a:rPr lang="zh-CN" altLang="en-US" sz="2400" b="1" kern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分组收集数据，根据数据设计象征性长跑的方案，并填写下表。</a:t>
            </a:r>
            <a:r>
              <a:rPr lang="zh-CN" altLang="en-US" sz="2400" b="1" kern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总路程：</a:t>
            </a:r>
            <a:r>
              <a:rPr lang="en-US" altLang="zh-CN" sz="2400" b="1" kern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688</a:t>
            </a:r>
            <a:r>
              <a:rPr lang="zh-CN" altLang="en-US" sz="2400" b="1" kern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千米</a:t>
            </a:r>
          </a:p>
        </p:txBody>
      </p:sp>
      <p:graphicFrame>
        <p:nvGraphicFramePr>
          <p:cNvPr id="21" name="表格 20"/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732657885"/>
              </p:ext>
            </p:extLst>
          </p:nvPr>
        </p:nvGraphicFramePr>
        <p:xfrm>
          <a:off x="575310" y="1986915"/>
          <a:ext cx="8061325" cy="249209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00455"/>
                <a:gridCol w="2712085"/>
                <a:gridCol w="1587500"/>
                <a:gridCol w="1356995"/>
                <a:gridCol w="1304290"/>
              </a:tblGrid>
              <a:tr h="593447">
                <a:tc>
                  <a:txBody>
                    <a:bodyPr/>
                    <a:lstStyle/>
                    <a:p>
                      <a:pPr algn="ctr"/>
                      <a:endParaRPr lang="zh-CN" altLang="en-US" sz="1800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34285" marB="34285" anchor="ctr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800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34285" marB="34285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8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34285" marB="34285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800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34285" marB="34285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8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34285" marB="34285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4345">
                <a:tc>
                  <a:txBody>
                    <a:bodyPr/>
                    <a:lstStyle/>
                    <a:p>
                      <a:pPr algn="ctr"/>
                      <a:endParaRPr lang="zh-CN" altLang="en-US" sz="18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34285" marB="34285" anchor="ctr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8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34285" marB="34285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8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34285" marB="34285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8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34285" marB="34285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/>
                      <a:endParaRPr lang="zh-CN" altLang="en-US" sz="1800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34285" marB="34285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4980">
                <a:tc>
                  <a:txBody>
                    <a:bodyPr/>
                    <a:lstStyle/>
                    <a:p>
                      <a:pPr algn="ctr"/>
                      <a:endParaRPr lang="zh-CN" altLang="en-US" sz="18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34285" marB="34285" anchor="ctr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8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34285" marB="34285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8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34285" marB="34285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800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34285" marB="34285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68580" marR="68580" marT="34285" marB="34285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4345">
                <a:tc>
                  <a:txBody>
                    <a:bodyPr/>
                    <a:lstStyle/>
                    <a:p>
                      <a:pPr algn="ctr"/>
                      <a:endParaRPr lang="zh-CN" altLang="en-US" sz="1800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34285" marB="34285" anchor="ctr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8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34285" marB="34285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8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34285" marB="34285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800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34285" marB="34285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68580" marR="68580" marT="34285" marB="34285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498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1800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34285" marB="34285" anchor="ctr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18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34285" marB="34285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18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34285" marB="34285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1800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34285" marB="34285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68580" marR="68580" marT="34285" marB="34285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4" name="组合 3"/>
          <p:cNvGrpSpPr/>
          <p:nvPr/>
        </p:nvGrpSpPr>
        <p:grpSpPr>
          <a:xfrm>
            <a:off x="738505" y="1911985"/>
            <a:ext cx="7734935" cy="1508760"/>
            <a:chOff x="1163" y="3011"/>
            <a:chExt cx="12181" cy="2376"/>
          </a:xfrm>
        </p:grpSpPr>
        <p:sp>
          <p:nvSpPr>
            <p:cNvPr id="22" name="TextBox 16"/>
            <p:cNvSpPr txBox="1"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1163" y="3258"/>
              <a:ext cx="1446" cy="6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zh-CN" altLang="en-US" sz="21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路线</a:t>
              </a:r>
            </a:p>
          </p:txBody>
        </p:sp>
        <p:sp>
          <p:nvSpPr>
            <p:cNvPr id="7" name="TextBox 19"/>
            <p:cNvSpPr txBox="1">
              <a:spLocks noChangeArrowheads="1"/>
            </p:cNvSpPr>
            <p:nvPr>
              <p:custDataLst>
                <p:tags r:id="rId5"/>
              </p:custDataLst>
            </p:nvPr>
          </p:nvSpPr>
          <p:spPr bwMode="auto">
            <a:xfrm>
              <a:off x="1188" y="4082"/>
              <a:ext cx="1446" cy="6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zh-CN" altLang="en-US" sz="2100" b="1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第</a:t>
              </a:r>
              <a:r>
                <a:rPr lang="en-US" altLang="zh-CN" sz="2100" b="1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zh-CN" altLang="en-US" sz="2100" b="1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站</a:t>
              </a:r>
            </a:p>
          </p:txBody>
        </p:sp>
        <p:sp>
          <p:nvSpPr>
            <p:cNvPr id="25" name="TextBox 22"/>
            <p:cNvSpPr txBox="1"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1179" y="4733"/>
              <a:ext cx="1446" cy="6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zh-CN" altLang="en-US" sz="2100" b="1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第</a:t>
              </a:r>
              <a:r>
                <a:rPr lang="en-US" altLang="zh-CN" sz="2100" b="1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zh-CN" altLang="en-US" sz="2100" b="1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站</a:t>
              </a:r>
            </a:p>
          </p:txBody>
        </p:sp>
        <p:sp>
          <p:nvSpPr>
            <p:cNvPr id="29" name="TextBox 23"/>
            <p:cNvSpPr txBox="1"/>
            <p:nvPr>
              <p:custDataLst>
                <p:tags r:id="rId7"/>
              </p:custDataLst>
            </p:nvPr>
          </p:nvSpPr>
          <p:spPr>
            <a:xfrm>
              <a:off x="3600" y="3334"/>
              <a:ext cx="2466" cy="65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zh-CN" altLang="en-US" sz="2100" b="1" spc="-338" dirty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起点与终点</a:t>
              </a:r>
            </a:p>
          </p:txBody>
        </p:sp>
        <p:sp>
          <p:nvSpPr>
            <p:cNvPr id="30" name="TextBox 24"/>
            <p:cNvSpPr txBox="1"/>
            <p:nvPr>
              <p:custDataLst>
                <p:tags r:id="rId8"/>
              </p:custDataLst>
            </p:nvPr>
          </p:nvSpPr>
          <p:spPr>
            <a:xfrm>
              <a:off x="6851" y="3011"/>
              <a:ext cx="2466" cy="116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zh-CN" altLang="en-US" sz="2100" b="1" spc="-338" dirty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全班每天跑</a:t>
              </a:r>
              <a:endParaRPr lang="en-US" altLang="zh-CN" sz="2100" b="1" spc="-338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  <a:p>
              <a:pPr algn="ctr">
                <a:defRPr/>
              </a:pPr>
              <a:r>
                <a:rPr lang="zh-CN" altLang="en-US" sz="2100" b="1" spc="-338" dirty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的</a:t>
              </a:r>
              <a:r>
                <a:rPr lang="zh-CN" altLang="en-US" sz="2100" b="1" spc="-338" dirty="0" smtClean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路程  </a:t>
              </a:r>
              <a:r>
                <a:rPr lang="en-US" altLang="zh-CN" sz="2100" b="1" spc="-338" dirty="0" smtClean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/ k m</a:t>
              </a:r>
              <a:endParaRPr lang="zh-CN" altLang="en-US" sz="2100" b="1" spc="-338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31" name="TextBox 25"/>
            <p:cNvSpPr txBox="1"/>
            <p:nvPr>
              <p:custDataLst>
                <p:tags r:id="rId9"/>
              </p:custDataLst>
            </p:nvPr>
          </p:nvSpPr>
          <p:spPr>
            <a:xfrm>
              <a:off x="9451" y="3300"/>
              <a:ext cx="2021" cy="65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zh-CN" altLang="en-US" sz="2100" b="1" spc="-338" dirty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人员安排</a:t>
              </a:r>
            </a:p>
          </p:txBody>
        </p:sp>
        <p:sp>
          <p:nvSpPr>
            <p:cNvPr id="32" name="TextBox 26"/>
            <p:cNvSpPr txBox="1"/>
            <p:nvPr>
              <p:custDataLst>
                <p:tags r:id="rId10"/>
              </p:custDataLst>
            </p:nvPr>
          </p:nvSpPr>
          <p:spPr>
            <a:xfrm>
              <a:off x="11321" y="3300"/>
              <a:ext cx="2023" cy="65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zh-CN" altLang="en-US" sz="2100" b="1" spc="-338" dirty="0" smtClean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        时间</a:t>
              </a:r>
              <a:r>
                <a:rPr lang="zh-CN" altLang="en-US" sz="2100" b="1" spc="-338" dirty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安排</a:t>
              </a:r>
            </a:p>
          </p:txBody>
        </p:sp>
      </p:grpSp>
      <p:sp>
        <p:nvSpPr>
          <p:cNvPr id="3" name="TextBox 22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738188" y="3496310"/>
            <a:ext cx="918210" cy="414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1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第</a:t>
            </a:r>
            <a:r>
              <a:rPr lang="en-US" altLang="zh-CN" sz="21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zh-CN" altLang="en-US" sz="21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站</a:t>
            </a:r>
          </a:p>
        </p:txBody>
      </p:sp>
      <p:sp>
        <p:nvSpPr>
          <p:cNvPr id="5" name="TextBox 22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738188" y="4023995"/>
            <a:ext cx="918210" cy="414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1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第</a:t>
            </a:r>
            <a:r>
              <a:rPr lang="en-US" altLang="zh-CN" sz="21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zh-CN" altLang="en-US" sz="21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站</a:t>
            </a:r>
          </a:p>
        </p:txBody>
      </p:sp>
      <p:sp>
        <p:nvSpPr>
          <p:cNvPr id="6" name="TextBox 22"/>
          <p:cNvSpPr txBox="1">
            <a:spLocks noChangeArrowheads="1"/>
          </p:cNvSpPr>
          <p:nvPr/>
        </p:nvSpPr>
        <p:spPr bwMode="auto">
          <a:xfrm>
            <a:off x="1911667" y="2625090"/>
            <a:ext cx="199326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sz="20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郑州</a:t>
            </a:r>
            <a:r>
              <a:rPr lang="en-US" altLang="zh-CN" sz="20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—</a:t>
            </a:r>
            <a:r>
              <a:rPr lang="zh-CN" altLang="en-US" sz="20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接力点</a:t>
            </a:r>
            <a:r>
              <a:rPr lang="en-US" altLang="zh-CN" sz="20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8" name="TextBox 22"/>
          <p:cNvSpPr txBox="1">
            <a:spLocks noChangeArrowheads="1"/>
          </p:cNvSpPr>
          <p:nvPr/>
        </p:nvSpPr>
        <p:spPr bwMode="auto">
          <a:xfrm>
            <a:off x="1680210" y="3116580"/>
            <a:ext cx="260995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1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接力点</a:t>
            </a:r>
            <a:r>
              <a:rPr lang="en-US" altLang="zh-CN" sz="21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1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—</a:t>
            </a:r>
            <a:r>
              <a:rPr lang="zh-CN" altLang="en-US" sz="21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接力点</a:t>
            </a:r>
            <a:r>
              <a:rPr lang="en-US" altLang="zh-CN" sz="21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9" name="TextBox 22"/>
          <p:cNvSpPr txBox="1">
            <a:spLocks noChangeArrowheads="1"/>
          </p:cNvSpPr>
          <p:nvPr/>
        </p:nvSpPr>
        <p:spPr bwMode="auto">
          <a:xfrm>
            <a:off x="1680210" y="3500755"/>
            <a:ext cx="260995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1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接力点</a:t>
            </a:r>
            <a:r>
              <a:rPr lang="en-US" altLang="zh-CN" sz="21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2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—</a:t>
            </a:r>
            <a:r>
              <a:rPr lang="zh-CN" altLang="en-US" sz="21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接力点</a:t>
            </a:r>
            <a:r>
              <a:rPr lang="en-US" altLang="zh-CN" sz="21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10" name="TextBox 22"/>
          <p:cNvSpPr txBox="1">
            <a:spLocks noChangeArrowheads="1"/>
          </p:cNvSpPr>
          <p:nvPr/>
        </p:nvSpPr>
        <p:spPr bwMode="auto">
          <a:xfrm>
            <a:off x="1680210" y="4023995"/>
            <a:ext cx="241554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1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接力点</a:t>
            </a:r>
            <a:r>
              <a:rPr lang="en-US" altLang="zh-CN" sz="21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3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—</a:t>
            </a:r>
            <a:r>
              <a:rPr lang="zh-CN" altLang="en-US" sz="21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北京</a:t>
            </a:r>
            <a:endParaRPr lang="zh-CN" altLang="en-US" sz="2100" b="1" dirty="0">
              <a:solidFill>
                <a:srgbClr val="00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" name="TextBox 22"/>
          <p:cNvSpPr txBox="1">
            <a:spLocks noChangeArrowheads="1"/>
          </p:cNvSpPr>
          <p:nvPr/>
        </p:nvSpPr>
        <p:spPr bwMode="auto">
          <a:xfrm>
            <a:off x="5897336" y="2617396"/>
            <a:ext cx="1491432" cy="374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indent="0" algn="ctr" fontAlgn="auto">
              <a:lnSpc>
                <a:spcPct val="150000"/>
              </a:lnSpc>
            </a:pPr>
            <a:r>
              <a:rPr lang="zh-CN" altLang="en-US" sz="14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五（</a:t>
            </a:r>
            <a:r>
              <a:rPr lang="en-US" altLang="zh-CN" sz="14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1</a:t>
            </a:r>
            <a:r>
              <a:rPr lang="zh-CN" altLang="en-US" sz="14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）班学生</a:t>
            </a:r>
            <a:endParaRPr lang="en-US" altLang="zh-CN" sz="1400" b="1" dirty="0" smtClean="0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13" name="TextBox 22"/>
          <p:cNvSpPr txBox="1">
            <a:spLocks noChangeArrowheads="1"/>
          </p:cNvSpPr>
          <p:nvPr/>
        </p:nvSpPr>
        <p:spPr bwMode="auto">
          <a:xfrm>
            <a:off x="7284720" y="2656205"/>
            <a:ext cx="1351915" cy="147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indent="0" algn="ctr" fontAlgn="auto">
              <a:lnSpc>
                <a:spcPct val="150000"/>
              </a:lnSpc>
            </a:pPr>
            <a:r>
              <a:rPr lang="zh-CN" altLang="en-US" sz="20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根据实际情况合理安排时间</a:t>
            </a:r>
          </a:p>
        </p:txBody>
      </p:sp>
      <p:sp>
        <p:nvSpPr>
          <p:cNvPr id="14" name="TextBox 22"/>
          <p:cNvSpPr txBox="1">
            <a:spLocks noChangeArrowheads="1"/>
          </p:cNvSpPr>
          <p:nvPr/>
        </p:nvSpPr>
        <p:spPr bwMode="auto">
          <a:xfrm>
            <a:off x="4751388" y="2491105"/>
            <a:ext cx="918210" cy="1938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indent="0" algn="ctr" fontAlgn="auto">
              <a:lnSpc>
                <a:spcPct val="150000"/>
              </a:lnSpc>
            </a:pPr>
            <a:r>
              <a:rPr lang="en-US" altLang="zh-CN" sz="20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40</a:t>
            </a:r>
            <a:endParaRPr lang="en-US" altLang="zh-CN" sz="2000" b="1" dirty="0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+mn-ea"/>
            </a:endParaRPr>
          </a:p>
          <a:p>
            <a:pPr indent="0" algn="ctr" fontAlgn="auto">
              <a:lnSpc>
                <a:spcPct val="150000"/>
              </a:lnSpc>
            </a:pPr>
            <a:r>
              <a:rPr lang="en-US" altLang="zh-CN" sz="20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40</a:t>
            </a:r>
          </a:p>
          <a:p>
            <a:pPr indent="0" algn="ctr" fontAlgn="auto">
              <a:lnSpc>
                <a:spcPct val="150000"/>
              </a:lnSpc>
            </a:pPr>
            <a:r>
              <a:rPr lang="en-US" altLang="zh-CN" sz="20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40</a:t>
            </a:r>
          </a:p>
          <a:p>
            <a:pPr indent="0" algn="ctr" fontAlgn="auto">
              <a:lnSpc>
                <a:spcPct val="150000"/>
              </a:lnSpc>
            </a:pPr>
            <a:r>
              <a:rPr lang="en-US" altLang="zh-CN" sz="20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40</a:t>
            </a:r>
          </a:p>
        </p:txBody>
      </p:sp>
      <p:sp>
        <p:nvSpPr>
          <p:cNvPr id="23" name="TextBox 22"/>
          <p:cNvSpPr txBox="1">
            <a:spLocks noChangeArrowheads="1"/>
          </p:cNvSpPr>
          <p:nvPr/>
        </p:nvSpPr>
        <p:spPr bwMode="auto">
          <a:xfrm>
            <a:off x="5916295" y="3107916"/>
            <a:ext cx="1491432" cy="374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indent="0" algn="ctr" fontAlgn="auto">
              <a:lnSpc>
                <a:spcPct val="150000"/>
              </a:lnSpc>
            </a:pPr>
            <a:r>
              <a:rPr lang="zh-CN" altLang="en-US" sz="14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五（</a:t>
            </a:r>
            <a:r>
              <a:rPr lang="en-US" altLang="zh-CN" sz="14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1</a:t>
            </a:r>
            <a:r>
              <a:rPr lang="zh-CN" altLang="en-US" sz="14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）班学生</a:t>
            </a:r>
            <a:endParaRPr lang="en-US" altLang="zh-CN" sz="1400" b="1" dirty="0" smtClean="0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26" name="TextBox 22"/>
          <p:cNvSpPr txBox="1">
            <a:spLocks noChangeArrowheads="1"/>
          </p:cNvSpPr>
          <p:nvPr/>
        </p:nvSpPr>
        <p:spPr bwMode="auto">
          <a:xfrm>
            <a:off x="5916295" y="3587766"/>
            <a:ext cx="1491432" cy="374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indent="0" algn="ctr" fontAlgn="auto">
              <a:lnSpc>
                <a:spcPct val="150000"/>
              </a:lnSpc>
            </a:pPr>
            <a:r>
              <a:rPr lang="zh-CN" altLang="en-US" sz="14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五（</a:t>
            </a:r>
            <a:r>
              <a:rPr lang="en-US" altLang="zh-CN" sz="14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1</a:t>
            </a:r>
            <a:r>
              <a:rPr lang="zh-CN" altLang="en-US" sz="14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）班学生</a:t>
            </a:r>
            <a:endParaRPr lang="en-US" altLang="zh-CN" sz="1400" b="1" dirty="0" smtClean="0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28" name="TextBox 22"/>
          <p:cNvSpPr txBox="1">
            <a:spLocks noChangeArrowheads="1"/>
          </p:cNvSpPr>
          <p:nvPr/>
        </p:nvSpPr>
        <p:spPr bwMode="auto">
          <a:xfrm>
            <a:off x="5916295" y="4054471"/>
            <a:ext cx="1491432" cy="374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indent="0" algn="ctr" fontAlgn="auto">
              <a:lnSpc>
                <a:spcPct val="150000"/>
              </a:lnSpc>
            </a:pPr>
            <a:r>
              <a:rPr lang="zh-CN" altLang="en-US" sz="14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五（</a:t>
            </a:r>
            <a:r>
              <a:rPr lang="en-US" altLang="zh-CN" sz="14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1</a:t>
            </a:r>
            <a:r>
              <a:rPr lang="zh-CN" altLang="en-US" sz="14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）班学生</a:t>
            </a:r>
            <a:endParaRPr lang="en-US" altLang="zh-CN" sz="1400" b="1" dirty="0" smtClean="0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  <p:bldP spid="10" grpId="0"/>
      <p:bldP spid="12" grpId="0"/>
      <p:bldP spid="13" grpId="0"/>
      <p:bldP spid="14" grpId="0"/>
      <p:bldP spid="23" grpId="0"/>
      <p:bldP spid="26" grpId="0"/>
      <p:bldP spid="2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12"/>
          <p:cNvSpPr txBox="1">
            <a:spLocks noChangeArrowheads="1"/>
          </p:cNvSpPr>
          <p:nvPr/>
        </p:nvSpPr>
        <p:spPr bwMode="auto">
          <a:xfrm>
            <a:off x="1143635" y="779780"/>
            <a:ext cx="1536065" cy="4375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400" b="1" dirty="0">
                <a:latin typeface="宋体" panose="02010600030101010101" pitchFamily="2" charset="-122"/>
                <a:cs typeface="宋体" panose="02010600030101010101" pitchFamily="2" charset="-122"/>
              </a:rPr>
              <a:t>动手实验</a:t>
            </a:r>
            <a:endParaRPr lang="zh-CN" sz="2400" b="1" dirty="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27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783" y="867410"/>
            <a:ext cx="567000" cy="3171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Box 7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838835" y="1102995"/>
            <a:ext cx="7860665" cy="1050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0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宋体" panose="02010600030101010101" pitchFamily="2" charset="-122"/>
                <a:cs typeface="宋体" panose="02010600030101010101" pitchFamily="2" charset="-122"/>
              </a:rPr>
              <a:t>2.</a:t>
            </a: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宋体" panose="02010600030101010101" pitchFamily="2" charset="-122"/>
                <a:cs typeface="宋体" panose="02010600030101010101" pitchFamily="2" charset="-122"/>
              </a:rPr>
              <a:t>全班交流各组的活动方案。想一想，一个好的方案</a:t>
            </a:r>
            <a:endParaRPr kumimoji="0" lang="en-US" altLang="zh-CN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0" marR="0" lvl="0" indent="0" defTabSz="914400" eaLnBrk="0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宋体" panose="02010600030101010101" pitchFamily="2" charset="-122"/>
                <a:cs typeface="宋体" panose="02010600030101010101" pitchFamily="2" charset="-122"/>
              </a:rPr>
              <a:t>  </a:t>
            </a:r>
            <a:r>
              <a:rPr kumimoji="0" lang="zh-CN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宋体" panose="02010600030101010101" pitchFamily="2" charset="-122"/>
                <a:cs typeface="宋体" panose="02010600030101010101" pitchFamily="2" charset="-122"/>
              </a:rPr>
              <a:t>需要</a:t>
            </a: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宋体" panose="02010600030101010101" pitchFamily="2" charset="-122"/>
                <a:cs typeface="宋体" panose="02010600030101010101" pitchFamily="2" charset="-122"/>
              </a:rPr>
              <a:t>符合哪些条件？</a:t>
            </a:r>
          </a:p>
        </p:txBody>
      </p:sp>
      <p:pic>
        <p:nvPicPr>
          <p:cNvPr id="15" name="图片 14" descr="半身男孩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704330" y="2386330"/>
            <a:ext cx="1150620" cy="1332230"/>
          </a:xfrm>
          <a:prstGeom prst="rect">
            <a:avLst/>
          </a:prstGeom>
        </p:spPr>
      </p:pic>
      <p:pic>
        <p:nvPicPr>
          <p:cNvPr id="18" name="图片 17" descr="半身女孩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50010" y="2894330"/>
            <a:ext cx="1035050" cy="1171575"/>
          </a:xfrm>
          <a:prstGeom prst="rect">
            <a:avLst/>
          </a:prstGeom>
        </p:spPr>
      </p:pic>
      <p:sp>
        <p:nvSpPr>
          <p:cNvPr id="19" name="矩形标注 18"/>
          <p:cNvSpPr/>
          <p:nvPr/>
        </p:nvSpPr>
        <p:spPr>
          <a:xfrm>
            <a:off x="2277110" y="2178050"/>
            <a:ext cx="1946910" cy="691515"/>
          </a:xfrm>
          <a:prstGeom prst="wedgeRectCallout">
            <a:avLst>
              <a:gd name="adj1" fmla="val -47194"/>
              <a:gd name="adj2" fmla="val 79161"/>
            </a:avLst>
          </a:prstGeom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lstStyle/>
          <a:p>
            <a:pPr algn="l"/>
            <a:r>
              <a:rPr lang="zh-CN" altLang="en-US" sz="2400">
                <a:latin typeface="楷体" panose="02010609060101010101" pitchFamily="49" charset="-122"/>
                <a:ea typeface="楷体" panose="02010609060101010101" pitchFamily="49" charset="-122"/>
              </a:rPr>
              <a:t>要合理，符合实际情况</a:t>
            </a:r>
          </a:p>
        </p:txBody>
      </p:sp>
      <p:sp>
        <p:nvSpPr>
          <p:cNvPr id="20" name="矩形标注 19"/>
          <p:cNvSpPr/>
          <p:nvPr/>
        </p:nvSpPr>
        <p:spPr>
          <a:xfrm>
            <a:off x="4478558" y="1935592"/>
            <a:ext cx="2423258" cy="754904"/>
          </a:xfrm>
          <a:prstGeom prst="wedgeRectCallout">
            <a:avLst>
              <a:gd name="adj1" fmla="val 38323"/>
              <a:gd name="adj2" fmla="val 75436"/>
            </a:avLst>
          </a:prstGeom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lstStyle/>
          <a:p>
            <a:pPr algn="l"/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  <a:t>确保有</a:t>
            </a:r>
            <a:r>
              <a:rPr lang="zh-CN" altLang="en-US" sz="24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纪律，制定</a:t>
            </a:r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  <a:t>合适的制度</a:t>
            </a:r>
          </a:p>
        </p:txBody>
      </p:sp>
      <p:sp>
        <p:nvSpPr>
          <p:cNvPr id="23" name="矩形标注 22"/>
          <p:cNvSpPr/>
          <p:nvPr/>
        </p:nvSpPr>
        <p:spPr>
          <a:xfrm>
            <a:off x="2385059" y="3718559"/>
            <a:ext cx="2994549" cy="813393"/>
          </a:xfrm>
          <a:prstGeom prst="wedgeRectCallout">
            <a:avLst>
              <a:gd name="adj1" fmla="val -49698"/>
              <a:gd name="adj2" fmla="val -74609"/>
            </a:avLst>
          </a:prstGeom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lstStyle/>
          <a:p>
            <a:pPr algn="l"/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  <a:t>要有趣味性，调动</a:t>
            </a:r>
            <a:r>
              <a:rPr lang="zh-CN" altLang="en-US" sz="24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同学们参加</a:t>
            </a:r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  <a:t>的积极性</a:t>
            </a:r>
            <a:endParaRPr lang="en-US" altLang="zh-CN" sz="24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bldLvl="0" animBg="1"/>
      <p:bldP spid="23" grpId="0" bldLvl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12"/>
          <p:cNvSpPr txBox="1">
            <a:spLocks noChangeArrowheads="1"/>
          </p:cNvSpPr>
          <p:nvPr/>
        </p:nvSpPr>
        <p:spPr bwMode="auto">
          <a:xfrm>
            <a:off x="1143635" y="779780"/>
            <a:ext cx="1536065" cy="4375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400" b="1" dirty="0">
                <a:latin typeface="宋体" panose="02010600030101010101" pitchFamily="2" charset="-122"/>
                <a:cs typeface="宋体" panose="02010600030101010101" pitchFamily="2" charset="-122"/>
              </a:rPr>
              <a:t>动手实验</a:t>
            </a:r>
            <a:endParaRPr lang="zh-CN" sz="2400" b="1" dirty="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27" name="Picture 5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783" y="867410"/>
            <a:ext cx="567000" cy="3171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TextBox 7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820238" y="1217476"/>
            <a:ext cx="947928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宋体" panose="02010600030101010101" pitchFamily="2" charset="-122"/>
                <a:cs typeface="宋体" panose="02010600030101010101" pitchFamily="2" charset="-122"/>
              </a:rPr>
              <a:t>3.</a:t>
            </a: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宋体" panose="02010600030101010101" pitchFamily="2" charset="-122"/>
                <a:cs typeface="宋体" panose="02010600030101010101" pitchFamily="2" charset="-122"/>
              </a:rPr>
              <a:t>制订全班的“象征性长跑活动方案”，并写在下面。</a:t>
            </a:r>
          </a:p>
        </p:txBody>
      </p:sp>
      <p:pic>
        <p:nvPicPr>
          <p:cNvPr id="2" name="图片 1" descr="14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7350" y="1710690"/>
            <a:ext cx="5927090" cy="312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7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2366010" y="1960880"/>
            <a:ext cx="1591310" cy="337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五（</a:t>
            </a:r>
            <a:r>
              <a:rPr kumimoji="0" lang="en-US" altLang="zh-CN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kumimoji="0" lang="zh-CN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</a:t>
            </a:r>
          </a:p>
        </p:txBody>
      </p:sp>
      <p:sp>
        <p:nvSpPr>
          <p:cNvPr id="4" name="TextBox 7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565400" y="2423160"/>
            <a:ext cx="1591310" cy="337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宋体" panose="02010600030101010101" pitchFamily="2" charset="-122"/>
              </a:rPr>
              <a:t>运动成长</a:t>
            </a:r>
          </a:p>
        </p:txBody>
      </p:sp>
      <p:sp>
        <p:nvSpPr>
          <p:cNvPr id="5" name="TextBox 7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2565400" y="2766060"/>
            <a:ext cx="1510665" cy="337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宋体" panose="02010600030101010101" pitchFamily="2" charset="-122"/>
              </a:rPr>
              <a:t>5</a:t>
            </a:r>
            <a:r>
              <a:rPr kumimoji="0" 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宋体" panose="02010600030101010101" pitchFamily="2" charset="-122"/>
              </a:rPr>
              <a:t>.1</a:t>
            </a:r>
            <a:r>
              <a:rPr kumimoji="0" lang="en-US" altLang="zh-CN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宋体" panose="02010600030101010101" pitchFamily="2" charset="-122"/>
              </a:rPr>
              <a:t>—5.18</a:t>
            </a:r>
            <a:endParaRPr kumimoji="0" lang="en-US" altLang="zh-CN" sz="16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宋体" panose="02010600030101010101" pitchFamily="2" charset="-122"/>
            </a:endParaRPr>
          </a:p>
        </p:txBody>
      </p:sp>
      <p:sp>
        <p:nvSpPr>
          <p:cNvPr id="6" name="TextBox 7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2565400" y="3108960"/>
            <a:ext cx="2845435" cy="337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宋体" panose="02010600030101010101" pitchFamily="2" charset="-122"/>
              </a:rPr>
              <a:t>5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宋体" panose="02010600030101010101" pitchFamily="2" charset="-122"/>
              </a:rPr>
              <a:t>.1</a:t>
            </a:r>
            <a:r>
              <a: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宋体" panose="02010600030101010101" pitchFamily="2" charset="-122"/>
              </a:rPr>
              <a:t>，长跑动员，起跑仪式。</a:t>
            </a:r>
          </a:p>
        </p:txBody>
      </p:sp>
      <p:sp>
        <p:nvSpPr>
          <p:cNvPr id="7" name="TextBox 7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5206365" y="3150870"/>
            <a:ext cx="2292350" cy="337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宋体" panose="02010600030101010101" pitchFamily="2" charset="-122"/>
              </a:rPr>
              <a:t>长跑总路程</a:t>
            </a:r>
            <a:r>
              <a:rPr kumimoji="0" lang="en-US" altLang="zh-CN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宋体" panose="02010600030101010101" pitchFamily="2" charset="-122"/>
              </a:rPr>
              <a:t>688</a:t>
            </a:r>
            <a:r>
              <a: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宋体" panose="02010600030101010101" pitchFamily="2" charset="-122"/>
              </a:rPr>
              <a:t>千米。</a:t>
            </a:r>
          </a:p>
        </p:txBody>
      </p:sp>
      <p:sp>
        <p:nvSpPr>
          <p:cNvPr id="8" name="TextBox 7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2565400" y="3451860"/>
            <a:ext cx="4711700" cy="337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宋体" panose="02010600030101010101" pitchFamily="2" charset="-122"/>
              </a:rPr>
              <a:t>路线：郑州</a:t>
            </a:r>
            <a:r>
              <a:rPr kumimoji="0" lang="en-US" altLang="zh-CN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宋体" panose="02010600030101010101" pitchFamily="2" charset="-122"/>
              </a:rPr>
              <a:t> </a:t>
            </a:r>
            <a:r>
              <a:rPr kumimoji="0" lang="en-US" altLang="zh-CN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宋体" panose="02010600030101010101" pitchFamily="2" charset="-122"/>
              </a:rPr>
              <a:t>—</a:t>
            </a:r>
            <a:r>
              <a:rPr kumimoji="0" lang="zh-CN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宋体" panose="02010600030101010101" pitchFamily="2" charset="-122"/>
              </a:rPr>
              <a:t>石家庄</a:t>
            </a:r>
            <a:r>
              <a:rPr kumimoji="0" lang="en-US" altLang="zh-CN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宋体" panose="02010600030101010101" pitchFamily="2" charset="-122"/>
              </a:rPr>
              <a:t>—</a:t>
            </a:r>
            <a:r>
              <a:rPr kumimoji="0" lang="zh-CN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宋体" panose="02010600030101010101" pitchFamily="2" charset="-122"/>
              </a:rPr>
              <a:t>保定</a:t>
            </a:r>
            <a:r>
              <a:rPr kumimoji="0" lang="en-US" altLang="zh-CN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宋体" panose="02010600030101010101" pitchFamily="2" charset="-122"/>
              </a:rPr>
              <a:t>—</a:t>
            </a:r>
            <a:r>
              <a:rPr kumimoji="0" lang="zh-CN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宋体" panose="02010600030101010101" pitchFamily="2" charset="-122"/>
              </a:rPr>
              <a:t>北京</a:t>
            </a:r>
            <a:endParaRPr kumimoji="0" lang="zh-CN" altLang="en-US" sz="16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宋体" panose="02010600030101010101" pitchFamily="2" charset="-122"/>
            </a:endParaRPr>
          </a:p>
        </p:txBody>
      </p:sp>
      <p:sp>
        <p:nvSpPr>
          <p:cNvPr id="9" name="TextBox 7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2613025" y="3794760"/>
            <a:ext cx="4711700" cy="337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宋体" panose="02010600030101010101" pitchFamily="2" charset="-122"/>
              </a:rPr>
              <a:t>全班</a:t>
            </a:r>
            <a:r>
              <a:rPr kumimoji="0" lang="en-US" altLang="zh-CN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宋体" panose="02010600030101010101" pitchFamily="2" charset="-122"/>
              </a:rPr>
              <a:t>40</a:t>
            </a:r>
            <a:r>
              <a: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宋体" panose="02010600030101010101" pitchFamily="2" charset="-122"/>
              </a:rPr>
              <a:t>人每人每天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宋体" panose="02010600030101010101" pitchFamily="2" charset="-122"/>
              </a:rPr>
              <a:t>1</a:t>
            </a:r>
            <a:r>
              <a: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宋体" panose="02010600030101010101" pitchFamily="2" charset="-122"/>
              </a:rPr>
              <a:t>千米，接力方式</a:t>
            </a:r>
            <a:r>
              <a:rPr kumimoji="0" lang="en-US" altLang="zh-CN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宋体" panose="02010600030101010101" pitchFamily="2" charset="-122"/>
              </a:rPr>
              <a:t>18</a:t>
            </a:r>
            <a:r>
              <a: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宋体" panose="02010600030101010101" pitchFamily="2" charset="-122"/>
              </a:rPr>
              <a:t>天跑完。</a:t>
            </a:r>
          </a:p>
        </p:txBody>
      </p:sp>
      <p:sp>
        <p:nvSpPr>
          <p:cNvPr id="10" name="TextBox 7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2997835" y="4210685"/>
            <a:ext cx="4711700" cy="337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宋体" panose="02010600030101010101" pitchFamily="2" charset="-122"/>
              </a:rPr>
              <a:t>守纪守时，</a:t>
            </a:r>
            <a:r>
              <a:rPr kumimoji="0" lang="zh-CN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宋体" panose="02010600030101010101" pitchFamily="2" charset="-122"/>
              </a:rPr>
              <a:t>因</a:t>
            </a:r>
            <a:r>
              <a:rPr kumimoji="0" lang="zh-CN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宋体" panose="02010600030101010101" pitchFamily="2" charset="-122"/>
              </a:rPr>
              <a:t>人</a:t>
            </a:r>
            <a:r>
              <a:rPr kumimoji="0" lang="zh-CN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宋体" panose="02010600030101010101" pitchFamily="2" charset="-122"/>
              </a:rPr>
              <a:t>而异</a:t>
            </a:r>
            <a:r>
              <a:rPr kumimoji="0" lang="zh-CN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宋体" panose="02010600030101010101" pitchFamily="2" charset="-122"/>
              </a:rPr>
              <a:t>安排不同的长跑任务。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12"/>
          <p:cNvSpPr txBox="1">
            <a:spLocks noChangeArrowheads="1"/>
          </p:cNvSpPr>
          <p:nvPr/>
        </p:nvSpPr>
        <p:spPr bwMode="auto">
          <a:xfrm>
            <a:off x="1143635" y="779780"/>
            <a:ext cx="1536065" cy="4375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400" b="1" dirty="0">
                <a:latin typeface="宋体" panose="02010600030101010101" pitchFamily="2" charset="-122"/>
                <a:cs typeface="宋体" panose="02010600030101010101" pitchFamily="2" charset="-122"/>
              </a:rPr>
              <a:t>交流反思</a:t>
            </a:r>
          </a:p>
        </p:txBody>
      </p:sp>
      <p:pic>
        <p:nvPicPr>
          <p:cNvPr id="27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783" y="867410"/>
            <a:ext cx="567000" cy="3171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Box 7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287020" y="1212215"/>
            <a:ext cx="5278120" cy="398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宋体" panose="02010600030101010101" pitchFamily="2" charset="-122"/>
                <a:cs typeface="宋体" panose="02010600030101010101" pitchFamily="2" charset="-122"/>
              </a:rPr>
              <a:t>1.</a:t>
            </a:r>
            <a:r>
              <a:rPr kumimoji="0" lang="zh-CN" altLang="en-US" sz="200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宋体" panose="02010600030101010101" pitchFamily="2" charset="-122"/>
                <a:cs typeface="宋体" panose="02010600030101010101" pitchFamily="2" charset="-122"/>
              </a:rPr>
              <a:t>在设计方案时，一般需要考虑哪些问题？</a:t>
            </a:r>
          </a:p>
        </p:txBody>
      </p:sp>
      <p:sp>
        <p:nvSpPr>
          <p:cNvPr id="12" name="TextBox 5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287020" y="1877695"/>
            <a:ext cx="7775575" cy="398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宋体" panose="02010600030101010101" pitchFamily="2" charset="-122"/>
                <a:cs typeface="宋体" panose="02010600030101010101" pitchFamily="2" charset="-122"/>
              </a:rPr>
              <a:t>2.</a:t>
            </a:r>
            <a:r>
              <a:rPr kumimoji="0" lang="zh-CN" altLang="en-US" sz="200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宋体" panose="02010600030101010101" pitchFamily="2" charset="-122"/>
                <a:cs typeface="宋体" panose="02010600030101010101" pitchFamily="2" charset="-122"/>
              </a:rPr>
              <a:t>我们收集和记录了哪些数据？是用什么方法得到这些数据的？</a:t>
            </a:r>
          </a:p>
        </p:txBody>
      </p:sp>
      <p:sp>
        <p:nvSpPr>
          <p:cNvPr id="13" name="TextBox 6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287020" y="2581275"/>
            <a:ext cx="7487285" cy="706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R="0" lvl="0" indent="0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宋体" panose="02010600030101010101" pitchFamily="2" charset="-122"/>
                <a:cs typeface="宋体" panose="02010600030101010101" pitchFamily="2" charset="-122"/>
              </a:rPr>
              <a:t>3.</a:t>
            </a:r>
            <a:r>
              <a:rPr kumimoji="0" lang="zh-CN" altLang="en-US" sz="200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宋体" panose="02010600030101010101" pitchFamily="2" charset="-122"/>
                <a:cs typeface="宋体" panose="02010600030101010101" pitchFamily="2" charset="-122"/>
              </a:rPr>
              <a:t>在活动中用到了哪些数学知识和方法？我们对这些知识和方法有了哪些新的认识？</a:t>
            </a:r>
          </a:p>
        </p:txBody>
      </p:sp>
      <p:sp>
        <p:nvSpPr>
          <p:cNvPr id="14" name="TextBox 9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87020" y="3684905"/>
            <a:ext cx="7488555" cy="706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R="0" lvl="0" indent="0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宋体" panose="02010600030101010101" pitchFamily="2" charset="-122"/>
                <a:cs typeface="宋体" panose="02010600030101010101" pitchFamily="2" charset="-122"/>
              </a:rPr>
              <a:t>4.</a:t>
            </a:r>
            <a:r>
              <a:rPr kumimoji="0" lang="zh-CN" altLang="en-US" sz="200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宋体" panose="02010600030101010101" pitchFamily="2" charset="-122"/>
                <a:cs typeface="宋体" panose="02010600030101010101" pitchFamily="2" charset="-122"/>
              </a:rPr>
              <a:t>整个活动中，我们得到了什么有益的启示？遇到了哪些困难？是如何解决的？</a:t>
            </a:r>
          </a:p>
        </p:txBody>
      </p:sp>
      <p:sp>
        <p:nvSpPr>
          <p:cNvPr id="17" name="TextBox 7"/>
          <p:cNvSpPr txBox="1">
            <a:spLocks noChangeArrowheads="1"/>
          </p:cNvSpPr>
          <p:nvPr/>
        </p:nvSpPr>
        <p:spPr bwMode="auto">
          <a:xfrm>
            <a:off x="287020" y="1534795"/>
            <a:ext cx="5982335" cy="398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sz="200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活动的主题、地点、时间、参与人员、活动方式</a:t>
            </a:r>
          </a:p>
        </p:txBody>
      </p:sp>
      <p:sp>
        <p:nvSpPr>
          <p:cNvPr id="18" name="TextBox 7"/>
          <p:cNvSpPr txBox="1">
            <a:spLocks noChangeArrowheads="1"/>
          </p:cNvSpPr>
          <p:nvPr/>
        </p:nvSpPr>
        <p:spPr bwMode="auto">
          <a:xfrm>
            <a:off x="287020" y="2251075"/>
            <a:ext cx="8569960" cy="398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sz="200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收集和记录了起点到终点、每接力点的路程，利用网络查询和计算得到数据</a:t>
            </a:r>
          </a:p>
        </p:txBody>
      </p:sp>
      <p:sp>
        <p:nvSpPr>
          <p:cNvPr id="19" name="TextBox 7"/>
          <p:cNvSpPr txBox="1">
            <a:spLocks noChangeArrowheads="1"/>
          </p:cNvSpPr>
          <p:nvPr/>
        </p:nvSpPr>
        <p:spPr bwMode="auto">
          <a:xfrm>
            <a:off x="287020" y="3286125"/>
            <a:ext cx="8569960" cy="398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sz="200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用到了四则运算的知识和统计的知识，体会到了数学与生活是密切相联的</a:t>
            </a:r>
          </a:p>
        </p:txBody>
      </p:sp>
      <p:sp>
        <p:nvSpPr>
          <p:cNvPr id="20" name="TextBox 7"/>
          <p:cNvSpPr txBox="1">
            <a:spLocks noChangeArrowheads="1"/>
          </p:cNvSpPr>
          <p:nvPr/>
        </p:nvSpPr>
        <p:spPr bwMode="auto">
          <a:xfrm>
            <a:off x="2157095" y="4043680"/>
            <a:ext cx="5356225" cy="706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sz="200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如天气变化影响活动进程等，遇困难要根据实际情况灵活调整方案。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12"/>
          <p:cNvSpPr txBox="1">
            <a:spLocks noChangeArrowheads="1"/>
          </p:cNvSpPr>
          <p:nvPr/>
        </p:nvSpPr>
        <p:spPr bwMode="auto">
          <a:xfrm>
            <a:off x="1143635" y="779780"/>
            <a:ext cx="1536065" cy="4375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400" b="1" dirty="0">
                <a:latin typeface="宋体" panose="02010600030101010101" pitchFamily="2" charset="-122"/>
                <a:cs typeface="宋体" panose="02010600030101010101" pitchFamily="2" charset="-122"/>
              </a:rPr>
              <a:t>自我评价</a:t>
            </a:r>
          </a:p>
        </p:txBody>
      </p:sp>
      <p:pic>
        <p:nvPicPr>
          <p:cNvPr id="27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783" y="867410"/>
            <a:ext cx="567000" cy="3171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23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495935" y="1066165"/>
            <a:ext cx="8168005" cy="977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在这次活动中，我的表现是（请把每项后面的☆涂上颜色，涂</a:t>
            </a:r>
            <a:r>
              <a:rPr lang="zh-CN" altLang="en-US" sz="2400" b="1" spc="3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满</a:t>
            </a:r>
            <a:r>
              <a:rPr lang="en-US" altLang="zh-CN" sz="2400" b="1" spc="3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个</a:t>
            </a:r>
            <a:r>
              <a:rPr lang="zh-CN" altLang="en-US" sz="24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为最好）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：</a:t>
            </a:r>
          </a:p>
        </p:txBody>
      </p:sp>
      <p:pic>
        <p:nvPicPr>
          <p:cNvPr id="2" name="图片 21" descr="15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>
            <a:lum bright="-20000" contras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7166" y="2165959"/>
            <a:ext cx="5974176" cy="2804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4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356235" y="583565"/>
            <a:ext cx="8468995" cy="1198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400" b="1" kern="0" dirty="0" smtClean="0">
                <a:solidFill>
                  <a:srgbClr val="000000"/>
                </a:solid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2400" b="1" kern="0" dirty="0" smtClean="0">
                <a:solidFill>
                  <a:srgbClr val="000000"/>
                </a:solid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为倡导“绿色</a:t>
            </a:r>
            <a:r>
              <a:rPr lang="zh-CN" altLang="en-US" sz="2400" b="1" kern="0" dirty="0">
                <a:solidFill>
                  <a:srgbClr val="000000"/>
                </a:solid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通行，节约</a:t>
            </a:r>
            <a:r>
              <a:rPr lang="zh-CN" altLang="en-US" sz="2400" b="1" kern="0" dirty="0" smtClean="0">
                <a:solidFill>
                  <a:srgbClr val="000000"/>
                </a:solid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资源”，育人小学</a:t>
            </a:r>
            <a:r>
              <a:rPr lang="zh-CN" altLang="en-US" sz="2400" b="1" kern="0" dirty="0">
                <a:solidFill>
                  <a:srgbClr val="000000"/>
                </a:solid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举行</a:t>
            </a:r>
            <a:r>
              <a:rPr lang="zh-CN" altLang="en-US" sz="2400" b="1" kern="0" dirty="0" smtClean="0">
                <a:solidFill>
                  <a:srgbClr val="000000"/>
                </a:solid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了象征性长跑</a:t>
            </a:r>
            <a:r>
              <a:rPr lang="zh-CN" altLang="en-US" sz="2400" b="1" kern="0" dirty="0">
                <a:solidFill>
                  <a:srgbClr val="000000"/>
                </a:solid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活动，计划跑的总路程</a:t>
            </a:r>
            <a:r>
              <a:rPr lang="zh-CN" altLang="en-US" sz="2400" b="1" kern="0" dirty="0" smtClean="0">
                <a:solidFill>
                  <a:srgbClr val="000000"/>
                </a:solid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是</a:t>
            </a:r>
            <a:r>
              <a:rPr lang="en-US" altLang="zh-CN" sz="2400" b="1" kern="0" dirty="0" smtClean="0">
                <a:solidFill>
                  <a:srgbClr val="000000"/>
                </a:solid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3000</a:t>
            </a:r>
            <a:r>
              <a:rPr lang="zh-CN" altLang="en-US" sz="2400" b="1" kern="0" dirty="0" smtClean="0">
                <a:solidFill>
                  <a:srgbClr val="000000"/>
                </a:solid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千米</a:t>
            </a:r>
            <a:r>
              <a:rPr lang="zh-CN" altLang="en-US" sz="2400" b="1" kern="0" dirty="0">
                <a:solidFill>
                  <a:srgbClr val="000000"/>
                </a:solid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，全校</a:t>
            </a:r>
            <a:r>
              <a:rPr lang="en-US" altLang="zh-CN" sz="2400" b="1" kern="0" dirty="0">
                <a:solidFill>
                  <a:srgbClr val="000000"/>
                </a:solid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1000</a:t>
            </a:r>
            <a:r>
              <a:rPr lang="zh-CN" altLang="en-US" sz="2400" b="1" kern="0" dirty="0">
                <a:solidFill>
                  <a:srgbClr val="000000"/>
                </a:solid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名学生</a:t>
            </a:r>
            <a:r>
              <a:rPr lang="zh-CN" altLang="en-US" sz="2400" b="1" kern="0" dirty="0" smtClean="0">
                <a:solidFill>
                  <a:srgbClr val="000000"/>
                </a:solid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参加。</a:t>
            </a:r>
            <a:endParaRPr lang="en-US" altLang="zh-CN" sz="2400" b="1" kern="0" dirty="0" smtClean="0">
              <a:solidFill>
                <a:srgbClr val="000000"/>
              </a:solidFill>
              <a:latin typeface="楷体" pitchFamily="49" charset="-122"/>
              <a:ea typeface="楷体" pitchFamily="49" charset="-122"/>
              <a:cs typeface="Times New Roman" panose="02020603050405020304" pitchFamily="18" charset="0"/>
            </a:endParaRPr>
          </a:p>
          <a:p>
            <a:pPr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b="1" kern="0" dirty="0" smtClean="0">
                <a:solidFill>
                  <a:srgbClr val="000000"/>
                </a:solid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 kern="0" dirty="0" smtClean="0">
                <a:solidFill>
                  <a:srgbClr val="000000"/>
                </a:solid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400" b="1" kern="0" dirty="0" smtClean="0">
                <a:solidFill>
                  <a:srgbClr val="000000"/>
                </a:solid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）如果接力跑，每</a:t>
            </a:r>
            <a:r>
              <a:rPr lang="zh-CN" altLang="en-US" sz="2400" b="1" kern="0" dirty="0">
                <a:solidFill>
                  <a:srgbClr val="000000"/>
                </a:solid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名学生需跑多少</a:t>
            </a:r>
            <a:r>
              <a:rPr lang="zh-CN" altLang="en-US" sz="2400" b="1" kern="0" dirty="0" smtClean="0">
                <a:solidFill>
                  <a:srgbClr val="000000"/>
                </a:solid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千米？</a:t>
            </a:r>
          </a:p>
        </p:txBody>
      </p:sp>
      <p:sp>
        <p:nvSpPr>
          <p:cNvPr id="14" name="文本框 13"/>
          <p:cNvSpPr txBox="1"/>
          <p:nvPr>
            <p:custDataLst>
              <p:tags r:id="rId2"/>
            </p:custDataLst>
          </p:nvPr>
        </p:nvSpPr>
        <p:spPr>
          <a:xfrm>
            <a:off x="2681515" y="1818836"/>
            <a:ext cx="38250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3000÷1000=3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（千米）</a:t>
            </a:r>
          </a:p>
        </p:txBody>
      </p:sp>
      <p:sp>
        <p:nvSpPr>
          <p:cNvPr id="15" name="矩形 14"/>
          <p:cNvSpPr/>
          <p:nvPr>
            <p:custDataLst>
              <p:tags r:id="rId3"/>
            </p:custDataLst>
          </p:nvPr>
        </p:nvSpPr>
        <p:spPr>
          <a:xfrm>
            <a:off x="3521911" y="2536406"/>
            <a:ext cx="374173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kern="0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答：每</a:t>
            </a:r>
            <a:r>
              <a:rPr lang="zh-CN" altLang="en-US" sz="2400" b="1" kern="0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名学生需</a:t>
            </a:r>
            <a:r>
              <a:rPr lang="zh-CN" altLang="en-US" sz="2400" b="1" kern="0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跑</a:t>
            </a:r>
            <a:r>
              <a:rPr lang="en-US" altLang="zh-CN" sz="2400" b="1" kern="0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400" b="1" kern="0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千米</a:t>
            </a:r>
            <a:r>
              <a:rPr lang="zh-CN" altLang="en-US" sz="2400" b="1" kern="0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17" name="文本框 16"/>
          <p:cNvSpPr txBox="1"/>
          <p:nvPr>
            <p:custDataLst>
              <p:tags r:id="rId4"/>
            </p:custDataLst>
          </p:nvPr>
        </p:nvSpPr>
        <p:spPr>
          <a:xfrm>
            <a:off x="2308207" y="3253442"/>
            <a:ext cx="3825025" cy="113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 kern="0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400" b="1" kern="0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千米</a:t>
            </a:r>
            <a:r>
              <a:rPr lang="en-US" altLang="zh-CN" sz="2400" b="1" kern="0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=3000</a:t>
            </a:r>
            <a:r>
              <a:rPr lang="zh-CN" altLang="en-US" sz="2400" b="1" kern="0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米</a:t>
            </a:r>
            <a:endParaRPr lang="en-US" altLang="zh-CN" sz="2400" b="1" kern="0" dirty="0">
              <a:solidFill>
                <a:srgbClr val="FF0000"/>
              </a:solidFill>
              <a:latin typeface="楷体" pitchFamily="49" charset="-122"/>
              <a:ea typeface="楷体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400" b="1" kern="0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3000÷500=6</a:t>
            </a:r>
            <a:r>
              <a:rPr lang="zh-CN" altLang="en-US" sz="2400" b="1" kern="0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（天）</a:t>
            </a:r>
          </a:p>
        </p:txBody>
      </p:sp>
      <p:sp>
        <p:nvSpPr>
          <p:cNvPr id="2" name="矩形 1"/>
          <p:cNvSpPr/>
          <p:nvPr>
            <p:custDataLst>
              <p:tags r:id="rId5"/>
            </p:custDataLst>
          </p:nvPr>
        </p:nvSpPr>
        <p:spPr>
          <a:xfrm>
            <a:off x="1969770" y="4452620"/>
            <a:ext cx="7037070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b="1" kern="0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答：如果平均每人每天跑</a:t>
            </a:r>
            <a:r>
              <a:rPr lang="en-US" altLang="zh-CN" sz="2400" b="1" kern="0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500</a:t>
            </a:r>
            <a:r>
              <a:rPr lang="zh-CN" altLang="en-US" sz="2400" b="1" kern="0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米，</a:t>
            </a:r>
            <a:r>
              <a:rPr lang="en-US" altLang="zh-CN" sz="2400" b="1" kern="0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2400" b="1" kern="0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天就可以跑完。</a:t>
            </a:r>
          </a:p>
        </p:txBody>
      </p:sp>
      <p:sp>
        <p:nvSpPr>
          <p:cNvPr id="3" name="TextBox 4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398145" y="2985770"/>
            <a:ext cx="769796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（</a:t>
            </a:r>
            <a:r>
              <a:rPr kumimoji="0" lang="en-US" altLang="zh-CN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2</a:t>
            </a:r>
            <a:r>
              <a:rPr kumimoji="0" lang="zh-CN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）如果平均每人每天跑</a:t>
            </a:r>
            <a:r>
              <a:rPr kumimoji="0" lang="en-US" altLang="zh-CN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500</a:t>
            </a:r>
            <a:r>
              <a:rPr kumimoji="0" lang="zh-CN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米，多少天就可以跑完？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7" grpId="0"/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4"/>
              <p:cNvSpPr txBox="1">
                <a:spLocks noChangeArrowheads="1"/>
              </p:cNvSpPr>
              <p:nvPr>
                <p:custDataLst>
                  <p:tags r:id="rId1"/>
                </p:custDataLst>
              </p:nvPr>
            </p:nvSpPr>
            <p:spPr bwMode="auto">
              <a:xfrm>
                <a:off x="351790" y="573405"/>
                <a:ext cx="8444865" cy="13645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marR="0" lvl="0" indent="0" defTabSz="91440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lang="zh-CN" altLang="en-US" sz="2400" b="1" kern="0" dirty="0" smtClean="0">
                    <a:solidFill>
                      <a:srgbClr val="000000"/>
                    </a:solidFill>
                    <a:latin typeface="楷体" pitchFamily="49" charset="-122"/>
                    <a:ea typeface="楷体" pitchFamily="49" charset="-122"/>
                    <a:cs typeface="Times New Roman" panose="02020603050405020304" pitchFamily="18" charset="0"/>
                  </a:rPr>
                  <a:t>（</a:t>
                </a:r>
                <a:r>
                  <a:rPr lang="en-US" altLang="zh-CN" sz="2400" b="1" kern="0" dirty="0" smtClean="0">
                    <a:solidFill>
                      <a:srgbClr val="000000"/>
                    </a:solidFill>
                    <a:latin typeface="楷体" pitchFamily="49" charset="-122"/>
                    <a:ea typeface="楷体" pitchFamily="49" charset="-122"/>
                    <a:cs typeface="Times New Roman" panose="02020603050405020304" pitchFamily="18" charset="0"/>
                  </a:rPr>
                  <a:t>3</a:t>
                </a:r>
                <a:r>
                  <a:rPr lang="zh-CN" altLang="en-US" sz="2400" b="1" kern="0" dirty="0" smtClean="0">
                    <a:solidFill>
                      <a:srgbClr val="000000"/>
                    </a:solidFill>
                    <a:latin typeface="楷体" pitchFamily="49" charset="-122"/>
                    <a:ea typeface="楷体" pitchFamily="49" charset="-122"/>
                    <a:cs typeface="Times New Roman" panose="02020603050405020304" pitchFamily="18" charset="0"/>
                  </a:rPr>
                  <a:t>）育人</a:t>
                </a:r>
                <a:r>
                  <a:rPr lang="zh-CN" altLang="en-US" sz="2400" b="1" kern="0" dirty="0">
                    <a:solidFill>
                      <a:srgbClr val="000000"/>
                    </a:solidFill>
                    <a:latin typeface="楷体" pitchFamily="49" charset="-122"/>
                    <a:ea typeface="楷体" pitchFamily="49" charset="-122"/>
                    <a:cs typeface="Times New Roman" panose="02020603050405020304" pitchFamily="18" charset="0"/>
                  </a:rPr>
                  <a:t>小学对</a:t>
                </a:r>
                <a:r>
                  <a:rPr lang="en-US" altLang="zh-CN" sz="2400" b="1" kern="0" dirty="0">
                    <a:solidFill>
                      <a:srgbClr val="000000"/>
                    </a:solidFill>
                    <a:latin typeface="楷体" pitchFamily="49" charset="-122"/>
                    <a:ea typeface="楷体" pitchFamily="49" charset="-122"/>
                    <a:cs typeface="Times New Roman" panose="02020603050405020304" pitchFamily="18" charset="0"/>
                  </a:rPr>
                  <a:t>1000</a:t>
                </a:r>
                <a:r>
                  <a:rPr lang="zh-CN" altLang="en-US" sz="2400" b="1" kern="0" dirty="0">
                    <a:solidFill>
                      <a:srgbClr val="000000"/>
                    </a:solidFill>
                    <a:latin typeface="楷体" pitchFamily="49" charset="-122"/>
                    <a:ea typeface="楷体" pitchFamily="49" charset="-122"/>
                    <a:cs typeface="Times New Roman" panose="02020603050405020304" pitchFamily="18" charset="0"/>
                  </a:rPr>
                  <a:t>名参加象征性长跑的学生进行了统计，其中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400" b="1" i="1" kern="0">
                            <a:solidFill>
                              <a:srgbClr val="000000"/>
                            </a:solidFill>
                            <a:latin typeface="Cambria Math"/>
                            <a:ea typeface="楷体" pitchFamily="49" charset="-122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400" b="1" kern="0">
                            <a:solidFill>
                              <a:srgbClr val="000000"/>
                            </a:solidFill>
                            <a:latin typeface="Cambria Math"/>
                            <a:ea typeface="楷体" pitchFamily="49" charset="-122"/>
                            <a:cs typeface="Times New Roman" panose="02020603050405020304" pitchFamily="18" charset="0"/>
                          </a:rPr>
                          <m:t>2</m:t>
                        </m:r>
                      </m:num>
                      <m:den>
                        <m:r>
                          <a:rPr lang="en-US" altLang="zh-CN" sz="2400" b="1" kern="0">
                            <a:solidFill>
                              <a:srgbClr val="000000"/>
                            </a:solidFill>
                            <a:latin typeface="Cambria Math"/>
                            <a:ea typeface="楷体" pitchFamily="49" charset="-122"/>
                            <a:cs typeface="Times New Roman" panose="020206030504050203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zh-CN" altLang="en-US" sz="2400" b="1" kern="0" dirty="0">
                    <a:solidFill>
                      <a:srgbClr val="000000"/>
                    </a:solidFill>
                    <a:latin typeface="楷体" pitchFamily="49" charset="-122"/>
                    <a:ea typeface="楷体" pitchFamily="49" charset="-122"/>
                    <a:cs typeface="Times New Roman" panose="02020603050405020304" pitchFamily="18" charset="0"/>
                  </a:rPr>
                  <a:t>来自六年级，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400" b="1" i="1" kern="0">
                            <a:solidFill>
                              <a:srgbClr val="000000"/>
                            </a:solidFill>
                            <a:latin typeface="Cambria Math"/>
                            <a:ea typeface="楷体" pitchFamily="49" charset="-122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400" b="1" kern="0">
                            <a:solidFill>
                              <a:srgbClr val="000000"/>
                            </a:solidFill>
                            <a:latin typeface="Cambria Math"/>
                            <a:ea typeface="楷体" pitchFamily="49" charset="-122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2400" b="1" kern="0">
                            <a:solidFill>
                              <a:srgbClr val="000000"/>
                            </a:solidFill>
                            <a:latin typeface="Cambria Math"/>
                            <a:ea typeface="楷体" pitchFamily="49" charset="-122"/>
                            <a:cs typeface="Times New Roman" panose="020206030504050203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zh-CN" altLang="en-US" sz="2400" b="1" kern="0" dirty="0">
                    <a:solidFill>
                      <a:srgbClr val="000000"/>
                    </a:solidFill>
                    <a:latin typeface="楷体" pitchFamily="49" charset="-122"/>
                    <a:ea typeface="楷体" pitchFamily="49" charset="-122"/>
                    <a:cs typeface="Times New Roman" panose="02020603050405020304" pitchFamily="18" charset="0"/>
                  </a:rPr>
                  <a:t>来自四年级，其余的是五年级学生，参加象征性长跑的五年级学生占总数的几分之几？</a:t>
                </a:r>
              </a:p>
            </p:txBody>
          </p:sp>
        </mc:Choice>
        <mc:Fallback xmlns="">
          <p:sp>
            <p:nvSpPr>
              <p:cNvPr id="13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5"/>
                </p:custDataLst>
              </p:nvPr>
            </p:nvSpPr>
            <p:spPr bwMode="auto">
              <a:xfrm>
                <a:off x="351790" y="573405"/>
                <a:ext cx="8444865" cy="1364541"/>
              </a:xfrm>
              <a:prstGeom prst="rect">
                <a:avLst/>
              </a:prstGeom>
              <a:blipFill rotWithShape="1">
                <a:blip r:embed="rId6"/>
                <a:stretch>
                  <a:fillRect l="-1155" t="-3571" r="-505" b="-8929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文本框 14"/>
              <p:cNvSpPr txBox="1"/>
              <p:nvPr>
                <p:custDataLst>
                  <p:tags r:id="rId2"/>
                </p:custDataLst>
              </p:nvPr>
            </p:nvSpPr>
            <p:spPr>
              <a:xfrm>
                <a:off x="2262735" y="1741182"/>
                <a:ext cx="3825025" cy="2490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sz="24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1</a:t>
                </a:r>
                <a:r>
                  <a:rPr lang="zh-CN" altLang="en-US" sz="24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－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400" b="1" i="1">
                            <a:solidFill>
                              <a:srgbClr val="FF0000"/>
                            </a:solidFill>
                            <a:latin typeface="Cambria Math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400" b="1" i="1">
                            <a:solidFill>
                              <a:srgbClr val="FF0000"/>
                            </a:solidFill>
                            <a:latin typeface="Cambria Math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𝟐</m:t>
                        </m:r>
                      </m:num>
                      <m:den>
                        <m:r>
                          <a:rPr lang="en-US" altLang="zh-CN" sz="2400" b="1" i="1">
                            <a:solidFill>
                              <a:srgbClr val="FF0000"/>
                            </a:solidFill>
                            <a:latin typeface="Cambria Math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𝟓</m:t>
                        </m:r>
                      </m:den>
                    </m:f>
                  </m:oMath>
                </a14:m>
                <a:r>
                  <a:rPr lang="zh-CN" altLang="en-US" sz="24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－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400" b="1" i="1">
                            <a:solidFill>
                              <a:srgbClr val="FF0000"/>
                            </a:solidFill>
                            <a:latin typeface="Cambria Math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400" b="1" i="1">
                            <a:solidFill>
                              <a:srgbClr val="FF0000"/>
                            </a:solidFill>
                            <a:latin typeface="Cambria Math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𝟏</m:t>
                        </m:r>
                      </m:num>
                      <m:den>
                        <m:r>
                          <a:rPr lang="en-US" altLang="zh-CN" sz="2400" b="1" i="1">
                            <a:solidFill>
                              <a:srgbClr val="FF0000"/>
                            </a:solidFill>
                            <a:latin typeface="Cambria Math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𝟒</m:t>
                        </m:r>
                      </m:den>
                    </m:f>
                  </m:oMath>
                </a14:m>
                <a:endParaRPr lang="en-US" altLang="zh-CN" sz="24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altLang="zh-CN" sz="24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400" b="1" i="1">
                            <a:solidFill>
                              <a:srgbClr val="FF0000"/>
                            </a:solidFill>
                            <a:latin typeface="Cambria Math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400" b="1" i="1">
                            <a:solidFill>
                              <a:srgbClr val="FF0000"/>
                            </a:solidFill>
                            <a:latin typeface="Cambria Math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𝟑</m:t>
                        </m:r>
                      </m:num>
                      <m:den>
                        <m:r>
                          <a:rPr lang="en-US" altLang="zh-CN" sz="2400" b="1" i="1">
                            <a:solidFill>
                              <a:srgbClr val="FF0000"/>
                            </a:solidFill>
                            <a:latin typeface="Cambria Math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𝟓</m:t>
                        </m:r>
                      </m:den>
                    </m:f>
                  </m:oMath>
                </a14:m>
                <a:r>
                  <a:rPr lang="zh-CN" altLang="en-US" sz="24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－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400" b="1" i="1">
                            <a:solidFill>
                              <a:srgbClr val="FF0000"/>
                            </a:solidFill>
                            <a:latin typeface="Cambria Math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400" b="1" i="1">
                            <a:solidFill>
                              <a:srgbClr val="FF0000"/>
                            </a:solidFill>
                            <a:latin typeface="Cambria Math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𝟏</m:t>
                        </m:r>
                      </m:num>
                      <m:den>
                        <m:r>
                          <a:rPr lang="en-US" altLang="zh-CN" sz="2400" b="1" i="1">
                            <a:solidFill>
                              <a:srgbClr val="FF0000"/>
                            </a:solidFill>
                            <a:latin typeface="Cambria Math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𝟒</m:t>
                        </m:r>
                      </m:den>
                    </m:f>
                  </m:oMath>
                </a14:m>
                <a:endParaRPr lang="en-US" altLang="zh-CN" sz="24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altLang="zh-CN" sz="24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400" b="1" i="1">
                            <a:solidFill>
                              <a:srgbClr val="FF0000"/>
                            </a:solidFill>
                            <a:latin typeface="Cambria Math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400" b="1" i="1">
                            <a:solidFill>
                              <a:srgbClr val="FF0000"/>
                            </a:solidFill>
                            <a:latin typeface="Cambria Math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𝟕</m:t>
                        </m:r>
                      </m:num>
                      <m:den>
                        <m:r>
                          <a:rPr lang="en-US" altLang="zh-CN" sz="2400" b="1" i="1">
                            <a:solidFill>
                              <a:srgbClr val="FF0000"/>
                            </a:solidFill>
                            <a:latin typeface="Cambria Math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𝟐𝟎</m:t>
                        </m:r>
                      </m:den>
                    </m:f>
                  </m:oMath>
                </a14:m>
                <a:endParaRPr lang="en-US" altLang="zh-CN" sz="24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5" name="文本框 14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7"/>
                </p:custDataLst>
              </p:nvPr>
            </p:nvSpPr>
            <p:spPr>
              <a:xfrm>
                <a:off x="2262735" y="1741182"/>
                <a:ext cx="3825025" cy="2490554"/>
              </a:xfrm>
              <a:prstGeom prst="rect">
                <a:avLst/>
              </a:prstGeom>
              <a:blipFill rotWithShape="1">
                <a:blip r:embed="rId8"/>
                <a:stretch>
                  <a:fillRect l="-238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矩形 1"/>
              <p:cNvSpPr/>
              <p:nvPr>
                <p:custDataLst>
                  <p:tags r:id="rId3"/>
                </p:custDataLst>
              </p:nvPr>
            </p:nvSpPr>
            <p:spPr>
              <a:xfrm>
                <a:off x="1712835" y="4160516"/>
                <a:ext cx="7757731" cy="62401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2400" b="1" kern="0" dirty="0">
                    <a:solidFill>
                      <a:srgbClr val="FF0000"/>
                    </a:solidFill>
                    <a:latin typeface="楷体" pitchFamily="49" charset="-122"/>
                    <a:ea typeface="楷体" pitchFamily="49" charset="-122"/>
                    <a:cs typeface="Times New Roman" panose="02020603050405020304" pitchFamily="18" charset="0"/>
                  </a:rPr>
                  <a:t>答：参加象征性长跑的五年级学生占总数的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400" b="1" i="1" kern="0">
                            <a:solidFill>
                              <a:srgbClr val="FF0000"/>
                            </a:solidFill>
                            <a:latin typeface="Cambria Math"/>
                            <a:ea typeface="楷体" pitchFamily="49" charset="-122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400" b="1" kern="0">
                            <a:solidFill>
                              <a:srgbClr val="FF0000"/>
                            </a:solidFill>
                            <a:latin typeface="Cambria Math"/>
                            <a:ea typeface="楷体" pitchFamily="49" charset="-122"/>
                            <a:cs typeface="Times New Roman" panose="02020603050405020304" pitchFamily="18" charset="0"/>
                          </a:rPr>
                          <m:t>7</m:t>
                        </m:r>
                      </m:num>
                      <m:den>
                        <m:r>
                          <a:rPr lang="en-US" altLang="zh-CN" sz="2400" b="1" kern="0">
                            <a:solidFill>
                              <a:srgbClr val="FF0000"/>
                            </a:solidFill>
                            <a:latin typeface="Cambria Math"/>
                            <a:ea typeface="楷体" pitchFamily="49" charset="-122"/>
                            <a:cs typeface="Times New Roman" panose="02020603050405020304" pitchFamily="18" charset="0"/>
                          </a:rPr>
                          <m:t>20</m:t>
                        </m:r>
                      </m:den>
                    </m:f>
                  </m:oMath>
                </a14:m>
                <a:r>
                  <a:rPr lang="zh-CN" altLang="en-US" sz="2400" b="1" kern="0" dirty="0">
                    <a:solidFill>
                      <a:srgbClr val="FF0000"/>
                    </a:solidFill>
                    <a:latin typeface="楷体" pitchFamily="49" charset="-122"/>
                    <a:ea typeface="楷体" pitchFamily="49" charset="-122"/>
                    <a:cs typeface="Times New Roman" panose="02020603050405020304" pitchFamily="18" charset="0"/>
                  </a:rPr>
                  <a:t>。</a:t>
                </a:r>
              </a:p>
            </p:txBody>
          </p:sp>
        </mc:Choice>
        <mc:Fallback xmlns="">
          <p:sp>
            <p:nvSpPr>
              <p:cNvPr id="2" name="矩形 1"/>
              <p:cNvSpPr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9"/>
                </p:custDataLst>
              </p:nvPr>
            </p:nvSpPr>
            <p:spPr>
              <a:xfrm>
                <a:off x="1712835" y="4160516"/>
                <a:ext cx="7757731" cy="624017"/>
              </a:xfrm>
              <a:prstGeom prst="rect">
                <a:avLst/>
              </a:prstGeom>
              <a:blipFill rotWithShape="1">
                <a:blip r:embed="rId10"/>
                <a:stretch>
                  <a:fillRect l="-1257" b="-388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4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48005" y="892810"/>
            <a:ext cx="8047355" cy="3898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400" b="1" kern="0" dirty="0" smtClean="0">
                <a:solidFill>
                  <a:srgbClr val="000000"/>
                </a:solid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 kern="0" dirty="0" smtClean="0">
                <a:solidFill>
                  <a:srgbClr val="000000"/>
                </a:solid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400" b="1" kern="0" dirty="0" smtClean="0">
                <a:solidFill>
                  <a:srgbClr val="000000"/>
                </a:solid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）哪个</a:t>
            </a:r>
            <a:r>
              <a:rPr lang="zh-CN" altLang="en-US" sz="2400" b="1" kern="0" dirty="0">
                <a:solidFill>
                  <a:srgbClr val="000000"/>
                </a:solid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年级参加象征性长跑的人数最多？是多少人？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文本框 13"/>
              <p:cNvSpPr txBox="1"/>
              <p:nvPr>
                <p:custDataLst>
                  <p:tags r:id="rId2"/>
                </p:custDataLst>
              </p:nvPr>
            </p:nvSpPr>
            <p:spPr>
              <a:xfrm>
                <a:off x="1693435" y="1282563"/>
                <a:ext cx="7020089" cy="16751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eaLnBrk="0" fontAlgn="base" hangingPunct="0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sz="2400" b="1" kern="0" dirty="0">
                    <a:solidFill>
                      <a:srgbClr val="FF0000"/>
                    </a:solidFill>
                    <a:latin typeface="楷体" pitchFamily="49" charset="-122"/>
                    <a:ea typeface="楷体" pitchFamily="49" charset="-122"/>
                    <a:cs typeface="Times New Roman" panose="02020603050405020304" pitchFamily="18" charset="0"/>
                  </a:rPr>
                  <a:t>因为</a:t>
                </a:r>
                <a:r>
                  <a:rPr lang="en-US" altLang="zh-CN" sz="24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400" b="1" i="1" kern="0">
                            <a:solidFill>
                              <a:srgbClr val="FF0000"/>
                            </a:solidFill>
                            <a:latin typeface="Cambria Math"/>
                            <a:ea typeface="宋体" panose="02010600030101010101" pitchFamily="2" charset="-122"/>
                            <a:cs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400" b="1" i="1" ker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MS Mincho" charset="0"/>
                            <a:cs typeface="Cambria Math" panose="02040503050406030204" pitchFamily="18" charset="0"/>
                          </a:rPr>
                          <m:t>𝟐</m:t>
                        </m:r>
                      </m:num>
                      <m:den>
                        <m:r>
                          <a:rPr lang="en-US" altLang="zh-CN" sz="2400" b="1" i="1" ker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MS Mincho" charset="0"/>
                            <a:cs typeface="Cambria Math" panose="02040503050406030204" pitchFamily="18" charset="0"/>
                          </a:rPr>
                          <m:t>𝟓</m:t>
                        </m:r>
                      </m:den>
                    </m:f>
                  </m:oMath>
                </a14:m>
                <a:r>
                  <a:rPr lang="en-US" altLang="zh-CN" sz="24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 &gt;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400" b="1" i="1" kern="0">
                            <a:solidFill>
                              <a:srgbClr val="FF0000"/>
                            </a:solidFill>
                            <a:latin typeface="Cambria Math"/>
                            <a:ea typeface="宋体" panose="02010600030101010101" pitchFamily="2" charset="-122"/>
                            <a:cs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400" b="1" i="1" kern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MS Mincho" charset="0"/>
                            <a:cs typeface="Cambria Math" panose="02040503050406030204" pitchFamily="18" charset="0"/>
                          </a:rPr>
                          <m:t>𝟕</m:t>
                        </m:r>
                      </m:num>
                      <m:den>
                        <m:r>
                          <a:rPr lang="en-US" altLang="zh-CN" sz="2400" b="1" i="1" kern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MS Mincho" charset="0"/>
                            <a:cs typeface="Cambria Math" panose="02040503050406030204" pitchFamily="18" charset="0"/>
                          </a:rPr>
                          <m:t>𝟐𝟎</m:t>
                        </m:r>
                      </m:den>
                    </m:f>
                    <m:r>
                      <m:rPr>
                        <m:nor/>
                      </m:rPr>
                      <a:rPr lang="en-US" altLang="zh-CN" sz="2400" b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&gt;</m:t>
                    </m:r>
                    <m:f>
                      <m:fPr>
                        <m:ctrlPr>
                          <a:rPr lang="en-US" altLang="zh-CN" sz="2400" b="1" i="1" kern="0">
                            <a:solidFill>
                              <a:srgbClr val="FF0000"/>
                            </a:solidFill>
                            <a:latin typeface="Cambria Math"/>
                            <a:ea typeface="宋体" panose="02010600030101010101" pitchFamily="2" charset="-122"/>
                            <a:cs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400" b="1" i="1" ker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MS Mincho" charset="0"/>
                            <a:cs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US" altLang="zh-CN" sz="2400" b="1" i="1" ker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MS Mincho" charset="0"/>
                            <a:cs typeface="Cambria Math" panose="02040503050406030204" pitchFamily="18" charset="0"/>
                          </a:rPr>
                          <m:t>𝟒</m:t>
                        </m:r>
                      </m:den>
                    </m:f>
                  </m:oMath>
                </a14:m>
                <a:r>
                  <a:rPr lang="zh-CN" altLang="en-US" sz="24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，</a:t>
                </a:r>
                <a:r>
                  <a:rPr lang="zh-CN" altLang="en-US" sz="2400" b="1" kern="0" dirty="0">
                    <a:solidFill>
                      <a:srgbClr val="FF0000"/>
                    </a:solidFill>
                    <a:latin typeface="楷体" pitchFamily="49" charset="-122"/>
                    <a:ea typeface="楷体" pitchFamily="49" charset="-122"/>
                    <a:cs typeface="Times New Roman" panose="02020603050405020304" pitchFamily="18" charset="0"/>
                  </a:rPr>
                  <a:t>所以六年级人数最多。</a:t>
                </a:r>
                <a:endParaRPr lang="en-US" altLang="zh-CN" sz="2400" b="1" kern="0" dirty="0">
                  <a:solidFill>
                    <a:srgbClr val="FF0000"/>
                  </a:solidFill>
                  <a:latin typeface="楷体" pitchFamily="49" charset="-122"/>
                  <a:ea typeface="楷体" pitchFamily="49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altLang="zh-CN" sz="24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1000</a:t>
                </a:r>
                <a:r>
                  <a:rPr lang="en-US" altLang="zh-CN" sz="24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×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400" b="1" i="1" kern="0">
                            <a:solidFill>
                              <a:srgbClr val="FF0000"/>
                            </a:solidFill>
                            <a:latin typeface="Cambria Math"/>
                            <a:ea typeface="宋体" panose="02010600030101010101" pitchFamily="2" charset="-122"/>
                            <a:cs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400" b="1" i="1" ker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MS Mincho" charset="0"/>
                            <a:cs typeface="Cambria Math" panose="02040503050406030204" pitchFamily="18" charset="0"/>
                          </a:rPr>
                          <m:t>𝟐</m:t>
                        </m:r>
                      </m:num>
                      <m:den>
                        <m:r>
                          <a:rPr lang="en-US" altLang="zh-CN" sz="2400" b="1" i="1" ker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MS Mincho" charset="0"/>
                            <a:cs typeface="Cambria Math" panose="02040503050406030204" pitchFamily="18" charset="0"/>
                          </a:rPr>
                          <m:t>𝟓</m:t>
                        </m:r>
                      </m:den>
                    </m:f>
                  </m:oMath>
                </a14:m>
                <a:r>
                  <a:rPr lang="en-US" altLang="zh-CN" sz="24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=400</a:t>
                </a:r>
                <a:r>
                  <a:rPr lang="zh-CN" altLang="en-US" sz="24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（</a:t>
                </a:r>
                <a:r>
                  <a:rPr lang="zh-CN" altLang="en-US" sz="2400" b="1" kern="0" dirty="0">
                    <a:solidFill>
                      <a:srgbClr val="FF0000"/>
                    </a:solidFill>
                    <a:latin typeface="楷体" pitchFamily="49" charset="-122"/>
                    <a:ea typeface="楷体" pitchFamily="49" charset="-122"/>
                    <a:cs typeface="Times New Roman" panose="02020603050405020304" pitchFamily="18" charset="0"/>
                  </a:rPr>
                  <a:t>人</a:t>
                </a:r>
                <a:r>
                  <a:rPr lang="zh-CN" altLang="en-US" sz="24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）</a:t>
                </a:r>
                <a:r>
                  <a:rPr lang="en-US" altLang="zh-CN" sz="24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 </a:t>
                </a:r>
              </a:p>
            </p:txBody>
          </p:sp>
        </mc:Choice>
        <mc:Fallback xmlns="">
          <p:sp>
            <p:nvSpPr>
              <p:cNvPr id="14" name="文本框 13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5"/>
                </p:custDataLst>
              </p:nvPr>
            </p:nvSpPr>
            <p:spPr>
              <a:xfrm>
                <a:off x="1693435" y="1282563"/>
                <a:ext cx="7020089" cy="1675130"/>
              </a:xfrm>
              <a:prstGeom prst="rect">
                <a:avLst/>
              </a:prstGeom>
              <a:blipFill rotWithShape="1">
                <a:blip r:embed="rId6"/>
                <a:stretch>
                  <a:fillRect l="-139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矩形 1"/>
          <p:cNvSpPr/>
          <p:nvPr>
            <p:custDataLst>
              <p:tags r:id="rId3"/>
            </p:custDataLst>
          </p:nvPr>
        </p:nvSpPr>
        <p:spPr>
          <a:xfrm>
            <a:off x="1263650" y="3226435"/>
            <a:ext cx="7449820" cy="48514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b="1" kern="0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答：六年级</a:t>
            </a:r>
            <a:r>
              <a:rPr lang="zh-CN" altLang="en-US" sz="2400" b="1" kern="0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参加象征性长跑的人数</a:t>
            </a:r>
            <a:r>
              <a:rPr lang="zh-CN" altLang="en-US" sz="2400" b="1" kern="0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最多，是</a:t>
            </a:r>
            <a:r>
              <a:rPr lang="en-US" altLang="zh-CN" sz="2400" b="1" kern="0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400</a:t>
            </a:r>
            <a:r>
              <a:rPr lang="zh-CN" altLang="en-US" sz="2400" b="1" kern="0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人。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4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770890" y="599440"/>
            <a:ext cx="76835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400" b="1" kern="0" dirty="0" smtClean="0">
                <a:solidFill>
                  <a:srgbClr val="000000"/>
                </a:solid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 kern="0" dirty="0" smtClean="0">
                <a:solidFill>
                  <a:srgbClr val="000000"/>
                </a:solid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2400" b="1" kern="0" dirty="0" smtClean="0">
                <a:solidFill>
                  <a:srgbClr val="000000"/>
                </a:solid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）五</a:t>
            </a:r>
            <a:r>
              <a:rPr lang="zh-CN" altLang="en-US" sz="2400" b="1" kern="0" dirty="0">
                <a:solidFill>
                  <a:srgbClr val="000000"/>
                </a:solid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年级参加象征性长跑的人数比四年级多了总数的几分之几？多了多少人？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文本框 29"/>
              <p:cNvSpPr txBox="1"/>
              <p:nvPr>
                <p:custDataLst>
                  <p:tags r:id="rId2"/>
                </p:custDataLst>
              </p:nvPr>
            </p:nvSpPr>
            <p:spPr>
              <a:xfrm>
                <a:off x="2244090" y="1798320"/>
                <a:ext cx="3520440" cy="22288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sz="2400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400" b="1" i="1">
                            <a:solidFill>
                              <a:srgbClr val="FF0000"/>
                            </a:solidFill>
                            <a:latin typeface="Cambria Math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400" b="1" i="1">
                            <a:solidFill>
                              <a:srgbClr val="FF0000"/>
                            </a:solidFill>
                            <a:latin typeface="Cambria Math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𝟕</m:t>
                        </m:r>
                      </m:num>
                      <m:den>
                        <m:r>
                          <a:rPr lang="en-US" altLang="zh-CN" sz="2400" b="1" i="1">
                            <a:solidFill>
                              <a:srgbClr val="FF0000"/>
                            </a:solidFill>
                            <a:latin typeface="Cambria Math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𝟐𝟎</m:t>
                        </m:r>
                      </m:den>
                    </m:f>
                  </m:oMath>
                </a14:m>
                <a:r>
                  <a:rPr lang="en-US" altLang="zh-CN" sz="24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 </a:t>
                </a:r>
                <a:r>
                  <a:rPr lang="zh-CN" altLang="en-US" sz="24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－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400" b="1" i="1">
                            <a:solidFill>
                              <a:srgbClr val="FF0000"/>
                            </a:solidFill>
                            <a:latin typeface="Cambria Math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400" b="1" i="1">
                            <a:solidFill>
                              <a:srgbClr val="FF0000"/>
                            </a:solidFill>
                            <a:latin typeface="Cambria Math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𝟏</m:t>
                        </m:r>
                      </m:num>
                      <m:den>
                        <m:r>
                          <a:rPr lang="en-US" altLang="zh-CN" sz="2400" b="1" i="1">
                            <a:solidFill>
                              <a:srgbClr val="FF0000"/>
                            </a:solidFill>
                            <a:latin typeface="Cambria Math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𝟒</m:t>
                        </m:r>
                      </m:den>
                    </m:f>
                  </m:oMath>
                </a14:m>
                <a:r>
                  <a:rPr lang="en-US" altLang="zh-CN" sz="24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400" b="1" i="1">
                            <a:solidFill>
                              <a:srgbClr val="FF0000"/>
                            </a:solidFill>
                            <a:latin typeface="Cambria Math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400" b="1" i="1">
                            <a:solidFill>
                              <a:srgbClr val="FF0000"/>
                            </a:solidFill>
                            <a:latin typeface="Cambria Math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𝟏</m:t>
                        </m:r>
                      </m:num>
                      <m:den>
                        <m:r>
                          <a:rPr lang="en-US" altLang="zh-CN" sz="2400" b="1" i="1">
                            <a:solidFill>
                              <a:srgbClr val="FF0000"/>
                            </a:solidFill>
                            <a:latin typeface="Cambria Math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𝟏𝟎</m:t>
                        </m:r>
                      </m:den>
                    </m:f>
                  </m:oMath>
                </a14:m>
                <a:endParaRPr lang="en-US" altLang="zh-CN" sz="24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altLang="zh-CN" sz="24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1000×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400" b="1" i="1">
                            <a:solidFill>
                              <a:srgbClr val="FF0000"/>
                            </a:solidFill>
                            <a:latin typeface="Cambria Math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400" b="1" i="1">
                            <a:solidFill>
                              <a:srgbClr val="FF0000"/>
                            </a:solidFill>
                            <a:latin typeface="Cambria Math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𝟏</m:t>
                        </m:r>
                      </m:num>
                      <m:den>
                        <m:r>
                          <a:rPr lang="en-US" altLang="zh-CN" sz="2400" b="1" i="1">
                            <a:solidFill>
                              <a:srgbClr val="FF0000"/>
                            </a:solidFill>
                            <a:latin typeface="Cambria Math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𝟏𝟎</m:t>
                        </m:r>
                      </m:den>
                    </m:f>
                  </m:oMath>
                </a14:m>
                <a:r>
                  <a:rPr lang="en-US" altLang="zh-CN" sz="24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=100</a:t>
                </a:r>
                <a:r>
                  <a:rPr lang="zh-CN" altLang="en-US" sz="24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（</a:t>
                </a:r>
                <a:r>
                  <a:rPr lang="zh-CN" altLang="en-US" sz="2400" b="1" dirty="0" smtClean="0">
                    <a:solidFill>
                      <a:srgbClr val="FF0000"/>
                    </a:solidFill>
                    <a:latin typeface="楷体" pitchFamily="49" charset="-122"/>
                    <a:ea typeface="楷体" pitchFamily="49" charset="-122"/>
                    <a:cs typeface="Times New Roman" panose="02020603050405020304" pitchFamily="18" charset="0"/>
                  </a:rPr>
                  <a:t>人</a:t>
                </a:r>
                <a:r>
                  <a:rPr lang="zh-CN" altLang="en-US" sz="24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）</a:t>
                </a:r>
                <a:endParaRPr lang="en-US" altLang="zh-CN" sz="2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</a:pPr>
                <a:endParaRPr lang="en-US" altLang="zh-CN" sz="2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0" name="文本框 29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5"/>
                </p:custDataLst>
              </p:nvPr>
            </p:nvSpPr>
            <p:spPr>
              <a:xfrm>
                <a:off x="2244090" y="1798320"/>
                <a:ext cx="3520440" cy="2228850"/>
              </a:xfrm>
              <a:prstGeom prst="rect">
                <a:avLst/>
              </a:prstGeom>
              <a:blipFill rotWithShape="1">
                <a:blip r:embed="rId6"/>
                <a:stretch>
                  <a:fillRect l="-259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矩形 1"/>
              <p:cNvSpPr/>
              <p:nvPr>
                <p:custDataLst>
                  <p:tags r:id="rId3"/>
                </p:custDataLst>
              </p:nvPr>
            </p:nvSpPr>
            <p:spPr>
              <a:xfrm>
                <a:off x="1870710" y="3448685"/>
                <a:ext cx="6125210" cy="144655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eaLnBrk="0" fontAlgn="base" hangingPunct="0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sz="2400" b="1" kern="0" dirty="0" smtClean="0">
                    <a:solidFill>
                      <a:srgbClr val="FF0000"/>
                    </a:solidFill>
                    <a:latin typeface="楷体" pitchFamily="49" charset="-122"/>
                    <a:ea typeface="楷体" pitchFamily="49" charset="-122"/>
                    <a:cs typeface="Times New Roman" panose="02020603050405020304" pitchFamily="18" charset="0"/>
                  </a:rPr>
                  <a:t>答：五</a:t>
                </a:r>
                <a:r>
                  <a:rPr lang="zh-CN" altLang="en-US" sz="2400" b="1" kern="0" dirty="0">
                    <a:solidFill>
                      <a:srgbClr val="FF0000"/>
                    </a:solidFill>
                    <a:latin typeface="楷体" pitchFamily="49" charset="-122"/>
                    <a:ea typeface="楷体" pitchFamily="49" charset="-122"/>
                    <a:cs typeface="Times New Roman" panose="02020603050405020304" pitchFamily="18" charset="0"/>
                  </a:rPr>
                  <a:t>年级参加象征性长跑的人数比四年级多了总数</a:t>
                </a:r>
                <a:r>
                  <a:rPr lang="zh-CN" altLang="en-US" sz="2400" b="1" kern="0" dirty="0" smtClean="0">
                    <a:solidFill>
                      <a:srgbClr val="FF0000"/>
                    </a:solidFill>
                    <a:latin typeface="楷体" pitchFamily="49" charset="-122"/>
                    <a:ea typeface="楷体" pitchFamily="49" charset="-122"/>
                    <a:cs typeface="Times New Roman" panose="02020603050405020304" pitchFamily="18" charset="0"/>
                  </a:rPr>
                  <a:t>的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400" b="1" i="1" kern="0" smtClean="0">
                            <a:solidFill>
                              <a:srgbClr val="FF0000"/>
                            </a:solidFill>
                            <a:latin typeface="Cambria Math"/>
                            <a:ea typeface="宋体" panose="02010600030101010101" pitchFamily="2" charset="-122"/>
                            <a:cs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400" b="1" i="1" ker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MS Mincho" charset="0"/>
                            <a:cs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US" altLang="zh-CN" sz="2400" b="1" i="1" ker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MS Mincho" charset="0"/>
                            <a:cs typeface="Cambria Math" panose="02040503050406030204" pitchFamily="18" charset="0"/>
                          </a:rPr>
                          <m:t>𝟏𝟎</m:t>
                        </m:r>
                      </m:den>
                    </m:f>
                    <m:r>
                      <a:rPr lang="zh-CN" altLang="en-US" sz="2400" b="1" i="1" kern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，</m:t>
                    </m:r>
                  </m:oMath>
                </a14:m>
                <a:r>
                  <a:rPr lang="zh-CN" altLang="en-US" sz="2400" b="1" kern="0" dirty="0" smtClean="0">
                    <a:solidFill>
                      <a:srgbClr val="FF0000"/>
                    </a:solidFill>
                    <a:latin typeface="楷体" pitchFamily="49" charset="-122"/>
                    <a:ea typeface="楷体" pitchFamily="49" charset="-122"/>
                    <a:cs typeface="Times New Roman" panose="02020603050405020304" pitchFamily="18" charset="0"/>
                  </a:rPr>
                  <a:t>多了</a:t>
                </a:r>
                <a:r>
                  <a:rPr lang="en-US" altLang="zh-CN" sz="2400" b="1" kern="0" dirty="0" smtClean="0">
                    <a:solidFill>
                      <a:srgbClr val="FF0000"/>
                    </a:solidFill>
                    <a:latin typeface="楷体" pitchFamily="49" charset="-122"/>
                    <a:ea typeface="楷体" pitchFamily="49" charset="-122"/>
                    <a:cs typeface="Times New Roman" panose="02020603050405020304" pitchFamily="18" charset="0"/>
                  </a:rPr>
                  <a:t>100</a:t>
                </a:r>
                <a:r>
                  <a:rPr lang="zh-CN" altLang="en-US" sz="2400" b="1" kern="0" dirty="0" smtClean="0">
                    <a:solidFill>
                      <a:srgbClr val="FF0000"/>
                    </a:solidFill>
                    <a:latin typeface="楷体" pitchFamily="49" charset="-122"/>
                    <a:ea typeface="楷体" pitchFamily="49" charset="-122"/>
                    <a:cs typeface="Times New Roman" panose="02020603050405020304" pitchFamily="18" charset="0"/>
                  </a:rPr>
                  <a:t>人。</a:t>
                </a:r>
              </a:p>
            </p:txBody>
          </p:sp>
        </mc:Choice>
        <mc:Fallback xmlns="">
          <p:sp>
            <p:nvSpPr>
              <p:cNvPr id="2" name="矩形 1"/>
              <p:cNvSpPr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7"/>
                </p:custDataLst>
              </p:nvPr>
            </p:nvSpPr>
            <p:spPr>
              <a:xfrm>
                <a:off x="1870710" y="3448685"/>
                <a:ext cx="6125210" cy="1446550"/>
              </a:xfrm>
              <a:prstGeom prst="rect">
                <a:avLst/>
              </a:prstGeom>
              <a:blipFill rotWithShape="1">
                <a:blip r:embed="rId8"/>
                <a:stretch>
                  <a:fillRect l="-159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4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71500" y="1853565"/>
            <a:ext cx="574992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b="1" kern="0" dirty="0" smtClean="0">
                <a:solidFill>
                  <a:srgbClr val="000000"/>
                </a:solid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 kern="0" dirty="0" smtClean="0">
                <a:solidFill>
                  <a:srgbClr val="000000"/>
                </a:solid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400" b="1" kern="0" dirty="0" smtClean="0">
                <a:solidFill>
                  <a:srgbClr val="000000"/>
                </a:solid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）六年级有多少人参加象征性长跑？</a:t>
            </a:r>
            <a:endParaRPr kumimoji="0" lang="zh-CN" altLang="en-US" sz="24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楷体" pitchFamily="49" charset="-122"/>
              <a:ea typeface="楷体" pitchFamily="49" charset="-122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文本框 10"/>
              <p:cNvSpPr txBox="1"/>
              <p:nvPr>
                <p:custDataLst>
                  <p:tags r:id="rId2"/>
                </p:custDataLst>
              </p:nvPr>
            </p:nvSpPr>
            <p:spPr>
              <a:xfrm>
                <a:off x="2385060" y="2571750"/>
                <a:ext cx="3165475" cy="8899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sz="24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 36</a:t>
                </a:r>
                <a:r>
                  <a:rPr lang="en-US" altLang="zh-CN" sz="24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 ×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400" b="1" i="1" kern="0">
                            <a:solidFill>
                              <a:srgbClr val="FF0000"/>
                            </a:solidFill>
                            <a:latin typeface="Cambria Math"/>
                            <a:ea typeface="宋体" panose="02010600030101010101" pitchFamily="2" charset="-122"/>
                            <a:cs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400" b="1" i="1" kern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MS Mincho" charset="0"/>
                            <a:cs typeface="Cambria Math" panose="02040503050406030204" pitchFamily="18" charset="0"/>
                          </a:rPr>
                          <m:t>𝟑</m:t>
                        </m:r>
                      </m:num>
                      <m:den>
                        <m:r>
                          <a:rPr lang="en-US" altLang="zh-CN" sz="2400" b="1" i="1" kern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MS Mincho" charset="0"/>
                            <a:cs typeface="Cambria Math" panose="02040503050406030204" pitchFamily="18" charset="0"/>
                          </a:rPr>
                          <m:t>𝟒</m:t>
                        </m:r>
                      </m:den>
                    </m:f>
                  </m:oMath>
                </a14:m>
                <a:r>
                  <a:rPr lang="en-US" altLang="zh-CN" sz="24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=27</a:t>
                </a:r>
                <a:r>
                  <a:rPr lang="zh-CN" altLang="en-US" sz="24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（</a:t>
                </a:r>
                <a:r>
                  <a:rPr lang="zh-CN" altLang="en-US" sz="2400" b="1" dirty="0" smtClean="0">
                    <a:solidFill>
                      <a:srgbClr val="FF0000"/>
                    </a:solidFill>
                    <a:latin typeface="楷体" pitchFamily="49" charset="-122"/>
                    <a:ea typeface="楷体" pitchFamily="49" charset="-122"/>
                    <a:cs typeface="Times New Roman" panose="02020603050405020304" pitchFamily="18" charset="0"/>
                  </a:rPr>
                  <a:t>人</a:t>
                </a:r>
                <a:r>
                  <a:rPr lang="zh-CN" altLang="en-US" sz="24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）</a:t>
                </a:r>
              </a:p>
            </p:txBody>
          </p:sp>
        </mc:Choice>
        <mc:Fallback xmlns="">
          <p:sp>
            <p:nvSpPr>
              <p:cNvPr id="11" name="文本框 10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6"/>
                </p:custDataLst>
              </p:nvPr>
            </p:nvSpPr>
            <p:spPr>
              <a:xfrm>
                <a:off x="2385060" y="2571750"/>
                <a:ext cx="3165475" cy="889987"/>
              </a:xfrm>
              <a:prstGeom prst="rect">
                <a:avLst/>
              </a:prstGeom>
              <a:blipFill rotWithShape="1">
                <a:blip r:embed="rId7"/>
                <a:stretch>
                  <a:fillRect l="-57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矩形 1"/>
          <p:cNvSpPr/>
          <p:nvPr>
            <p:custDataLst>
              <p:tags r:id="rId3"/>
            </p:custDataLst>
          </p:nvPr>
        </p:nvSpPr>
        <p:spPr>
          <a:xfrm>
            <a:off x="2385060" y="3526155"/>
            <a:ext cx="5564505" cy="559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b="1" kern="0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答：六</a:t>
            </a:r>
            <a:r>
              <a:rPr lang="zh-CN" altLang="en-US" sz="2400" b="1" kern="0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年级</a:t>
            </a:r>
            <a:r>
              <a:rPr lang="zh-CN" altLang="en-US" sz="2400" b="1" kern="0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有</a:t>
            </a:r>
            <a:r>
              <a:rPr lang="en-US" altLang="zh-CN" sz="2400" b="1" kern="0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27</a:t>
            </a:r>
            <a:r>
              <a:rPr lang="zh-CN" altLang="en-US" sz="2400" b="1" kern="0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人</a:t>
            </a:r>
            <a:r>
              <a:rPr lang="zh-CN" altLang="en-US" sz="2400" b="1" kern="0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参加象征性</a:t>
            </a:r>
            <a:r>
              <a:rPr lang="zh-CN" altLang="en-US" sz="2400" b="1" kern="0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长跑。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矩形 2"/>
              <p:cNvSpPr/>
              <p:nvPr>
                <p:custDataLst>
                  <p:tags r:id="rId4"/>
                </p:custDataLst>
              </p:nvPr>
            </p:nvSpPr>
            <p:spPr>
              <a:xfrm>
                <a:off x="519430" y="508000"/>
                <a:ext cx="8242300" cy="144655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eaLnBrk="0" fontAlgn="base" hangingPunct="0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altLang="zh-CN" sz="2400" b="1" kern="0" dirty="0" smtClean="0">
                    <a:solidFill>
                      <a:srgbClr val="000000"/>
                    </a:solidFill>
                    <a:latin typeface="楷体" pitchFamily="49" charset="-122"/>
                    <a:ea typeface="楷体" pitchFamily="49" charset="-122"/>
                    <a:cs typeface="Times New Roman" panose="02020603050405020304" pitchFamily="18" charset="0"/>
                  </a:rPr>
                  <a:t>2.</a:t>
                </a:r>
                <a:r>
                  <a:rPr lang="zh-CN" altLang="en-US" sz="2400" b="1" kern="0" dirty="0" smtClean="0">
                    <a:solidFill>
                      <a:srgbClr val="000000"/>
                    </a:solidFill>
                    <a:latin typeface="楷体" pitchFamily="49" charset="-122"/>
                    <a:ea typeface="楷体" pitchFamily="49" charset="-122"/>
                    <a:cs typeface="Times New Roman" panose="02020603050405020304" pitchFamily="18" charset="0"/>
                  </a:rPr>
                  <a:t>国人</a:t>
                </a:r>
                <a:r>
                  <a:rPr lang="zh-CN" altLang="en-US" sz="2400" b="1" kern="0" dirty="0">
                    <a:solidFill>
                      <a:srgbClr val="000000"/>
                    </a:solidFill>
                    <a:latin typeface="楷体" pitchFamily="49" charset="-122"/>
                    <a:ea typeface="楷体" pitchFamily="49" charset="-122"/>
                    <a:cs typeface="Times New Roman" panose="02020603050405020304" pitchFamily="18" charset="0"/>
                  </a:rPr>
                  <a:t>小学五年级学生有</a:t>
                </a:r>
                <a:r>
                  <a:rPr lang="en-US" altLang="zh-CN" sz="2400" b="1" kern="0" dirty="0">
                    <a:solidFill>
                      <a:srgbClr val="000000"/>
                    </a:solidFill>
                    <a:latin typeface="楷体" pitchFamily="49" charset="-122"/>
                    <a:ea typeface="楷体" pitchFamily="49" charset="-122"/>
                    <a:cs typeface="Times New Roman" panose="02020603050405020304" pitchFamily="18" charset="0"/>
                  </a:rPr>
                  <a:t>36</a:t>
                </a:r>
                <a:r>
                  <a:rPr lang="zh-CN" altLang="en-US" sz="2400" b="1" kern="0" dirty="0">
                    <a:solidFill>
                      <a:srgbClr val="000000"/>
                    </a:solidFill>
                    <a:latin typeface="楷体" pitchFamily="49" charset="-122"/>
                    <a:ea typeface="楷体" pitchFamily="49" charset="-122"/>
                    <a:cs typeface="Times New Roman" panose="02020603050405020304" pitchFamily="18" charset="0"/>
                  </a:rPr>
                  <a:t>人参加了象征性长跑，六年级参加人数是五年级的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400" b="1" i="1" kern="0">
                            <a:solidFill>
                              <a:srgbClr val="000000"/>
                            </a:solidFill>
                            <a:latin typeface="Cambria Math"/>
                            <a:ea typeface="楷体" pitchFamily="49" charset="-122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400" b="1" kern="0">
                            <a:solidFill>
                              <a:srgbClr val="000000"/>
                            </a:solidFill>
                            <a:latin typeface="Cambria Math"/>
                            <a:ea typeface="楷体" pitchFamily="49" charset="-122"/>
                            <a:cs typeface="Times New Roman" panose="02020603050405020304" pitchFamily="18" charset="0"/>
                          </a:rPr>
                          <m:t>3</m:t>
                        </m:r>
                      </m:num>
                      <m:den>
                        <m:r>
                          <a:rPr lang="en-US" altLang="zh-CN" sz="2400" b="1" kern="0">
                            <a:solidFill>
                              <a:srgbClr val="000000"/>
                            </a:solidFill>
                            <a:latin typeface="Cambria Math"/>
                            <a:ea typeface="楷体" pitchFamily="49" charset="-122"/>
                            <a:cs typeface="Times New Roman" panose="020206030504050203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zh-CN" altLang="en-US" sz="2400" b="1" kern="0" dirty="0">
                    <a:solidFill>
                      <a:srgbClr val="000000"/>
                    </a:solidFill>
                    <a:latin typeface="楷体" pitchFamily="49" charset="-122"/>
                    <a:ea typeface="楷体" pitchFamily="49" charset="-122"/>
                    <a:cs typeface="Times New Roman" panose="02020603050405020304" pitchFamily="18" charset="0"/>
                  </a:rPr>
                  <a:t>，五年级的参加人数是四年级的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400" b="1" i="1" kern="0">
                            <a:solidFill>
                              <a:srgbClr val="000000"/>
                            </a:solidFill>
                            <a:latin typeface="Cambria Math"/>
                            <a:ea typeface="楷体" pitchFamily="49" charset="-122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400" b="1" kern="0">
                            <a:solidFill>
                              <a:srgbClr val="000000"/>
                            </a:solidFill>
                            <a:latin typeface="Cambria Math"/>
                            <a:ea typeface="楷体" pitchFamily="49" charset="-122"/>
                            <a:cs typeface="Times New Roman" panose="02020603050405020304" pitchFamily="18" charset="0"/>
                          </a:rPr>
                          <m:t>9</m:t>
                        </m:r>
                      </m:num>
                      <m:den>
                        <m:r>
                          <a:rPr lang="en-US" altLang="zh-CN" sz="2400" b="1" kern="0">
                            <a:solidFill>
                              <a:srgbClr val="000000"/>
                            </a:solidFill>
                            <a:latin typeface="Cambria Math"/>
                            <a:ea typeface="楷体" pitchFamily="49" charset="-122"/>
                            <a:cs typeface="Times New Roman" panose="02020603050405020304" pitchFamily="18" charset="0"/>
                          </a:rPr>
                          <m:t>8</m:t>
                        </m:r>
                      </m:den>
                    </m:f>
                  </m:oMath>
                </a14:m>
                <a:r>
                  <a:rPr lang="zh-CN" altLang="en-US" sz="2400" b="1" kern="0" dirty="0">
                    <a:solidFill>
                      <a:srgbClr val="000000"/>
                    </a:solidFill>
                    <a:latin typeface="楷体" pitchFamily="49" charset="-122"/>
                    <a:ea typeface="楷体" pitchFamily="49" charset="-122"/>
                    <a:cs typeface="Times New Roman" panose="02020603050405020304" pitchFamily="18" charset="0"/>
                  </a:rPr>
                  <a:t>。</a:t>
                </a:r>
              </a:p>
            </p:txBody>
          </p:sp>
        </mc:Choice>
        <mc:Fallback xmlns="">
          <p:sp>
            <p:nvSpPr>
              <p:cNvPr id="3" name="矩形 2"/>
              <p:cNvSpPr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8"/>
                </p:custDataLst>
              </p:nvPr>
            </p:nvSpPr>
            <p:spPr>
              <a:xfrm>
                <a:off x="519430" y="508000"/>
                <a:ext cx="8242300" cy="1446550"/>
              </a:xfrm>
              <a:prstGeom prst="rect">
                <a:avLst/>
              </a:prstGeom>
              <a:blipFill rotWithShape="1">
                <a:blip r:embed="rId9"/>
                <a:stretch>
                  <a:fillRect l="-1109" r="-14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4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71500" y="1853565"/>
            <a:ext cx="574992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b="1" kern="0" dirty="0" smtClean="0">
                <a:solidFill>
                  <a:srgbClr val="000000"/>
                </a:solid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  <a:sym typeface="+mn-ea"/>
              </a:rPr>
              <a:t>（</a:t>
            </a:r>
            <a:r>
              <a:rPr lang="en-US" altLang="zh-CN" sz="2400" b="1" kern="0" dirty="0" smtClean="0">
                <a:solidFill>
                  <a:srgbClr val="000000"/>
                </a:solid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  <a:sym typeface="+mn-ea"/>
              </a:rPr>
              <a:t>2</a:t>
            </a:r>
            <a:r>
              <a:rPr lang="zh-CN" altLang="en-US" sz="2400" b="1" kern="0" dirty="0" smtClean="0">
                <a:solidFill>
                  <a:srgbClr val="000000"/>
                </a:solid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  <a:sym typeface="+mn-ea"/>
              </a:rPr>
              <a:t>）四</a:t>
            </a:r>
            <a:r>
              <a:rPr lang="zh-CN" altLang="en-US" sz="2400" b="1" kern="0" dirty="0">
                <a:solidFill>
                  <a:srgbClr val="000000"/>
                </a:solid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  <a:sym typeface="+mn-ea"/>
              </a:rPr>
              <a:t>年级有多少人参加象征性长跑？</a:t>
            </a:r>
            <a:endParaRPr lang="zh-CN" altLang="en-US" sz="2400" b="1" kern="0" dirty="0">
              <a:solidFill>
                <a:srgbClr val="000000"/>
              </a:solidFill>
              <a:latin typeface="楷体" pitchFamily="49" charset="-122"/>
              <a:ea typeface="楷体" pitchFamily="49" charset="-122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矩形 2"/>
              <p:cNvSpPr/>
              <p:nvPr>
                <p:custDataLst>
                  <p:tags r:id="rId2"/>
                </p:custDataLst>
              </p:nvPr>
            </p:nvSpPr>
            <p:spPr>
              <a:xfrm>
                <a:off x="519430" y="508000"/>
                <a:ext cx="8242300" cy="144655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eaLnBrk="0" fontAlgn="base" hangingPunct="0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altLang="zh-CN" sz="2400" b="1" kern="0" dirty="0" smtClean="0">
                    <a:solidFill>
                      <a:srgbClr val="000000"/>
                    </a:solidFill>
                    <a:latin typeface="楷体" pitchFamily="49" charset="-122"/>
                    <a:ea typeface="楷体" pitchFamily="49" charset="-122"/>
                    <a:cs typeface="Times New Roman" panose="02020603050405020304" pitchFamily="18" charset="0"/>
                  </a:rPr>
                  <a:t>2.</a:t>
                </a:r>
                <a:r>
                  <a:rPr lang="zh-CN" altLang="en-US" sz="2400" b="1" kern="0" dirty="0" smtClean="0">
                    <a:solidFill>
                      <a:srgbClr val="000000"/>
                    </a:solidFill>
                    <a:latin typeface="楷体" pitchFamily="49" charset="-122"/>
                    <a:ea typeface="楷体" pitchFamily="49" charset="-122"/>
                    <a:cs typeface="Times New Roman" panose="02020603050405020304" pitchFamily="18" charset="0"/>
                  </a:rPr>
                  <a:t>国人</a:t>
                </a:r>
                <a:r>
                  <a:rPr lang="zh-CN" altLang="en-US" sz="2400" b="1" kern="0" dirty="0">
                    <a:solidFill>
                      <a:srgbClr val="000000"/>
                    </a:solidFill>
                    <a:latin typeface="楷体" pitchFamily="49" charset="-122"/>
                    <a:ea typeface="楷体" pitchFamily="49" charset="-122"/>
                    <a:cs typeface="Times New Roman" panose="02020603050405020304" pitchFamily="18" charset="0"/>
                  </a:rPr>
                  <a:t>小学五年级学生有</a:t>
                </a:r>
                <a:r>
                  <a:rPr lang="en-US" altLang="zh-CN" sz="2400" b="1" kern="0" dirty="0">
                    <a:solidFill>
                      <a:srgbClr val="000000"/>
                    </a:solidFill>
                    <a:latin typeface="楷体" pitchFamily="49" charset="-122"/>
                    <a:ea typeface="楷体" pitchFamily="49" charset="-122"/>
                    <a:cs typeface="Times New Roman" panose="02020603050405020304" pitchFamily="18" charset="0"/>
                  </a:rPr>
                  <a:t>36</a:t>
                </a:r>
                <a:r>
                  <a:rPr lang="zh-CN" altLang="en-US" sz="2400" b="1" kern="0" dirty="0">
                    <a:solidFill>
                      <a:srgbClr val="000000"/>
                    </a:solidFill>
                    <a:latin typeface="楷体" pitchFamily="49" charset="-122"/>
                    <a:ea typeface="楷体" pitchFamily="49" charset="-122"/>
                    <a:cs typeface="Times New Roman" panose="02020603050405020304" pitchFamily="18" charset="0"/>
                  </a:rPr>
                  <a:t>人参加了象征性长跑，六年级参加人数是五年级的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400" b="1" i="1" kern="0">
                            <a:solidFill>
                              <a:srgbClr val="000000"/>
                            </a:solidFill>
                            <a:latin typeface="Cambria Math"/>
                            <a:ea typeface="楷体" pitchFamily="49" charset="-122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400" b="1" kern="0">
                            <a:solidFill>
                              <a:srgbClr val="000000"/>
                            </a:solidFill>
                            <a:latin typeface="Cambria Math"/>
                            <a:ea typeface="楷体" pitchFamily="49" charset="-122"/>
                            <a:cs typeface="Times New Roman" panose="02020603050405020304" pitchFamily="18" charset="0"/>
                          </a:rPr>
                          <m:t>3</m:t>
                        </m:r>
                      </m:num>
                      <m:den>
                        <m:r>
                          <a:rPr lang="en-US" altLang="zh-CN" sz="2400" b="1" kern="0">
                            <a:solidFill>
                              <a:srgbClr val="000000"/>
                            </a:solidFill>
                            <a:latin typeface="Cambria Math"/>
                            <a:ea typeface="楷体" pitchFamily="49" charset="-122"/>
                            <a:cs typeface="Times New Roman" panose="020206030504050203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zh-CN" altLang="en-US" sz="2400" b="1" kern="0" dirty="0">
                    <a:solidFill>
                      <a:srgbClr val="000000"/>
                    </a:solidFill>
                    <a:latin typeface="楷体" pitchFamily="49" charset="-122"/>
                    <a:ea typeface="楷体" pitchFamily="49" charset="-122"/>
                    <a:cs typeface="Times New Roman" panose="02020603050405020304" pitchFamily="18" charset="0"/>
                  </a:rPr>
                  <a:t>，五年级的参加人数是四年级的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400" b="1" i="1" kern="0">
                            <a:solidFill>
                              <a:srgbClr val="000000"/>
                            </a:solidFill>
                            <a:latin typeface="Cambria Math"/>
                            <a:ea typeface="楷体" pitchFamily="49" charset="-122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400" b="1" kern="0">
                            <a:solidFill>
                              <a:srgbClr val="000000"/>
                            </a:solidFill>
                            <a:latin typeface="Cambria Math"/>
                            <a:ea typeface="楷体" pitchFamily="49" charset="-122"/>
                            <a:cs typeface="Times New Roman" panose="02020603050405020304" pitchFamily="18" charset="0"/>
                          </a:rPr>
                          <m:t>9</m:t>
                        </m:r>
                      </m:num>
                      <m:den>
                        <m:r>
                          <a:rPr lang="en-US" altLang="zh-CN" sz="2400" b="1" kern="0">
                            <a:solidFill>
                              <a:srgbClr val="000000"/>
                            </a:solidFill>
                            <a:latin typeface="Cambria Math"/>
                            <a:ea typeface="楷体" pitchFamily="49" charset="-122"/>
                            <a:cs typeface="Times New Roman" panose="02020603050405020304" pitchFamily="18" charset="0"/>
                          </a:rPr>
                          <m:t>8</m:t>
                        </m:r>
                      </m:den>
                    </m:f>
                  </m:oMath>
                </a14:m>
                <a:r>
                  <a:rPr lang="zh-CN" altLang="en-US" sz="2400" b="1" kern="0" dirty="0">
                    <a:solidFill>
                      <a:srgbClr val="000000"/>
                    </a:solidFill>
                    <a:latin typeface="楷体" pitchFamily="49" charset="-122"/>
                    <a:ea typeface="楷体" pitchFamily="49" charset="-122"/>
                    <a:cs typeface="Times New Roman" panose="02020603050405020304" pitchFamily="18" charset="0"/>
                  </a:rPr>
                  <a:t>。</a:t>
                </a:r>
              </a:p>
            </p:txBody>
          </p:sp>
        </mc:Choice>
        <mc:Fallback xmlns="">
          <p:sp>
            <p:nvSpPr>
              <p:cNvPr id="3" name="矩形 2"/>
              <p:cNvSpPr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6"/>
                </p:custDataLst>
              </p:nvPr>
            </p:nvSpPr>
            <p:spPr>
              <a:xfrm>
                <a:off x="519430" y="508000"/>
                <a:ext cx="8242300" cy="1446550"/>
              </a:xfrm>
              <a:prstGeom prst="rect">
                <a:avLst/>
              </a:prstGeom>
              <a:blipFill rotWithShape="1">
                <a:blip r:embed="rId7"/>
                <a:stretch>
                  <a:fillRect l="-1109" r="-14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文本框 17"/>
              <p:cNvSpPr txBox="1"/>
              <p:nvPr>
                <p:custDataLst>
                  <p:tags r:id="rId3"/>
                </p:custDataLst>
              </p:nvPr>
            </p:nvSpPr>
            <p:spPr>
              <a:xfrm>
                <a:off x="1788268" y="2572067"/>
                <a:ext cx="3825025" cy="8927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sz="2400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sz="24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36÷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400" b="1" i="1" kern="0">
                            <a:solidFill>
                              <a:srgbClr val="FF0000"/>
                            </a:solidFill>
                            <a:latin typeface="Cambria Math"/>
                            <a:ea typeface="宋体" panose="02010600030101010101" pitchFamily="2" charset="-122"/>
                            <a:cs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400" b="1" i="1" kern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MS Mincho" charset="0"/>
                            <a:cs typeface="Cambria Math" panose="02040503050406030204" pitchFamily="18" charset="0"/>
                          </a:rPr>
                          <m:t>𝟗</m:t>
                        </m:r>
                      </m:num>
                      <m:den>
                        <m:r>
                          <a:rPr lang="en-US" altLang="zh-CN" sz="2400" b="1" i="1" kern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MS Mincho" charset="0"/>
                            <a:cs typeface="Cambria Math" panose="02040503050406030204" pitchFamily="18" charset="0"/>
                          </a:rPr>
                          <m:t>𝟖</m:t>
                        </m:r>
                      </m:den>
                    </m:f>
                  </m:oMath>
                </a14:m>
                <a:r>
                  <a:rPr lang="en-US" altLang="zh-CN" sz="24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=32</a:t>
                </a:r>
                <a:r>
                  <a:rPr lang="zh-CN" altLang="en-US" sz="24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（</a:t>
                </a:r>
                <a:r>
                  <a:rPr lang="zh-CN" altLang="en-US" sz="2400" b="1" dirty="0" smtClean="0">
                    <a:solidFill>
                      <a:srgbClr val="FF0000"/>
                    </a:solidFill>
                    <a:latin typeface="楷体" pitchFamily="49" charset="-122"/>
                    <a:ea typeface="楷体" pitchFamily="49" charset="-122"/>
                    <a:cs typeface="Times New Roman" panose="02020603050405020304" pitchFamily="18" charset="0"/>
                  </a:rPr>
                  <a:t>人</a:t>
                </a:r>
                <a:r>
                  <a:rPr lang="zh-CN" altLang="en-US" sz="24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）</a:t>
                </a:r>
                <a:endParaRPr lang="en-US" altLang="zh-CN" sz="2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8" name="文本框 17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8"/>
                </p:custDataLst>
              </p:nvPr>
            </p:nvSpPr>
            <p:spPr>
              <a:xfrm>
                <a:off x="1788268" y="2572067"/>
                <a:ext cx="3825025" cy="892745"/>
              </a:xfrm>
              <a:prstGeom prst="rect">
                <a:avLst/>
              </a:prstGeom>
              <a:blipFill rotWithShape="1">
                <a:blip r:embed="rId9"/>
                <a:stretch>
                  <a:fillRect l="-47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矩形 18"/>
          <p:cNvSpPr/>
          <p:nvPr>
            <p:custDataLst>
              <p:tags r:id="rId4"/>
            </p:custDataLst>
          </p:nvPr>
        </p:nvSpPr>
        <p:spPr>
          <a:xfrm>
            <a:off x="2690353" y="3641377"/>
            <a:ext cx="5133136" cy="5762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b="1" kern="0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答：四年级有</a:t>
            </a:r>
            <a:r>
              <a:rPr lang="en-US" altLang="zh-CN" sz="2400" b="1" kern="0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32</a:t>
            </a:r>
            <a:r>
              <a:rPr lang="zh-CN" altLang="en-US" sz="2400" b="1" kern="0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人</a:t>
            </a:r>
            <a:r>
              <a:rPr lang="zh-CN" altLang="en-US" sz="2400" b="1" kern="0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参加象征性</a:t>
            </a:r>
            <a:r>
              <a:rPr lang="zh-CN" altLang="en-US" sz="2400" b="1" kern="0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长跑。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4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467209" y="595962"/>
            <a:ext cx="8396464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b="1" kern="0" dirty="0" smtClean="0">
                <a:solidFill>
                  <a:srgbClr val="000000"/>
                </a:solid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 kern="0" dirty="0" smtClean="0">
                <a:solidFill>
                  <a:srgbClr val="000000"/>
                </a:solid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400" b="1" kern="0" dirty="0" smtClean="0">
                <a:solidFill>
                  <a:srgbClr val="000000"/>
                </a:solid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）学校</a:t>
            </a:r>
            <a:r>
              <a:rPr lang="zh-CN" altLang="en-US" sz="2400" b="1" kern="0" dirty="0">
                <a:solidFill>
                  <a:srgbClr val="000000"/>
                </a:solid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对在象征性长跑活动中表现突出的</a:t>
            </a:r>
            <a:r>
              <a:rPr lang="en-US" altLang="zh-CN" sz="2400" b="1" kern="0" dirty="0">
                <a:solidFill>
                  <a:srgbClr val="000000"/>
                </a:solid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30</a:t>
            </a:r>
            <a:r>
              <a:rPr lang="zh-CN" altLang="en-US" sz="2400" b="1" kern="0" dirty="0">
                <a:solidFill>
                  <a:srgbClr val="000000"/>
                </a:solid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名学生进行表彰，其中男生人数是女生人数</a:t>
            </a:r>
            <a:r>
              <a:rPr lang="en-US" altLang="zh-CN" sz="2400" b="1" kern="0" dirty="0">
                <a:solidFill>
                  <a:srgbClr val="000000"/>
                </a:solid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400" b="1" kern="0" dirty="0">
                <a:solidFill>
                  <a:srgbClr val="000000"/>
                </a:solid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倍，获表彰的女生有多少人？</a:t>
            </a:r>
            <a:endParaRPr lang="en-US" altLang="zh-CN" sz="2400" b="1" kern="0" dirty="0">
              <a:solidFill>
                <a:srgbClr val="000000"/>
              </a:solidFill>
              <a:latin typeface="楷体" pitchFamily="49" charset="-122"/>
              <a:ea typeface="楷体" pitchFamily="49" charset="-122"/>
              <a:cs typeface="Times New Roman" panose="02020603050405020304" pitchFamily="18" charset="0"/>
            </a:endParaRPr>
          </a:p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kumimoji="0" lang="en-US" altLang="zh-CN" sz="160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kumimoji="0" lang="zh-CN" altLang="en-US" sz="160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矩形 1"/>
          <p:cNvSpPr/>
          <p:nvPr>
            <p:custDataLst>
              <p:tags r:id="rId2"/>
            </p:custDataLst>
          </p:nvPr>
        </p:nvSpPr>
        <p:spPr>
          <a:xfrm>
            <a:off x="831543" y="1993174"/>
            <a:ext cx="6215163" cy="22419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kern="0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解：设获</a:t>
            </a:r>
            <a:r>
              <a:rPr lang="zh-CN" altLang="en-US" sz="2400" b="1" kern="0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表彰的女生</a:t>
            </a:r>
            <a:r>
              <a:rPr lang="zh-CN" altLang="en-US" sz="2400" b="1" kern="0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有</a:t>
            </a:r>
            <a:r>
              <a:rPr lang="en-US" altLang="el-GR" sz="2400" b="1" i="1" kern="0" dirty="0" smtClean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zh-CN" altLang="en-US" sz="2400" b="1" kern="0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人</a:t>
            </a:r>
            <a:r>
              <a:rPr lang="zh-CN" altLang="en-US" sz="2400" b="1" kern="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</a:t>
            </a:r>
            <a:r>
              <a:rPr lang="zh-CN" altLang="en-US" sz="2400" b="1" kern="0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男生就是</a:t>
            </a:r>
            <a:r>
              <a:rPr lang="el-GR" altLang="zh-CN" sz="2400" b="1" kern="0" dirty="0" smtClean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el-GR" sz="2400" b="1" i="1" kern="0" dirty="0" smtClean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zh-CN" altLang="en-US" sz="2400" b="1" kern="0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人</a:t>
            </a:r>
            <a:r>
              <a:rPr lang="zh-CN" altLang="en-US" sz="2400" b="1" kern="0" dirty="0" smtClean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。</a:t>
            </a:r>
            <a:endParaRPr lang="en-US" altLang="zh-CN" sz="2400" b="1" kern="0" dirty="0" smtClean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400" b="1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</a:t>
            </a:r>
            <a:r>
              <a:rPr lang="en-US" altLang="zh-CN" sz="24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el-GR" sz="2400" b="1" i="1" kern="0" dirty="0" smtClean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400" b="1" kern="0" dirty="0" smtClean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</a:t>
            </a:r>
            <a:r>
              <a:rPr lang="en-US" altLang="el-GR" sz="2400" b="1" i="1" kern="0" dirty="0" smtClean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400" b="1" kern="0" dirty="0" smtClean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=30</a:t>
            </a:r>
          </a:p>
          <a:p>
            <a:pPr>
              <a:lnSpc>
                <a:spcPct val="150000"/>
              </a:lnSpc>
            </a:pPr>
            <a:r>
              <a:rPr lang="en-US" altLang="zh-CN" sz="2400" b="1" kern="0" dirty="0" smtClean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3</a:t>
            </a:r>
            <a:r>
              <a:rPr lang="en-US" altLang="el-GR" sz="2400" b="1" i="1" kern="0" dirty="0" smtClean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400" b="1" kern="0" dirty="0" smtClean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=30</a:t>
            </a:r>
          </a:p>
          <a:p>
            <a:pPr>
              <a:lnSpc>
                <a:spcPct val="150000"/>
              </a:lnSpc>
            </a:pPr>
            <a:r>
              <a:rPr lang="en-US" altLang="zh-CN" sz="2400" b="1" kern="0" dirty="0" smtClean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  </a:t>
            </a:r>
            <a:r>
              <a:rPr lang="en-US" altLang="el-GR" sz="2400" b="1" i="1" kern="0" dirty="0" smtClean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400" b="1" kern="0" dirty="0" smtClean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=10</a:t>
            </a:r>
          </a:p>
        </p:txBody>
      </p:sp>
      <p:sp>
        <p:nvSpPr>
          <p:cNvPr id="4" name="矩形 3"/>
          <p:cNvSpPr/>
          <p:nvPr>
            <p:custDataLst>
              <p:tags r:id="rId3"/>
            </p:custDataLst>
          </p:nvPr>
        </p:nvSpPr>
        <p:spPr>
          <a:xfrm>
            <a:off x="2486175" y="4206796"/>
            <a:ext cx="389882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kern="0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答：获</a:t>
            </a:r>
            <a:r>
              <a:rPr lang="zh-CN" altLang="en-US" sz="2400" b="1" kern="0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表彰的女生</a:t>
            </a:r>
            <a:r>
              <a:rPr lang="zh-CN" altLang="en-US" sz="2400" b="1" kern="0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有</a:t>
            </a:r>
            <a:r>
              <a:rPr lang="en-US" altLang="zh-CN" sz="2400" b="1" kern="0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10</a:t>
            </a:r>
            <a:r>
              <a:rPr lang="zh-CN" altLang="en-US" sz="2400" b="1" kern="0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人</a:t>
            </a:r>
            <a:r>
              <a:rPr lang="zh-CN" altLang="en-US" sz="2400" b="1" kern="0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1763688" y="960927"/>
            <a:ext cx="5888396" cy="2970893"/>
            <a:chOff x="2425855" y="1388029"/>
            <a:chExt cx="6898449" cy="3345061"/>
          </a:xfrm>
        </p:grpSpPr>
        <p:sp>
          <p:nvSpPr>
            <p:cNvPr id="13" name="圆角矩形 15"/>
            <p:cNvSpPr/>
            <p:nvPr/>
          </p:nvSpPr>
          <p:spPr>
            <a:xfrm>
              <a:off x="2425855" y="2100966"/>
              <a:ext cx="6898449" cy="2632124"/>
            </a:xfrm>
            <a:prstGeom prst="roundRect">
              <a:avLst/>
            </a:prstGeom>
            <a:noFill/>
            <a:ln w="57150" cap="flat" cmpd="sng" algn="ctr">
              <a:solidFill>
                <a:srgbClr val="0070C0"/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139700" prst="cross"/>
            </a:sp3d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grpSp>
          <p:nvGrpSpPr>
            <p:cNvPr id="14" name="组合 13"/>
            <p:cNvGrpSpPr/>
            <p:nvPr/>
          </p:nvGrpSpPr>
          <p:grpSpPr bwMode="auto">
            <a:xfrm>
              <a:off x="2447213" y="1549954"/>
              <a:ext cx="649287" cy="690563"/>
              <a:chOff x="1365448" y="1160618"/>
              <a:chExt cx="648000" cy="690980"/>
            </a:xfrm>
          </p:grpSpPr>
          <p:sp>
            <p:nvSpPr>
              <p:cNvPr id="33" name="椭圆 32"/>
              <p:cNvSpPr/>
              <p:nvPr/>
            </p:nvSpPr>
            <p:spPr>
              <a:xfrm>
                <a:off x="1365448" y="1203507"/>
                <a:ext cx="648000" cy="648091"/>
              </a:xfrm>
              <a:prstGeom prst="ellipse">
                <a:avLst/>
              </a:prstGeom>
              <a:solidFill>
                <a:srgbClr val="0000FF"/>
              </a:solidFill>
              <a:ln w="12700" cap="flat" cmpd="sng" algn="ctr">
                <a:solidFill>
                  <a:srgbClr val="0000FF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endParaRPr>
              </a:p>
            </p:txBody>
          </p:sp>
          <p:sp>
            <p:nvSpPr>
              <p:cNvPr id="34" name="TextBox 3">
                <a:hlinkClick r:id="rId3" action="ppaction://hlinkfile"/>
              </p:cNvPr>
              <p:cNvSpPr txBox="1">
                <a:spLocks noChangeArrowheads="1"/>
              </p:cNvSpPr>
              <p:nvPr/>
            </p:nvSpPr>
            <p:spPr bwMode="auto">
              <a:xfrm>
                <a:off x="1401416" y="1160618"/>
                <a:ext cx="576064" cy="662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2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楷体" panose="02010609060101010101" pitchFamily="49" charset="-122"/>
                    <a:ea typeface="楷体" panose="02010609060101010101" pitchFamily="49" charset="-122"/>
                  </a:rPr>
                  <a:t>你</a:t>
                </a:r>
              </a:p>
            </p:txBody>
          </p:sp>
        </p:grpSp>
        <p:grpSp>
          <p:nvGrpSpPr>
            <p:cNvPr id="15" name="组合 7"/>
            <p:cNvGrpSpPr/>
            <p:nvPr/>
          </p:nvGrpSpPr>
          <p:grpSpPr bwMode="auto">
            <a:xfrm>
              <a:off x="3026650" y="1400729"/>
              <a:ext cx="647700" cy="692150"/>
              <a:chOff x="1365448" y="1160618"/>
              <a:chExt cx="648000" cy="690980"/>
            </a:xfrm>
          </p:grpSpPr>
          <p:sp>
            <p:nvSpPr>
              <p:cNvPr id="31" name="椭圆 30"/>
              <p:cNvSpPr/>
              <p:nvPr/>
            </p:nvSpPr>
            <p:spPr>
              <a:xfrm>
                <a:off x="1365448" y="1203409"/>
                <a:ext cx="648000" cy="648189"/>
              </a:xfrm>
              <a:prstGeom prst="ellipse">
                <a:avLst/>
              </a:prstGeom>
              <a:solidFill>
                <a:srgbClr val="0000FF"/>
              </a:solidFill>
              <a:ln w="12700" cap="flat" cmpd="sng" algn="ctr">
                <a:solidFill>
                  <a:srgbClr val="0000FF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endParaRPr>
              </a:p>
            </p:txBody>
          </p:sp>
          <p:sp>
            <p:nvSpPr>
              <p:cNvPr id="32" name="TextBox 3">
                <a:hlinkClick r:id="rId3" action="ppaction://hlinkfile"/>
              </p:cNvPr>
              <p:cNvSpPr txBox="1">
                <a:spLocks noChangeArrowheads="1"/>
              </p:cNvSpPr>
              <p:nvPr/>
            </p:nvSpPr>
            <p:spPr bwMode="auto">
              <a:xfrm>
                <a:off x="1401416" y="1160618"/>
                <a:ext cx="576064" cy="662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2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楷体" panose="02010609060101010101" pitchFamily="49" charset="-122"/>
                    <a:ea typeface="楷体" panose="02010609060101010101" pitchFamily="49" charset="-122"/>
                  </a:rPr>
                  <a:t>学</a:t>
                </a:r>
              </a:p>
            </p:txBody>
          </p:sp>
        </p:grpSp>
        <p:grpSp>
          <p:nvGrpSpPr>
            <p:cNvPr id="16" name="组合 12"/>
            <p:cNvGrpSpPr/>
            <p:nvPr/>
          </p:nvGrpSpPr>
          <p:grpSpPr bwMode="auto">
            <a:xfrm>
              <a:off x="3617200" y="1569004"/>
              <a:ext cx="647700" cy="690563"/>
              <a:chOff x="1365448" y="1160618"/>
              <a:chExt cx="648000" cy="690980"/>
            </a:xfrm>
          </p:grpSpPr>
          <p:sp>
            <p:nvSpPr>
              <p:cNvPr id="29" name="椭圆 28"/>
              <p:cNvSpPr/>
              <p:nvPr/>
            </p:nvSpPr>
            <p:spPr>
              <a:xfrm>
                <a:off x="1365448" y="1203507"/>
                <a:ext cx="648000" cy="648091"/>
              </a:xfrm>
              <a:prstGeom prst="ellipse">
                <a:avLst/>
              </a:prstGeom>
              <a:solidFill>
                <a:srgbClr val="0000FF"/>
              </a:solidFill>
              <a:ln w="12700" cap="flat" cmpd="sng" algn="ctr">
                <a:solidFill>
                  <a:srgbClr val="0000FF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endParaRPr>
              </a:p>
            </p:txBody>
          </p:sp>
          <p:sp>
            <p:nvSpPr>
              <p:cNvPr id="30" name="TextBox 3">
                <a:hlinkClick r:id="rId3" action="ppaction://hlinkfile"/>
              </p:cNvPr>
              <p:cNvSpPr txBox="1">
                <a:spLocks noChangeArrowheads="1"/>
              </p:cNvSpPr>
              <p:nvPr/>
            </p:nvSpPr>
            <p:spPr bwMode="auto">
              <a:xfrm>
                <a:off x="1401416" y="1160618"/>
                <a:ext cx="576064" cy="662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2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楷体" panose="02010609060101010101" pitchFamily="49" charset="-122"/>
                    <a:ea typeface="楷体" panose="02010609060101010101" pitchFamily="49" charset="-122"/>
                  </a:rPr>
                  <a:t>会</a:t>
                </a:r>
              </a:p>
            </p:txBody>
          </p:sp>
        </p:grpSp>
        <p:grpSp>
          <p:nvGrpSpPr>
            <p:cNvPr id="17" name="组合 15"/>
            <p:cNvGrpSpPr/>
            <p:nvPr/>
          </p:nvGrpSpPr>
          <p:grpSpPr bwMode="auto">
            <a:xfrm>
              <a:off x="4180763" y="1388029"/>
              <a:ext cx="649287" cy="690563"/>
              <a:chOff x="1365448" y="1160618"/>
              <a:chExt cx="648000" cy="690980"/>
            </a:xfrm>
          </p:grpSpPr>
          <p:sp>
            <p:nvSpPr>
              <p:cNvPr id="27" name="椭圆 26"/>
              <p:cNvSpPr/>
              <p:nvPr/>
            </p:nvSpPr>
            <p:spPr>
              <a:xfrm>
                <a:off x="1365448" y="1203507"/>
                <a:ext cx="648000" cy="648091"/>
              </a:xfrm>
              <a:prstGeom prst="ellipse">
                <a:avLst/>
              </a:prstGeom>
              <a:solidFill>
                <a:srgbClr val="0000FF"/>
              </a:solidFill>
              <a:ln w="12700" cap="flat" cmpd="sng" algn="ctr">
                <a:solidFill>
                  <a:srgbClr val="0000FF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endParaRPr>
              </a:p>
            </p:txBody>
          </p:sp>
          <p:sp>
            <p:nvSpPr>
              <p:cNvPr id="28" name="TextBox 3">
                <a:hlinkClick r:id="rId3" action="ppaction://hlinkfile"/>
              </p:cNvPr>
              <p:cNvSpPr txBox="1">
                <a:spLocks noChangeArrowheads="1"/>
              </p:cNvSpPr>
              <p:nvPr/>
            </p:nvSpPr>
            <p:spPr bwMode="auto">
              <a:xfrm>
                <a:off x="1401416" y="1160618"/>
                <a:ext cx="576064" cy="662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2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楷体" panose="02010609060101010101" pitchFamily="49" charset="-122"/>
                    <a:ea typeface="楷体" panose="02010609060101010101" pitchFamily="49" charset="-122"/>
                  </a:rPr>
                  <a:t>了</a:t>
                </a:r>
              </a:p>
            </p:txBody>
          </p:sp>
        </p:grpSp>
        <p:grpSp>
          <p:nvGrpSpPr>
            <p:cNvPr id="18" name="组合 18"/>
            <p:cNvGrpSpPr/>
            <p:nvPr/>
          </p:nvGrpSpPr>
          <p:grpSpPr bwMode="auto">
            <a:xfrm>
              <a:off x="4731625" y="1554717"/>
              <a:ext cx="647700" cy="690562"/>
              <a:chOff x="1365448" y="1160618"/>
              <a:chExt cx="648000" cy="690980"/>
            </a:xfrm>
          </p:grpSpPr>
          <p:sp>
            <p:nvSpPr>
              <p:cNvPr id="23" name="椭圆 22"/>
              <p:cNvSpPr/>
              <p:nvPr/>
            </p:nvSpPr>
            <p:spPr>
              <a:xfrm>
                <a:off x="1365448" y="1203506"/>
                <a:ext cx="648000" cy="648092"/>
              </a:xfrm>
              <a:prstGeom prst="ellipse">
                <a:avLst/>
              </a:prstGeom>
              <a:solidFill>
                <a:srgbClr val="0000FF"/>
              </a:solidFill>
              <a:ln w="12700" cap="flat" cmpd="sng" algn="ctr">
                <a:solidFill>
                  <a:srgbClr val="0000FF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endParaRPr>
              </a:p>
            </p:txBody>
          </p:sp>
          <p:sp>
            <p:nvSpPr>
              <p:cNvPr id="24" name="TextBox 3">
                <a:hlinkClick r:id="rId3" action="ppaction://hlinkfile"/>
              </p:cNvPr>
              <p:cNvSpPr txBox="1">
                <a:spLocks noChangeArrowheads="1"/>
              </p:cNvSpPr>
              <p:nvPr/>
            </p:nvSpPr>
            <p:spPr bwMode="auto">
              <a:xfrm>
                <a:off x="1401416" y="1160618"/>
                <a:ext cx="576064" cy="662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2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楷体" panose="02010609060101010101" pitchFamily="49" charset="-122"/>
                    <a:ea typeface="楷体" panose="02010609060101010101" pitchFamily="49" charset="-122"/>
                  </a:rPr>
                  <a:t>吗</a:t>
                </a:r>
              </a:p>
            </p:txBody>
          </p:sp>
        </p:grpSp>
        <p:grpSp>
          <p:nvGrpSpPr>
            <p:cNvPr id="19" name="组合 21"/>
            <p:cNvGrpSpPr/>
            <p:nvPr/>
          </p:nvGrpSpPr>
          <p:grpSpPr bwMode="auto">
            <a:xfrm>
              <a:off x="5280900" y="1388138"/>
              <a:ext cx="647700" cy="657116"/>
              <a:chOff x="1365448" y="1195593"/>
              <a:chExt cx="648000" cy="656005"/>
            </a:xfrm>
          </p:grpSpPr>
          <p:sp>
            <p:nvSpPr>
              <p:cNvPr id="21" name="椭圆 20"/>
              <p:cNvSpPr/>
              <p:nvPr/>
            </p:nvSpPr>
            <p:spPr>
              <a:xfrm>
                <a:off x="1365448" y="1203409"/>
                <a:ext cx="648000" cy="648189"/>
              </a:xfrm>
              <a:prstGeom prst="ellipse">
                <a:avLst/>
              </a:prstGeom>
              <a:solidFill>
                <a:srgbClr val="0000FF"/>
              </a:solidFill>
              <a:ln w="12700" cap="flat" cmpd="sng" algn="ctr">
                <a:solidFill>
                  <a:srgbClr val="0000FF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endParaRPr>
              </a:p>
            </p:txBody>
          </p:sp>
          <p:sp>
            <p:nvSpPr>
              <p:cNvPr id="22" name="TextBox 3">
                <a:hlinkClick r:id="rId3" action="ppaction://hlinkfile"/>
              </p:cNvPr>
              <p:cNvSpPr txBox="1">
                <a:spLocks noChangeArrowheads="1"/>
              </p:cNvSpPr>
              <p:nvPr/>
            </p:nvSpPr>
            <p:spPr bwMode="auto">
              <a:xfrm>
                <a:off x="1401173" y="1195593"/>
                <a:ext cx="576063" cy="6274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no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2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楷体" panose="02010609060101010101" pitchFamily="49" charset="-122"/>
                    <a:ea typeface="楷体" panose="02010609060101010101" pitchFamily="49" charset="-122"/>
                  </a:rPr>
                  <a:t>？</a:t>
                </a:r>
              </a:p>
            </p:txBody>
          </p:sp>
        </p:grpSp>
      </p:grpSp>
      <p:sp>
        <p:nvSpPr>
          <p:cNvPr id="4" name="矩形 3"/>
          <p:cNvSpPr/>
          <p:nvPr>
            <p:custDataLst>
              <p:tags r:id="rId1"/>
            </p:custDataLst>
          </p:nvPr>
        </p:nvSpPr>
        <p:spPr>
          <a:xfrm>
            <a:off x="1812925" y="1673225"/>
            <a:ext cx="5839460" cy="23069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0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“跑向北京”的象征性长跑活动方案制订步骤：</a:t>
            </a:r>
            <a:endParaRPr lang="en-US" altLang="zh-CN" sz="2000" b="1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en-US" altLang="zh-CN" sz="20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1.  </a:t>
            </a:r>
            <a:r>
              <a:rPr lang="zh-CN" altLang="en-US" sz="20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明确活动任务。</a:t>
            </a:r>
            <a:endParaRPr lang="en-US" altLang="zh-CN" sz="2000" b="1" dirty="0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en-US" altLang="zh-CN" sz="20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2.  </a:t>
            </a:r>
            <a:r>
              <a:rPr lang="zh-CN" altLang="en-US" sz="20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设计活动方案。</a:t>
            </a:r>
            <a:endParaRPr lang="en-US" altLang="zh-CN" sz="2000" b="1" dirty="0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en-US" altLang="zh-CN" sz="20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3.  </a:t>
            </a:r>
            <a:r>
              <a:rPr lang="zh-CN" altLang="en-US" sz="20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动手实验。</a:t>
            </a:r>
            <a:endParaRPr lang="en-US" altLang="zh-CN" sz="2000" b="1" dirty="0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en-US" altLang="zh-CN" sz="20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4.  </a:t>
            </a:r>
            <a:r>
              <a:rPr lang="zh-CN" altLang="en-US" sz="20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交流反思。</a:t>
            </a:r>
            <a:endParaRPr lang="en-US" altLang="zh-CN" sz="2000" b="1" dirty="0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en-US" altLang="zh-CN" sz="20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5.  </a:t>
            </a:r>
            <a:r>
              <a:rPr lang="zh-CN" altLang="en-US" sz="20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自我评价。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3"/>
          <p:cNvSpPr txBox="1">
            <a:spLocks noRot="1" noChangeArrowheads="1"/>
          </p:cNvSpPr>
          <p:nvPr/>
        </p:nvSpPr>
        <p:spPr>
          <a:xfrm>
            <a:off x="600075" y="2408555"/>
            <a:ext cx="8083388" cy="2165985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fontAlgn="auto">
              <a:lnSpc>
                <a:spcPct val="100000"/>
              </a:lnSpc>
              <a:buNone/>
            </a:pPr>
            <a:r>
              <a:rPr lang="zh-CN" altLang="en-US" sz="2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sz="2200" b="1" dirty="0">
                <a:latin typeface="楷体" panose="02010609060101010101" pitchFamily="49" charset="-122"/>
                <a:ea typeface="楷体" panose="02010609060101010101" pitchFamily="49" charset="-122"/>
              </a:rPr>
              <a:t>北京历史悠久，它作为城市的历史可以追溯到3000年前。秦汉以来，北京地区一直是中国北方的重镇，名称先后称为蓟城、燕都、燕京、大都、北平、顺天府等等。北京与西安、南京、洛阳并称中国“</a:t>
            </a:r>
            <a:r>
              <a:rPr sz="2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四大古都</a:t>
            </a:r>
            <a:r>
              <a:rPr sz="2200" b="1" dirty="0">
                <a:latin typeface="楷体" panose="02010609060101010101" pitchFamily="49" charset="-122"/>
                <a:ea typeface="楷体" panose="02010609060101010101" pitchFamily="49" charset="-122"/>
              </a:rPr>
              <a:t>”，拥有6项世界遗产，是世界上拥有文化遗产项目数最多的城市，具有重要的国际影响力，也是世界上</a:t>
            </a:r>
            <a:r>
              <a:rPr sz="2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最大</a:t>
            </a:r>
            <a:r>
              <a:rPr sz="2200" b="1" dirty="0">
                <a:latin typeface="楷体" panose="02010609060101010101" pitchFamily="49" charset="-122"/>
                <a:ea typeface="楷体" panose="02010609060101010101" pitchFamily="49" charset="-122"/>
              </a:rPr>
              <a:t>的城市之一 。</a:t>
            </a:r>
          </a:p>
        </p:txBody>
      </p:sp>
      <p:sp>
        <p:nvSpPr>
          <p:cNvPr id="10" name="WordArt 6"/>
          <p:cNvSpPr>
            <a:spLocks noChangeArrowheads="1" noChangeShapeType="1" noTextEdit="1"/>
          </p:cNvSpPr>
          <p:nvPr/>
        </p:nvSpPr>
        <p:spPr bwMode="auto">
          <a:xfrm>
            <a:off x="3848048" y="1094415"/>
            <a:ext cx="2333697" cy="256109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spcFirstLastPara="1" wrap="none" fromWordArt="1">
            <a:prstTxWarp prst="textArchUp">
              <a:avLst>
                <a:gd name="adj" fmla="val 10800000"/>
              </a:avLst>
            </a:prstTxWarp>
          </a:bodyPr>
          <a:lstStyle/>
          <a:p>
            <a:pPr algn="ctr"/>
            <a:r>
              <a:rPr lang="zh-CN" altLang="en-US" sz="2800" b="1" kern="10" dirty="0">
                <a:ln w="9525">
                  <a:solidFill>
                    <a:prstClr val="black"/>
                  </a:solidFill>
                  <a:round/>
                </a:ln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学习小资料</a:t>
            </a:r>
          </a:p>
        </p:txBody>
      </p:sp>
      <p:grpSp>
        <p:nvGrpSpPr>
          <p:cNvPr id="11" name="Group 14"/>
          <p:cNvGrpSpPr/>
          <p:nvPr/>
        </p:nvGrpSpPr>
        <p:grpSpPr bwMode="auto">
          <a:xfrm>
            <a:off x="2843303" y="558404"/>
            <a:ext cx="728906" cy="1221258"/>
            <a:chOff x="944562" y="687387"/>
            <a:chExt cx="2451101" cy="3228975"/>
          </a:xfrm>
        </p:grpSpPr>
        <p:sp>
          <p:nvSpPr>
            <p:cNvPr id="12" name="Freeform 9"/>
            <p:cNvSpPr/>
            <p:nvPr/>
          </p:nvSpPr>
          <p:spPr bwMode="auto">
            <a:xfrm>
              <a:off x="986200" y="720704"/>
              <a:ext cx="2367825" cy="470603"/>
            </a:xfrm>
            <a:custGeom>
              <a:avLst/>
              <a:gdLst/>
              <a:ahLst/>
              <a:cxnLst>
                <a:cxn ang="0">
                  <a:pos x="1492" y="77"/>
                </a:cxn>
                <a:cxn ang="0">
                  <a:pos x="1276" y="0"/>
                </a:cxn>
                <a:cxn ang="0">
                  <a:pos x="0" y="180"/>
                </a:cxn>
                <a:cxn ang="0">
                  <a:pos x="129" y="296"/>
                </a:cxn>
                <a:cxn ang="0">
                  <a:pos x="1492" y="77"/>
                </a:cxn>
              </a:cxnLst>
              <a:rect l="0" t="0" r="r" b="b"/>
              <a:pathLst>
                <a:path w="1492" h="296">
                  <a:moveTo>
                    <a:pt x="1492" y="77"/>
                  </a:moveTo>
                  <a:lnTo>
                    <a:pt x="1276" y="0"/>
                  </a:lnTo>
                  <a:lnTo>
                    <a:pt x="0" y="180"/>
                  </a:lnTo>
                  <a:lnTo>
                    <a:pt x="129" y="296"/>
                  </a:lnTo>
                  <a:lnTo>
                    <a:pt x="1492" y="77"/>
                  </a:lnTo>
                  <a:close/>
                </a:path>
              </a:pathLst>
            </a:custGeom>
            <a:gradFill>
              <a:gsLst>
                <a:gs pos="0">
                  <a:sysClr val="window" lastClr="FFFFFF">
                    <a:lumMod val="85000"/>
                  </a:sysClr>
                </a:gs>
                <a:gs pos="93000">
                  <a:sysClr val="window" lastClr="FFFFFF">
                    <a:lumMod val="95000"/>
                  </a:sysClr>
                </a:gs>
              </a:gsLst>
              <a:lin ang="30000" scaled="0"/>
            </a:gradFill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-109" charset="-128"/>
                <a:cs typeface="MS PGothic" panose="020B0600070205080204" pitchFamily="-109" charset="-128"/>
              </a:endParaRPr>
            </a:p>
          </p:txBody>
        </p:sp>
        <p:sp>
          <p:nvSpPr>
            <p:cNvPr id="13" name="Freeform 10"/>
            <p:cNvSpPr/>
            <p:nvPr/>
          </p:nvSpPr>
          <p:spPr bwMode="auto">
            <a:xfrm>
              <a:off x="944562" y="969962"/>
              <a:ext cx="503238" cy="2946400"/>
            </a:xfrm>
            <a:custGeom>
              <a:avLst/>
              <a:gdLst>
                <a:gd name="T0" fmla="*/ 0 w 317"/>
                <a:gd name="T1" fmla="*/ 0 h 1856"/>
                <a:gd name="T2" fmla="*/ 0 w 317"/>
                <a:gd name="T3" fmla="*/ 2147483647 h 1856"/>
                <a:gd name="T4" fmla="*/ 0 w 317"/>
                <a:gd name="T5" fmla="*/ 2147483647 h 1856"/>
                <a:gd name="T6" fmla="*/ 2147483647 w 317"/>
                <a:gd name="T7" fmla="*/ 2147483647 h 1856"/>
                <a:gd name="T8" fmla="*/ 2147483647 w 317"/>
                <a:gd name="T9" fmla="*/ 2147483647 h 1856"/>
                <a:gd name="T10" fmla="*/ 2147483647 w 317"/>
                <a:gd name="T11" fmla="*/ 2147483647 h 1856"/>
                <a:gd name="T12" fmla="*/ 2147483647 w 317"/>
                <a:gd name="T13" fmla="*/ 2147483647 h 1856"/>
                <a:gd name="T14" fmla="*/ 2147483647 w 317"/>
                <a:gd name="T15" fmla="*/ 2147483647 h 1856"/>
                <a:gd name="T16" fmla="*/ 2147483647 w 317"/>
                <a:gd name="T17" fmla="*/ 2147483647 h 1856"/>
                <a:gd name="T18" fmla="*/ 2147483647 w 317"/>
                <a:gd name="T19" fmla="*/ 2147483647 h 1856"/>
                <a:gd name="T20" fmla="*/ 2147483647 w 317"/>
                <a:gd name="T21" fmla="*/ 2147483647 h 1856"/>
                <a:gd name="T22" fmla="*/ 2147483647 w 317"/>
                <a:gd name="T23" fmla="*/ 2147483647 h 1856"/>
                <a:gd name="T24" fmla="*/ 2147483647 w 317"/>
                <a:gd name="T25" fmla="*/ 2147483647 h 1856"/>
                <a:gd name="T26" fmla="*/ 2147483647 w 317"/>
                <a:gd name="T27" fmla="*/ 2147483647 h 1856"/>
                <a:gd name="T28" fmla="*/ 2147483647 w 317"/>
                <a:gd name="T29" fmla="*/ 2147483647 h 1856"/>
                <a:gd name="T30" fmla="*/ 2147483647 w 317"/>
                <a:gd name="T31" fmla="*/ 2147483647 h 1856"/>
                <a:gd name="T32" fmla="*/ 2147483647 w 317"/>
                <a:gd name="T33" fmla="*/ 2147483647 h 1856"/>
                <a:gd name="T34" fmla="*/ 2147483647 w 317"/>
                <a:gd name="T35" fmla="*/ 2147483647 h 1856"/>
                <a:gd name="T36" fmla="*/ 2147483647 w 317"/>
                <a:gd name="T37" fmla="*/ 2147483647 h 1856"/>
                <a:gd name="T38" fmla="*/ 2147483647 w 317"/>
                <a:gd name="T39" fmla="*/ 2147483647 h 1856"/>
                <a:gd name="T40" fmla="*/ 2147483647 w 317"/>
                <a:gd name="T41" fmla="*/ 2147483647 h 1856"/>
                <a:gd name="T42" fmla="*/ 2147483647 w 317"/>
                <a:gd name="T43" fmla="*/ 2147483647 h 1856"/>
                <a:gd name="T44" fmla="*/ 2147483647 w 317"/>
                <a:gd name="T45" fmla="*/ 2147483647 h 1856"/>
                <a:gd name="T46" fmla="*/ 2147483647 w 317"/>
                <a:gd name="T47" fmla="*/ 2147483647 h 1856"/>
                <a:gd name="T48" fmla="*/ 2147483647 w 317"/>
                <a:gd name="T49" fmla="*/ 2147483647 h 1856"/>
                <a:gd name="T50" fmla="*/ 2147483647 w 317"/>
                <a:gd name="T51" fmla="*/ 2147483647 h 1856"/>
                <a:gd name="T52" fmla="*/ 2147483647 w 317"/>
                <a:gd name="T53" fmla="*/ 2147483647 h 1856"/>
                <a:gd name="T54" fmla="*/ 2147483647 w 317"/>
                <a:gd name="T55" fmla="*/ 2147483647 h 1856"/>
                <a:gd name="T56" fmla="*/ 0 w 317"/>
                <a:gd name="T57" fmla="*/ 0 h 1856"/>
                <a:gd name="T58" fmla="*/ 0 w 317"/>
                <a:gd name="T59" fmla="*/ 0 h 185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317"/>
                <a:gd name="T91" fmla="*/ 0 h 1856"/>
                <a:gd name="T92" fmla="*/ 317 w 317"/>
                <a:gd name="T93" fmla="*/ 1856 h 185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317" h="1856">
                  <a:moveTo>
                    <a:pt x="0" y="0"/>
                  </a:moveTo>
                  <a:lnTo>
                    <a:pt x="0" y="1722"/>
                  </a:lnTo>
                  <a:lnTo>
                    <a:pt x="3" y="1730"/>
                  </a:lnTo>
                  <a:lnTo>
                    <a:pt x="10" y="1748"/>
                  </a:lnTo>
                  <a:lnTo>
                    <a:pt x="26" y="1771"/>
                  </a:lnTo>
                  <a:lnTo>
                    <a:pt x="39" y="1786"/>
                  </a:lnTo>
                  <a:lnTo>
                    <a:pt x="54" y="1799"/>
                  </a:lnTo>
                  <a:lnTo>
                    <a:pt x="72" y="1812"/>
                  </a:lnTo>
                  <a:lnTo>
                    <a:pt x="93" y="1825"/>
                  </a:lnTo>
                  <a:lnTo>
                    <a:pt x="119" y="1835"/>
                  </a:lnTo>
                  <a:lnTo>
                    <a:pt x="149" y="1846"/>
                  </a:lnTo>
                  <a:lnTo>
                    <a:pt x="183" y="1851"/>
                  </a:lnTo>
                  <a:lnTo>
                    <a:pt x="224" y="1856"/>
                  </a:lnTo>
                  <a:lnTo>
                    <a:pt x="268" y="1853"/>
                  </a:lnTo>
                  <a:lnTo>
                    <a:pt x="317" y="1851"/>
                  </a:lnTo>
                  <a:lnTo>
                    <a:pt x="317" y="82"/>
                  </a:lnTo>
                  <a:lnTo>
                    <a:pt x="289" y="88"/>
                  </a:lnTo>
                  <a:lnTo>
                    <a:pt x="255" y="93"/>
                  </a:lnTo>
                  <a:lnTo>
                    <a:pt x="214" y="93"/>
                  </a:lnTo>
                  <a:lnTo>
                    <a:pt x="188" y="90"/>
                  </a:lnTo>
                  <a:lnTo>
                    <a:pt x="165" y="88"/>
                  </a:lnTo>
                  <a:lnTo>
                    <a:pt x="137" y="80"/>
                  </a:lnTo>
                  <a:lnTo>
                    <a:pt x="111" y="72"/>
                  </a:lnTo>
                  <a:lnTo>
                    <a:pt x="82" y="59"/>
                  </a:lnTo>
                  <a:lnTo>
                    <a:pt x="57" y="44"/>
                  </a:lnTo>
                  <a:lnTo>
                    <a:pt x="28" y="23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800000"/>
                </a:gs>
                <a:gs pos="45000">
                  <a:srgbClr val="FF6132"/>
                </a:gs>
                <a:gs pos="92000">
                  <a:srgbClr val="800000"/>
                </a:gs>
                <a:gs pos="100000">
                  <a:srgbClr val="800000"/>
                </a:gs>
              </a:gsLst>
              <a:lin ang="21540000"/>
            </a:gradFill>
            <a:ln w="9525">
              <a:solidFill>
                <a:srgbClr val="800000"/>
              </a:solidFill>
              <a:round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MS PGothic" panose="020B0600070205080204" pitchFamily="-109" charset="-128"/>
                <a:cs typeface="+mn-cs"/>
              </a:endParaRPr>
            </a:p>
          </p:txBody>
        </p:sp>
        <p:sp>
          <p:nvSpPr>
            <p:cNvPr id="14" name="Freeform 11"/>
            <p:cNvSpPr/>
            <p:nvPr/>
          </p:nvSpPr>
          <p:spPr bwMode="auto">
            <a:xfrm>
              <a:off x="1447800" y="838200"/>
              <a:ext cx="1947863" cy="3070225"/>
            </a:xfrm>
            <a:custGeom>
              <a:avLst/>
              <a:gdLst>
                <a:gd name="T0" fmla="*/ 0 w 1227"/>
                <a:gd name="T1" fmla="*/ 2147483647 h 1934"/>
                <a:gd name="T2" fmla="*/ 2147483647 w 1227"/>
                <a:gd name="T3" fmla="*/ 0 h 1934"/>
                <a:gd name="T4" fmla="*/ 2147483647 w 1227"/>
                <a:gd name="T5" fmla="*/ 2147483647 h 1934"/>
                <a:gd name="T6" fmla="*/ 0 w 1227"/>
                <a:gd name="T7" fmla="*/ 2147483647 h 1934"/>
                <a:gd name="T8" fmla="*/ 0 w 1227"/>
                <a:gd name="T9" fmla="*/ 2147483647 h 19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227"/>
                <a:gd name="T16" fmla="*/ 0 h 1934"/>
                <a:gd name="T17" fmla="*/ 1227 w 1227"/>
                <a:gd name="T18" fmla="*/ 1934 h 193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227" h="1934">
                  <a:moveTo>
                    <a:pt x="0" y="165"/>
                  </a:moveTo>
                  <a:lnTo>
                    <a:pt x="1227" y="0"/>
                  </a:lnTo>
                  <a:lnTo>
                    <a:pt x="1227" y="1686"/>
                  </a:lnTo>
                  <a:lnTo>
                    <a:pt x="0" y="1934"/>
                  </a:lnTo>
                  <a:lnTo>
                    <a:pt x="0" y="165"/>
                  </a:lnTo>
                  <a:close/>
                </a:path>
              </a:pathLst>
            </a:custGeom>
            <a:gradFill rotWithShape="1">
              <a:gsLst>
                <a:gs pos="0">
                  <a:srgbClr val="800000"/>
                </a:gs>
                <a:gs pos="7001">
                  <a:srgbClr val="800000"/>
                </a:gs>
                <a:gs pos="55000">
                  <a:srgbClr val="FF6132"/>
                </a:gs>
                <a:gs pos="100000">
                  <a:srgbClr val="800000"/>
                </a:gs>
              </a:gsLst>
              <a:lin ang="19200000"/>
            </a:gradFill>
            <a:ln w="9525">
              <a:solidFill>
                <a:srgbClr val="800000"/>
              </a:solidFill>
              <a:round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MS PGothic" panose="020B0600070205080204" pitchFamily="-109" charset="-128"/>
                <a:cs typeface="+mn-cs"/>
              </a:endParaRPr>
            </a:p>
          </p:txBody>
        </p:sp>
        <p:sp>
          <p:nvSpPr>
            <p:cNvPr id="17" name="Freeform 12"/>
            <p:cNvSpPr/>
            <p:nvPr/>
          </p:nvSpPr>
          <p:spPr bwMode="auto">
            <a:xfrm>
              <a:off x="944562" y="687387"/>
              <a:ext cx="2066925" cy="319088"/>
            </a:xfrm>
            <a:custGeom>
              <a:avLst/>
              <a:gdLst>
                <a:gd name="T0" fmla="*/ 0 w 1302"/>
                <a:gd name="T1" fmla="*/ 2147483647 h 201"/>
                <a:gd name="T2" fmla="*/ 2147483647 w 1302"/>
                <a:gd name="T3" fmla="*/ 0 h 201"/>
                <a:gd name="T4" fmla="*/ 2147483647 w 1302"/>
                <a:gd name="T5" fmla="*/ 2147483647 h 201"/>
                <a:gd name="T6" fmla="*/ 2147483647 w 1302"/>
                <a:gd name="T7" fmla="*/ 2147483647 h 201"/>
                <a:gd name="T8" fmla="*/ 0 w 1302"/>
                <a:gd name="T9" fmla="*/ 2147483647 h 20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02"/>
                <a:gd name="T16" fmla="*/ 0 h 201"/>
                <a:gd name="T17" fmla="*/ 1302 w 1302"/>
                <a:gd name="T18" fmla="*/ 201 h 20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02" h="201">
                  <a:moveTo>
                    <a:pt x="0" y="178"/>
                  </a:moveTo>
                  <a:lnTo>
                    <a:pt x="1302" y="0"/>
                  </a:lnTo>
                  <a:lnTo>
                    <a:pt x="1302" y="21"/>
                  </a:lnTo>
                  <a:lnTo>
                    <a:pt x="26" y="201"/>
                  </a:lnTo>
                  <a:lnTo>
                    <a:pt x="0" y="178"/>
                  </a:lnTo>
                  <a:close/>
                </a:path>
              </a:pathLst>
            </a:custGeom>
            <a:gradFill rotWithShape="1">
              <a:gsLst>
                <a:gs pos="0">
                  <a:srgbClr val="800000"/>
                </a:gs>
                <a:gs pos="7001">
                  <a:srgbClr val="800000"/>
                </a:gs>
                <a:gs pos="55000">
                  <a:srgbClr val="FF6132"/>
                </a:gs>
                <a:gs pos="100000">
                  <a:srgbClr val="800000"/>
                </a:gs>
              </a:gsLst>
              <a:lin ang="19200000"/>
            </a:gradFill>
            <a:ln w="9525">
              <a:solidFill>
                <a:srgbClr val="006D68"/>
              </a:solidFill>
              <a:round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MS PGothic" panose="020B0600070205080204" pitchFamily="-109" charset="-128"/>
                <a:cs typeface="+mn-cs"/>
              </a:endParaRPr>
            </a:p>
          </p:txBody>
        </p:sp>
        <p:pic>
          <p:nvPicPr>
            <p:cNvPr id="21" name="Picture 1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994025" y="700087"/>
              <a:ext cx="36513" cy="365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22" name="图片 2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0371" y="2022655"/>
            <a:ext cx="3929050" cy="329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矩形 1"/>
          <p:cNvSpPr/>
          <p:nvPr/>
        </p:nvSpPr>
        <p:spPr>
          <a:xfrm>
            <a:off x="4158281" y="1456409"/>
            <a:ext cx="171323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Font typeface="Wingdings" panose="05000000000000000000" pitchFamily="2" charset="2"/>
              <a:buNone/>
            </a:pP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北京知多少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10" grpId="0"/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>
            <p:custDataLst>
              <p:tags r:id="rId1"/>
            </p:custDataLst>
          </p:nvPr>
        </p:nvSpPr>
        <p:spPr>
          <a:xfrm>
            <a:off x="473075" y="539115"/>
            <a:ext cx="8174990" cy="1198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下面是奇思调查后绘制的从学校所在地出发到广州的路线图，你能描述一下怎样去广州吗？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1591945" y="1786890"/>
            <a:ext cx="5551805" cy="1915160"/>
            <a:chOff x="2507" y="2814"/>
            <a:chExt cx="8743" cy="3016"/>
          </a:xfrm>
        </p:grpSpPr>
        <p:cxnSp>
          <p:nvCxnSpPr>
            <p:cNvPr id="3" name="直接连接符 2"/>
            <p:cNvCxnSpPr/>
            <p:nvPr>
              <p:custDataLst>
                <p:tags r:id="rId2"/>
              </p:custDataLst>
            </p:nvPr>
          </p:nvCxnSpPr>
          <p:spPr>
            <a:xfrm>
              <a:off x="3621" y="4870"/>
              <a:ext cx="2091" cy="17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/>
            <p:cNvCxnSpPr/>
            <p:nvPr>
              <p:custDataLst>
                <p:tags r:id="rId3"/>
              </p:custDataLst>
            </p:nvPr>
          </p:nvCxnSpPr>
          <p:spPr>
            <a:xfrm flipV="1">
              <a:off x="5712" y="3858"/>
              <a:ext cx="1389" cy="964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/>
            <p:cNvCxnSpPr/>
            <p:nvPr>
              <p:custDataLst>
                <p:tags r:id="rId4"/>
              </p:custDataLst>
            </p:nvPr>
          </p:nvCxnSpPr>
          <p:spPr>
            <a:xfrm>
              <a:off x="7101" y="3846"/>
              <a:ext cx="1766" cy="1384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椭圆 11"/>
            <p:cNvSpPr/>
            <p:nvPr>
              <p:custDataLst>
                <p:tags r:id="rId5"/>
              </p:custDataLst>
            </p:nvPr>
          </p:nvSpPr>
          <p:spPr>
            <a:xfrm>
              <a:off x="3518" y="4100"/>
              <a:ext cx="206" cy="1642"/>
            </a:xfrm>
            <a:prstGeom prst="ellipse">
              <a:avLst/>
            </a:prstGeom>
            <a:solidFill>
              <a:srgbClr val="FF0000"/>
            </a:solidFill>
            <a:ln w="57150">
              <a:solidFill>
                <a:srgbClr val="FFC000"/>
              </a:solidFill>
            </a:ln>
          </p:spPr>
          <p:txBody>
            <a:bodyPr wrap="square" rtlCol="0" anchor="ctr">
              <a:spAutoFit/>
            </a:bodyPr>
            <a:lstStyle/>
            <a:p>
              <a:pPr algn="ctr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2800" dirty="0" smtClean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3" name="椭圆 12"/>
            <p:cNvSpPr/>
            <p:nvPr>
              <p:custDataLst>
                <p:tags r:id="rId6"/>
              </p:custDataLst>
            </p:nvPr>
          </p:nvSpPr>
          <p:spPr>
            <a:xfrm>
              <a:off x="5609" y="4722"/>
              <a:ext cx="206" cy="296"/>
            </a:xfrm>
            <a:prstGeom prst="ellipse">
              <a:avLst/>
            </a:prstGeom>
            <a:solidFill>
              <a:srgbClr val="FF0000"/>
            </a:solidFill>
            <a:ln w="57150">
              <a:solidFill>
                <a:srgbClr val="FFC000"/>
              </a:solidFill>
            </a:ln>
          </p:spPr>
          <p:txBody>
            <a:bodyPr wrap="square" rtlCol="0" anchor="ctr">
              <a:spAutoFit/>
            </a:bodyPr>
            <a:lstStyle/>
            <a:p>
              <a:pPr algn="ctr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2800" dirty="0" smtClean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4" name="椭圆 13"/>
            <p:cNvSpPr/>
            <p:nvPr>
              <p:custDataLst>
                <p:tags r:id="rId7"/>
              </p:custDataLst>
            </p:nvPr>
          </p:nvSpPr>
          <p:spPr>
            <a:xfrm>
              <a:off x="6998" y="3738"/>
              <a:ext cx="206" cy="296"/>
            </a:xfrm>
            <a:prstGeom prst="ellipse">
              <a:avLst/>
            </a:prstGeom>
            <a:solidFill>
              <a:srgbClr val="FF0000"/>
            </a:solidFill>
            <a:ln w="57150">
              <a:solidFill>
                <a:srgbClr val="FFC000"/>
              </a:solidFill>
            </a:ln>
          </p:spPr>
          <p:txBody>
            <a:bodyPr wrap="square" rtlCol="0" anchor="ctr">
              <a:spAutoFit/>
            </a:bodyPr>
            <a:lstStyle/>
            <a:p>
              <a:pPr algn="ctr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2800" dirty="0" smtClean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5" name="椭圆 14"/>
            <p:cNvSpPr/>
            <p:nvPr>
              <p:custDataLst>
                <p:tags r:id="rId8"/>
              </p:custDataLst>
            </p:nvPr>
          </p:nvSpPr>
          <p:spPr>
            <a:xfrm>
              <a:off x="8669" y="5046"/>
              <a:ext cx="206" cy="296"/>
            </a:xfrm>
            <a:prstGeom prst="ellipse">
              <a:avLst/>
            </a:prstGeom>
            <a:solidFill>
              <a:srgbClr val="FF0000"/>
            </a:solidFill>
            <a:ln w="57150">
              <a:solidFill>
                <a:srgbClr val="FFC000"/>
              </a:solidFill>
            </a:ln>
          </p:spPr>
          <p:txBody>
            <a:bodyPr wrap="square" rtlCol="0" anchor="ctr">
              <a:spAutoFit/>
            </a:bodyPr>
            <a:lstStyle/>
            <a:p>
              <a:pPr algn="ctr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2800" dirty="0" smtClean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6" name="矩形 15"/>
            <p:cNvSpPr/>
            <p:nvPr>
              <p:custDataLst>
                <p:tags r:id="rId9"/>
              </p:custDataLst>
            </p:nvPr>
          </p:nvSpPr>
          <p:spPr>
            <a:xfrm>
              <a:off x="3861" y="4934"/>
              <a:ext cx="1790" cy="82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800" dirty="0" smtClean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60km</a:t>
              </a:r>
            </a:p>
          </p:txBody>
        </p:sp>
        <p:sp>
          <p:nvSpPr>
            <p:cNvPr id="17" name="矩形 16"/>
            <p:cNvSpPr/>
            <p:nvPr>
              <p:custDataLst>
                <p:tags r:id="rId10"/>
              </p:custDataLst>
            </p:nvPr>
          </p:nvSpPr>
          <p:spPr>
            <a:xfrm>
              <a:off x="2507" y="5006"/>
              <a:ext cx="1422" cy="82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800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学校</a:t>
              </a:r>
            </a:p>
          </p:txBody>
        </p:sp>
        <p:sp>
          <p:nvSpPr>
            <p:cNvPr id="18" name="矩形 17"/>
            <p:cNvSpPr/>
            <p:nvPr>
              <p:custDataLst>
                <p:tags r:id="rId11"/>
              </p:custDataLst>
            </p:nvPr>
          </p:nvSpPr>
          <p:spPr>
            <a:xfrm>
              <a:off x="5627" y="4913"/>
              <a:ext cx="690" cy="82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800" smtClean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A</a:t>
              </a:r>
              <a:endParaRPr lang="en-US" altLang="zh-CN" sz="2800" dirty="0" smtClean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9" name="矩形 18"/>
            <p:cNvSpPr/>
            <p:nvPr>
              <p:custDataLst>
                <p:tags r:id="rId12"/>
              </p:custDataLst>
            </p:nvPr>
          </p:nvSpPr>
          <p:spPr>
            <a:xfrm>
              <a:off x="6829" y="3034"/>
              <a:ext cx="647" cy="82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800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0" name="矩形 19"/>
            <p:cNvSpPr/>
            <p:nvPr>
              <p:custDataLst>
                <p:tags r:id="rId13"/>
              </p:custDataLst>
            </p:nvPr>
          </p:nvSpPr>
          <p:spPr>
            <a:xfrm rot="19315477">
              <a:off x="5276" y="3598"/>
              <a:ext cx="1790" cy="82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800" dirty="0" smtClean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65km</a:t>
              </a:r>
            </a:p>
          </p:txBody>
        </p:sp>
        <p:sp>
          <p:nvSpPr>
            <p:cNvPr id="21" name="矩形 20"/>
            <p:cNvSpPr/>
            <p:nvPr>
              <p:custDataLst>
                <p:tags r:id="rId14"/>
              </p:custDataLst>
            </p:nvPr>
          </p:nvSpPr>
          <p:spPr>
            <a:xfrm rot="2362019">
              <a:off x="6943" y="4556"/>
              <a:ext cx="1790" cy="82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800" dirty="0" smtClean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72km</a:t>
              </a:r>
            </a:p>
          </p:txBody>
        </p:sp>
        <p:cxnSp>
          <p:nvCxnSpPr>
            <p:cNvPr id="23" name="直接连接符 22"/>
            <p:cNvCxnSpPr>
              <a:stCxn id="14" idx="6"/>
            </p:cNvCxnSpPr>
            <p:nvPr>
              <p:custDataLst>
                <p:tags r:id="rId15"/>
              </p:custDataLst>
            </p:nvPr>
          </p:nvCxnSpPr>
          <p:spPr>
            <a:xfrm>
              <a:off x="7203" y="3886"/>
              <a:ext cx="800" cy="0"/>
            </a:xfrm>
            <a:prstGeom prst="line">
              <a:avLst/>
            </a:prstGeom>
            <a:ln w="38100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>
              <p:custDataLst>
                <p:tags r:id="rId16"/>
              </p:custDataLst>
            </p:nvPr>
          </p:nvCxnSpPr>
          <p:spPr>
            <a:xfrm>
              <a:off x="5771" y="4850"/>
              <a:ext cx="800" cy="0"/>
            </a:xfrm>
            <a:prstGeom prst="line">
              <a:avLst/>
            </a:prstGeom>
            <a:ln w="38100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矩形 24"/>
            <p:cNvSpPr/>
            <p:nvPr>
              <p:custDataLst>
                <p:tags r:id="rId17"/>
              </p:custDataLst>
            </p:nvPr>
          </p:nvSpPr>
          <p:spPr>
            <a:xfrm>
              <a:off x="6048" y="4340"/>
              <a:ext cx="929" cy="6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000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40°</a:t>
              </a:r>
            </a:p>
          </p:txBody>
        </p:sp>
        <p:sp>
          <p:nvSpPr>
            <p:cNvPr id="26" name="矩形 25"/>
            <p:cNvSpPr/>
            <p:nvPr>
              <p:custDataLst>
                <p:tags r:id="rId18"/>
              </p:custDataLst>
            </p:nvPr>
          </p:nvSpPr>
          <p:spPr>
            <a:xfrm>
              <a:off x="7489" y="3767"/>
              <a:ext cx="929" cy="6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000" dirty="0" smtClean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50</a:t>
              </a:r>
              <a:r>
                <a:rPr lang="en-US" altLang="zh-CN" sz="2000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°</a:t>
              </a:r>
              <a:endParaRPr lang="zh-CN" altLang="en-US" sz="20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27" name="矩形 26"/>
            <p:cNvSpPr/>
            <p:nvPr>
              <p:custDataLst>
                <p:tags r:id="rId19"/>
              </p:custDataLst>
            </p:nvPr>
          </p:nvSpPr>
          <p:spPr>
            <a:xfrm>
              <a:off x="9041" y="4968"/>
              <a:ext cx="1422" cy="82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800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广州</a:t>
              </a:r>
            </a:p>
          </p:txBody>
        </p:sp>
        <p:sp>
          <p:nvSpPr>
            <p:cNvPr id="28" name="矩形 27"/>
            <p:cNvSpPr/>
            <p:nvPr>
              <p:custDataLst>
                <p:tags r:id="rId20"/>
              </p:custDataLst>
            </p:nvPr>
          </p:nvSpPr>
          <p:spPr>
            <a:xfrm>
              <a:off x="10394" y="2814"/>
              <a:ext cx="856" cy="82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800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北</a:t>
              </a:r>
            </a:p>
          </p:txBody>
        </p:sp>
        <p:cxnSp>
          <p:nvCxnSpPr>
            <p:cNvPr id="30" name="直接箭头连接符 29"/>
            <p:cNvCxnSpPr/>
            <p:nvPr>
              <p:custDataLst>
                <p:tags r:id="rId21"/>
              </p:custDataLst>
            </p:nvPr>
          </p:nvCxnSpPr>
          <p:spPr>
            <a:xfrm flipV="1">
              <a:off x="10823" y="3567"/>
              <a:ext cx="0" cy="1438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286000" y="1602740"/>
            <a:ext cx="4572000" cy="26752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800" b="1" dirty="0">
                <a:solidFill>
                  <a:schemeClr val="bg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     1.  </a:t>
            </a:r>
            <a:r>
              <a:rPr lang="zh-CN" altLang="en-US" sz="2800" b="1" dirty="0">
                <a:solidFill>
                  <a:schemeClr val="bg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明确活动任务</a:t>
            </a:r>
            <a:endParaRPr lang="en-US" altLang="zh-CN" sz="2800" b="1" dirty="0">
              <a:solidFill>
                <a:schemeClr val="bg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en-US" altLang="zh-CN" sz="2800" b="1" dirty="0">
                <a:solidFill>
                  <a:schemeClr val="bg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     2.  </a:t>
            </a:r>
            <a:r>
              <a:rPr lang="zh-CN" altLang="en-US" sz="2800" b="1" dirty="0">
                <a:solidFill>
                  <a:schemeClr val="bg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设计活动方案</a:t>
            </a:r>
            <a:endParaRPr lang="en-US" altLang="zh-CN" sz="2800" b="1" dirty="0">
              <a:solidFill>
                <a:schemeClr val="bg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en-US" altLang="zh-CN" sz="2800" b="1" dirty="0">
                <a:solidFill>
                  <a:schemeClr val="bg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     3.  </a:t>
            </a:r>
            <a:r>
              <a:rPr lang="zh-CN" altLang="en-US" sz="2800" b="1" dirty="0">
                <a:solidFill>
                  <a:schemeClr val="bg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动手实验</a:t>
            </a:r>
            <a:endParaRPr lang="en-US" altLang="zh-CN" sz="2800" b="1" dirty="0">
              <a:solidFill>
                <a:schemeClr val="bg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en-US" altLang="zh-CN" sz="2800" b="1" dirty="0">
                <a:solidFill>
                  <a:schemeClr val="bg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     4.  </a:t>
            </a:r>
            <a:r>
              <a:rPr lang="zh-CN" altLang="en-US" sz="2800" b="1" dirty="0">
                <a:solidFill>
                  <a:schemeClr val="bg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交流反思</a:t>
            </a:r>
            <a:endParaRPr lang="en-US" altLang="zh-CN" sz="2800" b="1" dirty="0">
              <a:solidFill>
                <a:schemeClr val="bg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en-US" altLang="zh-CN" sz="2800" b="1" dirty="0">
                <a:solidFill>
                  <a:schemeClr val="bg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     5.  </a:t>
            </a:r>
            <a:r>
              <a:rPr lang="zh-CN" altLang="en-US" sz="2800" b="1" dirty="0">
                <a:solidFill>
                  <a:schemeClr val="bg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自我评价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ZDYyNmExZWZhZTZjYzk4YjkxOTFlMDhkMzhlMjUwM2Y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  <p:tag name="TABLE_ENDDRAG_ORIGIN_RECT" val="468*181"/>
  <p:tag name="TABLE_ENDDRAG_RECT" val="122*156*468*18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  <p:tag name="TABLE_ENDDRAG_ORIGIN_RECT" val="468*181"/>
  <p:tag name="TABLE_ENDDRAG_RECT" val="122*156*468*18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  <p:tag name="TABLE_ENDDRAG_ORIGIN_RECT" val="634*193"/>
  <p:tag name="TABLE_ENDDRAG_RECT" val="45*156*634*193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Office 主题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164</TotalTime>
  <Words>1530</Words>
  <Application>Microsoft Office PowerPoint</Application>
  <PresentationFormat>全屏显示(16:9)</PresentationFormat>
  <Paragraphs>159</Paragraphs>
  <Slides>25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26" baseType="lpstr"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Lenovo</dc:creator>
  <cp:lastModifiedBy>Administrator</cp:lastModifiedBy>
  <cp:revision>98</cp:revision>
  <dcterms:created xsi:type="dcterms:W3CDTF">2019-09-02T08:53:00Z</dcterms:created>
  <dcterms:modified xsi:type="dcterms:W3CDTF">2024-02-04T09:17:10Z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2052-12.1.0.16120</vt:lpwstr>
  </property>
  <property fmtid="{D5CDD505-2E9C-101B-9397-08002B2CF9AE}" pid="3" name="ICV">
    <vt:lpwstr>406931A90116474DAE9FD00632D84C90_13</vt:lpwstr>
  </property>
</Properties>
</file>