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25" r:id="rId2"/>
    <p:sldId id="326" r:id="rId3"/>
    <p:sldId id="327" r:id="rId4"/>
    <p:sldId id="328" r:id="rId5"/>
    <p:sldId id="329" r:id="rId6"/>
    <p:sldId id="330" r:id="rId7"/>
    <p:sldId id="332" r:id="rId8"/>
    <p:sldId id="333" r:id="rId9"/>
    <p:sldId id="331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2" r:id="rId18"/>
    <p:sldId id="341" r:id="rId19"/>
    <p:sldId id="343" r:id="rId20"/>
    <p:sldId id="344" r:id="rId21"/>
    <p:sldId id="346" r:id="rId22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C4BB"/>
    <a:srgbClr val="FAB5A0"/>
    <a:srgbClr val="B8263D"/>
    <a:srgbClr val="F6C443"/>
    <a:srgbClr val="FB635F"/>
    <a:srgbClr val="FCD2C5"/>
    <a:srgbClr val="A2CEC7"/>
    <a:srgbClr val="E65750"/>
    <a:srgbClr val="E1372F"/>
    <a:srgbClr val="E865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86" d="100"/>
          <a:sy n="86" d="100"/>
        </p:scale>
        <p:origin x="-61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832CC-C319-401A-8CD1-BEBD467105DA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CF97F-F1F7-4605-9EAB-C89884D567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870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A152-7B0D-494F-9874-B8B02B70FE69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1E47-329F-48DC-BC9F-2B46028E14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A152-7B0D-494F-9874-B8B02B70FE69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1E47-329F-48DC-BC9F-2B46028E14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A152-7B0D-494F-9874-B8B02B70FE69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1E47-329F-48DC-BC9F-2B46028E14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A152-7B0D-494F-9874-B8B02B70FE69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1E47-329F-48DC-BC9F-2B46028E14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pattFill prst="pct5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 userDrawn="1"/>
        </p:nvGrpSpPr>
        <p:grpSpPr>
          <a:xfrm>
            <a:off x="0" y="6587369"/>
            <a:ext cx="12312000" cy="380842"/>
            <a:chOff x="53611" y="4109240"/>
            <a:chExt cx="12459434" cy="380842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53611" y="4114278"/>
              <a:ext cx="1656000" cy="305574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1706306" y="4118388"/>
              <a:ext cx="1656000" cy="305574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3344647" y="4109240"/>
              <a:ext cx="1656000" cy="305574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4963589" y="4109240"/>
              <a:ext cx="1656000" cy="305574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6663502" y="4116873"/>
              <a:ext cx="1656000" cy="305574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8317708" y="4135604"/>
              <a:ext cx="1656000" cy="305574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9982357" y="4137207"/>
              <a:ext cx="1656000" cy="305574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4993" r="91286" b="100000"/>
            <a:stretch>
              <a:fillRect/>
            </a:stretch>
          </p:blipFill>
          <p:spPr>
            <a:xfrm>
              <a:off x="11625139" y="4444363"/>
              <a:ext cx="671371" cy="45719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88646" b="-208"/>
            <a:stretch>
              <a:fillRect/>
            </a:stretch>
          </p:blipFill>
          <p:spPr>
            <a:xfrm>
              <a:off x="11638357" y="4147572"/>
              <a:ext cx="874688" cy="305574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 userDrawn="1"/>
        </p:nvGrpSpPr>
        <p:grpSpPr>
          <a:xfrm>
            <a:off x="-32289" y="-37760"/>
            <a:ext cx="12312000" cy="380270"/>
            <a:chOff x="-32289" y="-37760"/>
            <a:chExt cx="12459434" cy="380270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-32289" y="-33294"/>
              <a:ext cx="1656000" cy="305574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1620406" y="-29184"/>
              <a:ext cx="1656000" cy="305574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3261312" y="-36268"/>
              <a:ext cx="1656000" cy="305574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4912743" y="-37760"/>
              <a:ext cx="1656000" cy="305574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6548484" y="-28635"/>
              <a:ext cx="1656000" cy="305574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8231808" y="-28010"/>
              <a:ext cx="1656000" cy="305574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9896457" y="-26407"/>
              <a:ext cx="1656000" cy="305574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4993" r="91286" b="100000"/>
            <a:stretch>
              <a:fillRect/>
            </a:stretch>
          </p:blipFill>
          <p:spPr>
            <a:xfrm flipV="1">
              <a:off x="11539239" y="296791"/>
              <a:ext cx="671371" cy="45719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88646" b="-208"/>
            <a:stretch>
              <a:fillRect/>
            </a:stretch>
          </p:blipFill>
          <p:spPr>
            <a:xfrm flipV="1">
              <a:off x="11552457" y="-16042"/>
              <a:ext cx="874688" cy="305574"/>
            </a:xfrm>
            <a:prstGeom prst="rect">
              <a:avLst/>
            </a:prstGeom>
          </p:spPr>
        </p:pic>
      </p:grpSp>
      <p:sp>
        <p:nvSpPr>
          <p:cNvPr id="22" name="文本框 21"/>
          <p:cNvSpPr txBox="1"/>
          <p:nvPr userDrawn="1"/>
        </p:nvSpPr>
        <p:spPr>
          <a:xfrm>
            <a:off x="6666678" y="495387"/>
            <a:ext cx="1724837" cy="228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感谢您下载平台上提供的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endParaRPr lang="en-US" altLang="zh-CN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在熊猫办公出售的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不得将熊猫办公的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pattFill prst="pct5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 userDrawn="1"/>
        </p:nvGrpSpPr>
        <p:grpSpPr>
          <a:xfrm>
            <a:off x="0" y="6587369"/>
            <a:ext cx="12312000" cy="380842"/>
            <a:chOff x="53611" y="4109240"/>
            <a:chExt cx="12459434" cy="380842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53611" y="4114278"/>
              <a:ext cx="1656000" cy="305574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1706306" y="4118388"/>
              <a:ext cx="1656000" cy="305574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3344647" y="4109240"/>
              <a:ext cx="1656000" cy="305574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4963589" y="4109240"/>
              <a:ext cx="1656000" cy="305574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6663502" y="4116873"/>
              <a:ext cx="1656000" cy="305574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8317708" y="4135604"/>
              <a:ext cx="1656000" cy="305574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>
              <a:off x="9982357" y="4137207"/>
              <a:ext cx="1656000" cy="305574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4993" r="91286" b="100000"/>
            <a:stretch>
              <a:fillRect/>
            </a:stretch>
          </p:blipFill>
          <p:spPr>
            <a:xfrm>
              <a:off x="11625139" y="4444363"/>
              <a:ext cx="671371" cy="45719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88646" b="-208"/>
            <a:stretch>
              <a:fillRect/>
            </a:stretch>
          </p:blipFill>
          <p:spPr>
            <a:xfrm>
              <a:off x="11638357" y="4147572"/>
              <a:ext cx="874688" cy="305574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 userDrawn="1"/>
        </p:nvGrpSpPr>
        <p:grpSpPr>
          <a:xfrm>
            <a:off x="-32289" y="-37760"/>
            <a:ext cx="12312000" cy="380270"/>
            <a:chOff x="-32289" y="-37760"/>
            <a:chExt cx="12459434" cy="380270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-32289" y="-33294"/>
              <a:ext cx="1656000" cy="305574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1620406" y="-29184"/>
              <a:ext cx="1656000" cy="305574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3261312" y="-36268"/>
              <a:ext cx="1656000" cy="305574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4912743" y="-37760"/>
              <a:ext cx="1656000" cy="305574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6548484" y="-28635"/>
              <a:ext cx="1656000" cy="305574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8231808" y="-28010"/>
              <a:ext cx="1656000" cy="305574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8505" b="-207"/>
            <a:stretch>
              <a:fillRect/>
            </a:stretch>
          </p:blipFill>
          <p:spPr>
            <a:xfrm flipV="1">
              <a:off x="9896457" y="-26407"/>
              <a:ext cx="1656000" cy="305574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4993" r="91286" b="100000"/>
            <a:stretch>
              <a:fillRect/>
            </a:stretch>
          </p:blipFill>
          <p:spPr>
            <a:xfrm flipV="1">
              <a:off x="11539239" y="296791"/>
              <a:ext cx="671371" cy="45719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88646" b="-208"/>
            <a:stretch>
              <a:fillRect/>
            </a:stretch>
          </p:blipFill>
          <p:spPr>
            <a:xfrm flipV="1">
              <a:off x="11552457" y="-16042"/>
              <a:ext cx="874688" cy="305574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21" y="127380"/>
            <a:ext cx="1632661" cy="1665896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28867">
            <a:off x="1428014" y="-349957"/>
            <a:ext cx="1632661" cy="1665896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28867">
            <a:off x="399076" y="765645"/>
            <a:ext cx="1772049" cy="1665896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图片 4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10750">
            <a:off x="9979042" y="-153946"/>
            <a:ext cx="1987121" cy="2228548"/>
          </a:xfrm>
          <a:prstGeom prst="rect">
            <a:avLst/>
          </a:prstGeom>
        </p:spPr>
      </p:pic>
      <p:sp>
        <p:nvSpPr>
          <p:cNvPr id="46" name="文本框 45"/>
          <p:cNvSpPr txBox="1"/>
          <p:nvPr userDrawn="1"/>
        </p:nvSpPr>
        <p:spPr>
          <a:xfrm>
            <a:off x="6666678" y="495387"/>
            <a:ext cx="1724837" cy="228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感谢您下载平台上提供的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endParaRPr lang="en-US" altLang="zh-CN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在熊猫办公出售的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不得将熊猫办公的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47" name="文本框 46"/>
          <p:cNvSpPr txBox="1"/>
          <p:nvPr userDrawn="1"/>
        </p:nvSpPr>
        <p:spPr>
          <a:xfrm>
            <a:off x="10507088" y="535370"/>
            <a:ext cx="1632662" cy="228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感谢您下载平台上提供的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endParaRPr lang="en-US" altLang="zh-CN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在熊猫办公出售的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不得将熊猫办公的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accent2">
            <a:lumMod val="20000"/>
            <a:lumOff val="80000"/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A152-7B0D-494F-9874-B8B02B70FE69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1E47-329F-48DC-BC9F-2B46028E14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A152-7B0D-494F-9874-B8B02B70FE69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1E47-329F-48DC-BC9F-2B46028E14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A152-7B0D-494F-9874-B8B02B70FE69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1E47-329F-48DC-BC9F-2B46028E14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A152-7B0D-494F-9874-B8B02B70FE69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1E47-329F-48DC-BC9F-2B46028E14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A152-7B0D-494F-9874-B8B02B70FE69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1E47-329F-48DC-BC9F-2B46028E142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1093192" y="566999"/>
            <a:ext cx="1724837" cy="228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感谢您下载平台上提供的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endParaRPr lang="en-US" altLang="zh-CN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在熊猫办公出售的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不得将熊猫办公的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1A152-7B0D-494F-9874-B8B02B70FE69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71E47-329F-48DC-BC9F-2B46028E14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8.png"/><Relationship Id="rId5" Type="http://schemas.openxmlformats.org/officeDocument/2006/relationships/audio" Target="../media/media1.mp3"/><Relationship Id="rId10" Type="http://schemas.openxmlformats.org/officeDocument/2006/relationships/image" Target="../media/image7.png"/><Relationship Id="rId4" Type="http://schemas.microsoft.com/office/2007/relationships/media" Target="../media/media1.mp3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8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25.xml"/><Relationship Id="rId7" Type="http://schemas.openxmlformats.org/officeDocument/2006/relationships/image" Target="../media/image4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6" Type="http://schemas.openxmlformats.org/officeDocument/2006/relationships/image" Target="../media/image3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7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32435" y="411480"/>
            <a:ext cx="11326495" cy="6035040"/>
          </a:xfrm>
          <a:prstGeom prst="roundRect">
            <a:avLst>
              <a:gd name="adj" fmla="val 6142"/>
            </a:avLst>
          </a:prstGeom>
          <a:pattFill prst="pct5">
            <a:fgClr>
              <a:srgbClr val="D5808E"/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7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688" y="1764982"/>
            <a:ext cx="5093018" cy="5093018"/>
          </a:xfrm>
          <a:prstGeom prst="rect">
            <a:avLst/>
          </a:prstGeom>
        </p:spPr>
      </p:pic>
      <p:sp>
        <p:nvSpPr>
          <p:cNvPr id="28" name="圆角矩形 27"/>
          <p:cNvSpPr/>
          <p:nvPr/>
        </p:nvSpPr>
        <p:spPr>
          <a:xfrm>
            <a:off x="5177153" y="4058703"/>
            <a:ext cx="1685925" cy="56959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>
            <p:custDataLst>
              <p:tags r:id="rId2"/>
            </p:custDataLst>
          </p:nvPr>
        </p:nvSpPr>
        <p:spPr>
          <a:xfrm>
            <a:off x="5414643" y="4144428"/>
            <a:ext cx="1448435" cy="48387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7392034" y="4066791"/>
            <a:ext cx="1685925" cy="569595"/>
          </a:xfrm>
          <a:prstGeom prst="roundRect">
            <a:avLst>
              <a:gd name="adj" fmla="val 50000"/>
            </a:avLst>
          </a:prstGeom>
          <a:solidFill>
            <a:srgbClr val="F6C443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7629524" y="4152516"/>
            <a:ext cx="1448435" cy="48387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20XX/XX</a:t>
            </a: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5" name="图片 14" descr="千库网_25D学习笔记本_元素编号1244867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70770" y="-88265"/>
            <a:ext cx="2303145" cy="2303145"/>
          </a:xfrm>
          <a:prstGeom prst="rect">
            <a:avLst/>
          </a:prstGeom>
        </p:spPr>
      </p:pic>
      <p:pic>
        <p:nvPicPr>
          <p:cNvPr id="17" name="图片 16" descr="千库网_一堆多种颜色书籍_元素编号11916280"/>
          <p:cNvPicPr>
            <a:picLocks noChangeAspect="1"/>
          </p:cNvPicPr>
          <p:nvPr/>
        </p:nvPicPr>
        <p:blipFill>
          <a:blip r:embed="rId10" cstate="print"/>
          <a:srcRect t="18801" b="35247"/>
          <a:stretch>
            <a:fillRect/>
          </a:stretch>
        </p:blipFill>
        <p:spPr>
          <a:xfrm>
            <a:off x="6171564" y="5695694"/>
            <a:ext cx="2440940" cy="112141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115118" y="2319236"/>
            <a:ext cx="8169355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800" b="1" dirty="0" smtClean="0">
                <a:ln w="22225">
                  <a:solidFill>
                    <a:schemeClr val="bg1"/>
                  </a:solidFill>
                </a:ln>
                <a:solidFill>
                  <a:srgbClr val="FB635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期</a:t>
            </a:r>
            <a:r>
              <a:rPr lang="zh-CN" altLang="en-US" sz="7800" b="1" dirty="0">
                <a:ln w="22225">
                  <a:solidFill>
                    <a:schemeClr val="bg1"/>
                  </a:solidFill>
                </a:ln>
                <a:solidFill>
                  <a:srgbClr val="FB635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中家长会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093018" y="1415257"/>
            <a:ext cx="3807804" cy="584775"/>
          </a:xfrm>
          <a:prstGeom prst="rect">
            <a:avLst/>
          </a:prstGeom>
          <a:noFill/>
          <a:ln w="3810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欢迎各位家长莅临</a:t>
            </a:r>
          </a:p>
        </p:txBody>
      </p:sp>
      <p:pic>
        <p:nvPicPr>
          <p:cNvPr id="2" name="踏青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420688" y="-477895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32435" y="411480"/>
            <a:ext cx="11326495" cy="6035040"/>
          </a:xfrm>
          <a:prstGeom prst="roundRect">
            <a:avLst>
              <a:gd name="adj" fmla="val 6142"/>
            </a:avLst>
          </a:prstGeom>
          <a:pattFill prst="pct5">
            <a:fgClr>
              <a:srgbClr val="D5808E"/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95972" y="319442"/>
            <a:ext cx="5826760" cy="582676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3" r="10137" b="19829"/>
          <a:stretch>
            <a:fillRect/>
          </a:stretch>
        </p:blipFill>
        <p:spPr>
          <a:xfrm>
            <a:off x="2364534" y="4326118"/>
            <a:ext cx="4609866" cy="10491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3" r="10137" b="19829"/>
          <a:stretch>
            <a:fillRect/>
          </a:stretch>
        </p:blipFill>
        <p:spPr>
          <a:xfrm>
            <a:off x="2348503" y="2984476"/>
            <a:ext cx="4625897" cy="10491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3" r="10137" b="19829"/>
          <a:stretch>
            <a:fillRect/>
          </a:stretch>
        </p:blipFill>
        <p:spPr>
          <a:xfrm>
            <a:off x="2317811" y="1657494"/>
            <a:ext cx="4625898" cy="1049178"/>
          </a:xfrm>
          <a:prstGeom prst="rect">
            <a:avLst/>
          </a:prstGeom>
        </p:spPr>
      </p:pic>
      <p:sp>
        <p:nvSpPr>
          <p:cNvPr id="24" name="íṡ1iḋe"/>
          <p:cNvSpPr/>
          <p:nvPr/>
        </p:nvSpPr>
        <p:spPr bwMode="auto">
          <a:xfrm>
            <a:off x="2594587" y="1757237"/>
            <a:ext cx="4070196" cy="887224"/>
          </a:xfrm>
          <a:prstGeom prst="flowChartTerminator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500" b="1" dirty="0">
                <a:solidFill>
                  <a:srgbClr val="FB635F"/>
                </a:solidFill>
                <a:cs typeface="+mn-ea"/>
                <a:sym typeface="+mn-lt"/>
              </a:rPr>
              <a:t>上半学期教学回顾</a:t>
            </a:r>
          </a:p>
        </p:txBody>
      </p:sp>
      <p:sp>
        <p:nvSpPr>
          <p:cNvPr id="25" name="矩形 24"/>
          <p:cNvSpPr/>
          <p:nvPr/>
        </p:nvSpPr>
        <p:spPr>
          <a:xfrm>
            <a:off x="1532255" y="1812704"/>
            <a:ext cx="6463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FB635F"/>
                </a:solidFill>
                <a:cs typeface="+mn-ea"/>
                <a:sym typeface="+mn-lt"/>
              </a:rPr>
              <a:t>01</a:t>
            </a:r>
            <a:endParaRPr lang="zh-CN" altLang="en-US" sz="4000" dirty="0">
              <a:solidFill>
                <a:srgbClr val="FB635F"/>
              </a:solidFill>
              <a:cs typeface="+mn-ea"/>
              <a:sym typeface="+mn-lt"/>
            </a:endParaRPr>
          </a:p>
        </p:txBody>
      </p:sp>
      <p:sp>
        <p:nvSpPr>
          <p:cNvPr id="26" name="íṡ1iḋe"/>
          <p:cNvSpPr/>
          <p:nvPr/>
        </p:nvSpPr>
        <p:spPr bwMode="auto">
          <a:xfrm>
            <a:off x="2602943" y="3092743"/>
            <a:ext cx="4070196" cy="887224"/>
          </a:xfrm>
          <a:prstGeom prst="flowChartTerminator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500" b="1" dirty="0">
                <a:solidFill>
                  <a:srgbClr val="FB635F"/>
                </a:solidFill>
                <a:cs typeface="+mn-ea"/>
                <a:sym typeface="+mn-lt"/>
              </a:rPr>
              <a:t>期中考试成绩分析</a:t>
            </a:r>
          </a:p>
        </p:txBody>
      </p:sp>
      <p:sp>
        <p:nvSpPr>
          <p:cNvPr id="27" name="矩形 26"/>
          <p:cNvSpPr/>
          <p:nvPr/>
        </p:nvSpPr>
        <p:spPr>
          <a:xfrm>
            <a:off x="1532255" y="3232822"/>
            <a:ext cx="7312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FB635F"/>
                </a:solidFill>
                <a:cs typeface="+mn-ea"/>
                <a:sym typeface="+mn-lt"/>
              </a:rPr>
              <a:t>02</a:t>
            </a:r>
            <a:endParaRPr lang="zh-CN" altLang="en-US" sz="4000" b="1" dirty="0">
              <a:solidFill>
                <a:srgbClr val="FB635F"/>
              </a:solidFill>
              <a:cs typeface="+mn-ea"/>
              <a:sym typeface="+mn-lt"/>
            </a:endParaRPr>
          </a:p>
        </p:txBody>
      </p:sp>
      <p:sp>
        <p:nvSpPr>
          <p:cNvPr id="29" name="íṡ1iḋe"/>
          <p:cNvSpPr/>
          <p:nvPr/>
        </p:nvSpPr>
        <p:spPr bwMode="auto">
          <a:xfrm>
            <a:off x="2621039" y="4502838"/>
            <a:ext cx="4070196" cy="887224"/>
          </a:xfrm>
          <a:prstGeom prst="flowChartTerminator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500" b="1" dirty="0">
                <a:solidFill>
                  <a:srgbClr val="FB635F"/>
                </a:solidFill>
                <a:cs typeface="+mn-ea"/>
                <a:sym typeface="+mn-lt"/>
              </a:rPr>
              <a:t>关于接下来的建议</a:t>
            </a:r>
          </a:p>
        </p:txBody>
      </p:sp>
      <p:sp>
        <p:nvSpPr>
          <p:cNvPr id="30" name="矩形 29"/>
          <p:cNvSpPr/>
          <p:nvPr/>
        </p:nvSpPr>
        <p:spPr>
          <a:xfrm>
            <a:off x="1537063" y="4578286"/>
            <a:ext cx="7280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FB635F"/>
                </a:solidFill>
                <a:cs typeface="+mn-ea"/>
                <a:sym typeface="+mn-lt"/>
              </a:rPr>
              <a:t>03</a:t>
            </a:r>
            <a:endParaRPr lang="zh-CN" altLang="en-US" sz="4000" b="1" dirty="0">
              <a:solidFill>
                <a:srgbClr val="FB635F"/>
              </a:solidFill>
              <a:cs typeface="+mn-ea"/>
              <a:sym typeface="+mn-lt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09819" y="1379690"/>
            <a:ext cx="997560" cy="793514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31280" y="2750792"/>
            <a:ext cx="997560" cy="793514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6718" y="4046137"/>
            <a:ext cx="997560" cy="793514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865505" y="923290"/>
            <a:ext cx="11326495" cy="5156835"/>
          </a:xfrm>
          <a:prstGeom prst="roundRect">
            <a:avLst>
              <a:gd name="adj" fmla="val 50000"/>
            </a:avLst>
          </a:prstGeom>
          <a:pattFill prst="pct5">
            <a:fgClr>
              <a:srgbClr val="D5808E"/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V="1">
            <a:off x="-712033" y="712033"/>
            <a:ext cx="3875170" cy="24511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9013" y="2399687"/>
            <a:ext cx="5046741" cy="5046741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6202680" y="1610995"/>
            <a:ext cx="3403600" cy="3403600"/>
          </a:xfrm>
          <a:prstGeom prst="ellipse">
            <a:avLst/>
          </a:prstGeom>
          <a:solidFill>
            <a:srgbClr val="F4D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01498" y="1697990"/>
            <a:ext cx="5629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altLang="zh-CN" sz="5400" i="0" u="none" strike="noStrike" kern="1200" cap="none" spc="0" normalizeH="0" baseline="0" noProof="0" dirty="0">
                <a:solidFill>
                  <a:schemeClr val="tx1"/>
                </a:solidFill>
                <a:uLnTx/>
                <a:uFillTx/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Part 01</a:t>
            </a:r>
            <a:endParaRPr kumimoji="0" lang="zh-CN" altLang="en-US" sz="5400" i="0" u="none" strike="noStrike" kern="1200" cap="none" spc="0" normalizeH="0" baseline="0" noProof="0" dirty="0">
              <a:solidFill>
                <a:srgbClr val="B8263D"/>
              </a:solidFill>
              <a:uLnTx/>
              <a:uFillTx/>
              <a:latin typeface="字魂182号-新潮卡酷黑" panose="00000500000000000000" pitchFamily="2" charset="-122"/>
              <a:ea typeface="字魂182号-新潮卡酷黑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68534" y="2859507"/>
            <a:ext cx="669520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b="1" dirty="0">
                <a:ln>
                  <a:solidFill>
                    <a:schemeClr val="bg1"/>
                  </a:solidFill>
                </a:ln>
                <a:solidFill>
                  <a:srgbClr val="FB635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上半学期教学回顾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47188" y="337553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22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848631" y="4442062"/>
              <a:ext cx="599171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上半学期工作总结</a:t>
            </a:r>
          </a:p>
        </p:txBody>
      </p:sp>
      <p:sp>
        <p:nvSpPr>
          <p:cNvPr id="26" name="内容占位符 1"/>
          <p:cNvSpPr txBox="1"/>
          <p:nvPr/>
        </p:nvSpPr>
        <p:spPr>
          <a:xfrm>
            <a:off x="1127179" y="2182376"/>
            <a:ext cx="3487712" cy="742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B8263D"/>
                </a:solidFill>
                <a:cs typeface="+mn-ea"/>
                <a:sym typeface="+mn-lt"/>
              </a:rPr>
              <a:t>严格的学习管理</a:t>
            </a:r>
          </a:p>
          <a:p>
            <a:endParaRPr lang="zh-CN" altLang="en-US" sz="3600" b="1" dirty="0">
              <a:solidFill>
                <a:srgbClr val="B8263D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81" y="2182376"/>
            <a:ext cx="4038600" cy="40386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5876464" y="3898721"/>
            <a:ext cx="1900194" cy="605909"/>
          </a:xfrm>
          <a:prstGeom prst="flowChartTerminator">
            <a:avLst/>
          </a:prstGeom>
          <a:solidFill>
            <a:srgbClr val="F6C44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cs typeface="+mn-ea"/>
                <a:sym typeface="+mn-lt"/>
              </a:rPr>
              <a:t>所得成果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810700" y="2024138"/>
            <a:ext cx="1900194" cy="605909"/>
          </a:xfrm>
          <a:prstGeom prst="flowChartTerminator">
            <a:avLst/>
          </a:prstGeom>
          <a:solidFill>
            <a:srgbClr val="FB635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管理方法</a:t>
            </a:r>
          </a:p>
        </p:txBody>
      </p:sp>
      <p:sp>
        <p:nvSpPr>
          <p:cNvPr id="31" name="TextBox 33"/>
          <p:cNvSpPr>
            <a:spLocks noChangeArrowheads="1"/>
          </p:cNvSpPr>
          <p:nvPr/>
        </p:nvSpPr>
        <p:spPr bwMode="auto">
          <a:xfrm>
            <a:off x="5876464" y="2863591"/>
            <a:ext cx="58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以课堂为核心，强化基础知识和基本技能的训练。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以周练、月考为突破口，督促学生巩固知识，自主学习，注重学习效率。</a:t>
            </a:r>
          </a:p>
        </p:txBody>
      </p:sp>
      <p:sp>
        <p:nvSpPr>
          <p:cNvPr id="32" name="TextBox 33"/>
          <p:cNvSpPr>
            <a:spLocks noChangeArrowheads="1"/>
          </p:cNvSpPr>
          <p:nvPr/>
        </p:nvSpPr>
        <p:spPr bwMode="auto">
          <a:xfrm>
            <a:off x="5876464" y="4688998"/>
            <a:ext cx="592775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相当一部分同学适应了学校的管理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及生活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习惯，充实、有序、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愉快地学习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build="p"/>
      <p:bldP spid="27" grpId="0" animBg="1"/>
      <p:bldP spid="30" grpId="0" animBg="1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599171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上半学期工作总结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4861591" y="1688859"/>
            <a:ext cx="2459824" cy="380235"/>
            <a:chOff x="5024131" y="3239657"/>
            <a:chExt cx="2459824" cy="380235"/>
          </a:xfrm>
        </p:grpSpPr>
        <p:sp>
          <p:nvSpPr>
            <p:cNvPr id="14" name="圆角矩形 112"/>
            <p:cNvSpPr/>
            <p:nvPr/>
          </p:nvSpPr>
          <p:spPr>
            <a:xfrm>
              <a:off x="5024131" y="3239657"/>
              <a:ext cx="2459824" cy="380235"/>
            </a:xfrm>
            <a:prstGeom prst="roundRect">
              <a:avLst>
                <a:gd name="adj" fmla="val 50000"/>
              </a:avLst>
            </a:prstGeom>
            <a:solidFill>
              <a:srgbClr val="F5AC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13682" y="3279393"/>
              <a:ext cx="20807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班风学风建设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758" y="1404646"/>
            <a:ext cx="5333683" cy="5333683"/>
          </a:xfrm>
          <a:prstGeom prst="rect">
            <a:avLst/>
          </a:prstGeom>
        </p:spPr>
      </p:pic>
      <p:sp>
        <p:nvSpPr>
          <p:cNvPr id="19" name="Freeform 5"/>
          <p:cNvSpPr>
            <a:spLocks noEditPoints="1"/>
          </p:cNvSpPr>
          <p:nvPr/>
        </p:nvSpPr>
        <p:spPr bwMode="auto">
          <a:xfrm>
            <a:off x="1634821" y="2654964"/>
            <a:ext cx="437878" cy="405974"/>
          </a:xfrm>
          <a:custGeom>
            <a:avLst/>
            <a:gdLst>
              <a:gd name="T0" fmla="*/ 2903 w 2930"/>
              <a:gd name="T1" fmla="*/ 1416 h 2715"/>
              <a:gd name="T2" fmla="*/ 1514 w 2930"/>
              <a:gd name="T3" fmla="*/ 27 h 2715"/>
              <a:gd name="T4" fmla="*/ 1416 w 2930"/>
              <a:gd name="T5" fmla="*/ 27 h 2715"/>
              <a:gd name="T6" fmla="*/ 375 w 2930"/>
              <a:gd name="T7" fmla="*/ 1068 h 2715"/>
              <a:gd name="T8" fmla="*/ 374 w 2930"/>
              <a:gd name="T9" fmla="*/ 1070 h 2715"/>
              <a:gd name="T10" fmla="*/ 27 w 2930"/>
              <a:gd name="T11" fmla="*/ 1416 h 2715"/>
              <a:gd name="T12" fmla="*/ 27 w 2930"/>
              <a:gd name="T13" fmla="*/ 1514 h 2715"/>
              <a:gd name="T14" fmla="*/ 126 w 2930"/>
              <a:gd name="T15" fmla="*/ 1514 h 2715"/>
              <a:gd name="T16" fmla="*/ 354 w 2930"/>
              <a:gd name="T17" fmla="*/ 1286 h 2715"/>
              <a:gd name="T18" fmla="*/ 354 w 2930"/>
              <a:gd name="T19" fmla="*/ 2438 h 2715"/>
              <a:gd name="T20" fmla="*/ 632 w 2930"/>
              <a:gd name="T21" fmla="*/ 2715 h 2715"/>
              <a:gd name="T22" fmla="*/ 1118 w 2930"/>
              <a:gd name="T23" fmla="*/ 2715 h 2715"/>
              <a:gd name="T24" fmla="*/ 1187 w 2930"/>
              <a:gd name="T25" fmla="*/ 2646 h 2715"/>
              <a:gd name="T26" fmla="*/ 1187 w 2930"/>
              <a:gd name="T27" fmla="*/ 2021 h 2715"/>
              <a:gd name="T28" fmla="*/ 1812 w 2930"/>
              <a:gd name="T29" fmla="*/ 2021 h 2715"/>
              <a:gd name="T30" fmla="*/ 1882 w 2930"/>
              <a:gd name="T31" fmla="*/ 1951 h 2715"/>
              <a:gd name="T32" fmla="*/ 1812 w 2930"/>
              <a:gd name="T33" fmla="*/ 1882 h 2715"/>
              <a:gd name="T34" fmla="*/ 1118 w 2930"/>
              <a:gd name="T35" fmla="*/ 1882 h 2715"/>
              <a:gd name="T36" fmla="*/ 1049 w 2930"/>
              <a:gd name="T37" fmla="*/ 1951 h 2715"/>
              <a:gd name="T38" fmla="*/ 1049 w 2930"/>
              <a:gd name="T39" fmla="*/ 2576 h 2715"/>
              <a:gd name="T40" fmla="*/ 632 w 2930"/>
              <a:gd name="T41" fmla="*/ 2576 h 2715"/>
              <a:gd name="T42" fmla="*/ 493 w 2930"/>
              <a:gd name="T43" fmla="*/ 2438 h 2715"/>
              <a:gd name="T44" fmla="*/ 493 w 2930"/>
              <a:gd name="T45" fmla="*/ 1147 h 2715"/>
              <a:gd name="T46" fmla="*/ 1465 w 2930"/>
              <a:gd name="T47" fmla="*/ 175 h 2715"/>
              <a:gd name="T48" fmla="*/ 2805 w 2930"/>
              <a:gd name="T49" fmla="*/ 1514 h 2715"/>
              <a:gd name="T50" fmla="*/ 2854 w 2930"/>
              <a:gd name="T51" fmla="*/ 1535 h 2715"/>
              <a:gd name="T52" fmla="*/ 2903 w 2930"/>
              <a:gd name="T53" fmla="*/ 1514 h 2715"/>
              <a:gd name="T54" fmla="*/ 2903 w 2930"/>
              <a:gd name="T55" fmla="*/ 1416 h 2715"/>
              <a:gd name="T56" fmla="*/ 2903 w 2930"/>
              <a:gd name="T57" fmla="*/ 1416 h 2715"/>
              <a:gd name="T58" fmla="*/ 2507 w 2930"/>
              <a:gd name="T59" fmla="*/ 1604 h 2715"/>
              <a:gd name="T60" fmla="*/ 2437 w 2930"/>
              <a:gd name="T61" fmla="*/ 1674 h 2715"/>
              <a:gd name="T62" fmla="*/ 2437 w 2930"/>
              <a:gd name="T63" fmla="*/ 2437 h 2715"/>
              <a:gd name="T64" fmla="*/ 2299 w 2930"/>
              <a:gd name="T65" fmla="*/ 2576 h 2715"/>
              <a:gd name="T66" fmla="*/ 1812 w 2930"/>
              <a:gd name="T67" fmla="*/ 2576 h 2715"/>
              <a:gd name="T68" fmla="*/ 1743 w 2930"/>
              <a:gd name="T69" fmla="*/ 2646 h 2715"/>
              <a:gd name="T70" fmla="*/ 1812 w 2930"/>
              <a:gd name="T71" fmla="*/ 2715 h 2715"/>
              <a:gd name="T72" fmla="*/ 2299 w 2930"/>
              <a:gd name="T73" fmla="*/ 2715 h 2715"/>
              <a:gd name="T74" fmla="*/ 2576 w 2930"/>
              <a:gd name="T75" fmla="*/ 2437 h 2715"/>
              <a:gd name="T76" fmla="*/ 2576 w 2930"/>
              <a:gd name="T77" fmla="*/ 1674 h 2715"/>
              <a:gd name="T78" fmla="*/ 2507 w 2930"/>
              <a:gd name="T79" fmla="*/ 1604 h 2715"/>
              <a:gd name="T80" fmla="*/ 2507 w 2930"/>
              <a:gd name="T81" fmla="*/ 1604 h 2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30" h="2715">
                <a:moveTo>
                  <a:pt x="2903" y="1416"/>
                </a:moveTo>
                <a:cubicBezTo>
                  <a:pt x="1514" y="27"/>
                  <a:pt x="1514" y="27"/>
                  <a:pt x="1514" y="27"/>
                </a:cubicBezTo>
                <a:cubicBezTo>
                  <a:pt x="1487" y="0"/>
                  <a:pt x="1443" y="0"/>
                  <a:pt x="1416" y="27"/>
                </a:cubicBezTo>
                <a:cubicBezTo>
                  <a:pt x="375" y="1068"/>
                  <a:pt x="375" y="1068"/>
                  <a:pt x="375" y="1068"/>
                </a:cubicBezTo>
                <a:cubicBezTo>
                  <a:pt x="375" y="1069"/>
                  <a:pt x="374" y="1069"/>
                  <a:pt x="374" y="1070"/>
                </a:cubicBezTo>
                <a:cubicBezTo>
                  <a:pt x="27" y="1416"/>
                  <a:pt x="27" y="1416"/>
                  <a:pt x="27" y="1416"/>
                </a:cubicBezTo>
                <a:cubicBezTo>
                  <a:pt x="0" y="1443"/>
                  <a:pt x="0" y="1487"/>
                  <a:pt x="27" y="1514"/>
                </a:cubicBezTo>
                <a:cubicBezTo>
                  <a:pt x="54" y="1542"/>
                  <a:pt x="98" y="1542"/>
                  <a:pt x="126" y="1514"/>
                </a:cubicBezTo>
                <a:cubicBezTo>
                  <a:pt x="354" y="1286"/>
                  <a:pt x="354" y="1286"/>
                  <a:pt x="354" y="1286"/>
                </a:cubicBezTo>
                <a:cubicBezTo>
                  <a:pt x="354" y="2438"/>
                  <a:pt x="354" y="2438"/>
                  <a:pt x="354" y="2438"/>
                </a:cubicBezTo>
                <a:cubicBezTo>
                  <a:pt x="354" y="2591"/>
                  <a:pt x="479" y="2715"/>
                  <a:pt x="632" y="2715"/>
                </a:cubicBezTo>
                <a:cubicBezTo>
                  <a:pt x="1118" y="2715"/>
                  <a:pt x="1118" y="2715"/>
                  <a:pt x="1118" y="2715"/>
                </a:cubicBezTo>
                <a:cubicBezTo>
                  <a:pt x="1156" y="2715"/>
                  <a:pt x="1187" y="2684"/>
                  <a:pt x="1187" y="2646"/>
                </a:cubicBezTo>
                <a:cubicBezTo>
                  <a:pt x="1187" y="2021"/>
                  <a:pt x="1187" y="2021"/>
                  <a:pt x="1187" y="2021"/>
                </a:cubicBezTo>
                <a:cubicBezTo>
                  <a:pt x="1812" y="2021"/>
                  <a:pt x="1812" y="2021"/>
                  <a:pt x="1812" y="2021"/>
                </a:cubicBezTo>
                <a:cubicBezTo>
                  <a:pt x="1851" y="2021"/>
                  <a:pt x="1882" y="1990"/>
                  <a:pt x="1882" y="1951"/>
                </a:cubicBezTo>
                <a:cubicBezTo>
                  <a:pt x="1882" y="1913"/>
                  <a:pt x="1851" y="1882"/>
                  <a:pt x="1812" y="1882"/>
                </a:cubicBezTo>
                <a:cubicBezTo>
                  <a:pt x="1118" y="1882"/>
                  <a:pt x="1118" y="1882"/>
                  <a:pt x="1118" y="1882"/>
                </a:cubicBezTo>
                <a:cubicBezTo>
                  <a:pt x="1080" y="1882"/>
                  <a:pt x="1049" y="1913"/>
                  <a:pt x="1049" y="1951"/>
                </a:cubicBezTo>
                <a:cubicBezTo>
                  <a:pt x="1049" y="2576"/>
                  <a:pt x="1049" y="2576"/>
                  <a:pt x="1049" y="2576"/>
                </a:cubicBezTo>
                <a:cubicBezTo>
                  <a:pt x="632" y="2576"/>
                  <a:pt x="632" y="2576"/>
                  <a:pt x="632" y="2576"/>
                </a:cubicBezTo>
                <a:cubicBezTo>
                  <a:pt x="555" y="2576"/>
                  <a:pt x="493" y="2514"/>
                  <a:pt x="493" y="2438"/>
                </a:cubicBezTo>
                <a:cubicBezTo>
                  <a:pt x="493" y="1147"/>
                  <a:pt x="493" y="1147"/>
                  <a:pt x="493" y="1147"/>
                </a:cubicBezTo>
                <a:cubicBezTo>
                  <a:pt x="1465" y="175"/>
                  <a:pt x="1465" y="175"/>
                  <a:pt x="1465" y="175"/>
                </a:cubicBezTo>
                <a:cubicBezTo>
                  <a:pt x="2805" y="1514"/>
                  <a:pt x="2805" y="1514"/>
                  <a:pt x="2805" y="1514"/>
                </a:cubicBezTo>
                <a:cubicBezTo>
                  <a:pt x="2819" y="1528"/>
                  <a:pt x="2836" y="1535"/>
                  <a:pt x="2854" y="1535"/>
                </a:cubicBezTo>
                <a:cubicBezTo>
                  <a:pt x="2872" y="1535"/>
                  <a:pt x="2890" y="1528"/>
                  <a:pt x="2903" y="1514"/>
                </a:cubicBezTo>
                <a:cubicBezTo>
                  <a:pt x="2930" y="1487"/>
                  <a:pt x="2930" y="1443"/>
                  <a:pt x="2903" y="1416"/>
                </a:cubicBezTo>
                <a:cubicBezTo>
                  <a:pt x="2903" y="1416"/>
                  <a:pt x="2903" y="1416"/>
                  <a:pt x="2903" y="1416"/>
                </a:cubicBezTo>
                <a:close/>
                <a:moveTo>
                  <a:pt x="2507" y="1604"/>
                </a:moveTo>
                <a:cubicBezTo>
                  <a:pt x="2468" y="1604"/>
                  <a:pt x="2437" y="1635"/>
                  <a:pt x="2437" y="1674"/>
                </a:cubicBezTo>
                <a:cubicBezTo>
                  <a:pt x="2437" y="2437"/>
                  <a:pt x="2437" y="2437"/>
                  <a:pt x="2437" y="2437"/>
                </a:cubicBezTo>
                <a:cubicBezTo>
                  <a:pt x="2437" y="2514"/>
                  <a:pt x="2375" y="2576"/>
                  <a:pt x="2299" y="2576"/>
                </a:cubicBezTo>
                <a:cubicBezTo>
                  <a:pt x="1812" y="2576"/>
                  <a:pt x="1812" y="2576"/>
                  <a:pt x="1812" y="2576"/>
                </a:cubicBezTo>
                <a:cubicBezTo>
                  <a:pt x="1774" y="2576"/>
                  <a:pt x="1743" y="2607"/>
                  <a:pt x="1743" y="2646"/>
                </a:cubicBezTo>
                <a:cubicBezTo>
                  <a:pt x="1743" y="2684"/>
                  <a:pt x="1774" y="2715"/>
                  <a:pt x="1812" y="2715"/>
                </a:cubicBezTo>
                <a:cubicBezTo>
                  <a:pt x="2299" y="2715"/>
                  <a:pt x="2299" y="2715"/>
                  <a:pt x="2299" y="2715"/>
                </a:cubicBezTo>
                <a:cubicBezTo>
                  <a:pt x="2452" y="2715"/>
                  <a:pt x="2576" y="2591"/>
                  <a:pt x="2576" y="2437"/>
                </a:cubicBezTo>
                <a:cubicBezTo>
                  <a:pt x="2576" y="1674"/>
                  <a:pt x="2576" y="1674"/>
                  <a:pt x="2576" y="1674"/>
                </a:cubicBezTo>
                <a:cubicBezTo>
                  <a:pt x="2576" y="1635"/>
                  <a:pt x="2545" y="1604"/>
                  <a:pt x="2507" y="1604"/>
                </a:cubicBezTo>
                <a:cubicBezTo>
                  <a:pt x="2507" y="1604"/>
                  <a:pt x="2507" y="1604"/>
                  <a:pt x="2507" y="1604"/>
                </a:cubicBezTo>
                <a:close/>
              </a:path>
            </a:pathLst>
          </a:custGeom>
          <a:solidFill>
            <a:srgbClr val="B8263D"/>
          </a:solidFill>
          <a:ln>
            <a:solidFill>
              <a:srgbClr val="B8263D"/>
            </a:solidFill>
          </a:ln>
          <a:effectLst>
            <a:outerShdw blurRad="254000" dist="38100" dir="8100000" algn="tr" rotWithShape="0">
              <a:srgbClr val="439EFF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9"/>
          <p:cNvSpPr>
            <a:spLocks noEditPoints="1"/>
          </p:cNvSpPr>
          <p:nvPr/>
        </p:nvSpPr>
        <p:spPr bwMode="auto">
          <a:xfrm>
            <a:off x="1681655" y="4610491"/>
            <a:ext cx="405771" cy="405974"/>
          </a:xfrm>
          <a:custGeom>
            <a:avLst/>
            <a:gdLst>
              <a:gd name="T0" fmla="*/ 0 w 3004"/>
              <a:gd name="T1" fmla="*/ 1502 h 3004"/>
              <a:gd name="T2" fmla="*/ 3004 w 3004"/>
              <a:gd name="T3" fmla="*/ 1502 h 3004"/>
              <a:gd name="T4" fmla="*/ 2253 w 3004"/>
              <a:gd name="T5" fmla="*/ 362 h 3004"/>
              <a:gd name="T6" fmla="*/ 2212 w 3004"/>
              <a:gd name="T7" fmla="*/ 826 h 3004"/>
              <a:gd name="T8" fmla="*/ 2109 w 3004"/>
              <a:gd name="T9" fmla="*/ 1167 h 3004"/>
              <a:gd name="T10" fmla="*/ 1454 w 3004"/>
              <a:gd name="T11" fmla="*/ 437 h 3004"/>
              <a:gd name="T12" fmla="*/ 2253 w 3004"/>
              <a:gd name="T13" fmla="*/ 362 h 3004"/>
              <a:gd name="T14" fmla="*/ 2362 w 3004"/>
              <a:gd name="T15" fmla="*/ 2007 h 3004"/>
              <a:gd name="T16" fmla="*/ 1707 w 3004"/>
              <a:gd name="T17" fmla="*/ 2041 h 3004"/>
              <a:gd name="T18" fmla="*/ 1966 w 3004"/>
              <a:gd name="T19" fmla="*/ 1707 h 3004"/>
              <a:gd name="T20" fmla="*/ 1727 w 3004"/>
              <a:gd name="T21" fmla="*/ 157 h 3004"/>
              <a:gd name="T22" fmla="*/ 1434 w 3004"/>
              <a:gd name="T23" fmla="*/ 143 h 3004"/>
              <a:gd name="T24" fmla="*/ 1871 w 3004"/>
              <a:gd name="T25" fmla="*/ 1604 h 3004"/>
              <a:gd name="T26" fmla="*/ 1502 w 3004"/>
              <a:gd name="T27" fmla="*/ 1843 h 3004"/>
              <a:gd name="T28" fmla="*/ 546 w 3004"/>
              <a:gd name="T29" fmla="*/ 1666 h 3004"/>
              <a:gd name="T30" fmla="*/ 887 w 3004"/>
              <a:gd name="T31" fmla="*/ 1031 h 3004"/>
              <a:gd name="T32" fmla="*/ 1079 w 3004"/>
              <a:gd name="T33" fmla="*/ 744 h 3004"/>
              <a:gd name="T34" fmla="*/ 1871 w 3004"/>
              <a:gd name="T35" fmla="*/ 1604 h 3004"/>
              <a:gd name="T36" fmla="*/ 137 w 3004"/>
              <a:gd name="T37" fmla="*/ 1529 h 3004"/>
              <a:gd name="T38" fmla="*/ 341 w 3004"/>
              <a:gd name="T39" fmla="*/ 2185 h 3004"/>
              <a:gd name="T40" fmla="*/ 430 w 3004"/>
              <a:gd name="T41" fmla="*/ 1584 h 3004"/>
              <a:gd name="T42" fmla="*/ 1304 w 3004"/>
              <a:gd name="T43" fmla="*/ 157 h 3004"/>
              <a:gd name="T44" fmla="*/ 990 w 3004"/>
              <a:gd name="T45" fmla="*/ 642 h 3004"/>
              <a:gd name="T46" fmla="*/ 683 w 3004"/>
              <a:gd name="T47" fmla="*/ 819 h 3004"/>
              <a:gd name="T48" fmla="*/ 430 w 3004"/>
              <a:gd name="T49" fmla="*/ 1584 h 3004"/>
              <a:gd name="T50" fmla="*/ 478 w 3004"/>
              <a:gd name="T51" fmla="*/ 2185 h 3004"/>
              <a:gd name="T52" fmla="*/ 1311 w 3004"/>
              <a:gd name="T53" fmla="*/ 2116 h 3004"/>
              <a:gd name="T54" fmla="*/ 512 w 3004"/>
              <a:gd name="T55" fmla="*/ 2437 h 3004"/>
              <a:gd name="T56" fmla="*/ 1502 w 3004"/>
              <a:gd name="T57" fmla="*/ 2867 h 3004"/>
              <a:gd name="T58" fmla="*/ 1406 w 3004"/>
              <a:gd name="T59" fmla="*/ 2225 h 3004"/>
              <a:gd name="T60" fmla="*/ 1666 w 3004"/>
              <a:gd name="T61" fmla="*/ 2171 h 3004"/>
              <a:gd name="T62" fmla="*/ 2546 w 3004"/>
              <a:gd name="T63" fmla="*/ 2109 h 3004"/>
              <a:gd name="T64" fmla="*/ 1502 w 3004"/>
              <a:gd name="T65" fmla="*/ 2867 h 3004"/>
              <a:gd name="T66" fmla="*/ 2041 w 3004"/>
              <a:gd name="T67" fmla="*/ 1591 h 3004"/>
              <a:gd name="T68" fmla="*/ 2253 w 3004"/>
              <a:gd name="T69" fmla="*/ 1229 h 3004"/>
              <a:gd name="T70" fmla="*/ 2342 w 3004"/>
              <a:gd name="T71" fmla="*/ 840 h 3004"/>
              <a:gd name="T72" fmla="*/ 2860 w 3004"/>
              <a:gd name="T73" fmla="*/ 1502 h 3004"/>
              <a:gd name="T74" fmla="*/ 2560 w 3004"/>
              <a:gd name="T75" fmla="*/ 1966 h 3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04" h="3004">
                <a:moveTo>
                  <a:pt x="1502" y="0"/>
                </a:moveTo>
                <a:cubicBezTo>
                  <a:pt x="669" y="0"/>
                  <a:pt x="0" y="669"/>
                  <a:pt x="0" y="1502"/>
                </a:cubicBezTo>
                <a:cubicBezTo>
                  <a:pt x="0" y="2335"/>
                  <a:pt x="669" y="3004"/>
                  <a:pt x="1502" y="3004"/>
                </a:cubicBezTo>
                <a:cubicBezTo>
                  <a:pt x="2335" y="3004"/>
                  <a:pt x="3004" y="2335"/>
                  <a:pt x="3004" y="1502"/>
                </a:cubicBezTo>
                <a:cubicBezTo>
                  <a:pt x="3004" y="669"/>
                  <a:pt x="2335" y="0"/>
                  <a:pt x="1502" y="0"/>
                </a:cubicBezTo>
                <a:close/>
                <a:moveTo>
                  <a:pt x="2253" y="362"/>
                </a:moveTo>
                <a:cubicBezTo>
                  <a:pt x="2253" y="375"/>
                  <a:pt x="2253" y="396"/>
                  <a:pt x="2253" y="410"/>
                </a:cubicBezTo>
                <a:cubicBezTo>
                  <a:pt x="2253" y="553"/>
                  <a:pt x="2239" y="689"/>
                  <a:pt x="2212" y="826"/>
                </a:cubicBezTo>
                <a:cubicBezTo>
                  <a:pt x="2116" y="847"/>
                  <a:pt x="2048" y="928"/>
                  <a:pt x="2048" y="1024"/>
                </a:cubicBezTo>
                <a:cubicBezTo>
                  <a:pt x="2048" y="1079"/>
                  <a:pt x="2068" y="1133"/>
                  <a:pt x="2109" y="1167"/>
                </a:cubicBezTo>
                <a:cubicBezTo>
                  <a:pt x="2062" y="1277"/>
                  <a:pt x="2014" y="1386"/>
                  <a:pt x="1946" y="1488"/>
                </a:cubicBezTo>
                <a:cubicBezTo>
                  <a:pt x="1693" y="1201"/>
                  <a:pt x="1516" y="840"/>
                  <a:pt x="1454" y="437"/>
                </a:cubicBezTo>
                <a:cubicBezTo>
                  <a:pt x="1611" y="341"/>
                  <a:pt x="1782" y="266"/>
                  <a:pt x="1959" y="218"/>
                </a:cubicBezTo>
                <a:cubicBezTo>
                  <a:pt x="2062" y="253"/>
                  <a:pt x="2164" y="300"/>
                  <a:pt x="2253" y="362"/>
                </a:cubicBezTo>
                <a:close/>
                <a:moveTo>
                  <a:pt x="1966" y="1707"/>
                </a:moveTo>
                <a:cubicBezTo>
                  <a:pt x="2089" y="1823"/>
                  <a:pt x="2219" y="1925"/>
                  <a:pt x="2362" y="2007"/>
                </a:cubicBezTo>
                <a:cubicBezTo>
                  <a:pt x="2219" y="2034"/>
                  <a:pt x="2068" y="2048"/>
                  <a:pt x="1911" y="2048"/>
                </a:cubicBezTo>
                <a:cubicBezTo>
                  <a:pt x="1843" y="2048"/>
                  <a:pt x="1775" y="2041"/>
                  <a:pt x="1707" y="2041"/>
                </a:cubicBezTo>
                <a:cubicBezTo>
                  <a:pt x="1707" y="2028"/>
                  <a:pt x="1707" y="2014"/>
                  <a:pt x="1700" y="2000"/>
                </a:cubicBezTo>
                <a:cubicBezTo>
                  <a:pt x="1795" y="1911"/>
                  <a:pt x="1884" y="1809"/>
                  <a:pt x="1966" y="1707"/>
                </a:cubicBezTo>
                <a:close/>
                <a:moveTo>
                  <a:pt x="1502" y="137"/>
                </a:moveTo>
                <a:cubicBezTo>
                  <a:pt x="1577" y="137"/>
                  <a:pt x="1652" y="143"/>
                  <a:pt x="1727" y="157"/>
                </a:cubicBezTo>
                <a:cubicBezTo>
                  <a:pt x="1632" y="198"/>
                  <a:pt x="1536" y="239"/>
                  <a:pt x="1440" y="287"/>
                </a:cubicBezTo>
                <a:cubicBezTo>
                  <a:pt x="1434" y="239"/>
                  <a:pt x="1434" y="191"/>
                  <a:pt x="1434" y="143"/>
                </a:cubicBezTo>
                <a:cubicBezTo>
                  <a:pt x="1454" y="137"/>
                  <a:pt x="1481" y="137"/>
                  <a:pt x="1502" y="137"/>
                </a:cubicBezTo>
                <a:close/>
                <a:moveTo>
                  <a:pt x="1871" y="1604"/>
                </a:moveTo>
                <a:cubicBezTo>
                  <a:pt x="1795" y="1707"/>
                  <a:pt x="1713" y="1795"/>
                  <a:pt x="1625" y="1884"/>
                </a:cubicBezTo>
                <a:cubicBezTo>
                  <a:pt x="1591" y="1857"/>
                  <a:pt x="1550" y="1843"/>
                  <a:pt x="1502" y="1843"/>
                </a:cubicBezTo>
                <a:cubicBezTo>
                  <a:pt x="1413" y="1843"/>
                  <a:pt x="1338" y="1898"/>
                  <a:pt x="1311" y="1980"/>
                </a:cubicBezTo>
                <a:cubicBezTo>
                  <a:pt x="1038" y="1911"/>
                  <a:pt x="778" y="1809"/>
                  <a:pt x="546" y="1666"/>
                </a:cubicBezTo>
                <a:cubicBezTo>
                  <a:pt x="608" y="1434"/>
                  <a:pt x="710" y="1215"/>
                  <a:pt x="840" y="1024"/>
                </a:cubicBezTo>
                <a:cubicBezTo>
                  <a:pt x="853" y="1024"/>
                  <a:pt x="867" y="1031"/>
                  <a:pt x="887" y="1031"/>
                </a:cubicBezTo>
                <a:cubicBezTo>
                  <a:pt x="1004" y="1031"/>
                  <a:pt x="1092" y="942"/>
                  <a:pt x="1092" y="826"/>
                </a:cubicBezTo>
                <a:cubicBezTo>
                  <a:pt x="1092" y="799"/>
                  <a:pt x="1085" y="771"/>
                  <a:pt x="1079" y="744"/>
                </a:cubicBezTo>
                <a:cubicBezTo>
                  <a:pt x="1161" y="662"/>
                  <a:pt x="1242" y="594"/>
                  <a:pt x="1331" y="526"/>
                </a:cubicBezTo>
                <a:cubicBezTo>
                  <a:pt x="1406" y="935"/>
                  <a:pt x="1597" y="1304"/>
                  <a:pt x="1871" y="1604"/>
                </a:cubicBezTo>
                <a:close/>
                <a:moveTo>
                  <a:pt x="341" y="2219"/>
                </a:moveTo>
                <a:cubicBezTo>
                  <a:pt x="218" y="2014"/>
                  <a:pt x="143" y="1782"/>
                  <a:pt x="137" y="1529"/>
                </a:cubicBezTo>
                <a:cubicBezTo>
                  <a:pt x="218" y="1597"/>
                  <a:pt x="300" y="1666"/>
                  <a:pt x="389" y="1720"/>
                </a:cubicBezTo>
                <a:cubicBezTo>
                  <a:pt x="362" y="1871"/>
                  <a:pt x="341" y="2028"/>
                  <a:pt x="341" y="2185"/>
                </a:cubicBezTo>
                <a:cubicBezTo>
                  <a:pt x="341" y="2198"/>
                  <a:pt x="341" y="2212"/>
                  <a:pt x="341" y="2219"/>
                </a:cubicBezTo>
                <a:close/>
                <a:moveTo>
                  <a:pt x="430" y="1584"/>
                </a:moveTo>
                <a:cubicBezTo>
                  <a:pt x="328" y="1516"/>
                  <a:pt x="239" y="1440"/>
                  <a:pt x="150" y="1359"/>
                </a:cubicBezTo>
                <a:cubicBezTo>
                  <a:pt x="218" y="744"/>
                  <a:pt x="696" y="253"/>
                  <a:pt x="1304" y="157"/>
                </a:cubicBezTo>
                <a:cubicBezTo>
                  <a:pt x="1304" y="232"/>
                  <a:pt x="1311" y="300"/>
                  <a:pt x="1318" y="375"/>
                </a:cubicBezTo>
                <a:cubicBezTo>
                  <a:pt x="1201" y="457"/>
                  <a:pt x="1092" y="546"/>
                  <a:pt x="990" y="642"/>
                </a:cubicBezTo>
                <a:cubicBezTo>
                  <a:pt x="956" y="621"/>
                  <a:pt x="922" y="614"/>
                  <a:pt x="887" y="614"/>
                </a:cubicBezTo>
                <a:cubicBezTo>
                  <a:pt x="771" y="614"/>
                  <a:pt x="683" y="703"/>
                  <a:pt x="683" y="819"/>
                </a:cubicBezTo>
                <a:cubicBezTo>
                  <a:pt x="683" y="867"/>
                  <a:pt x="703" y="908"/>
                  <a:pt x="730" y="949"/>
                </a:cubicBezTo>
                <a:cubicBezTo>
                  <a:pt x="594" y="1140"/>
                  <a:pt x="492" y="1352"/>
                  <a:pt x="430" y="1584"/>
                </a:cubicBezTo>
                <a:close/>
                <a:moveTo>
                  <a:pt x="492" y="2417"/>
                </a:moveTo>
                <a:cubicBezTo>
                  <a:pt x="485" y="2342"/>
                  <a:pt x="478" y="2266"/>
                  <a:pt x="478" y="2185"/>
                </a:cubicBezTo>
                <a:cubicBezTo>
                  <a:pt x="478" y="2055"/>
                  <a:pt x="492" y="1925"/>
                  <a:pt x="519" y="1802"/>
                </a:cubicBezTo>
                <a:cubicBezTo>
                  <a:pt x="765" y="1946"/>
                  <a:pt x="1031" y="2055"/>
                  <a:pt x="1311" y="2116"/>
                </a:cubicBezTo>
                <a:cubicBezTo>
                  <a:pt x="1311" y="2123"/>
                  <a:pt x="1311" y="2123"/>
                  <a:pt x="1318" y="2130"/>
                </a:cubicBezTo>
                <a:cubicBezTo>
                  <a:pt x="1079" y="2287"/>
                  <a:pt x="806" y="2389"/>
                  <a:pt x="512" y="2437"/>
                </a:cubicBezTo>
                <a:cubicBezTo>
                  <a:pt x="498" y="2430"/>
                  <a:pt x="498" y="2423"/>
                  <a:pt x="492" y="2417"/>
                </a:cubicBezTo>
                <a:close/>
                <a:moveTo>
                  <a:pt x="1502" y="2867"/>
                </a:moveTo>
                <a:cubicBezTo>
                  <a:pt x="1167" y="2867"/>
                  <a:pt x="867" y="2744"/>
                  <a:pt x="628" y="2546"/>
                </a:cubicBezTo>
                <a:cubicBezTo>
                  <a:pt x="915" y="2492"/>
                  <a:pt x="1174" y="2383"/>
                  <a:pt x="1406" y="2225"/>
                </a:cubicBezTo>
                <a:cubicBezTo>
                  <a:pt x="1434" y="2246"/>
                  <a:pt x="1468" y="2253"/>
                  <a:pt x="1502" y="2253"/>
                </a:cubicBezTo>
                <a:cubicBezTo>
                  <a:pt x="1570" y="2253"/>
                  <a:pt x="1625" y="2219"/>
                  <a:pt x="1666" y="2171"/>
                </a:cubicBezTo>
                <a:cubicBezTo>
                  <a:pt x="1748" y="2178"/>
                  <a:pt x="1830" y="2185"/>
                  <a:pt x="1911" y="2185"/>
                </a:cubicBezTo>
                <a:cubicBezTo>
                  <a:pt x="2130" y="2185"/>
                  <a:pt x="2342" y="2157"/>
                  <a:pt x="2546" y="2109"/>
                </a:cubicBezTo>
                <a:cubicBezTo>
                  <a:pt x="2594" y="2130"/>
                  <a:pt x="2642" y="2157"/>
                  <a:pt x="2690" y="2171"/>
                </a:cubicBezTo>
                <a:cubicBezTo>
                  <a:pt x="2458" y="2587"/>
                  <a:pt x="2014" y="2867"/>
                  <a:pt x="1502" y="2867"/>
                </a:cubicBezTo>
                <a:close/>
                <a:moveTo>
                  <a:pt x="2560" y="1966"/>
                </a:moveTo>
                <a:cubicBezTo>
                  <a:pt x="2369" y="1871"/>
                  <a:pt x="2191" y="1741"/>
                  <a:pt x="2041" y="1591"/>
                </a:cubicBezTo>
                <a:cubicBezTo>
                  <a:pt x="2116" y="1475"/>
                  <a:pt x="2178" y="1352"/>
                  <a:pt x="2232" y="1229"/>
                </a:cubicBezTo>
                <a:cubicBezTo>
                  <a:pt x="2239" y="1229"/>
                  <a:pt x="2246" y="1229"/>
                  <a:pt x="2253" y="1229"/>
                </a:cubicBezTo>
                <a:cubicBezTo>
                  <a:pt x="2369" y="1229"/>
                  <a:pt x="2458" y="1140"/>
                  <a:pt x="2458" y="1024"/>
                </a:cubicBezTo>
                <a:cubicBezTo>
                  <a:pt x="2458" y="942"/>
                  <a:pt x="2410" y="874"/>
                  <a:pt x="2342" y="840"/>
                </a:cubicBezTo>
                <a:cubicBezTo>
                  <a:pt x="2369" y="717"/>
                  <a:pt x="2383" y="594"/>
                  <a:pt x="2383" y="464"/>
                </a:cubicBezTo>
                <a:cubicBezTo>
                  <a:pt x="2676" y="717"/>
                  <a:pt x="2860" y="1085"/>
                  <a:pt x="2860" y="1502"/>
                </a:cubicBezTo>
                <a:cubicBezTo>
                  <a:pt x="2860" y="1638"/>
                  <a:pt x="2840" y="1761"/>
                  <a:pt x="2806" y="1884"/>
                </a:cubicBezTo>
                <a:cubicBezTo>
                  <a:pt x="2731" y="1918"/>
                  <a:pt x="2649" y="1946"/>
                  <a:pt x="2560" y="1966"/>
                </a:cubicBezTo>
                <a:close/>
              </a:path>
            </a:pathLst>
          </a:custGeom>
          <a:solidFill>
            <a:srgbClr val="2BC6E1"/>
          </a:solidFill>
          <a:ln>
            <a:noFill/>
          </a:ln>
          <a:effectLst>
            <a:outerShdw blurRad="254000" dist="38100" dir="8100000" algn="tr" rotWithShape="0">
              <a:srgbClr val="439EFF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82643" y="2705399"/>
            <a:ext cx="3690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cs typeface="+mn-ea"/>
                <a:sym typeface="+mn-lt"/>
              </a:rPr>
              <a:t>01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150090" y="4587415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cs typeface="+mn-ea"/>
                <a:sym typeface="+mn-lt"/>
              </a:rPr>
              <a:t>02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82622" y="3057763"/>
            <a:ext cx="2435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/>
            </a:r>
            <a:b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</a:b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开展演讲比赛、书法绘画比赛、红五月歌咏比赛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613945" y="5111846"/>
            <a:ext cx="2435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sym typeface="+mn-lt"/>
              </a:rPr>
              <a:t>纪律、仪表、卫生、升旗等常规检查</a:t>
            </a:r>
            <a:r>
              <a:rPr lang="en-US" altLang="zh-CN" dirty="0">
                <a:latin typeface="+mn-lt"/>
                <a:ea typeface="+mn-ea"/>
                <a:sym typeface="+mn-lt"/>
              </a:rPr>
              <a:t>,</a:t>
            </a:r>
            <a:r>
              <a:rPr lang="zh-CN" altLang="en-US" dirty="0">
                <a:latin typeface="+mn-lt"/>
                <a:ea typeface="+mn-ea"/>
                <a:sym typeface="+mn-lt"/>
              </a:rPr>
              <a:t>让学生学会自我约束</a:t>
            </a:r>
            <a:endParaRPr lang="en-US" altLang="zh-CN" dirty="0">
              <a:latin typeface="+mn-lt"/>
              <a:ea typeface="+mn-ea"/>
              <a:sym typeface="+mn-lt"/>
            </a:endParaRPr>
          </a:p>
        </p:txBody>
      </p:sp>
      <p:sp>
        <p:nvSpPr>
          <p:cNvPr id="25" name="Freeform 13"/>
          <p:cNvSpPr>
            <a:spLocks noEditPoints="1"/>
          </p:cNvSpPr>
          <p:nvPr/>
        </p:nvSpPr>
        <p:spPr bwMode="auto">
          <a:xfrm>
            <a:off x="4696983" y="2651494"/>
            <a:ext cx="422275" cy="406400"/>
          </a:xfrm>
          <a:custGeom>
            <a:avLst/>
            <a:gdLst>
              <a:gd name="T0" fmla="*/ 548 w 2812"/>
              <a:gd name="T1" fmla="*/ 1500 h 2710"/>
              <a:gd name="T2" fmla="*/ 631 w 2812"/>
              <a:gd name="T3" fmla="*/ 1383 h 2710"/>
              <a:gd name="T4" fmla="*/ 697 w 2812"/>
              <a:gd name="T5" fmla="*/ 1595 h 2710"/>
              <a:gd name="T6" fmla="*/ 805 w 2812"/>
              <a:gd name="T7" fmla="*/ 1575 h 2710"/>
              <a:gd name="T8" fmla="*/ 1088 w 2812"/>
              <a:gd name="T9" fmla="*/ 1155 h 2710"/>
              <a:gd name="T10" fmla="*/ 1432 w 2812"/>
              <a:gd name="T11" fmla="*/ 1456 h 2710"/>
              <a:gd name="T12" fmla="*/ 1531 w 2812"/>
              <a:gd name="T13" fmla="*/ 1456 h 2710"/>
              <a:gd name="T14" fmla="*/ 2076 w 2812"/>
              <a:gd name="T15" fmla="*/ 831 h 2710"/>
              <a:gd name="T16" fmla="*/ 2183 w 2812"/>
              <a:gd name="T17" fmla="*/ 941 h 2710"/>
              <a:gd name="T18" fmla="*/ 2230 w 2812"/>
              <a:gd name="T19" fmla="*/ 593 h 2710"/>
              <a:gd name="T20" fmla="*/ 1876 w 2812"/>
              <a:gd name="T21" fmla="*/ 625 h 2710"/>
              <a:gd name="T22" fmla="*/ 1973 w 2812"/>
              <a:gd name="T23" fmla="*/ 725 h 2710"/>
              <a:gd name="T24" fmla="*/ 1485 w 2812"/>
              <a:gd name="T25" fmla="*/ 1304 h 2710"/>
              <a:gd name="T26" fmla="*/ 1124 w 2812"/>
              <a:gd name="T27" fmla="*/ 989 h 2710"/>
              <a:gd name="T28" fmla="*/ 1010 w 2812"/>
              <a:gd name="T29" fmla="*/ 1003 h 2710"/>
              <a:gd name="T30" fmla="*/ 722 w 2812"/>
              <a:gd name="T31" fmla="*/ 1424 h 2710"/>
              <a:gd name="T32" fmla="*/ 658 w 2812"/>
              <a:gd name="T33" fmla="*/ 1214 h 2710"/>
              <a:gd name="T34" fmla="*/ 551 w 2812"/>
              <a:gd name="T35" fmla="*/ 1232 h 2710"/>
              <a:gd name="T36" fmla="*/ 423 w 2812"/>
              <a:gd name="T37" fmla="*/ 1411 h 2710"/>
              <a:gd name="T38" fmla="*/ 548 w 2812"/>
              <a:gd name="T39" fmla="*/ 1500 h 2710"/>
              <a:gd name="T40" fmla="*/ 0 w 2812"/>
              <a:gd name="T41" fmla="*/ 440 h 2710"/>
              <a:gd name="T42" fmla="*/ 0 w 2812"/>
              <a:gd name="T43" fmla="*/ 1809 h 2710"/>
              <a:gd name="T44" fmla="*/ 441 w 2812"/>
              <a:gd name="T45" fmla="*/ 2250 h 2710"/>
              <a:gd name="T46" fmla="*/ 1074 w 2812"/>
              <a:gd name="T47" fmla="*/ 2250 h 2710"/>
              <a:gd name="T48" fmla="*/ 1074 w 2812"/>
              <a:gd name="T49" fmla="*/ 2556 h 2710"/>
              <a:gd name="T50" fmla="*/ 689 w 2812"/>
              <a:gd name="T51" fmla="*/ 2556 h 2710"/>
              <a:gd name="T52" fmla="*/ 616 w 2812"/>
              <a:gd name="T53" fmla="*/ 2630 h 2710"/>
              <a:gd name="T54" fmla="*/ 689 w 2812"/>
              <a:gd name="T55" fmla="*/ 2710 h 2710"/>
              <a:gd name="T56" fmla="*/ 2123 w 2812"/>
              <a:gd name="T57" fmla="*/ 2710 h 2710"/>
              <a:gd name="T58" fmla="*/ 2196 w 2812"/>
              <a:gd name="T59" fmla="*/ 2630 h 2710"/>
              <a:gd name="T60" fmla="*/ 2123 w 2812"/>
              <a:gd name="T61" fmla="*/ 2556 h 2710"/>
              <a:gd name="T62" fmla="*/ 1764 w 2812"/>
              <a:gd name="T63" fmla="*/ 2556 h 2710"/>
              <a:gd name="T64" fmla="*/ 1764 w 2812"/>
              <a:gd name="T65" fmla="*/ 2250 h 2710"/>
              <a:gd name="T66" fmla="*/ 2371 w 2812"/>
              <a:gd name="T67" fmla="*/ 2250 h 2710"/>
              <a:gd name="T68" fmla="*/ 2812 w 2812"/>
              <a:gd name="T69" fmla="*/ 1809 h 2710"/>
              <a:gd name="T70" fmla="*/ 2812 w 2812"/>
              <a:gd name="T71" fmla="*/ 440 h 2710"/>
              <a:gd name="T72" fmla="*/ 2371 w 2812"/>
              <a:gd name="T73" fmla="*/ 0 h 2710"/>
              <a:gd name="T74" fmla="*/ 441 w 2812"/>
              <a:gd name="T75" fmla="*/ 0 h 2710"/>
              <a:gd name="T76" fmla="*/ 0 w 2812"/>
              <a:gd name="T77" fmla="*/ 440 h 2710"/>
              <a:gd name="T78" fmla="*/ 205 w 2812"/>
              <a:gd name="T79" fmla="*/ 544 h 2710"/>
              <a:gd name="T80" fmla="*/ 572 w 2812"/>
              <a:gd name="T81" fmla="*/ 177 h 2710"/>
              <a:gd name="T82" fmla="*/ 2240 w 2812"/>
              <a:gd name="T83" fmla="*/ 177 h 2710"/>
              <a:gd name="T84" fmla="*/ 2607 w 2812"/>
              <a:gd name="T85" fmla="*/ 544 h 2710"/>
              <a:gd name="T86" fmla="*/ 2607 w 2812"/>
              <a:gd name="T87" fmla="*/ 1779 h 2710"/>
              <a:gd name="T88" fmla="*/ 2240 w 2812"/>
              <a:gd name="T89" fmla="*/ 2043 h 2710"/>
              <a:gd name="T90" fmla="*/ 572 w 2812"/>
              <a:gd name="T91" fmla="*/ 2043 h 2710"/>
              <a:gd name="T92" fmla="*/ 205 w 2812"/>
              <a:gd name="T93" fmla="*/ 1779 h 2710"/>
              <a:gd name="T94" fmla="*/ 205 w 2812"/>
              <a:gd name="T95" fmla="*/ 544 h 2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12" h="2710">
                <a:moveTo>
                  <a:pt x="548" y="1500"/>
                </a:moveTo>
                <a:cubicBezTo>
                  <a:pt x="631" y="1383"/>
                  <a:pt x="631" y="1383"/>
                  <a:pt x="631" y="1383"/>
                </a:cubicBezTo>
                <a:cubicBezTo>
                  <a:pt x="697" y="1595"/>
                  <a:pt x="697" y="1595"/>
                  <a:pt x="697" y="1595"/>
                </a:cubicBezTo>
                <a:cubicBezTo>
                  <a:pt x="805" y="1575"/>
                  <a:pt x="805" y="1575"/>
                  <a:pt x="805" y="1575"/>
                </a:cubicBezTo>
                <a:cubicBezTo>
                  <a:pt x="1088" y="1155"/>
                  <a:pt x="1088" y="1155"/>
                  <a:pt x="1088" y="1155"/>
                </a:cubicBezTo>
                <a:cubicBezTo>
                  <a:pt x="1432" y="1456"/>
                  <a:pt x="1432" y="1456"/>
                  <a:pt x="1432" y="1456"/>
                </a:cubicBezTo>
                <a:cubicBezTo>
                  <a:pt x="1531" y="1456"/>
                  <a:pt x="1531" y="1456"/>
                  <a:pt x="1531" y="1456"/>
                </a:cubicBezTo>
                <a:cubicBezTo>
                  <a:pt x="2076" y="831"/>
                  <a:pt x="2076" y="831"/>
                  <a:pt x="2076" y="831"/>
                </a:cubicBezTo>
                <a:cubicBezTo>
                  <a:pt x="2183" y="941"/>
                  <a:pt x="2183" y="941"/>
                  <a:pt x="2183" y="941"/>
                </a:cubicBezTo>
                <a:cubicBezTo>
                  <a:pt x="2230" y="593"/>
                  <a:pt x="2230" y="593"/>
                  <a:pt x="2230" y="593"/>
                </a:cubicBezTo>
                <a:cubicBezTo>
                  <a:pt x="1876" y="625"/>
                  <a:pt x="1876" y="625"/>
                  <a:pt x="1876" y="625"/>
                </a:cubicBezTo>
                <a:cubicBezTo>
                  <a:pt x="1973" y="725"/>
                  <a:pt x="1973" y="725"/>
                  <a:pt x="1973" y="725"/>
                </a:cubicBezTo>
                <a:cubicBezTo>
                  <a:pt x="1485" y="1304"/>
                  <a:pt x="1485" y="1304"/>
                  <a:pt x="1485" y="1304"/>
                </a:cubicBezTo>
                <a:cubicBezTo>
                  <a:pt x="1124" y="989"/>
                  <a:pt x="1124" y="989"/>
                  <a:pt x="1124" y="989"/>
                </a:cubicBezTo>
                <a:cubicBezTo>
                  <a:pt x="1010" y="1003"/>
                  <a:pt x="1010" y="1003"/>
                  <a:pt x="1010" y="1003"/>
                </a:cubicBezTo>
                <a:cubicBezTo>
                  <a:pt x="722" y="1424"/>
                  <a:pt x="722" y="1424"/>
                  <a:pt x="722" y="1424"/>
                </a:cubicBezTo>
                <a:cubicBezTo>
                  <a:pt x="658" y="1214"/>
                  <a:pt x="658" y="1214"/>
                  <a:pt x="658" y="1214"/>
                </a:cubicBezTo>
                <a:cubicBezTo>
                  <a:pt x="551" y="1232"/>
                  <a:pt x="551" y="1232"/>
                  <a:pt x="551" y="1232"/>
                </a:cubicBezTo>
                <a:cubicBezTo>
                  <a:pt x="423" y="1411"/>
                  <a:pt x="423" y="1411"/>
                  <a:pt x="423" y="1411"/>
                </a:cubicBezTo>
                <a:cubicBezTo>
                  <a:pt x="548" y="1500"/>
                  <a:pt x="548" y="1500"/>
                  <a:pt x="548" y="1500"/>
                </a:cubicBezTo>
                <a:close/>
                <a:moveTo>
                  <a:pt x="0" y="440"/>
                </a:moveTo>
                <a:cubicBezTo>
                  <a:pt x="0" y="1809"/>
                  <a:pt x="0" y="1809"/>
                  <a:pt x="0" y="1809"/>
                </a:cubicBezTo>
                <a:cubicBezTo>
                  <a:pt x="0" y="2052"/>
                  <a:pt x="198" y="2250"/>
                  <a:pt x="441" y="2250"/>
                </a:cubicBezTo>
                <a:cubicBezTo>
                  <a:pt x="1074" y="2250"/>
                  <a:pt x="1074" y="2250"/>
                  <a:pt x="1074" y="2250"/>
                </a:cubicBezTo>
                <a:cubicBezTo>
                  <a:pt x="1074" y="2556"/>
                  <a:pt x="1074" y="2556"/>
                  <a:pt x="1074" y="2556"/>
                </a:cubicBezTo>
                <a:cubicBezTo>
                  <a:pt x="689" y="2556"/>
                  <a:pt x="689" y="2556"/>
                  <a:pt x="689" y="2556"/>
                </a:cubicBezTo>
                <a:cubicBezTo>
                  <a:pt x="649" y="2556"/>
                  <a:pt x="616" y="2589"/>
                  <a:pt x="616" y="2630"/>
                </a:cubicBezTo>
                <a:cubicBezTo>
                  <a:pt x="616" y="2670"/>
                  <a:pt x="649" y="2710"/>
                  <a:pt x="689" y="2710"/>
                </a:cubicBezTo>
                <a:cubicBezTo>
                  <a:pt x="2123" y="2710"/>
                  <a:pt x="2123" y="2710"/>
                  <a:pt x="2123" y="2710"/>
                </a:cubicBezTo>
                <a:cubicBezTo>
                  <a:pt x="2163" y="2710"/>
                  <a:pt x="2196" y="2670"/>
                  <a:pt x="2196" y="2630"/>
                </a:cubicBezTo>
                <a:cubicBezTo>
                  <a:pt x="2196" y="2589"/>
                  <a:pt x="2163" y="2556"/>
                  <a:pt x="2123" y="2556"/>
                </a:cubicBezTo>
                <a:cubicBezTo>
                  <a:pt x="1764" y="2556"/>
                  <a:pt x="1764" y="2556"/>
                  <a:pt x="1764" y="2556"/>
                </a:cubicBezTo>
                <a:cubicBezTo>
                  <a:pt x="1764" y="2250"/>
                  <a:pt x="1764" y="2250"/>
                  <a:pt x="1764" y="2250"/>
                </a:cubicBezTo>
                <a:cubicBezTo>
                  <a:pt x="2371" y="2250"/>
                  <a:pt x="2371" y="2250"/>
                  <a:pt x="2371" y="2250"/>
                </a:cubicBezTo>
                <a:cubicBezTo>
                  <a:pt x="2614" y="2250"/>
                  <a:pt x="2812" y="2052"/>
                  <a:pt x="2812" y="1809"/>
                </a:cubicBezTo>
                <a:cubicBezTo>
                  <a:pt x="2812" y="440"/>
                  <a:pt x="2812" y="440"/>
                  <a:pt x="2812" y="440"/>
                </a:cubicBezTo>
                <a:cubicBezTo>
                  <a:pt x="2812" y="197"/>
                  <a:pt x="2614" y="0"/>
                  <a:pt x="2371" y="0"/>
                </a:cubicBezTo>
                <a:cubicBezTo>
                  <a:pt x="441" y="0"/>
                  <a:pt x="441" y="0"/>
                  <a:pt x="441" y="0"/>
                </a:cubicBezTo>
                <a:cubicBezTo>
                  <a:pt x="198" y="0"/>
                  <a:pt x="0" y="197"/>
                  <a:pt x="0" y="440"/>
                </a:cubicBezTo>
                <a:close/>
                <a:moveTo>
                  <a:pt x="205" y="544"/>
                </a:moveTo>
                <a:cubicBezTo>
                  <a:pt x="205" y="342"/>
                  <a:pt x="369" y="177"/>
                  <a:pt x="572" y="177"/>
                </a:cubicBezTo>
                <a:cubicBezTo>
                  <a:pt x="2240" y="177"/>
                  <a:pt x="2240" y="177"/>
                  <a:pt x="2240" y="177"/>
                </a:cubicBezTo>
                <a:cubicBezTo>
                  <a:pt x="2443" y="177"/>
                  <a:pt x="2607" y="342"/>
                  <a:pt x="2607" y="544"/>
                </a:cubicBezTo>
                <a:cubicBezTo>
                  <a:pt x="2607" y="1779"/>
                  <a:pt x="2607" y="1779"/>
                  <a:pt x="2607" y="1779"/>
                </a:cubicBezTo>
                <a:cubicBezTo>
                  <a:pt x="2607" y="1981"/>
                  <a:pt x="2443" y="2043"/>
                  <a:pt x="2240" y="2043"/>
                </a:cubicBezTo>
                <a:cubicBezTo>
                  <a:pt x="572" y="2043"/>
                  <a:pt x="572" y="2043"/>
                  <a:pt x="572" y="2043"/>
                </a:cubicBezTo>
                <a:cubicBezTo>
                  <a:pt x="369" y="2043"/>
                  <a:pt x="205" y="1981"/>
                  <a:pt x="205" y="1779"/>
                </a:cubicBezTo>
                <a:cubicBezTo>
                  <a:pt x="205" y="544"/>
                  <a:pt x="205" y="544"/>
                  <a:pt x="205" y="544"/>
                </a:cubicBezTo>
                <a:close/>
              </a:path>
            </a:pathLst>
          </a:custGeom>
          <a:solidFill>
            <a:srgbClr val="90C4BB"/>
          </a:solidFill>
          <a:ln>
            <a:noFill/>
          </a:ln>
          <a:effectLst>
            <a:outerShdw blurRad="254000" dist="38100" dir="8100000" algn="tr" rotWithShape="0">
              <a:srgbClr val="439EFF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Group 16"/>
          <p:cNvGrpSpPr>
            <a:grpSpLocks noChangeAspect="1"/>
          </p:cNvGrpSpPr>
          <p:nvPr/>
        </p:nvGrpSpPr>
        <p:grpSpPr bwMode="auto">
          <a:xfrm>
            <a:off x="4719382" y="4607021"/>
            <a:ext cx="436563" cy="438150"/>
            <a:chOff x="4686" y="2921"/>
            <a:chExt cx="275" cy="276"/>
          </a:xfrm>
          <a:solidFill>
            <a:srgbClr val="FAB5A0"/>
          </a:solidFill>
          <a:effectLst>
            <a:outerShdw blurRad="254000" dist="38100" dir="8100000" algn="tr" rotWithShape="0">
              <a:srgbClr val="439EFF">
                <a:alpha val="40000"/>
              </a:srgbClr>
            </a:outerShdw>
          </a:effectLst>
        </p:grpSpPr>
        <p:sp>
          <p:nvSpPr>
            <p:cNvPr id="27" name="Freeform 17"/>
            <p:cNvSpPr/>
            <p:nvPr/>
          </p:nvSpPr>
          <p:spPr bwMode="auto">
            <a:xfrm>
              <a:off x="4686" y="2921"/>
              <a:ext cx="275" cy="276"/>
            </a:xfrm>
            <a:custGeom>
              <a:avLst/>
              <a:gdLst>
                <a:gd name="T0" fmla="*/ 2818 w 3125"/>
                <a:gd name="T1" fmla="*/ 920 h 3121"/>
                <a:gd name="T2" fmla="*/ 2393 w 3125"/>
                <a:gd name="T3" fmla="*/ 2707 h 3121"/>
                <a:gd name="T4" fmla="*/ 550 w 3125"/>
                <a:gd name="T5" fmla="*/ 2562 h 3121"/>
                <a:gd name="T6" fmla="*/ 415 w 3125"/>
                <a:gd name="T7" fmla="*/ 720 h 3121"/>
                <a:gd name="T8" fmla="*/ 2199 w 3125"/>
                <a:gd name="T9" fmla="*/ 300 h 3121"/>
                <a:gd name="T10" fmla="*/ 2056 w 3125"/>
                <a:gd name="T11" fmla="*/ 445 h 3121"/>
                <a:gd name="T12" fmla="*/ 1943 w 3125"/>
                <a:gd name="T13" fmla="*/ 472 h 3121"/>
                <a:gd name="T14" fmla="*/ 445 w 3125"/>
                <a:gd name="T15" fmla="*/ 1226 h 3121"/>
                <a:gd name="T16" fmla="*/ 1321 w 3125"/>
                <a:gd name="T17" fmla="*/ 2699 h 3121"/>
                <a:gd name="T18" fmla="*/ 2696 w 3125"/>
                <a:gd name="T19" fmla="*/ 1771 h 3121"/>
                <a:gd name="T20" fmla="*/ 2634 w 3125"/>
                <a:gd name="T21" fmla="*/ 1137 h 3121"/>
                <a:gd name="T22" fmla="*/ 2643 w 3125"/>
                <a:gd name="T23" fmla="*/ 1094 h 3121"/>
                <a:gd name="T24" fmla="*/ 2818 w 3125"/>
                <a:gd name="T25" fmla="*/ 920 h 3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25" h="3121">
                  <a:moveTo>
                    <a:pt x="2818" y="920"/>
                  </a:moveTo>
                  <a:cubicBezTo>
                    <a:pt x="3125" y="1524"/>
                    <a:pt x="2969" y="2284"/>
                    <a:pt x="2393" y="2707"/>
                  </a:cubicBezTo>
                  <a:cubicBezTo>
                    <a:pt x="1829" y="3121"/>
                    <a:pt x="1038" y="3058"/>
                    <a:pt x="550" y="2562"/>
                  </a:cubicBezTo>
                  <a:cubicBezTo>
                    <a:pt x="57" y="2062"/>
                    <a:pt x="0" y="1275"/>
                    <a:pt x="415" y="720"/>
                  </a:cubicBezTo>
                  <a:cubicBezTo>
                    <a:pt x="849" y="138"/>
                    <a:pt x="1611" y="0"/>
                    <a:pt x="2199" y="300"/>
                  </a:cubicBezTo>
                  <a:cubicBezTo>
                    <a:pt x="2150" y="348"/>
                    <a:pt x="2100" y="394"/>
                    <a:pt x="2056" y="445"/>
                  </a:cubicBezTo>
                  <a:cubicBezTo>
                    <a:pt x="2022" y="484"/>
                    <a:pt x="1993" y="490"/>
                    <a:pt x="1943" y="472"/>
                  </a:cubicBezTo>
                  <a:cubicBezTo>
                    <a:pt x="1317" y="249"/>
                    <a:pt x="640" y="591"/>
                    <a:pt x="445" y="1226"/>
                  </a:cubicBezTo>
                  <a:cubicBezTo>
                    <a:pt x="246" y="1876"/>
                    <a:pt x="655" y="2564"/>
                    <a:pt x="1321" y="2699"/>
                  </a:cubicBezTo>
                  <a:cubicBezTo>
                    <a:pt x="1962" y="2828"/>
                    <a:pt x="2577" y="2414"/>
                    <a:pt x="2696" y="1771"/>
                  </a:cubicBezTo>
                  <a:cubicBezTo>
                    <a:pt x="2737" y="1554"/>
                    <a:pt x="2714" y="1343"/>
                    <a:pt x="2634" y="1137"/>
                  </a:cubicBezTo>
                  <a:cubicBezTo>
                    <a:pt x="2627" y="1119"/>
                    <a:pt x="2628" y="1108"/>
                    <a:pt x="2643" y="1094"/>
                  </a:cubicBezTo>
                  <a:cubicBezTo>
                    <a:pt x="2701" y="1038"/>
                    <a:pt x="2758" y="979"/>
                    <a:pt x="2818" y="9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18"/>
            <p:cNvSpPr/>
            <p:nvPr/>
          </p:nvSpPr>
          <p:spPr bwMode="auto">
            <a:xfrm>
              <a:off x="4735" y="2973"/>
              <a:ext cx="174" cy="174"/>
            </a:xfrm>
            <a:custGeom>
              <a:avLst/>
              <a:gdLst>
                <a:gd name="T0" fmla="*/ 1444 w 1969"/>
                <a:gd name="T1" fmla="*/ 200 h 1968"/>
                <a:gd name="T2" fmla="*/ 1267 w 1969"/>
                <a:gd name="T3" fmla="*/ 377 h 1968"/>
                <a:gd name="T4" fmla="*/ 1233 w 1969"/>
                <a:gd name="T5" fmla="*/ 382 h 1968"/>
                <a:gd name="T6" fmla="*/ 660 w 1969"/>
                <a:gd name="T7" fmla="*/ 429 h 1968"/>
                <a:gd name="T8" fmla="*/ 353 w 1969"/>
                <a:gd name="T9" fmla="*/ 1043 h 1968"/>
                <a:gd name="T10" fmla="*/ 900 w 1969"/>
                <a:gd name="T11" fmla="*/ 1617 h 1968"/>
                <a:gd name="T12" fmla="*/ 1623 w 1969"/>
                <a:gd name="T13" fmla="*/ 1112 h 1968"/>
                <a:gd name="T14" fmla="*/ 1589 w 1969"/>
                <a:gd name="T15" fmla="*/ 736 h 1968"/>
                <a:gd name="T16" fmla="*/ 1590 w 1969"/>
                <a:gd name="T17" fmla="*/ 709 h 1968"/>
                <a:gd name="T18" fmla="*/ 1771 w 1969"/>
                <a:gd name="T19" fmla="*/ 528 h 1968"/>
                <a:gd name="T20" fmla="*/ 1573 w 1969"/>
                <a:gd name="T21" fmla="*/ 1670 h 1968"/>
                <a:gd name="T22" fmla="*/ 359 w 1969"/>
                <a:gd name="T23" fmla="*/ 1621 h 1968"/>
                <a:gd name="T24" fmla="*/ 296 w 1969"/>
                <a:gd name="T25" fmla="*/ 405 h 1968"/>
                <a:gd name="T26" fmla="*/ 1444 w 1969"/>
                <a:gd name="T27" fmla="*/ 200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9" h="1968">
                  <a:moveTo>
                    <a:pt x="1444" y="200"/>
                  </a:moveTo>
                  <a:cubicBezTo>
                    <a:pt x="1384" y="260"/>
                    <a:pt x="1324" y="318"/>
                    <a:pt x="1267" y="377"/>
                  </a:cubicBezTo>
                  <a:cubicBezTo>
                    <a:pt x="1255" y="390"/>
                    <a:pt x="1245" y="387"/>
                    <a:pt x="1233" y="382"/>
                  </a:cubicBezTo>
                  <a:cubicBezTo>
                    <a:pt x="1034" y="306"/>
                    <a:pt x="840" y="317"/>
                    <a:pt x="660" y="429"/>
                  </a:cubicBezTo>
                  <a:cubicBezTo>
                    <a:pt x="434" y="569"/>
                    <a:pt x="329" y="778"/>
                    <a:pt x="353" y="1043"/>
                  </a:cubicBezTo>
                  <a:cubicBezTo>
                    <a:pt x="381" y="1342"/>
                    <a:pt x="603" y="1571"/>
                    <a:pt x="900" y="1617"/>
                  </a:cubicBezTo>
                  <a:cubicBezTo>
                    <a:pt x="1231" y="1668"/>
                    <a:pt x="1556" y="1441"/>
                    <a:pt x="1623" y="1112"/>
                  </a:cubicBezTo>
                  <a:cubicBezTo>
                    <a:pt x="1648" y="983"/>
                    <a:pt x="1638" y="858"/>
                    <a:pt x="1589" y="736"/>
                  </a:cubicBezTo>
                  <a:cubicBezTo>
                    <a:pt x="1586" y="727"/>
                    <a:pt x="1579" y="719"/>
                    <a:pt x="1590" y="709"/>
                  </a:cubicBezTo>
                  <a:cubicBezTo>
                    <a:pt x="1651" y="649"/>
                    <a:pt x="1711" y="588"/>
                    <a:pt x="1771" y="528"/>
                  </a:cubicBezTo>
                  <a:cubicBezTo>
                    <a:pt x="1969" y="851"/>
                    <a:pt x="1943" y="1355"/>
                    <a:pt x="1573" y="1670"/>
                  </a:cubicBezTo>
                  <a:cubicBezTo>
                    <a:pt x="1222" y="1968"/>
                    <a:pt x="688" y="1947"/>
                    <a:pt x="359" y="1621"/>
                  </a:cubicBezTo>
                  <a:cubicBezTo>
                    <a:pt x="27" y="1292"/>
                    <a:pt x="0" y="760"/>
                    <a:pt x="296" y="405"/>
                  </a:cubicBezTo>
                  <a:cubicBezTo>
                    <a:pt x="608" y="30"/>
                    <a:pt x="1115" y="0"/>
                    <a:pt x="1444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19"/>
            <p:cNvSpPr/>
            <p:nvPr/>
          </p:nvSpPr>
          <p:spPr bwMode="auto">
            <a:xfrm>
              <a:off x="4818" y="2931"/>
              <a:ext cx="133" cy="132"/>
            </a:xfrm>
            <a:custGeom>
              <a:avLst/>
              <a:gdLst>
                <a:gd name="T0" fmla="*/ 1074 w 1505"/>
                <a:gd name="T1" fmla="*/ 0 h 1494"/>
                <a:gd name="T2" fmla="*/ 1088 w 1505"/>
                <a:gd name="T3" fmla="*/ 157 h 1494"/>
                <a:gd name="T4" fmla="*/ 1107 w 1505"/>
                <a:gd name="T5" fmla="*/ 370 h 1494"/>
                <a:gd name="T6" fmla="*/ 1138 w 1505"/>
                <a:gd name="T7" fmla="*/ 401 h 1494"/>
                <a:gd name="T8" fmla="*/ 1478 w 1505"/>
                <a:gd name="T9" fmla="*/ 431 h 1494"/>
                <a:gd name="T10" fmla="*/ 1505 w 1505"/>
                <a:gd name="T11" fmla="*/ 436 h 1494"/>
                <a:gd name="T12" fmla="*/ 1489 w 1505"/>
                <a:gd name="T13" fmla="*/ 455 h 1494"/>
                <a:gd name="T14" fmla="*/ 1073 w 1505"/>
                <a:gd name="T15" fmla="*/ 872 h 1494"/>
                <a:gd name="T16" fmla="*/ 1031 w 1505"/>
                <a:gd name="T17" fmla="*/ 888 h 1494"/>
                <a:gd name="T18" fmla="*/ 813 w 1505"/>
                <a:gd name="T19" fmla="*/ 867 h 1494"/>
                <a:gd name="T20" fmla="*/ 771 w 1505"/>
                <a:gd name="T21" fmla="*/ 882 h 1494"/>
                <a:gd name="T22" fmla="*/ 207 w 1505"/>
                <a:gd name="T23" fmla="*/ 1446 h 1494"/>
                <a:gd name="T24" fmla="*/ 95 w 1505"/>
                <a:gd name="T25" fmla="*/ 1480 h 1494"/>
                <a:gd name="T26" fmla="*/ 44 w 1505"/>
                <a:gd name="T27" fmla="*/ 1319 h 1494"/>
                <a:gd name="T28" fmla="*/ 68 w 1505"/>
                <a:gd name="T29" fmla="*/ 1294 h 1494"/>
                <a:gd name="T30" fmla="*/ 622 w 1505"/>
                <a:gd name="T31" fmla="*/ 740 h 1494"/>
                <a:gd name="T32" fmla="*/ 640 w 1505"/>
                <a:gd name="T33" fmla="*/ 691 h 1494"/>
                <a:gd name="T34" fmla="*/ 619 w 1505"/>
                <a:gd name="T35" fmla="*/ 470 h 1494"/>
                <a:gd name="T36" fmla="*/ 630 w 1505"/>
                <a:gd name="T37" fmla="*/ 440 h 1494"/>
                <a:gd name="T38" fmla="*/ 1065 w 1505"/>
                <a:gd name="T39" fmla="*/ 5 h 1494"/>
                <a:gd name="T40" fmla="*/ 1074 w 1505"/>
                <a:gd name="T41" fmla="*/ 0 h 1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05" h="1494">
                  <a:moveTo>
                    <a:pt x="1074" y="0"/>
                  </a:moveTo>
                  <a:cubicBezTo>
                    <a:pt x="1079" y="54"/>
                    <a:pt x="1083" y="105"/>
                    <a:pt x="1088" y="157"/>
                  </a:cubicBezTo>
                  <a:cubicBezTo>
                    <a:pt x="1094" y="228"/>
                    <a:pt x="1102" y="299"/>
                    <a:pt x="1107" y="370"/>
                  </a:cubicBezTo>
                  <a:cubicBezTo>
                    <a:pt x="1108" y="392"/>
                    <a:pt x="1117" y="399"/>
                    <a:pt x="1138" y="401"/>
                  </a:cubicBezTo>
                  <a:cubicBezTo>
                    <a:pt x="1252" y="410"/>
                    <a:pt x="1365" y="420"/>
                    <a:pt x="1478" y="431"/>
                  </a:cubicBezTo>
                  <a:cubicBezTo>
                    <a:pt x="1487" y="432"/>
                    <a:pt x="1497" y="429"/>
                    <a:pt x="1505" y="436"/>
                  </a:cubicBezTo>
                  <a:cubicBezTo>
                    <a:pt x="1503" y="445"/>
                    <a:pt x="1495" y="449"/>
                    <a:pt x="1489" y="455"/>
                  </a:cubicBezTo>
                  <a:cubicBezTo>
                    <a:pt x="1351" y="594"/>
                    <a:pt x="1212" y="733"/>
                    <a:pt x="1073" y="872"/>
                  </a:cubicBezTo>
                  <a:cubicBezTo>
                    <a:pt x="1061" y="885"/>
                    <a:pt x="1049" y="889"/>
                    <a:pt x="1031" y="888"/>
                  </a:cubicBezTo>
                  <a:cubicBezTo>
                    <a:pt x="959" y="880"/>
                    <a:pt x="885" y="875"/>
                    <a:pt x="813" y="867"/>
                  </a:cubicBezTo>
                  <a:cubicBezTo>
                    <a:pt x="795" y="865"/>
                    <a:pt x="783" y="869"/>
                    <a:pt x="771" y="882"/>
                  </a:cubicBezTo>
                  <a:cubicBezTo>
                    <a:pt x="583" y="1070"/>
                    <a:pt x="395" y="1258"/>
                    <a:pt x="207" y="1446"/>
                  </a:cubicBezTo>
                  <a:cubicBezTo>
                    <a:pt x="175" y="1478"/>
                    <a:pt x="140" y="1494"/>
                    <a:pt x="95" y="1480"/>
                  </a:cubicBezTo>
                  <a:cubicBezTo>
                    <a:pt x="26" y="1459"/>
                    <a:pt x="0" y="1376"/>
                    <a:pt x="44" y="1319"/>
                  </a:cubicBezTo>
                  <a:cubicBezTo>
                    <a:pt x="51" y="1310"/>
                    <a:pt x="60" y="1302"/>
                    <a:pt x="68" y="1294"/>
                  </a:cubicBezTo>
                  <a:cubicBezTo>
                    <a:pt x="252" y="1109"/>
                    <a:pt x="437" y="924"/>
                    <a:pt x="622" y="740"/>
                  </a:cubicBezTo>
                  <a:cubicBezTo>
                    <a:pt x="637" y="726"/>
                    <a:pt x="642" y="713"/>
                    <a:pt x="640" y="691"/>
                  </a:cubicBezTo>
                  <a:cubicBezTo>
                    <a:pt x="631" y="618"/>
                    <a:pt x="626" y="543"/>
                    <a:pt x="619" y="470"/>
                  </a:cubicBezTo>
                  <a:cubicBezTo>
                    <a:pt x="618" y="458"/>
                    <a:pt x="621" y="449"/>
                    <a:pt x="630" y="440"/>
                  </a:cubicBezTo>
                  <a:cubicBezTo>
                    <a:pt x="775" y="295"/>
                    <a:pt x="920" y="150"/>
                    <a:pt x="1065" y="5"/>
                  </a:cubicBezTo>
                  <a:cubicBezTo>
                    <a:pt x="1066" y="4"/>
                    <a:pt x="1068" y="4"/>
                    <a:pt x="10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20"/>
            <p:cNvSpPr/>
            <p:nvPr/>
          </p:nvSpPr>
          <p:spPr bwMode="auto">
            <a:xfrm>
              <a:off x="4786" y="3023"/>
              <a:ext cx="74" cy="74"/>
            </a:xfrm>
            <a:custGeom>
              <a:avLst/>
              <a:gdLst>
                <a:gd name="T0" fmla="*/ 801 w 839"/>
                <a:gd name="T1" fmla="*/ 368 h 842"/>
                <a:gd name="T2" fmla="*/ 616 w 839"/>
                <a:gd name="T3" fmla="*/ 752 h 842"/>
                <a:gd name="T4" fmla="*/ 141 w 839"/>
                <a:gd name="T5" fmla="*/ 684 h 842"/>
                <a:gd name="T6" fmla="*/ 95 w 839"/>
                <a:gd name="T7" fmla="*/ 211 h 842"/>
                <a:gd name="T8" fmla="*/ 474 w 839"/>
                <a:gd name="T9" fmla="*/ 40 h 842"/>
                <a:gd name="T10" fmla="*/ 329 w 839"/>
                <a:gd name="T11" fmla="*/ 183 h 842"/>
                <a:gd name="T12" fmla="*/ 401 w 839"/>
                <a:gd name="T13" fmla="*/ 557 h 842"/>
                <a:gd name="T14" fmla="*/ 659 w 839"/>
                <a:gd name="T15" fmla="*/ 509 h 842"/>
                <a:gd name="T16" fmla="*/ 781 w 839"/>
                <a:gd name="T17" fmla="*/ 387 h 842"/>
                <a:gd name="T18" fmla="*/ 801 w 839"/>
                <a:gd name="T19" fmla="*/ 368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9" h="842">
                  <a:moveTo>
                    <a:pt x="801" y="368"/>
                  </a:moveTo>
                  <a:cubicBezTo>
                    <a:pt x="839" y="492"/>
                    <a:pt x="751" y="674"/>
                    <a:pt x="616" y="752"/>
                  </a:cubicBezTo>
                  <a:cubicBezTo>
                    <a:pt x="461" y="842"/>
                    <a:pt x="265" y="814"/>
                    <a:pt x="141" y="684"/>
                  </a:cubicBezTo>
                  <a:cubicBezTo>
                    <a:pt x="19" y="557"/>
                    <a:pt x="0" y="359"/>
                    <a:pt x="95" y="211"/>
                  </a:cubicBezTo>
                  <a:cubicBezTo>
                    <a:pt x="176" y="83"/>
                    <a:pt x="358" y="0"/>
                    <a:pt x="474" y="40"/>
                  </a:cubicBezTo>
                  <a:cubicBezTo>
                    <a:pt x="424" y="88"/>
                    <a:pt x="375" y="134"/>
                    <a:pt x="329" y="183"/>
                  </a:cubicBezTo>
                  <a:cubicBezTo>
                    <a:pt x="216" y="302"/>
                    <a:pt x="253" y="492"/>
                    <a:pt x="401" y="557"/>
                  </a:cubicBezTo>
                  <a:cubicBezTo>
                    <a:pt x="490" y="596"/>
                    <a:pt x="588" y="578"/>
                    <a:pt x="659" y="509"/>
                  </a:cubicBezTo>
                  <a:cubicBezTo>
                    <a:pt x="700" y="468"/>
                    <a:pt x="740" y="428"/>
                    <a:pt x="781" y="387"/>
                  </a:cubicBezTo>
                  <a:cubicBezTo>
                    <a:pt x="787" y="381"/>
                    <a:pt x="794" y="375"/>
                    <a:pt x="801" y="3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5176421" y="2628418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cs typeface="+mn-ea"/>
                <a:sym typeface="+mn-lt"/>
              </a:rPr>
              <a:t>03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93319" y="4606621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cs typeface="+mn-ea"/>
                <a:sym typeface="+mn-lt"/>
              </a:rPr>
              <a:t>04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666975" y="3022297"/>
            <a:ext cx="24352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sym typeface="+mn-lt"/>
              </a:rPr>
              <a:t/>
            </a:r>
            <a:br>
              <a:rPr lang="zh-CN" altLang="en-US" dirty="0">
                <a:latin typeface="+mn-lt"/>
                <a:ea typeface="+mn-ea"/>
                <a:sym typeface="+mn-lt"/>
              </a:rPr>
            </a:br>
            <a:r>
              <a:rPr lang="zh-CN" altLang="en-US" dirty="0">
                <a:latin typeface="+mn-lt"/>
                <a:ea typeface="+mn-ea"/>
                <a:sym typeface="+mn-lt"/>
              </a:rPr>
              <a:t>每周主题晨会、晨评、班会对学生进行思想道德、行为规范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623377" y="5111846"/>
            <a:ext cx="2435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sym typeface="+mn-lt"/>
              </a:rPr>
              <a:t>学生每周需写周记，记录自己的成长与进步</a:t>
            </a:r>
            <a:r>
              <a:rPr lang="zh-CN" altLang="en-US" dirty="0" smtClean="0">
                <a:latin typeface="+mn-lt"/>
                <a:ea typeface="+mn-ea"/>
                <a:sym typeface="+mn-lt"/>
              </a:rPr>
              <a:t>情况</a:t>
            </a:r>
            <a:endParaRPr lang="zh-CN" altLang="en-US" dirty="0">
              <a:latin typeface="+mn-lt"/>
              <a:ea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 animBg="1"/>
      <p:bldP spid="20" grpId="0" animBg="1"/>
      <p:bldP spid="21" grpId="0"/>
      <p:bldP spid="22" grpId="0"/>
      <p:bldP spid="23" grpId="0"/>
      <p:bldP spid="24" grpId="0"/>
      <p:bldP spid="25" grpId="0" animBg="1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599171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上半学期工作总结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47" y="2973521"/>
            <a:ext cx="3124200" cy="23431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498761" y="3199088"/>
            <a:ext cx="76201" cy="1020065"/>
          </a:xfrm>
          <a:prstGeom prst="rect">
            <a:avLst/>
          </a:prstGeom>
          <a:solidFill>
            <a:srgbClr val="FB63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27336" y="4856652"/>
            <a:ext cx="76201" cy="1020065"/>
          </a:xfrm>
          <a:prstGeom prst="rect">
            <a:avLst/>
          </a:prstGeom>
          <a:solidFill>
            <a:srgbClr val="90C4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271073" y="2150266"/>
            <a:ext cx="2459824" cy="380235"/>
            <a:chOff x="5024131" y="3239657"/>
            <a:chExt cx="2459824" cy="380235"/>
          </a:xfrm>
        </p:grpSpPr>
        <p:sp>
          <p:nvSpPr>
            <p:cNvPr id="17" name="圆角矩形 112"/>
            <p:cNvSpPr/>
            <p:nvPr/>
          </p:nvSpPr>
          <p:spPr>
            <a:xfrm>
              <a:off x="5024131" y="3239657"/>
              <a:ext cx="2459824" cy="380235"/>
            </a:xfrm>
            <a:prstGeom prst="roundRect">
              <a:avLst>
                <a:gd name="adj" fmla="val 50000"/>
              </a:avLst>
            </a:prstGeom>
            <a:solidFill>
              <a:srgbClr val="F5AC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213682" y="3279393"/>
              <a:ext cx="20807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dirty="0">
                  <a:solidFill>
                    <a:prstClr val="white"/>
                  </a:solidFill>
                  <a:cs typeface="+mn-ea"/>
                  <a:sym typeface="+mn-lt"/>
                </a:rPr>
                <a:t>保障学生在校安全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0" name="TextBox 33"/>
          <p:cNvSpPr>
            <a:spLocks noChangeArrowheads="1"/>
          </p:cNvSpPr>
          <p:nvPr/>
        </p:nvSpPr>
        <p:spPr bwMode="auto">
          <a:xfrm>
            <a:off x="6056830" y="3402822"/>
            <a:ext cx="49710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课间：班主任早读、两操、午间、自习课到教师巡视、各班定期安全检查（各班有公管员）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818390" y="3152586"/>
            <a:ext cx="1071129" cy="1081980"/>
          </a:xfrm>
          <a:prstGeom prst="flowChartTerminator">
            <a:avLst/>
          </a:prstGeom>
          <a:solidFill>
            <a:srgbClr val="FB635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管理制度</a:t>
            </a:r>
          </a:p>
        </p:txBody>
      </p:sp>
      <p:sp>
        <p:nvSpPr>
          <p:cNvPr id="22" name="TextBox 33"/>
          <p:cNvSpPr>
            <a:spLocks noChangeArrowheads="1"/>
          </p:cNvSpPr>
          <p:nvPr/>
        </p:nvSpPr>
        <p:spPr bwMode="auto">
          <a:xfrm>
            <a:off x="6163111" y="4956494"/>
            <a:ext cx="47435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校门处设置安保人员，闲杂人等不得进入校园，保障在校学生的人身安全。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856821" y="4794737"/>
            <a:ext cx="1099586" cy="1081980"/>
          </a:xfrm>
          <a:prstGeom prst="flowChartTerminator">
            <a:avLst/>
          </a:prstGeom>
          <a:solidFill>
            <a:srgbClr val="90C4BB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校园安全</a:t>
            </a:r>
          </a:p>
        </p:txBody>
      </p:sp>
    </p:spTree>
    <p:custDataLst>
      <p:tags r:id="rId1"/>
    </p:custData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5" grpId="0" animBg="1"/>
      <p:bldP spid="20" grpId="0"/>
      <p:bldP spid="21" grpId="0" animBg="1"/>
      <p:bldP spid="22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865505" y="923290"/>
            <a:ext cx="11326495" cy="5156835"/>
          </a:xfrm>
          <a:prstGeom prst="roundRect">
            <a:avLst>
              <a:gd name="adj" fmla="val 50000"/>
            </a:avLst>
          </a:prstGeom>
          <a:pattFill prst="pct5">
            <a:fgClr>
              <a:srgbClr val="D5808E"/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V="1">
            <a:off x="-712033" y="712033"/>
            <a:ext cx="3875170" cy="24511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9013" y="2399687"/>
            <a:ext cx="5046741" cy="5046741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6202680" y="1610995"/>
            <a:ext cx="3403600" cy="3403600"/>
          </a:xfrm>
          <a:prstGeom prst="ellipse">
            <a:avLst/>
          </a:prstGeom>
          <a:solidFill>
            <a:srgbClr val="F4D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01498" y="1697990"/>
            <a:ext cx="5629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altLang="zh-CN" sz="5400" i="0" u="none" strike="noStrike" kern="1200" cap="none" spc="0" normalizeH="0" baseline="0" noProof="0" dirty="0">
                <a:solidFill>
                  <a:schemeClr val="tx1"/>
                </a:solidFill>
                <a:uLnTx/>
                <a:uFillTx/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Part 02</a:t>
            </a:r>
            <a:endParaRPr kumimoji="0" lang="zh-CN" altLang="en-US" sz="5400" i="0" u="none" strike="noStrike" kern="1200" cap="none" spc="0" normalizeH="0" baseline="0" noProof="0" dirty="0">
              <a:solidFill>
                <a:srgbClr val="B8263D"/>
              </a:solidFill>
              <a:uLnTx/>
              <a:uFillTx/>
              <a:latin typeface="字魂182号-新潮卡酷黑" panose="00000500000000000000" pitchFamily="2" charset="-122"/>
              <a:ea typeface="字魂182号-新潮卡酷黑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68534" y="2859507"/>
            <a:ext cx="669520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b="1" dirty="0">
                <a:ln>
                  <a:solidFill>
                    <a:schemeClr val="bg1"/>
                  </a:solidFill>
                </a:ln>
                <a:solidFill>
                  <a:srgbClr val="FB635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期中考试成绩分析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29152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675339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期中考试成绩分析</a:t>
            </a:r>
          </a:p>
        </p:txBody>
      </p:sp>
      <p:sp>
        <p:nvSpPr>
          <p:cNvPr id="11" name="TextBox 32"/>
          <p:cNvSpPr>
            <a:spLocks noChangeArrowheads="1"/>
          </p:cNvSpPr>
          <p:nvPr/>
        </p:nvSpPr>
        <p:spPr bwMode="auto">
          <a:xfrm>
            <a:off x="7075554" y="2704792"/>
            <a:ext cx="3365947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张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李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孙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陈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TextBox 33"/>
          <p:cNvSpPr>
            <a:spLocks noChangeArrowheads="1"/>
          </p:cNvSpPr>
          <p:nvPr/>
        </p:nvSpPr>
        <p:spPr bwMode="auto">
          <a:xfrm>
            <a:off x="7143944" y="4777250"/>
            <a:ext cx="3346417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张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李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孙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陈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TextBox 32"/>
          <p:cNvSpPr>
            <a:spLocks noChangeArrowheads="1"/>
          </p:cNvSpPr>
          <p:nvPr/>
        </p:nvSpPr>
        <p:spPr bwMode="auto">
          <a:xfrm>
            <a:off x="1798309" y="2682758"/>
            <a:ext cx="373137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张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李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孙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陈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Box 33"/>
          <p:cNvSpPr>
            <a:spLocks noChangeArrowheads="1"/>
          </p:cNvSpPr>
          <p:nvPr/>
        </p:nvSpPr>
        <p:spPr bwMode="auto">
          <a:xfrm>
            <a:off x="1866549" y="4796712"/>
            <a:ext cx="3566084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张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李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孙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陈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: 圆角 29"/>
          <p:cNvSpPr/>
          <p:nvPr/>
        </p:nvSpPr>
        <p:spPr>
          <a:xfrm>
            <a:off x="1853002" y="4643243"/>
            <a:ext cx="3691925" cy="1466623"/>
          </a:xfrm>
          <a:prstGeom prst="roundRect">
            <a:avLst/>
          </a:prstGeom>
          <a:noFill/>
          <a:ln w="57150" cmpd="dbl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635F"/>
              </a:solidFill>
              <a:cs typeface="+mn-ea"/>
              <a:sym typeface="+mn-lt"/>
            </a:endParaRPr>
          </a:p>
        </p:txBody>
      </p:sp>
      <p:sp>
        <p:nvSpPr>
          <p:cNvPr id="16" name="矩形: 圆角 30"/>
          <p:cNvSpPr/>
          <p:nvPr/>
        </p:nvSpPr>
        <p:spPr>
          <a:xfrm>
            <a:off x="6819607" y="2558816"/>
            <a:ext cx="3691925" cy="1466623"/>
          </a:xfrm>
          <a:prstGeom prst="roundRect">
            <a:avLst/>
          </a:prstGeom>
          <a:noFill/>
          <a:ln w="57150" cmpd="dbl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635F"/>
              </a:solidFill>
              <a:cs typeface="+mn-ea"/>
              <a:sym typeface="+mn-lt"/>
            </a:endParaRPr>
          </a:p>
        </p:txBody>
      </p:sp>
      <p:sp>
        <p:nvSpPr>
          <p:cNvPr id="17" name="矩形: 圆角 31"/>
          <p:cNvSpPr/>
          <p:nvPr/>
        </p:nvSpPr>
        <p:spPr>
          <a:xfrm>
            <a:off x="6856768" y="4643243"/>
            <a:ext cx="3691925" cy="1466623"/>
          </a:xfrm>
          <a:prstGeom prst="roundRect">
            <a:avLst/>
          </a:prstGeom>
          <a:noFill/>
          <a:ln w="57150" cmpd="dbl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635F"/>
              </a:solidFill>
              <a:cs typeface="+mn-ea"/>
              <a:sym typeface="+mn-lt"/>
            </a:endParaRPr>
          </a:p>
        </p:txBody>
      </p:sp>
      <p:sp>
        <p:nvSpPr>
          <p:cNvPr id="19" name="矩形: 圆角 33"/>
          <p:cNvSpPr/>
          <p:nvPr/>
        </p:nvSpPr>
        <p:spPr>
          <a:xfrm>
            <a:off x="1895071" y="2528520"/>
            <a:ext cx="3691925" cy="1466623"/>
          </a:xfrm>
          <a:prstGeom prst="roundRect">
            <a:avLst/>
          </a:prstGeom>
          <a:noFill/>
          <a:ln w="57150" cmpd="dbl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635F"/>
              </a:solidFill>
              <a:cs typeface="+mn-ea"/>
              <a:sym typeface="+mn-lt"/>
            </a:endParaRPr>
          </a:p>
        </p:txBody>
      </p:sp>
      <p:sp>
        <p:nvSpPr>
          <p:cNvPr id="20" name="心形 19"/>
          <p:cNvSpPr/>
          <p:nvPr/>
        </p:nvSpPr>
        <p:spPr>
          <a:xfrm rot="20771924">
            <a:off x="1872646" y="2171622"/>
            <a:ext cx="753979" cy="686448"/>
          </a:xfrm>
          <a:prstGeom prst="hear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635F"/>
              </a:solidFill>
              <a:cs typeface="+mn-ea"/>
              <a:sym typeface="+mn-lt"/>
            </a:endParaRPr>
          </a:p>
        </p:txBody>
      </p:sp>
      <p:sp>
        <p:nvSpPr>
          <p:cNvPr id="21" name="心形 20"/>
          <p:cNvSpPr/>
          <p:nvPr/>
        </p:nvSpPr>
        <p:spPr>
          <a:xfrm rot="20771924">
            <a:off x="6757213" y="2117454"/>
            <a:ext cx="753979" cy="686448"/>
          </a:xfrm>
          <a:prstGeom prst="hear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635F"/>
              </a:solidFill>
              <a:cs typeface="+mn-ea"/>
              <a:sym typeface="+mn-lt"/>
            </a:endParaRPr>
          </a:p>
        </p:txBody>
      </p:sp>
      <p:sp>
        <p:nvSpPr>
          <p:cNvPr id="22" name="心形 21"/>
          <p:cNvSpPr/>
          <p:nvPr/>
        </p:nvSpPr>
        <p:spPr>
          <a:xfrm rot="20771924">
            <a:off x="1866549" y="4208790"/>
            <a:ext cx="753979" cy="686448"/>
          </a:xfrm>
          <a:prstGeom prst="heart">
            <a:avLst/>
          </a:prstGeom>
          <a:solidFill>
            <a:srgbClr val="90C4BB"/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635F"/>
              </a:solidFill>
              <a:cs typeface="+mn-ea"/>
              <a:sym typeface="+mn-lt"/>
            </a:endParaRPr>
          </a:p>
        </p:txBody>
      </p:sp>
      <p:sp>
        <p:nvSpPr>
          <p:cNvPr id="23" name="心形 22"/>
          <p:cNvSpPr/>
          <p:nvPr/>
        </p:nvSpPr>
        <p:spPr>
          <a:xfrm rot="20771924">
            <a:off x="6751117" y="4258352"/>
            <a:ext cx="753979" cy="686448"/>
          </a:xfrm>
          <a:prstGeom prst="heart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635F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861591" y="1688859"/>
            <a:ext cx="2459824" cy="380235"/>
            <a:chOff x="5024131" y="3239657"/>
            <a:chExt cx="2459824" cy="380235"/>
          </a:xfrm>
        </p:grpSpPr>
        <p:sp>
          <p:nvSpPr>
            <p:cNvPr id="25" name="圆角矩形 112"/>
            <p:cNvSpPr/>
            <p:nvPr/>
          </p:nvSpPr>
          <p:spPr>
            <a:xfrm>
              <a:off x="5024131" y="3239657"/>
              <a:ext cx="2459824" cy="380235"/>
            </a:xfrm>
            <a:prstGeom prst="roundRect">
              <a:avLst>
                <a:gd name="adj" fmla="val 50000"/>
              </a:avLst>
            </a:prstGeom>
            <a:solidFill>
              <a:srgbClr val="F5AC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213682" y="3279393"/>
              <a:ext cx="20807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前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20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名学生名单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00"/>
                            </p:stCondLst>
                            <p:childTnLst>
                              <p:par>
                                <p:cTn id="5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6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300"/>
                            </p:stCondLst>
                            <p:childTnLst>
                              <p:par>
                                <p:cTn id="6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300"/>
                            </p:stCondLst>
                            <p:childTnLst>
                              <p:par>
                                <p:cTn id="7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8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3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5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6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build="p"/>
      <p:bldP spid="14" grpId="0"/>
      <p:bldP spid="15" grpId="0" animBg="1"/>
      <p:bldP spid="16" grpId="0" animBg="1"/>
      <p:bldP spid="17" grpId="0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675339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期中考试成绩分析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90" y="2152530"/>
            <a:ext cx="3487851" cy="3487851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32"/>
          <p:cNvSpPr>
            <a:spLocks noChangeArrowheads="1"/>
          </p:cNvSpPr>
          <p:nvPr/>
        </p:nvSpPr>
        <p:spPr bwMode="auto">
          <a:xfrm>
            <a:off x="8034015" y="3474668"/>
            <a:ext cx="340572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r" eaLnBrk="1" hangingPunct="1"/>
            <a:endParaRPr lang="en-US" altLang="zh-CN" sz="1100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eaLnBrk="1" hangingPunct="1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刘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、李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、陈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、雷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、杨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</p:txBody>
      </p:sp>
      <p:sp>
        <p:nvSpPr>
          <p:cNvPr id="13" name="TextBox 33"/>
          <p:cNvSpPr>
            <a:spLocks noChangeArrowheads="1"/>
          </p:cNvSpPr>
          <p:nvPr/>
        </p:nvSpPr>
        <p:spPr bwMode="auto">
          <a:xfrm>
            <a:off x="7916083" y="5118126"/>
            <a:ext cx="3405727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/>
            </a:r>
            <a:b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刘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、李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、陈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、雷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、杨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  <a:p>
            <a:pPr eaLnBrk="1" hangingPunct="1"/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Box 32"/>
          <p:cNvSpPr>
            <a:spLocks noChangeArrowheads="1"/>
          </p:cNvSpPr>
          <p:nvPr/>
        </p:nvSpPr>
        <p:spPr bwMode="auto">
          <a:xfrm>
            <a:off x="3976065" y="3440049"/>
            <a:ext cx="35610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/>
            </a:r>
            <a:b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刘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、李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、陈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、雷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、杨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</p:txBody>
      </p:sp>
      <p:sp>
        <p:nvSpPr>
          <p:cNvPr id="15" name="TextBox 33"/>
          <p:cNvSpPr>
            <a:spLocks noChangeArrowheads="1"/>
          </p:cNvSpPr>
          <p:nvPr/>
        </p:nvSpPr>
        <p:spPr bwMode="auto">
          <a:xfrm>
            <a:off x="3976065" y="4957756"/>
            <a:ext cx="35610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r" eaLnBrk="1" hangingPunct="1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刘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、李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、陈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、雷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、杨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355077" y="2888678"/>
            <a:ext cx="1900194" cy="605909"/>
          </a:xfrm>
          <a:prstGeom prst="flowChartTerminator">
            <a:avLst/>
          </a:prstGeom>
          <a:solidFill>
            <a:srgbClr val="90C4BB"/>
          </a:soli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语文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355077" y="4586260"/>
            <a:ext cx="1900194" cy="605909"/>
          </a:xfrm>
          <a:prstGeom prst="flowChartTerminator">
            <a:avLst/>
          </a:prstGeom>
          <a:solidFill>
            <a:srgbClr val="B8263D"/>
          </a:soli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数学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034015" y="2888677"/>
            <a:ext cx="1900194" cy="605909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英语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916083" y="4613243"/>
            <a:ext cx="1900194" cy="605909"/>
          </a:xfrm>
          <a:prstGeom prst="flowChartTerminator">
            <a:avLst/>
          </a:prstGeom>
          <a:solidFill>
            <a:srgbClr val="F6C443"/>
          </a:soli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英语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872755" y="1557573"/>
            <a:ext cx="2459824" cy="380235"/>
            <a:chOff x="5024131" y="3239657"/>
            <a:chExt cx="2459824" cy="380235"/>
          </a:xfrm>
        </p:grpSpPr>
        <p:sp>
          <p:nvSpPr>
            <p:cNvPr id="22" name="圆角矩形 112"/>
            <p:cNvSpPr/>
            <p:nvPr/>
          </p:nvSpPr>
          <p:spPr>
            <a:xfrm>
              <a:off x="5024131" y="3239657"/>
              <a:ext cx="2459824" cy="380235"/>
            </a:xfrm>
            <a:prstGeom prst="roundRect">
              <a:avLst>
                <a:gd name="adj" fmla="val 50000"/>
              </a:avLst>
            </a:prstGeom>
            <a:solidFill>
              <a:srgbClr val="F5AC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13682" y="3279393"/>
              <a:ext cx="20807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前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20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名学生名单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37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75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375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7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3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75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375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bldLvl="0" autoUpdateAnimBg="0"/>
      <p:bldP spid="12" grpId="1"/>
      <p:bldP spid="13" grpId="0" bldLvl="0" autoUpdateAnimBg="0"/>
      <p:bldP spid="13" grpId="1"/>
      <p:bldP spid="14" grpId="0" bldLvl="0" autoUpdateAnimBg="0"/>
      <p:bldP spid="14" grpId="1"/>
      <p:bldP spid="15" grpId="0" bldLvl="0" autoUpdateAnimBg="0"/>
      <p:bldP spid="15" grpId="1"/>
      <p:bldP spid="16" grpId="0" animBg="1"/>
      <p:bldP spid="17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799550" y="4442061"/>
              <a:ext cx="745781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期中考试成绩分析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05"/>
          <a:stretch>
            <a:fillRect/>
          </a:stretch>
        </p:blipFill>
        <p:spPr>
          <a:xfrm>
            <a:off x="3485956" y="2061046"/>
            <a:ext cx="5047654" cy="162899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886018" y="2513183"/>
            <a:ext cx="3826492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学生家长须知</a:t>
            </a:r>
          </a:p>
        </p:txBody>
      </p:sp>
      <p:sp>
        <p:nvSpPr>
          <p:cNvPr id="13" name="TextBox 32"/>
          <p:cNvSpPr>
            <a:spLocks noChangeArrowheads="1"/>
          </p:cNvSpPr>
          <p:nvPr/>
        </p:nvSpPr>
        <p:spPr bwMode="auto">
          <a:xfrm>
            <a:off x="1462282" y="5326317"/>
            <a:ext cx="1005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孩子在学习上存在问题，需要家长多加关注，与老师密切配合，帮助孩子成绩提高。</a:t>
            </a:r>
          </a:p>
        </p:txBody>
      </p:sp>
      <p:sp>
        <p:nvSpPr>
          <p:cNvPr id="14" name="TextBox 32"/>
          <p:cNvSpPr>
            <a:spLocks noChangeArrowheads="1"/>
          </p:cNvSpPr>
          <p:nvPr/>
        </p:nvSpPr>
        <p:spPr bwMode="auto">
          <a:xfrm>
            <a:off x="1389681" y="3978964"/>
            <a:ext cx="102036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学生的成功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=60%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（学生的自身努力）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+20%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（教师的力量）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+20%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（家长的推动力）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538564" y="4883797"/>
            <a:ext cx="9342019" cy="105205"/>
            <a:chOff x="1791233" y="3429000"/>
            <a:chExt cx="9342019" cy="10520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233" y="3429000"/>
              <a:ext cx="3590925" cy="9525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2748" y="3438955"/>
              <a:ext cx="3590925" cy="9525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327" y="3437605"/>
              <a:ext cx="3590925" cy="95250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bldLvl="0" autoUpdateAnimBg="0"/>
      <p:bldP spid="14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4" cy="919240"/>
            <a:chOff x="1733449" y="4137275"/>
            <a:chExt cx="829534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714352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期中考试成绩分析</a:t>
            </a:r>
          </a:p>
        </p:txBody>
      </p:sp>
      <p:sp>
        <p:nvSpPr>
          <p:cNvPr id="20" name="矩形: 圆角 94"/>
          <p:cNvSpPr/>
          <p:nvPr/>
        </p:nvSpPr>
        <p:spPr>
          <a:xfrm>
            <a:off x="8216449" y="4198467"/>
            <a:ext cx="3452717" cy="1377873"/>
          </a:xfrm>
          <a:prstGeom prst="roundRect">
            <a:avLst/>
          </a:prstGeom>
          <a:solidFill>
            <a:srgbClr val="F6C4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40000"/>
                  <a:lumOff val="6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: 圆角 92"/>
          <p:cNvSpPr/>
          <p:nvPr/>
        </p:nvSpPr>
        <p:spPr>
          <a:xfrm>
            <a:off x="664425" y="4198467"/>
            <a:ext cx="3143877" cy="1377873"/>
          </a:xfrm>
          <a:prstGeom prst="roundRect">
            <a:avLst/>
          </a:prstGeom>
          <a:solidFill>
            <a:srgbClr val="B8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40000"/>
                  <a:lumOff val="6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: 圆角 93"/>
          <p:cNvSpPr/>
          <p:nvPr/>
        </p:nvSpPr>
        <p:spPr>
          <a:xfrm>
            <a:off x="8232712" y="2189607"/>
            <a:ext cx="3436454" cy="1377873"/>
          </a:xfrm>
          <a:prstGeom prst="roundRect">
            <a:avLst/>
          </a:prstGeom>
          <a:solidFill>
            <a:srgbClr val="FAB5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40000"/>
                  <a:lumOff val="6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: 圆角 3"/>
          <p:cNvSpPr/>
          <p:nvPr/>
        </p:nvSpPr>
        <p:spPr>
          <a:xfrm>
            <a:off x="664426" y="2210526"/>
            <a:ext cx="3137109" cy="1377873"/>
          </a:xfrm>
          <a:prstGeom prst="roundRect">
            <a:avLst/>
          </a:prstGeom>
          <a:solidFill>
            <a:srgbClr val="A2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40000"/>
                  <a:lumOff val="6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32"/>
          <p:cNvSpPr>
            <a:spLocks noChangeArrowheads="1"/>
          </p:cNvSpPr>
          <p:nvPr/>
        </p:nvSpPr>
        <p:spPr bwMode="auto">
          <a:xfrm>
            <a:off x="8534400" y="2611686"/>
            <a:ext cx="286819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态度：平时的懒散，结果的必然</a:t>
            </a:r>
          </a:p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/>
            </a:r>
            <a:b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</a:br>
            <a:endParaRPr lang="en-US" altLang="zh-CN" sz="2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3"/>
          <p:cNvSpPr>
            <a:spLocks noChangeArrowheads="1"/>
          </p:cNvSpPr>
          <p:nvPr/>
        </p:nvSpPr>
        <p:spPr bwMode="auto">
          <a:xfrm>
            <a:off x="715199" y="4682043"/>
            <a:ext cx="290835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心态：越在乎，越糊涂</a:t>
            </a:r>
          </a:p>
          <a:p>
            <a:pPr algn="r" eaLnBrk="1" hangingPunct="1"/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/>
            </a:r>
            <a:b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</a:br>
            <a:endParaRPr lang="en-US" altLang="zh-CN" sz="2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Box 32"/>
          <p:cNvSpPr>
            <a:spLocks noChangeArrowheads="1"/>
          </p:cNvSpPr>
          <p:nvPr/>
        </p:nvSpPr>
        <p:spPr bwMode="auto">
          <a:xfrm>
            <a:off x="811776" y="2578196"/>
            <a:ext cx="29084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分数普高，含金量不高</a:t>
            </a: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不应过于喜悦</a:t>
            </a:r>
            <a:endParaRPr lang="en-US" altLang="zh-CN" sz="2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extBox 33"/>
          <p:cNvSpPr>
            <a:spLocks noChangeArrowheads="1"/>
          </p:cNvSpPr>
          <p:nvPr/>
        </p:nvSpPr>
        <p:spPr bwMode="auto">
          <a:xfrm>
            <a:off x="8258722" y="4411620"/>
            <a:ext cx="4341707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学习功利性</a:t>
            </a: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选择性偏科</a:t>
            </a:r>
          </a:p>
          <a:p>
            <a:pPr eaLnBrk="1" hangingPunct="1"/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兴趣的幌子</a:t>
            </a: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能力性偏科</a:t>
            </a:r>
            <a:endParaRPr lang="en-US" altLang="zh-CN" sz="2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知识的狭隘</a:t>
            </a: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必然性偏科</a:t>
            </a:r>
          </a:p>
          <a:p>
            <a:pPr eaLnBrk="1" hangingPunct="1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/>
            </a:r>
            <a:b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</a:b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331" y="2059825"/>
            <a:ext cx="2622218" cy="2622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6" t="32634" r="19623" b="25454"/>
          <a:stretch>
            <a:fillRect/>
          </a:stretch>
        </p:blipFill>
        <p:spPr>
          <a:xfrm rot="20973792" flipH="1">
            <a:off x="3937671" y="2786711"/>
            <a:ext cx="1075531" cy="68905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6" t="32634" r="19623" b="25454"/>
          <a:stretch>
            <a:fillRect/>
          </a:stretch>
        </p:blipFill>
        <p:spPr>
          <a:xfrm rot="626208" flipH="1" flipV="1">
            <a:off x="3963683" y="4337517"/>
            <a:ext cx="1075531" cy="68905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6" t="32634" r="19623" b="25454"/>
          <a:stretch>
            <a:fillRect/>
          </a:stretch>
        </p:blipFill>
        <p:spPr>
          <a:xfrm rot="626208">
            <a:off x="7129677" y="2839056"/>
            <a:ext cx="1075531" cy="68905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6" t="32634" r="19623" b="25454"/>
          <a:stretch>
            <a:fillRect/>
          </a:stretch>
        </p:blipFill>
        <p:spPr>
          <a:xfrm rot="20973792" flipV="1">
            <a:off x="7087403" y="4214731"/>
            <a:ext cx="1075531" cy="68905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50"/>
                            </p:stCondLst>
                            <p:childTnLst>
                              <p:par>
                                <p:cTn id="1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5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85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 animBg="1"/>
      <p:bldP spid="21" grpId="0" animBg="1"/>
      <p:bldP spid="22" grpId="0" animBg="1"/>
      <p:bldP spid="23" grpId="0" animBg="1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4" cy="919240"/>
            <a:chOff x="1733449" y="4137275"/>
            <a:chExt cx="829534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714352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期中考试成绩分析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541" y="2503468"/>
            <a:ext cx="3639026" cy="363902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659" y="1592118"/>
            <a:ext cx="3551237" cy="4781649"/>
          </a:xfrm>
          <a:prstGeom prst="rect">
            <a:avLst/>
          </a:prstGeom>
        </p:spPr>
      </p:pic>
      <p:sp>
        <p:nvSpPr>
          <p:cNvPr id="12" name="TextBox 33"/>
          <p:cNvSpPr>
            <a:spLocks noChangeArrowheads="1"/>
          </p:cNvSpPr>
          <p:nvPr/>
        </p:nvSpPr>
        <p:spPr bwMode="auto">
          <a:xfrm>
            <a:off x="5335400" y="3387020"/>
            <a:ext cx="198242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在同样的年龄段里，在同样的班级里，授课的时间是相同的，教学环境是一致的，除个人差异则大部分是学习态度问题。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111238" y="2258556"/>
            <a:ext cx="2284950" cy="822305"/>
          </a:xfrm>
          <a:prstGeom prst="flowChartTerminator">
            <a:avLst/>
          </a:prstGeom>
          <a:solidFill>
            <a:srgbClr val="90C4BB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学生的学习态度和学习成绩出现密切相关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93" y="1592118"/>
            <a:ext cx="3551237" cy="4781649"/>
          </a:xfrm>
          <a:prstGeom prst="rect">
            <a:avLst/>
          </a:prstGeom>
        </p:spPr>
      </p:pic>
      <p:sp>
        <p:nvSpPr>
          <p:cNvPr id="15" name="TextBox 33"/>
          <p:cNvSpPr>
            <a:spLocks noChangeArrowheads="1"/>
          </p:cNvSpPr>
          <p:nvPr/>
        </p:nvSpPr>
        <p:spPr bwMode="auto">
          <a:xfrm>
            <a:off x="1864034" y="3387020"/>
            <a:ext cx="198242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基础较好的孩子：立志高远，追求卓越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学习中等的孩子：服从老师，稳步前进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学习较差的孩子：端正态度，决不放弃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639872" y="2258556"/>
            <a:ext cx="2284950" cy="822305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我们要因材施教，制定不同的学习目标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119087" y="2027283"/>
            <a:ext cx="5086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成绩带来的思考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animBg="1"/>
      <p:bldP spid="15" grpId="0"/>
      <p:bldP spid="16" grpId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4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4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639457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成绩带来的思考</a:t>
            </a:r>
          </a:p>
        </p:txBody>
      </p:sp>
      <p:sp>
        <p:nvSpPr>
          <p:cNvPr id="11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14562" y="2952752"/>
            <a:ext cx="2528885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14885" y="2249788"/>
            <a:ext cx="2346323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个别同学不听老师管教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需增强纪律意识</a:t>
            </a:r>
          </a:p>
          <a:p>
            <a:pPr algn="r"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287445" y="2289960"/>
            <a:ext cx="2916394" cy="12741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增加阅读量，拓宽知识面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使孩子全面发展</a:t>
            </a: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83785" y="3632277"/>
            <a:ext cx="2715004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学习，不仅需要付出努力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还需要正确的方法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3785" y="4820867"/>
            <a:ext cx="2715004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不要给孩子太大压力</a:t>
            </a: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注意孩子身心健康</a:t>
            </a:r>
          </a:p>
          <a:p>
            <a:pPr algn="r"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287445" y="3677834"/>
            <a:ext cx="2916394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家长在孩子学习过程中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是重要的引路人</a:t>
            </a: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297280" y="4959535"/>
            <a:ext cx="2916394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家长教育孩子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需要以身作则</a:t>
            </a: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276" y="1091241"/>
            <a:ext cx="4604084" cy="46040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34" y="2927057"/>
            <a:ext cx="2714491" cy="72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17" y="4320109"/>
            <a:ext cx="2714491" cy="72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72" y="5498851"/>
            <a:ext cx="2714491" cy="72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357" y="2952812"/>
            <a:ext cx="2714491" cy="720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357" y="4345107"/>
            <a:ext cx="2714491" cy="72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563" y="5605697"/>
            <a:ext cx="2714491" cy="72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793546" y="4442062"/>
              <a:ext cx="747259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成绩带来的思考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82935" y="2106293"/>
            <a:ext cx="1623719" cy="1915311"/>
            <a:chOff x="906952" y="1848221"/>
            <a:chExt cx="2251172" cy="2655444"/>
          </a:xfrm>
        </p:grpSpPr>
        <p:grpSp>
          <p:nvGrpSpPr>
            <p:cNvPr id="12" name="组合 11"/>
            <p:cNvGrpSpPr/>
            <p:nvPr/>
          </p:nvGrpSpPr>
          <p:grpSpPr>
            <a:xfrm>
              <a:off x="906952" y="1848221"/>
              <a:ext cx="2251172" cy="2655444"/>
              <a:chOff x="1495936" y="2036674"/>
              <a:chExt cx="2664763" cy="3143309"/>
            </a:xfrm>
          </p:grpSpPr>
          <p:sp>
            <p:nvSpPr>
              <p:cNvPr id="15" name="hexagonal_73861"/>
              <p:cNvSpPr>
                <a:spLocks noChangeAspect="1"/>
              </p:cNvSpPr>
              <p:nvPr/>
            </p:nvSpPr>
            <p:spPr bwMode="auto">
              <a:xfrm rot="5400000">
                <a:off x="1331632" y="2200978"/>
                <a:ext cx="2784651" cy="2456043"/>
              </a:xfrm>
              <a:custGeom>
                <a:avLst/>
                <a:gdLst>
                  <a:gd name="T0" fmla="*/ 6388 w 6494"/>
                  <a:gd name="T1" fmla="*/ 2571 h 5736"/>
                  <a:gd name="T2" fmla="*/ 5075 w 6494"/>
                  <a:gd name="T3" fmla="*/ 297 h 5736"/>
                  <a:gd name="T4" fmla="*/ 4560 w 6494"/>
                  <a:gd name="T5" fmla="*/ 0 h 5736"/>
                  <a:gd name="T6" fmla="*/ 1934 w 6494"/>
                  <a:gd name="T7" fmla="*/ 0 h 5736"/>
                  <a:gd name="T8" fmla="*/ 1419 w 6494"/>
                  <a:gd name="T9" fmla="*/ 297 h 5736"/>
                  <a:gd name="T10" fmla="*/ 107 w 6494"/>
                  <a:gd name="T11" fmla="*/ 2571 h 5736"/>
                  <a:gd name="T12" fmla="*/ 107 w 6494"/>
                  <a:gd name="T13" fmla="*/ 3165 h 5736"/>
                  <a:gd name="T14" fmla="*/ 1419 w 6494"/>
                  <a:gd name="T15" fmla="*/ 5439 h 5736"/>
                  <a:gd name="T16" fmla="*/ 1934 w 6494"/>
                  <a:gd name="T17" fmla="*/ 5736 h 5736"/>
                  <a:gd name="T18" fmla="*/ 4560 w 6494"/>
                  <a:gd name="T19" fmla="*/ 5736 h 5736"/>
                  <a:gd name="T20" fmla="*/ 5075 w 6494"/>
                  <a:gd name="T21" fmla="*/ 5439 h 5736"/>
                  <a:gd name="T22" fmla="*/ 6388 w 6494"/>
                  <a:gd name="T23" fmla="*/ 3165 h 5736"/>
                  <a:gd name="T24" fmla="*/ 6388 w 6494"/>
                  <a:gd name="T25" fmla="*/ 2571 h 5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94" h="5736">
                    <a:moveTo>
                      <a:pt x="6388" y="2571"/>
                    </a:moveTo>
                    <a:lnTo>
                      <a:pt x="5075" y="297"/>
                    </a:lnTo>
                    <a:cubicBezTo>
                      <a:pt x="4968" y="113"/>
                      <a:pt x="4772" y="0"/>
                      <a:pt x="4560" y="0"/>
                    </a:cubicBezTo>
                    <a:lnTo>
                      <a:pt x="1934" y="0"/>
                    </a:lnTo>
                    <a:cubicBezTo>
                      <a:pt x="1722" y="0"/>
                      <a:pt x="1526" y="113"/>
                      <a:pt x="1419" y="297"/>
                    </a:cubicBezTo>
                    <a:lnTo>
                      <a:pt x="107" y="2571"/>
                    </a:lnTo>
                    <a:cubicBezTo>
                      <a:pt x="0" y="2755"/>
                      <a:pt x="0" y="2981"/>
                      <a:pt x="107" y="3165"/>
                    </a:cubicBezTo>
                    <a:lnTo>
                      <a:pt x="1419" y="5439"/>
                    </a:lnTo>
                    <a:cubicBezTo>
                      <a:pt x="1526" y="5623"/>
                      <a:pt x="1722" y="5736"/>
                      <a:pt x="1934" y="5736"/>
                    </a:cubicBezTo>
                    <a:lnTo>
                      <a:pt x="4560" y="5736"/>
                    </a:lnTo>
                    <a:cubicBezTo>
                      <a:pt x="4772" y="5736"/>
                      <a:pt x="4968" y="5623"/>
                      <a:pt x="5075" y="5439"/>
                    </a:cubicBezTo>
                    <a:lnTo>
                      <a:pt x="6388" y="3165"/>
                    </a:lnTo>
                    <a:cubicBezTo>
                      <a:pt x="6494" y="2981"/>
                      <a:pt x="6494" y="2755"/>
                      <a:pt x="6388" y="2571"/>
                    </a:cubicBezTo>
                    <a:close/>
                  </a:path>
                </a:pathLst>
              </a:custGeom>
              <a:solidFill>
                <a:srgbClr val="2BC6E1"/>
              </a:solidFill>
              <a:ln>
                <a:noFill/>
              </a:ln>
              <a:effectLst/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hexagonal_73861"/>
              <p:cNvSpPr>
                <a:spLocks noChangeAspect="1"/>
              </p:cNvSpPr>
              <p:nvPr/>
            </p:nvSpPr>
            <p:spPr bwMode="auto">
              <a:xfrm rot="5400000">
                <a:off x="1540352" y="2559636"/>
                <a:ext cx="2784651" cy="2456043"/>
              </a:xfrm>
              <a:custGeom>
                <a:avLst/>
                <a:gdLst>
                  <a:gd name="T0" fmla="*/ 6388 w 6494"/>
                  <a:gd name="T1" fmla="*/ 2571 h 5736"/>
                  <a:gd name="T2" fmla="*/ 5075 w 6494"/>
                  <a:gd name="T3" fmla="*/ 297 h 5736"/>
                  <a:gd name="T4" fmla="*/ 4560 w 6494"/>
                  <a:gd name="T5" fmla="*/ 0 h 5736"/>
                  <a:gd name="T6" fmla="*/ 1934 w 6494"/>
                  <a:gd name="T7" fmla="*/ 0 h 5736"/>
                  <a:gd name="T8" fmla="*/ 1419 w 6494"/>
                  <a:gd name="T9" fmla="*/ 297 h 5736"/>
                  <a:gd name="T10" fmla="*/ 107 w 6494"/>
                  <a:gd name="T11" fmla="*/ 2571 h 5736"/>
                  <a:gd name="T12" fmla="*/ 107 w 6494"/>
                  <a:gd name="T13" fmla="*/ 3165 h 5736"/>
                  <a:gd name="T14" fmla="*/ 1419 w 6494"/>
                  <a:gd name="T15" fmla="*/ 5439 h 5736"/>
                  <a:gd name="T16" fmla="*/ 1934 w 6494"/>
                  <a:gd name="T17" fmla="*/ 5736 h 5736"/>
                  <a:gd name="T18" fmla="*/ 4560 w 6494"/>
                  <a:gd name="T19" fmla="*/ 5736 h 5736"/>
                  <a:gd name="T20" fmla="*/ 5075 w 6494"/>
                  <a:gd name="T21" fmla="*/ 5439 h 5736"/>
                  <a:gd name="T22" fmla="*/ 6388 w 6494"/>
                  <a:gd name="T23" fmla="*/ 3165 h 5736"/>
                  <a:gd name="T24" fmla="*/ 6388 w 6494"/>
                  <a:gd name="T25" fmla="*/ 2571 h 5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94" h="5736">
                    <a:moveTo>
                      <a:pt x="6388" y="2571"/>
                    </a:moveTo>
                    <a:lnTo>
                      <a:pt x="5075" y="297"/>
                    </a:lnTo>
                    <a:cubicBezTo>
                      <a:pt x="4968" y="113"/>
                      <a:pt x="4772" y="0"/>
                      <a:pt x="4560" y="0"/>
                    </a:cubicBezTo>
                    <a:lnTo>
                      <a:pt x="1934" y="0"/>
                    </a:lnTo>
                    <a:cubicBezTo>
                      <a:pt x="1722" y="0"/>
                      <a:pt x="1526" y="113"/>
                      <a:pt x="1419" y="297"/>
                    </a:cubicBezTo>
                    <a:lnTo>
                      <a:pt x="107" y="2571"/>
                    </a:lnTo>
                    <a:cubicBezTo>
                      <a:pt x="0" y="2755"/>
                      <a:pt x="0" y="2981"/>
                      <a:pt x="107" y="3165"/>
                    </a:cubicBezTo>
                    <a:lnTo>
                      <a:pt x="1419" y="5439"/>
                    </a:lnTo>
                    <a:cubicBezTo>
                      <a:pt x="1526" y="5623"/>
                      <a:pt x="1722" y="5736"/>
                      <a:pt x="1934" y="5736"/>
                    </a:cubicBezTo>
                    <a:lnTo>
                      <a:pt x="4560" y="5736"/>
                    </a:lnTo>
                    <a:cubicBezTo>
                      <a:pt x="4772" y="5736"/>
                      <a:pt x="4968" y="5623"/>
                      <a:pt x="5075" y="5439"/>
                    </a:cubicBezTo>
                    <a:lnTo>
                      <a:pt x="6388" y="3165"/>
                    </a:lnTo>
                    <a:cubicBezTo>
                      <a:pt x="6494" y="2981"/>
                      <a:pt x="6494" y="2755"/>
                      <a:pt x="6388" y="25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54000" dist="38100" dir="2700000" algn="tl" rotWithShape="0">
                  <a:srgbClr val="22AAD4">
                    <a:alpha val="40000"/>
                  </a:srgbClr>
                </a:outerShdw>
              </a:effec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3" name="certification_176902"/>
            <p:cNvSpPr>
              <a:spLocks noChangeAspect="1"/>
            </p:cNvSpPr>
            <p:nvPr/>
          </p:nvSpPr>
          <p:spPr bwMode="auto">
            <a:xfrm>
              <a:off x="1791454" y="2735205"/>
              <a:ext cx="655053" cy="584702"/>
            </a:xfrm>
            <a:custGeom>
              <a:avLst/>
              <a:gdLst>
                <a:gd name="connsiteX0" fmla="*/ 492538 w 606542"/>
                <a:gd name="connsiteY0" fmla="*/ 451854 h 541402"/>
                <a:gd name="connsiteX1" fmla="*/ 492538 w 606542"/>
                <a:gd name="connsiteY1" fmla="*/ 490671 h 541402"/>
                <a:gd name="connsiteX2" fmla="*/ 512579 w 606542"/>
                <a:gd name="connsiteY2" fmla="*/ 470656 h 541402"/>
                <a:gd name="connsiteX3" fmla="*/ 533532 w 606542"/>
                <a:gd name="connsiteY3" fmla="*/ 470656 h 541402"/>
                <a:gd name="connsiteX4" fmla="*/ 553725 w 606542"/>
                <a:gd name="connsiteY4" fmla="*/ 490671 h 541402"/>
                <a:gd name="connsiteX5" fmla="*/ 553725 w 606542"/>
                <a:gd name="connsiteY5" fmla="*/ 451854 h 541402"/>
                <a:gd name="connsiteX6" fmla="*/ 492538 w 606542"/>
                <a:gd name="connsiteY6" fmla="*/ 451854 h 541402"/>
                <a:gd name="connsiteX7" fmla="*/ 523056 w 606542"/>
                <a:gd name="connsiteY7" fmla="*/ 320846 h 541402"/>
                <a:gd name="connsiteX8" fmla="*/ 469460 w 606542"/>
                <a:gd name="connsiteY8" fmla="*/ 374371 h 541402"/>
                <a:gd name="connsiteX9" fmla="*/ 523056 w 606542"/>
                <a:gd name="connsiteY9" fmla="*/ 428048 h 541402"/>
                <a:gd name="connsiteX10" fmla="*/ 576804 w 606542"/>
                <a:gd name="connsiteY10" fmla="*/ 374371 h 541402"/>
                <a:gd name="connsiteX11" fmla="*/ 523056 w 606542"/>
                <a:gd name="connsiteY11" fmla="*/ 320846 h 541402"/>
                <a:gd name="connsiteX12" fmla="*/ 87139 w 606542"/>
                <a:gd name="connsiteY12" fmla="*/ 317968 h 541402"/>
                <a:gd name="connsiteX13" fmla="*/ 399762 w 606542"/>
                <a:gd name="connsiteY13" fmla="*/ 317968 h 541402"/>
                <a:gd name="connsiteX14" fmla="*/ 414642 w 606542"/>
                <a:gd name="connsiteY14" fmla="*/ 332822 h 541402"/>
                <a:gd name="connsiteX15" fmla="*/ 399762 w 606542"/>
                <a:gd name="connsiteY15" fmla="*/ 347676 h 541402"/>
                <a:gd name="connsiteX16" fmla="*/ 87139 w 606542"/>
                <a:gd name="connsiteY16" fmla="*/ 347676 h 541402"/>
                <a:gd name="connsiteX17" fmla="*/ 72259 w 606542"/>
                <a:gd name="connsiteY17" fmla="*/ 332822 h 541402"/>
                <a:gd name="connsiteX18" fmla="*/ 87139 w 606542"/>
                <a:gd name="connsiteY18" fmla="*/ 317968 h 541402"/>
                <a:gd name="connsiteX19" fmla="*/ 87138 w 606542"/>
                <a:gd name="connsiteY19" fmla="*/ 250366 h 541402"/>
                <a:gd name="connsiteX20" fmla="*/ 491922 w 606542"/>
                <a:gd name="connsiteY20" fmla="*/ 250366 h 541402"/>
                <a:gd name="connsiteX21" fmla="*/ 506801 w 606542"/>
                <a:gd name="connsiteY21" fmla="*/ 265220 h 541402"/>
                <a:gd name="connsiteX22" fmla="*/ 491922 w 606542"/>
                <a:gd name="connsiteY22" fmla="*/ 280074 h 541402"/>
                <a:gd name="connsiteX23" fmla="*/ 87138 w 606542"/>
                <a:gd name="connsiteY23" fmla="*/ 280074 h 541402"/>
                <a:gd name="connsiteX24" fmla="*/ 72259 w 606542"/>
                <a:gd name="connsiteY24" fmla="*/ 265220 h 541402"/>
                <a:gd name="connsiteX25" fmla="*/ 87138 w 606542"/>
                <a:gd name="connsiteY25" fmla="*/ 250366 h 541402"/>
                <a:gd name="connsiteX26" fmla="*/ 206946 w 606542"/>
                <a:gd name="connsiteY26" fmla="*/ 102245 h 541402"/>
                <a:gd name="connsiteX27" fmla="*/ 206946 w 606542"/>
                <a:gd name="connsiteY27" fmla="*/ 173171 h 541402"/>
                <a:gd name="connsiteX28" fmla="*/ 371973 w 606542"/>
                <a:gd name="connsiteY28" fmla="*/ 173171 h 541402"/>
                <a:gd name="connsiteX29" fmla="*/ 371973 w 606542"/>
                <a:gd name="connsiteY29" fmla="*/ 102245 h 541402"/>
                <a:gd name="connsiteX30" fmla="*/ 192068 w 606542"/>
                <a:gd name="connsiteY30" fmla="*/ 72541 h 541402"/>
                <a:gd name="connsiteX31" fmla="*/ 386851 w 606542"/>
                <a:gd name="connsiteY31" fmla="*/ 72541 h 541402"/>
                <a:gd name="connsiteX32" fmla="*/ 401729 w 606542"/>
                <a:gd name="connsiteY32" fmla="*/ 87393 h 541402"/>
                <a:gd name="connsiteX33" fmla="*/ 401729 w 606542"/>
                <a:gd name="connsiteY33" fmla="*/ 188023 h 541402"/>
                <a:gd name="connsiteX34" fmla="*/ 386851 w 606542"/>
                <a:gd name="connsiteY34" fmla="*/ 202875 h 541402"/>
                <a:gd name="connsiteX35" fmla="*/ 192068 w 606542"/>
                <a:gd name="connsiteY35" fmla="*/ 202875 h 541402"/>
                <a:gd name="connsiteX36" fmla="*/ 177190 w 606542"/>
                <a:gd name="connsiteY36" fmla="*/ 188023 h 541402"/>
                <a:gd name="connsiteX37" fmla="*/ 177190 w 606542"/>
                <a:gd name="connsiteY37" fmla="*/ 87393 h 541402"/>
                <a:gd name="connsiteX38" fmla="*/ 192068 w 606542"/>
                <a:gd name="connsiteY38" fmla="*/ 72541 h 541402"/>
                <a:gd name="connsiteX39" fmla="*/ 29759 w 606542"/>
                <a:gd name="connsiteY39" fmla="*/ 29719 h 541402"/>
                <a:gd name="connsiteX40" fmla="*/ 29759 w 606542"/>
                <a:gd name="connsiteY40" fmla="*/ 393931 h 541402"/>
                <a:gd name="connsiteX41" fmla="*/ 441978 w 606542"/>
                <a:gd name="connsiteY41" fmla="*/ 393931 h 541402"/>
                <a:gd name="connsiteX42" fmla="*/ 549170 w 606542"/>
                <a:gd name="connsiteY42" fmla="*/ 295221 h 541402"/>
                <a:gd name="connsiteX43" fmla="*/ 549170 w 606542"/>
                <a:gd name="connsiteY43" fmla="*/ 29719 h 541402"/>
                <a:gd name="connsiteX44" fmla="*/ 14879 w 606542"/>
                <a:gd name="connsiteY44" fmla="*/ 0 h 541402"/>
                <a:gd name="connsiteX45" fmla="*/ 564050 w 606542"/>
                <a:gd name="connsiteY45" fmla="*/ 0 h 541402"/>
                <a:gd name="connsiteX46" fmla="*/ 578929 w 606542"/>
                <a:gd name="connsiteY46" fmla="*/ 14860 h 541402"/>
                <a:gd name="connsiteX47" fmla="*/ 578929 w 606542"/>
                <a:gd name="connsiteY47" fmla="*/ 312658 h 541402"/>
                <a:gd name="connsiteX48" fmla="*/ 583484 w 606542"/>
                <a:gd name="connsiteY48" fmla="*/ 431839 h 541402"/>
                <a:gd name="connsiteX49" fmla="*/ 583484 w 606542"/>
                <a:gd name="connsiteY49" fmla="*/ 526606 h 541402"/>
                <a:gd name="connsiteX50" fmla="*/ 558128 w 606542"/>
                <a:gd name="connsiteY50" fmla="*/ 537069 h 541402"/>
                <a:gd name="connsiteX51" fmla="*/ 523056 w 606542"/>
                <a:gd name="connsiteY51" fmla="*/ 502194 h 541402"/>
                <a:gd name="connsiteX52" fmla="*/ 488135 w 606542"/>
                <a:gd name="connsiteY52" fmla="*/ 537069 h 541402"/>
                <a:gd name="connsiteX53" fmla="*/ 462779 w 606542"/>
                <a:gd name="connsiteY53" fmla="*/ 526606 h 541402"/>
                <a:gd name="connsiteX54" fmla="*/ 462779 w 606542"/>
                <a:gd name="connsiteY54" fmla="*/ 431839 h 541402"/>
                <a:gd name="connsiteX55" fmla="*/ 455795 w 606542"/>
                <a:gd name="connsiteY55" fmla="*/ 423651 h 541402"/>
                <a:gd name="connsiteX56" fmla="*/ 14879 w 606542"/>
                <a:gd name="connsiteY56" fmla="*/ 423651 h 541402"/>
                <a:gd name="connsiteX57" fmla="*/ 0 w 606542"/>
                <a:gd name="connsiteY57" fmla="*/ 408791 h 541402"/>
                <a:gd name="connsiteX58" fmla="*/ 0 w 606542"/>
                <a:gd name="connsiteY58" fmla="*/ 14860 h 541402"/>
                <a:gd name="connsiteX59" fmla="*/ 14879 w 606542"/>
                <a:gd name="connsiteY59" fmla="*/ 0 h 54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6542" h="541402">
                  <a:moveTo>
                    <a:pt x="492538" y="451854"/>
                  </a:moveTo>
                  <a:lnTo>
                    <a:pt x="492538" y="490671"/>
                  </a:lnTo>
                  <a:lnTo>
                    <a:pt x="512579" y="470656"/>
                  </a:lnTo>
                  <a:cubicBezTo>
                    <a:pt x="518349" y="464742"/>
                    <a:pt x="527762" y="464742"/>
                    <a:pt x="533532" y="470656"/>
                  </a:cubicBezTo>
                  <a:lnTo>
                    <a:pt x="553725" y="490671"/>
                  </a:lnTo>
                  <a:lnTo>
                    <a:pt x="553725" y="451854"/>
                  </a:lnTo>
                  <a:cubicBezTo>
                    <a:pt x="534139" y="459587"/>
                    <a:pt x="511972" y="459587"/>
                    <a:pt x="492538" y="451854"/>
                  </a:cubicBezTo>
                  <a:close/>
                  <a:moveTo>
                    <a:pt x="523056" y="320846"/>
                  </a:moveTo>
                  <a:cubicBezTo>
                    <a:pt x="493449" y="320846"/>
                    <a:pt x="469460" y="344955"/>
                    <a:pt x="469460" y="374371"/>
                  </a:cubicBezTo>
                  <a:cubicBezTo>
                    <a:pt x="469460" y="403787"/>
                    <a:pt x="493297" y="428048"/>
                    <a:pt x="523056" y="428048"/>
                  </a:cubicBezTo>
                  <a:cubicBezTo>
                    <a:pt x="552663" y="428048"/>
                    <a:pt x="576804" y="404091"/>
                    <a:pt x="576804" y="374371"/>
                  </a:cubicBezTo>
                  <a:cubicBezTo>
                    <a:pt x="576804" y="344955"/>
                    <a:pt x="552663" y="320846"/>
                    <a:pt x="523056" y="320846"/>
                  </a:cubicBezTo>
                  <a:close/>
                  <a:moveTo>
                    <a:pt x="87139" y="317968"/>
                  </a:moveTo>
                  <a:lnTo>
                    <a:pt x="399762" y="317968"/>
                  </a:lnTo>
                  <a:cubicBezTo>
                    <a:pt x="407961" y="317968"/>
                    <a:pt x="414642" y="324637"/>
                    <a:pt x="414642" y="332822"/>
                  </a:cubicBezTo>
                  <a:cubicBezTo>
                    <a:pt x="414642" y="341007"/>
                    <a:pt x="407961" y="347676"/>
                    <a:pt x="399762" y="347676"/>
                  </a:cubicBezTo>
                  <a:lnTo>
                    <a:pt x="87139" y="347676"/>
                  </a:lnTo>
                  <a:cubicBezTo>
                    <a:pt x="78788" y="347676"/>
                    <a:pt x="72259" y="341007"/>
                    <a:pt x="72259" y="332822"/>
                  </a:cubicBezTo>
                  <a:cubicBezTo>
                    <a:pt x="72259" y="324637"/>
                    <a:pt x="78788" y="317968"/>
                    <a:pt x="87139" y="317968"/>
                  </a:cubicBezTo>
                  <a:close/>
                  <a:moveTo>
                    <a:pt x="87138" y="250366"/>
                  </a:moveTo>
                  <a:lnTo>
                    <a:pt x="491922" y="250366"/>
                  </a:lnTo>
                  <a:cubicBezTo>
                    <a:pt x="500120" y="250366"/>
                    <a:pt x="506801" y="257035"/>
                    <a:pt x="506801" y="265220"/>
                  </a:cubicBezTo>
                  <a:cubicBezTo>
                    <a:pt x="506801" y="273405"/>
                    <a:pt x="500120" y="280074"/>
                    <a:pt x="491922" y="280074"/>
                  </a:cubicBezTo>
                  <a:lnTo>
                    <a:pt x="87138" y="280074"/>
                  </a:lnTo>
                  <a:cubicBezTo>
                    <a:pt x="78788" y="280074"/>
                    <a:pt x="72259" y="273405"/>
                    <a:pt x="72259" y="265220"/>
                  </a:cubicBezTo>
                  <a:cubicBezTo>
                    <a:pt x="72259" y="257035"/>
                    <a:pt x="78788" y="250366"/>
                    <a:pt x="87138" y="250366"/>
                  </a:cubicBezTo>
                  <a:close/>
                  <a:moveTo>
                    <a:pt x="206946" y="102245"/>
                  </a:moveTo>
                  <a:lnTo>
                    <a:pt x="206946" y="173171"/>
                  </a:lnTo>
                  <a:lnTo>
                    <a:pt x="371973" y="173171"/>
                  </a:lnTo>
                  <a:lnTo>
                    <a:pt x="371973" y="102245"/>
                  </a:lnTo>
                  <a:close/>
                  <a:moveTo>
                    <a:pt x="192068" y="72541"/>
                  </a:moveTo>
                  <a:lnTo>
                    <a:pt x="386851" y="72541"/>
                  </a:lnTo>
                  <a:cubicBezTo>
                    <a:pt x="395049" y="72541"/>
                    <a:pt x="401729" y="79210"/>
                    <a:pt x="401729" y="87393"/>
                  </a:cubicBezTo>
                  <a:lnTo>
                    <a:pt x="401729" y="188023"/>
                  </a:lnTo>
                  <a:cubicBezTo>
                    <a:pt x="401729" y="196207"/>
                    <a:pt x="395049" y="202875"/>
                    <a:pt x="386851" y="202875"/>
                  </a:cubicBezTo>
                  <a:lnTo>
                    <a:pt x="192068" y="202875"/>
                  </a:lnTo>
                  <a:cubicBezTo>
                    <a:pt x="183870" y="202875"/>
                    <a:pt x="177190" y="196207"/>
                    <a:pt x="177190" y="188023"/>
                  </a:cubicBezTo>
                  <a:lnTo>
                    <a:pt x="177190" y="87393"/>
                  </a:lnTo>
                  <a:cubicBezTo>
                    <a:pt x="177190" y="79210"/>
                    <a:pt x="183870" y="72541"/>
                    <a:pt x="192068" y="72541"/>
                  </a:cubicBezTo>
                  <a:close/>
                  <a:moveTo>
                    <a:pt x="29759" y="29719"/>
                  </a:moveTo>
                  <a:lnTo>
                    <a:pt x="29759" y="393931"/>
                  </a:lnTo>
                  <a:lnTo>
                    <a:pt x="441978" y="393931"/>
                  </a:lnTo>
                  <a:cubicBezTo>
                    <a:pt x="426643" y="330399"/>
                    <a:pt x="487527" y="274903"/>
                    <a:pt x="549170" y="295221"/>
                  </a:cubicBezTo>
                  <a:lnTo>
                    <a:pt x="549170" y="29719"/>
                  </a:lnTo>
                  <a:close/>
                  <a:moveTo>
                    <a:pt x="14879" y="0"/>
                  </a:moveTo>
                  <a:lnTo>
                    <a:pt x="564050" y="0"/>
                  </a:lnTo>
                  <a:cubicBezTo>
                    <a:pt x="572249" y="0"/>
                    <a:pt x="578929" y="6672"/>
                    <a:pt x="578929" y="14860"/>
                  </a:cubicBezTo>
                  <a:lnTo>
                    <a:pt x="578929" y="312658"/>
                  </a:lnTo>
                  <a:cubicBezTo>
                    <a:pt x="614002" y="344197"/>
                    <a:pt x="615824" y="397874"/>
                    <a:pt x="583484" y="431839"/>
                  </a:cubicBezTo>
                  <a:lnTo>
                    <a:pt x="583484" y="526606"/>
                  </a:lnTo>
                  <a:cubicBezTo>
                    <a:pt x="583484" y="539798"/>
                    <a:pt x="567390" y="546318"/>
                    <a:pt x="558128" y="537069"/>
                  </a:cubicBezTo>
                  <a:lnTo>
                    <a:pt x="523056" y="502194"/>
                  </a:lnTo>
                  <a:lnTo>
                    <a:pt x="488135" y="537069"/>
                  </a:lnTo>
                  <a:cubicBezTo>
                    <a:pt x="478873" y="546318"/>
                    <a:pt x="462779" y="539798"/>
                    <a:pt x="462779" y="526606"/>
                  </a:cubicBezTo>
                  <a:lnTo>
                    <a:pt x="462779" y="431839"/>
                  </a:lnTo>
                  <a:cubicBezTo>
                    <a:pt x="460198" y="429261"/>
                    <a:pt x="457920" y="426532"/>
                    <a:pt x="455795" y="423651"/>
                  </a:cubicBezTo>
                  <a:lnTo>
                    <a:pt x="14879" y="423651"/>
                  </a:lnTo>
                  <a:cubicBezTo>
                    <a:pt x="6681" y="423651"/>
                    <a:pt x="0" y="416979"/>
                    <a:pt x="0" y="408791"/>
                  </a:cubicBezTo>
                  <a:lnTo>
                    <a:pt x="0" y="14860"/>
                  </a:lnTo>
                  <a:cubicBezTo>
                    <a:pt x="0" y="6672"/>
                    <a:pt x="6681" y="0"/>
                    <a:pt x="14879" y="0"/>
                  </a:cubicBezTo>
                  <a:close/>
                </a:path>
              </a:pathLst>
            </a:custGeom>
            <a:solidFill>
              <a:srgbClr val="2BC6E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50914" y="3458271"/>
              <a:ext cx="1142012" cy="725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686868">
                      <a:lumMod val="7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86868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836934" y="2106293"/>
            <a:ext cx="1623719" cy="1915311"/>
            <a:chOff x="3652827" y="1848221"/>
            <a:chExt cx="2251172" cy="2655444"/>
          </a:xfrm>
        </p:grpSpPr>
        <p:grpSp>
          <p:nvGrpSpPr>
            <p:cNvPr id="19" name="组合 18"/>
            <p:cNvGrpSpPr/>
            <p:nvPr/>
          </p:nvGrpSpPr>
          <p:grpSpPr>
            <a:xfrm>
              <a:off x="3652827" y="1848221"/>
              <a:ext cx="2251172" cy="2655444"/>
              <a:chOff x="1495936" y="2036674"/>
              <a:chExt cx="2664763" cy="3143309"/>
            </a:xfrm>
          </p:grpSpPr>
          <p:sp>
            <p:nvSpPr>
              <p:cNvPr id="22" name="hexagonal_73861"/>
              <p:cNvSpPr>
                <a:spLocks noChangeAspect="1"/>
              </p:cNvSpPr>
              <p:nvPr/>
            </p:nvSpPr>
            <p:spPr bwMode="auto">
              <a:xfrm rot="5400000">
                <a:off x="1331632" y="2200978"/>
                <a:ext cx="2784651" cy="2456043"/>
              </a:xfrm>
              <a:custGeom>
                <a:avLst/>
                <a:gdLst>
                  <a:gd name="T0" fmla="*/ 6388 w 6494"/>
                  <a:gd name="T1" fmla="*/ 2571 h 5736"/>
                  <a:gd name="T2" fmla="*/ 5075 w 6494"/>
                  <a:gd name="T3" fmla="*/ 297 h 5736"/>
                  <a:gd name="T4" fmla="*/ 4560 w 6494"/>
                  <a:gd name="T5" fmla="*/ 0 h 5736"/>
                  <a:gd name="T6" fmla="*/ 1934 w 6494"/>
                  <a:gd name="T7" fmla="*/ 0 h 5736"/>
                  <a:gd name="T8" fmla="*/ 1419 w 6494"/>
                  <a:gd name="T9" fmla="*/ 297 h 5736"/>
                  <a:gd name="T10" fmla="*/ 107 w 6494"/>
                  <a:gd name="T11" fmla="*/ 2571 h 5736"/>
                  <a:gd name="T12" fmla="*/ 107 w 6494"/>
                  <a:gd name="T13" fmla="*/ 3165 h 5736"/>
                  <a:gd name="T14" fmla="*/ 1419 w 6494"/>
                  <a:gd name="T15" fmla="*/ 5439 h 5736"/>
                  <a:gd name="T16" fmla="*/ 1934 w 6494"/>
                  <a:gd name="T17" fmla="*/ 5736 h 5736"/>
                  <a:gd name="T18" fmla="*/ 4560 w 6494"/>
                  <a:gd name="T19" fmla="*/ 5736 h 5736"/>
                  <a:gd name="T20" fmla="*/ 5075 w 6494"/>
                  <a:gd name="T21" fmla="*/ 5439 h 5736"/>
                  <a:gd name="T22" fmla="*/ 6388 w 6494"/>
                  <a:gd name="T23" fmla="*/ 3165 h 5736"/>
                  <a:gd name="T24" fmla="*/ 6388 w 6494"/>
                  <a:gd name="T25" fmla="*/ 2571 h 5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94" h="5736">
                    <a:moveTo>
                      <a:pt x="6388" y="2571"/>
                    </a:moveTo>
                    <a:lnTo>
                      <a:pt x="5075" y="297"/>
                    </a:lnTo>
                    <a:cubicBezTo>
                      <a:pt x="4968" y="113"/>
                      <a:pt x="4772" y="0"/>
                      <a:pt x="4560" y="0"/>
                    </a:cubicBezTo>
                    <a:lnTo>
                      <a:pt x="1934" y="0"/>
                    </a:lnTo>
                    <a:cubicBezTo>
                      <a:pt x="1722" y="0"/>
                      <a:pt x="1526" y="113"/>
                      <a:pt x="1419" y="297"/>
                    </a:cubicBezTo>
                    <a:lnTo>
                      <a:pt x="107" y="2571"/>
                    </a:lnTo>
                    <a:cubicBezTo>
                      <a:pt x="0" y="2755"/>
                      <a:pt x="0" y="2981"/>
                      <a:pt x="107" y="3165"/>
                    </a:cubicBezTo>
                    <a:lnTo>
                      <a:pt x="1419" y="5439"/>
                    </a:lnTo>
                    <a:cubicBezTo>
                      <a:pt x="1526" y="5623"/>
                      <a:pt x="1722" y="5736"/>
                      <a:pt x="1934" y="5736"/>
                    </a:cubicBezTo>
                    <a:lnTo>
                      <a:pt x="4560" y="5736"/>
                    </a:lnTo>
                    <a:cubicBezTo>
                      <a:pt x="4772" y="5736"/>
                      <a:pt x="4968" y="5623"/>
                      <a:pt x="5075" y="5439"/>
                    </a:cubicBezTo>
                    <a:lnTo>
                      <a:pt x="6388" y="3165"/>
                    </a:lnTo>
                    <a:cubicBezTo>
                      <a:pt x="6494" y="2981"/>
                      <a:pt x="6494" y="2755"/>
                      <a:pt x="6388" y="2571"/>
                    </a:cubicBezTo>
                    <a:close/>
                  </a:path>
                </a:pathLst>
              </a:custGeom>
              <a:solidFill>
                <a:srgbClr val="FAB5A0"/>
              </a:solidFill>
              <a:ln>
                <a:noFill/>
              </a:ln>
              <a:effectLst/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hexagonal_73861"/>
              <p:cNvSpPr>
                <a:spLocks noChangeAspect="1"/>
              </p:cNvSpPr>
              <p:nvPr/>
            </p:nvSpPr>
            <p:spPr bwMode="auto">
              <a:xfrm rot="5400000">
                <a:off x="1540352" y="2559636"/>
                <a:ext cx="2784651" cy="2456043"/>
              </a:xfrm>
              <a:custGeom>
                <a:avLst/>
                <a:gdLst>
                  <a:gd name="T0" fmla="*/ 6388 w 6494"/>
                  <a:gd name="T1" fmla="*/ 2571 h 5736"/>
                  <a:gd name="T2" fmla="*/ 5075 w 6494"/>
                  <a:gd name="T3" fmla="*/ 297 h 5736"/>
                  <a:gd name="T4" fmla="*/ 4560 w 6494"/>
                  <a:gd name="T5" fmla="*/ 0 h 5736"/>
                  <a:gd name="T6" fmla="*/ 1934 w 6494"/>
                  <a:gd name="T7" fmla="*/ 0 h 5736"/>
                  <a:gd name="T8" fmla="*/ 1419 w 6494"/>
                  <a:gd name="T9" fmla="*/ 297 h 5736"/>
                  <a:gd name="T10" fmla="*/ 107 w 6494"/>
                  <a:gd name="T11" fmla="*/ 2571 h 5736"/>
                  <a:gd name="T12" fmla="*/ 107 w 6494"/>
                  <a:gd name="T13" fmla="*/ 3165 h 5736"/>
                  <a:gd name="T14" fmla="*/ 1419 w 6494"/>
                  <a:gd name="T15" fmla="*/ 5439 h 5736"/>
                  <a:gd name="T16" fmla="*/ 1934 w 6494"/>
                  <a:gd name="T17" fmla="*/ 5736 h 5736"/>
                  <a:gd name="T18" fmla="*/ 4560 w 6494"/>
                  <a:gd name="T19" fmla="*/ 5736 h 5736"/>
                  <a:gd name="T20" fmla="*/ 5075 w 6494"/>
                  <a:gd name="T21" fmla="*/ 5439 h 5736"/>
                  <a:gd name="T22" fmla="*/ 6388 w 6494"/>
                  <a:gd name="T23" fmla="*/ 3165 h 5736"/>
                  <a:gd name="T24" fmla="*/ 6388 w 6494"/>
                  <a:gd name="T25" fmla="*/ 2571 h 5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94" h="5736">
                    <a:moveTo>
                      <a:pt x="6388" y="2571"/>
                    </a:moveTo>
                    <a:lnTo>
                      <a:pt x="5075" y="297"/>
                    </a:lnTo>
                    <a:cubicBezTo>
                      <a:pt x="4968" y="113"/>
                      <a:pt x="4772" y="0"/>
                      <a:pt x="4560" y="0"/>
                    </a:cubicBezTo>
                    <a:lnTo>
                      <a:pt x="1934" y="0"/>
                    </a:lnTo>
                    <a:cubicBezTo>
                      <a:pt x="1722" y="0"/>
                      <a:pt x="1526" y="113"/>
                      <a:pt x="1419" y="297"/>
                    </a:cubicBezTo>
                    <a:lnTo>
                      <a:pt x="107" y="2571"/>
                    </a:lnTo>
                    <a:cubicBezTo>
                      <a:pt x="0" y="2755"/>
                      <a:pt x="0" y="2981"/>
                      <a:pt x="107" y="3165"/>
                    </a:cubicBezTo>
                    <a:lnTo>
                      <a:pt x="1419" y="5439"/>
                    </a:lnTo>
                    <a:cubicBezTo>
                      <a:pt x="1526" y="5623"/>
                      <a:pt x="1722" y="5736"/>
                      <a:pt x="1934" y="5736"/>
                    </a:cubicBezTo>
                    <a:lnTo>
                      <a:pt x="4560" y="5736"/>
                    </a:lnTo>
                    <a:cubicBezTo>
                      <a:pt x="4772" y="5736"/>
                      <a:pt x="4968" y="5623"/>
                      <a:pt x="5075" y="5439"/>
                    </a:cubicBezTo>
                    <a:lnTo>
                      <a:pt x="6388" y="3165"/>
                    </a:lnTo>
                    <a:cubicBezTo>
                      <a:pt x="6494" y="2981"/>
                      <a:pt x="6494" y="2755"/>
                      <a:pt x="6388" y="25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54000" dist="38100" dir="2700000" algn="tl" rotWithShape="0">
                  <a:srgbClr val="22AAD4">
                    <a:alpha val="40000"/>
                  </a:srgbClr>
                </a:outerShdw>
              </a:effec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0" name="map-location_155438"/>
            <p:cNvSpPr>
              <a:spLocks noChangeAspect="1"/>
            </p:cNvSpPr>
            <p:nvPr/>
          </p:nvSpPr>
          <p:spPr bwMode="auto">
            <a:xfrm>
              <a:off x="4571671" y="2735205"/>
              <a:ext cx="585524" cy="584702"/>
            </a:xfrm>
            <a:custGeom>
              <a:avLst/>
              <a:gdLst>
                <a:gd name="connsiteX0" fmla="*/ 486091 w 607614"/>
                <a:gd name="connsiteY0" fmla="*/ 485407 h 606761"/>
                <a:gd name="connsiteX1" fmla="*/ 486091 w 607614"/>
                <a:gd name="connsiteY1" fmla="*/ 572630 h 606761"/>
                <a:gd name="connsiteX2" fmla="*/ 529384 w 607614"/>
                <a:gd name="connsiteY2" fmla="*/ 528639 h 606761"/>
                <a:gd name="connsiteX3" fmla="*/ 573436 w 607614"/>
                <a:gd name="connsiteY3" fmla="*/ 485407 h 606761"/>
                <a:gd name="connsiteX4" fmla="*/ 20507 w 607614"/>
                <a:gd name="connsiteY4" fmla="*/ 464928 h 606761"/>
                <a:gd name="connsiteX5" fmla="*/ 20507 w 607614"/>
                <a:gd name="connsiteY5" fmla="*/ 586282 h 606761"/>
                <a:gd name="connsiteX6" fmla="*/ 334188 w 607614"/>
                <a:gd name="connsiteY6" fmla="*/ 586282 h 606761"/>
                <a:gd name="connsiteX7" fmla="*/ 334188 w 607614"/>
                <a:gd name="connsiteY7" fmla="*/ 464928 h 606761"/>
                <a:gd name="connsiteX8" fmla="*/ 20507 w 607614"/>
                <a:gd name="connsiteY8" fmla="*/ 323854 h 606761"/>
                <a:gd name="connsiteX9" fmla="*/ 20507 w 607614"/>
                <a:gd name="connsiteY9" fmla="*/ 384531 h 606761"/>
                <a:gd name="connsiteX10" fmla="*/ 334188 w 607614"/>
                <a:gd name="connsiteY10" fmla="*/ 384531 h 606761"/>
                <a:gd name="connsiteX11" fmla="*/ 334188 w 607614"/>
                <a:gd name="connsiteY11" fmla="*/ 323854 h 606761"/>
                <a:gd name="connsiteX12" fmla="*/ 415456 w 607614"/>
                <a:gd name="connsiteY12" fmla="*/ 242698 h 606761"/>
                <a:gd name="connsiteX13" fmla="*/ 415456 w 607614"/>
                <a:gd name="connsiteY13" fmla="*/ 586282 h 606761"/>
                <a:gd name="connsiteX14" fmla="*/ 465584 w 607614"/>
                <a:gd name="connsiteY14" fmla="*/ 586282 h 606761"/>
                <a:gd name="connsiteX15" fmla="*/ 465584 w 607614"/>
                <a:gd name="connsiteY15" fmla="*/ 475547 h 606761"/>
                <a:gd name="connsiteX16" fmla="*/ 476218 w 607614"/>
                <a:gd name="connsiteY16" fmla="*/ 464928 h 606761"/>
                <a:gd name="connsiteX17" fmla="*/ 587107 w 607614"/>
                <a:gd name="connsiteY17" fmla="*/ 464928 h 606761"/>
                <a:gd name="connsiteX18" fmla="*/ 587107 w 607614"/>
                <a:gd name="connsiteY18" fmla="*/ 242698 h 606761"/>
                <a:gd name="connsiteX19" fmla="*/ 9873 w 607614"/>
                <a:gd name="connsiteY19" fmla="*/ 81145 h 606761"/>
                <a:gd name="connsiteX20" fmla="*/ 50887 w 607614"/>
                <a:gd name="connsiteY20" fmla="*/ 81145 h 606761"/>
                <a:gd name="connsiteX21" fmla="*/ 50887 w 607614"/>
                <a:gd name="connsiteY21" fmla="*/ 100865 h 606761"/>
                <a:gd name="connsiteX22" fmla="*/ 20507 w 607614"/>
                <a:gd name="connsiteY22" fmla="*/ 100865 h 606761"/>
                <a:gd name="connsiteX23" fmla="*/ 20507 w 607614"/>
                <a:gd name="connsiteY23" fmla="*/ 232838 h 606761"/>
                <a:gd name="connsiteX24" fmla="*/ 91142 w 607614"/>
                <a:gd name="connsiteY24" fmla="*/ 232838 h 606761"/>
                <a:gd name="connsiteX25" fmla="*/ 91142 w 607614"/>
                <a:gd name="connsiteY25" fmla="*/ 252558 h 606761"/>
                <a:gd name="connsiteX26" fmla="*/ 20507 w 607614"/>
                <a:gd name="connsiteY26" fmla="*/ 252558 h 606761"/>
                <a:gd name="connsiteX27" fmla="*/ 20507 w 607614"/>
                <a:gd name="connsiteY27" fmla="*/ 303375 h 606761"/>
                <a:gd name="connsiteX28" fmla="*/ 344062 w 607614"/>
                <a:gd name="connsiteY28" fmla="*/ 303375 h 606761"/>
                <a:gd name="connsiteX29" fmla="*/ 354695 w 607614"/>
                <a:gd name="connsiteY29" fmla="*/ 313235 h 606761"/>
                <a:gd name="connsiteX30" fmla="*/ 354695 w 607614"/>
                <a:gd name="connsiteY30" fmla="*/ 394391 h 606761"/>
                <a:gd name="connsiteX31" fmla="*/ 344062 w 607614"/>
                <a:gd name="connsiteY31" fmla="*/ 404251 h 606761"/>
                <a:gd name="connsiteX32" fmla="*/ 20507 w 607614"/>
                <a:gd name="connsiteY32" fmla="*/ 404251 h 606761"/>
                <a:gd name="connsiteX33" fmla="*/ 20507 w 607614"/>
                <a:gd name="connsiteY33" fmla="*/ 445208 h 606761"/>
                <a:gd name="connsiteX34" fmla="*/ 344062 w 607614"/>
                <a:gd name="connsiteY34" fmla="*/ 445208 h 606761"/>
                <a:gd name="connsiteX35" fmla="*/ 354695 w 607614"/>
                <a:gd name="connsiteY35" fmla="*/ 455068 h 606761"/>
                <a:gd name="connsiteX36" fmla="*/ 354695 w 607614"/>
                <a:gd name="connsiteY36" fmla="*/ 586282 h 606761"/>
                <a:gd name="connsiteX37" fmla="*/ 394949 w 607614"/>
                <a:gd name="connsiteY37" fmla="*/ 586282 h 606761"/>
                <a:gd name="connsiteX38" fmla="*/ 394949 w 607614"/>
                <a:gd name="connsiteY38" fmla="*/ 232838 h 606761"/>
                <a:gd name="connsiteX39" fmla="*/ 404823 w 607614"/>
                <a:gd name="connsiteY39" fmla="*/ 222219 h 606761"/>
                <a:gd name="connsiteX40" fmla="*/ 587107 w 607614"/>
                <a:gd name="connsiteY40" fmla="*/ 222219 h 606761"/>
                <a:gd name="connsiteX41" fmla="*/ 587107 w 607614"/>
                <a:gd name="connsiteY41" fmla="*/ 182021 h 606761"/>
                <a:gd name="connsiteX42" fmla="*/ 334188 w 607614"/>
                <a:gd name="connsiteY42" fmla="*/ 182021 h 606761"/>
                <a:gd name="connsiteX43" fmla="*/ 334188 w 607614"/>
                <a:gd name="connsiteY43" fmla="*/ 242698 h 606761"/>
                <a:gd name="connsiteX44" fmla="*/ 324314 w 607614"/>
                <a:gd name="connsiteY44" fmla="*/ 252558 h 606761"/>
                <a:gd name="connsiteX45" fmla="*/ 192158 w 607614"/>
                <a:gd name="connsiteY45" fmla="*/ 252558 h 606761"/>
                <a:gd name="connsiteX46" fmla="*/ 192158 w 607614"/>
                <a:gd name="connsiteY46" fmla="*/ 232838 h 606761"/>
                <a:gd name="connsiteX47" fmla="*/ 313681 w 607614"/>
                <a:gd name="connsiteY47" fmla="*/ 232838 h 606761"/>
                <a:gd name="connsiteX48" fmla="*/ 313681 w 607614"/>
                <a:gd name="connsiteY48" fmla="*/ 172161 h 606761"/>
                <a:gd name="connsiteX49" fmla="*/ 324314 w 607614"/>
                <a:gd name="connsiteY49" fmla="*/ 161542 h 606761"/>
                <a:gd name="connsiteX50" fmla="*/ 587107 w 607614"/>
                <a:gd name="connsiteY50" fmla="*/ 161542 h 606761"/>
                <a:gd name="connsiteX51" fmla="*/ 587107 w 607614"/>
                <a:gd name="connsiteY51" fmla="*/ 100865 h 606761"/>
                <a:gd name="connsiteX52" fmla="*/ 233172 w 607614"/>
                <a:gd name="connsiteY52" fmla="*/ 100865 h 606761"/>
                <a:gd name="connsiteX53" fmla="*/ 233172 w 607614"/>
                <a:gd name="connsiteY53" fmla="*/ 81145 h 606761"/>
                <a:gd name="connsiteX54" fmla="*/ 597740 w 607614"/>
                <a:gd name="connsiteY54" fmla="*/ 81145 h 606761"/>
                <a:gd name="connsiteX55" fmla="*/ 607614 w 607614"/>
                <a:gd name="connsiteY55" fmla="*/ 91005 h 606761"/>
                <a:gd name="connsiteX56" fmla="*/ 607614 w 607614"/>
                <a:gd name="connsiteY56" fmla="*/ 475547 h 606761"/>
                <a:gd name="connsiteX57" fmla="*/ 606855 w 607614"/>
                <a:gd name="connsiteY57" fmla="*/ 478580 h 606761"/>
                <a:gd name="connsiteX58" fmla="*/ 606855 w 607614"/>
                <a:gd name="connsiteY58" fmla="*/ 479339 h 606761"/>
                <a:gd name="connsiteX59" fmla="*/ 604576 w 607614"/>
                <a:gd name="connsiteY59" fmla="*/ 482373 h 606761"/>
                <a:gd name="connsiteX60" fmla="*/ 483053 w 607614"/>
                <a:gd name="connsiteY60" fmla="*/ 603727 h 606761"/>
                <a:gd name="connsiteX61" fmla="*/ 476218 w 607614"/>
                <a:gd name="connsiteY61" fmla="*/ 606761 h 606761"/>
                <a:gd name="connsiteX62" fmla="*/ 9873 w 607614"/>
                <a:gd name="connsiteY62" fmla="*/ 606761 h 606761"/>
                <a:gd name="connsiteX63" fmla="*/ 0 w 607614"/>
                <a:gd name="connsiteY63" fmla="*/ 596901 h 606761"/>
                <a:gd name="connsiteX64" fmla="*/ 0 w 607614"/>
                <a:gd name="connsiteY64" fmla="*/ 91005 h 606761"/>
                <a:gd name="connsiteX65" fmla="*/ 9873 w 607614"/>
                <a:gd name="connsiteY65" fmla="*/ 81145 h 606761"/>
                <a:gd name="connsiteX66" fmla="*/ 101059 w 607614"/>
                <a:gd name="connsiteY66" fmla="*/ 70536 h 606761"/>
                <a:gd name="connsiteX67" fmla="*/ 101059 w 607614"/>
                <a:gd name="connsiteY67" fmla="*/ 141830 h 606761"/>
                <a:gd name="connsiteX68" fmla="*/ 182340 w 607614"/>
                <a:gd name="connsiteY68" fmla="*/ 141830 h 606761"/>
                <a:gd name="connsiteX69" fmla="*/ 182340 w 607614"/>
                <a:gd name="connsiteY69" fmla="*/ 70536 h 606761"/>
                <a:gd name="connsiteX70" fmla="*/ 81308 w 607614"/>
                <a:gd name="connsiteY70" fmla="*/ 20478 h 606761"/>
                <a:gd name="connsiteX71" fmla="*/ 81308 w 607614"/>
                <a:gd name="connsiteY71" fmla="*/ 50816 h 606761"/>
                <a:gd name="connsiteX72" fmla="*/ 91184 w 607614"/>
                <a:gd name="connsiteY72" fmla="*/ 50816 h 606761"/>
                <a:gd name="connsiteX73" fmla="*/ 192216 w 607614"/>
                <a:gd name="connsiteY73" fmla="*/ 50816 h 606761"/>
                <a:gd name="connsiteX74" fmla="*/ 202851 w 607614"/>
                <a:gd name="connsiteY74" fmla="*/ 50816 h 606761"/>
                <a:gd name="connsiteX75" fmla="*/ 202851 w 607614"/>
                <a:gd name="connsiteY75" fmla="*/ 20478 h 606761"/>
                <a:gd name="connsiteX76" fmla="*/ 70674 w 607614"/>
                <a:gd name="connsiteY76" fmla="*/ 0 h 606761"/>
                <a:gd name="connsiteX77" fmla="*/ 212726 w 607614"/>
                <a:gd name="connsiteY77" fmla="*/ 0 h 606761"/>
                <a:gd name="connsiteX78" fmla="*/ 222601 w 607614"/>
                <a:gd name="connsiteY78" fmla="*/ 9860 h 606761"/>
                <a:gd name="connsiteX79" fmla="*/ 222601 w 607614"/>
                <a:gd name="connsiteY79" fmla="*/ 60676 h 606761"/>
                <a:gd name="connsiteX80" fmla="*/ 212726 w 607614"/>
                <a:gd name="connsiteY80" fmla="*/ 70536 h 606761"/>
                <a:gd name="connsiteX81" fmla="*/ 202851 w 607614"/>
                <a:gd name="connsiteY81" fmla="*/ 70536 h 606761"/>
                <a:gd name="connsiteX82" fmla="*/ 202851 w 607614"/>
                <a:gd name="connsiteY82" fmla="*/ 151690 h 606761"/>
                <a:gd name="connsiteX83" fmla="*/ 192216 w 607614"/>
                <a:gd name="connsiteY83" fmla="*/ 161550 h 606761"/>
                <a:gd name="connsiteX84" fmla="*/ 151955 w 607614"/>
                <a:gd name="connsiteY84" fmla="*/ 161550 h 606761"/>
                <a:gd name="connsiteX85" fmla="*/ 151955 w 607614"/>
                <a:gd name="connsiteY85" fmla="*/ 242704 h 606761"/>
                <a:gd name="connsiteX86" fmla="*/ 131445 w 607614"/>
                <a:gd name="connsiteY86" fmla="*/ 242704 h 606761"/>
                <a:gd name="connsiteX87" fmla="*/ 131445 w 607614"/>
                <a:gd name="connsiteY87" fmla="*/ 161550 h 606761"/>
                <a:gd name="connsiteX88" fmla="*/ 91184 w 607614"/>
                <a:gd name="connsiteY88" fmla="*/ 161550 h 606761"/>
                <a:gd name="connsiteX89" fmla="*/ 81308 w 607614"/>
                <a:gd name="connsiteY89" fmla="*/ 151690 h 606761"/>
                <a:gd name="connsiteX90" fmla="*/ 81308 w 607614"/>
                <a:gd name="connsiteY90" fmla="*/ 70536 h 606761"/>
                <a:gd name="connsiteX91" fmla="*/ 70674 w 607614"/>
                <a:gd name="connsiteY91" fmla="*/ 70536 h 606761"/>
                <a:gd name="connsiteX92" fmla="*/ 60798 w 607614"/>
                <a:gd name="connsiteY92" fmla="*/ 60676 h 606761"/>
                <a:gd name="connsiteX93" fmla="*/ 60798 w 607614"/>
                <a:gd name="connsiteY93" fmla="*/ 9860 h 606761"/>
                <a:gd name="connsiteX94" fmla="*/ 70674 w 607614"/>
                <a:gd name="connsiteY94" fmla="*/ 0 h 60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607614" h="606761">
                  <a:moveTo>
                    <a:pt x="486091" y="485407"/>
                  </a:moveTo>
                  <a:lnTo>
                    <a:pt x="486091" y="572630"/>
                  </a:lnTo>
                  <a:lnTo>
                    <a:pt x="529384" y="528639"/>
                  </a:lnTo>
                  <a:lnTo>
                    <a:pt x="573436" y="485407"/>
                  </a:lnTo>
                  <a:close/>
                  <a:moveTo>
                    <a:pt x="20507" y="464928"/>
                  </a:moveTo>
                  <a:lnTo>
                    <a:pt x="20507" y="586282"/>
                  </a:lnTo>
                  <a:lnTo>
                    <a:pt x="334188" y="586282"/>
                  </a:lnTo>
                  <a:lnTo>
                    <a:pt x="334188" y="464928"/>
                  </a:lnTo>
                  <a:close/>
                  <a:moveTo>
                    <a:pt x="20507" y="323854"/>
                  </a:moveTo>
                  <a:lnTo>
                    <a:pt x="20507" y="384531"/>
                  </a:lnTo>
                  <a:lnTo>
                    <a:pt x="334188" y="384531"/>
                  </a:lnTo>
                  <a:lnTo>
                    <a:pt x="334188" y="323854"/>
                  </a:lnTo>
                  <a:close/>
                  <a:moveTo>
                    <a:pt x="415456" y="242698"/>
                  </a:moveTo>
                  <a:lnTo>
                    <a:pt x="415456" y="586282"/>
                  </a:lnTo>
                  <a:lnTo>
                    <a:pt x="465584" y="586282"/>
                  </a:lnTo>
                  <a:lnTo>
                    <a:pt x="465584" y="475547"/>
                  </a:lnTo>
                  <a:cubicBezTo>
                    <a:pt x="465584" y="469479"/>
                    <a:pt x="470142" y="464928"/>
                    <a:pt x="476218" y="464928"/>
                  </a:cubicBezTo>
                  <a:lnTo>
                    <a:pt x="587107" y="464928"/>
                  </a:lnTo>
                  <a:lnTo>
                    <a:pt x="587107" y="242698"/>
                  </a:lnTo>
                  <a:close/>
                  <a:moveTo>
                    <a:pt x="9873" y="81145"/>
                  </a:moveTo>
                  <a:lnTo>
                    <a:pt x="50887" y="81145"/>
                  </a:lnTo>
                  <a:lnTo>
                    <a:pt x="50887" y="100865"/>
                  </a:lnTo>
                  <a:lnTo>
                    <a:pt x="20507" y="100865"/>
                  </a:lnTo>
                  <a:lnTo>
                    <a:pt x="20507" y="232838"/>
                  </a:lnTo>
                  <a:lnTo>
                    <a:pt x="91142" y="232838"/>
                  </a:lnTo>
                  <a:lnTo>
                    <a:pt x="91142" y="252558"/>
                  </a:lnTo>
                  <a:lnTo>
                    <a:pt x="20507" y="252558"/>
                  </a:lnTo>
                  <a:lnTo>
                    <a:pt x="20507" y="303375"/>
                  </a:lnTo>
                  <a:lnTo>
                    <a:pt x="344062" y="303375"/>
                  </a:lnTo>
                  <a:cubicBezTo>
                    <a:pt x="350138" y="303375"/>
                    <a:pt x="354695" y="307167"/>
                    <a:pt x="354695" y="313235"/>
                  </a:cubicBezTo>
                  <a:lnTo>
                    <a:pt x="354695" y="394391"/>
                  </a:lnTo>
                  <a:cubicBezTo>
                    <a:pt x="354695" y="400459"/>
                    <a:pt x="350138" y="404251"/>
                    <a:pt x="344062" y="404251"/>
                  </a:cubicBezTo>
                  <a:lnTo>
                    <a:pt x="20507" y="404251"/>
                  </a:lnTo>
                  <a:lnTo>
                    <a:pt x="20507" y="445208"/>
                  </a:lnTo>
                  <a:lnTo>
                    <a:pt x="344062" y="445208"/>
                  </a:lnTo>
                  <a:cubicBezTo>
                    <a:pt x="350138" y="445208"/>
                    <a:pt x="354695" y="449000"/>
                    <a:pt x="354695" y="455068"/>
                  </a:cubicBezTo>
                  <a:lnTo>
                    <a:pt x="354695" y="586282"/>
                  </a:lnTo>
                  <a:lnTo>
                    <a:pt x="394949" y="586282"/>
                  </a:lnTo>
                  <a:lnTo>
                    <a:pt x="394949" y="232838"/>
                  </a:lnTo>
                  <a:cubicBezTo>
                    <a:pt x="394949" y="226770"/>
                    <a:pt x="398747" y="222219"/>
                    <a:pt x="404823" y="222219"/>
                  </a:cubicBezTo>
                  <a:lnTo>
                    <a:pt x="587107" y="222219"/>
                  </a:lnTo>
                  <a:lnTo>
                    <a:pt x="587107" y="182021"/>
                  </a:lnTo>
                  <a:lnTo>
                    <a:pt x="334188" y="182021"/>
                  </a:lnTo>
                  <a:lnTo>
                    <a:pt x="334188" y="242698"/>
                  </a:lnTo>
                  <a:cubicBezTo>
                    <a:pt x="334188" y="248766"/>
                    <a:pt x="330390" y="252558"/>
                    <a:pt x="324314" y="252558"/>
                  </a:cubicBezTo>
                  <a:lnTo>
                    <a:pt x="192158" y="252558"/>
                  </a:lnTo>
                  <a:lnTo>
                    <a:pt x="192158" y="232838"/>
                  </a:lnTo>
                  <a:lnTo>
                    <a:pt x="313681" y="232838"/>
                  </a:lnTo>
                  <a:lnTo>
                    <a:pt x="313681" y="172161"/>
                  </a:lnTo>
                  <a:cubicBezTo>
                    <a:pt x="313681" y="166093"/>
                    <a:pt x="318238" y="161542"/>
                    <a:pt x="324314" y="161542"/>
                  </a:cubicBezTo>
                  <a:lnTo>
                    <a:pt x="587107" y="161542"/>
                  </a:lnTo>
                  <a:lnTo>
                    <a:pt x="587107" y="100865"/>
                  </a:lnTo>
                  <a:lnTo>
                    <a:pt x="233172" y="100865"/>
                  </a:lnTo>
                  <a:lnTo>
                    <a:pt x="233172" y="81145"/>
                  </a:lnTo>
                  <a:lnTo>
                    <a:pt x="597740" y="81145"/>
                  </a:lnTo>
                  <a:cubicBezTo>
                    <a:pt x="603817" y="81145"/>
                    <a:pt x="607614" y="84937"/>
                    <a:pt x="607614" y="91005"/>
                  </a:cubicBezTo>
                  <a:lnTo>
                    <a:pt x="607614" y="475547"/>
                  </a:lnTo>
                  <a:cubicBezTo>
                    <a:pt x="607614" y="476305"/>
                    <a:pt x="607614" y="477064"/>
                    <a:pt x="606855" y="478580"/>
                  </a:cubicBezTo>
                  <a:lnTo>
                    <a:pt x="606855" y="479339"/>
                  </a:lnTo>
                  <a:cubicBezTo>
                    <a:pt x="605336" y="480097"/>
                    <a:pt x="605336" y="481614"/>
                    <a:pt x="604576" y="482373"/>
                  </a:cubicBezTo>
                  <a:lnTo>
                    <a:pt x="483053" y="603727"/>
                  </a:lnTo>
                  <a:cubicBezTo>
                    <a:pt x="480775" y="606003"/>
                    <a:pt x="479256" y="606761"/>
                    <a:pt x="476218" y="606761"/>
                  </a:cubicBezTo>
                  <a:lnTo>
                    <a:pt x="9873" y="606761"/>
                  </a:lnTo>
                  <a:cubicBezTo>
                    <a:pt x="3797" y="606761"/>
                    <a:pt x="0" y="602969"/>
                    <a:pt x="0" y="596901"/>
                  </a:cubicBezTo>
                  <a:lnTo>
                    <a:pt x="0" y="91005"/>
                  </a:lnTo>
                  <a:cubicBezTo>
                    <a:pt x="0" y="84937"/>
                    <a:pt x="3797" y="81145"/>
                    <a:pt x="9873" y="81145"/>
                  </a:cubicBezTo>
                  <a:close/>
                  <a:moveTo>
                    <a:pt x="101059" y="70536"/>
                  </a:moveTo>
                  <a:lnTo>
                    <a:pt x="101059" y="141830"/>
                  </a:lnTo>
                  <a:lnTo>
                    <a:pt x="182340" y="141830"/>
                  </a:lnTo>
                  <a:lnTo>
                    <a:pt x="182340" y="70536"/>
                  </a:lnTo>
                  <a:close/>
                  <a:moveTo>
                    <a:pt x="81308" y="20478"/>
                  </a:moveTo>
                  <a:lnTo>
                    <a:pt x="81308" y="50816"/>
                  </a:lnTo>
                  <a:lnTo>
                    <a:pt x="91184" y="50816"/>
                  </a:lnTo>
                  <a:lnTo>
                    <a:pt x="192216" y="50816"/>
                  </a:lnTo>
                  <a:lnTo>
                    <a:pt x="202851" y="50816"/>
                  </a:lnTo>
                  <a:lnTo>
                    <a:pt x="202851" y="20478"/>
                  </a:lnTo>
                  <a:close/>
                  <a:moveTo>
                    <a:pt x="70674" y="0"/>
                  </a:moveTo>
                  <a:lnTo>
                    <a:pt x="212726" y="0"/>
                  </a:lnTo>
                  <a:cubicBezTo>
                    <a:pt x="218803" y="0"/>
                    <a:pt x="222601" y="3792"/>
                    <a:pt x="222601" y="9860"/>
                  </a:cubicBezTo>
                  <a:lnTo>
                    <a:pt x="222601" y="60676"/>
                  </a:lnTo>
                  <a:cubicBezTo>
                    <a:pt x="222601" y="66744"/>
                    <a:pt x="218803" y="70536"/>
                    <a:pt x="212726" y="70536"/>
                  </a:cubicBezTo>
                  <a:lnTo>
                    <a:pt x="202851" y="70536"/>
                  </a:lnTo>
                  <a:lnTo>
                    <a:pt x="202851" y="151690"/>
                  </a:lnTo>
                  <a:cubicBezTo>
                    <a:pt x="202851" y="157758"/>
                    <a:pt x="198293" y="161550"/>
                    <a:pt x="192216" y="161550"/>
                  </a:cubicBezTo>
                  <a:lnTo>
                    <a:pt x="151955" y="161550"/>
                  </a:lnTo>
                  <a:lnTo>
                    <a:pt x="151955" y="242704"/>
                  </a:lnTo>
                  <a:lnTo>
                    <a:pt x="131445" y="242704"/>
                  </a:lnTo>
                  <a:lnTo>
                    <a:pt x="131445" y="161550"/>
                  </a:lnTo>
                  <a:lnTo>
                    <a:pt x="91184" y="161550"/>
                  </a:lnTo>
                  <a:cubicBezTo>
                    <a:pt x="85107" y="161550"/>
                    <a:pt x="81308" y="157758"/>
                    <a:pt x="81308" y="151690"/>
                  </a:cubicBezTo>
                  <a:lnTo>
                    <a:pt x="81308" y="70536"/>
                  </a:lnTo>
                  <a:lnTo>
                    <a:pt x="70674" y="70536"/>
                  </a:lnTo>
                  <a:cubicBezTo>
                    <a:pt x="64596" y="70536"/>
                    <a:pt x="60798" y="66744"/>
                    <a:pt x="60798" y="60676"/>
                  </a:cubicBezTo>
                  <a:lnTo>
                    <a:pt x="60798" y="9860"/>
                  </a:lnTo>
                  <a:cubicBezTo>
                    <a:pt x="60798" y="3792"/>
                    <a:pt x="64596" y="0"/>
                    <a:pt x="70674" y="0"/>
                  </a:cubicBezTo>
                  <a:close/>
                </a:path>
              </a:pathLst>
            </a:custGeom>
            <a:solidFill>
              <a:srgbClr val="2BC6E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293427" y="3458271"/>
              <a:ext cx="1142012" cy="725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686868">
                      <a:lumMod val="7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86868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82809" y="2106293"/>
            <a:ext cx="1623719" cy="1915311"/>
            <a:chOff x="6398702" y="1848221"/>
            <a:chExt cx="2251172" cy="2655444"/>
          </a:xfrm>
        </p:grpSpPr>
        <p:grpSp>
          <p:nvGrpSpPr>
            <p:cNvPr id="25" name="组合 24"/>
            <p:cNvGrpSpPr/>
            <p:nvPr/>
          </p:nvGrpSpPr>
          <p:grpSpPr>
            <a:xfrm>
              <a:off x="6398702" y="1848221"/>
              <a:ext cx="2251172" cy="2655444"/>
              <a:chOff x="1495936" y="2036674"/>
              <a:chExt cx="2664763" cy="3143309"/>
            </a:xfrm>
          </p:grpSpPr>
          <p:sp>
            <p:nvSpPr>
              <p:cNvPr id="28" name="hexagonal_73861"/>
              <p:cNvSpPr>
                <a:spLocks noChangeAspect="1"/>
              </p:cNvSpPr>
              <p:nvPr/>
            </p:nvSpPr>
            <p:spPr bwMode="auto">
              <a:xfrm rot="5400000">
                <a:off x="1331632" y="2200978"/>
                <a:ext cx="2784651" cy="2456043"/>
              </a:xfrm>
              <a:custGeom>
                <a:avLst/>
                <a:gdLst>
                  <a:gd name="T0" fmla="*/ 6388 w 6494"/>
                  <a:gd name="T1" fmla="*/ 2571 h 5736"/>
                  <a:gd name="T2" fmla="*/ 5075 w 6494"/>
                  <a:gd name="T3" fmla="*/ 297 h 5736"/>
                  <a:gd name="T4" fmla="*/ 4560 w 6494"/>
                  <a:gd name="T5" fmla="*/ 0 h 5736"/>
                  <a:gd name="T6" fmla="*/ 1934 w 6494"/>
                  <a:gd name="T7" fmla="*/ 0 h 5736"/>
                  <a:gd name="T8" fmla="*/ 1419 w 6494"/>
                  <a:gd name="T9" fmla="*/ 297 h 5736"/>
                  <a:gd name="T10" fmla="*/ 107 w 6494"/>
                  <a:gd name="T11" fmla="*/ 2571 h 5736"/>
                  <a:gd name="T12" fmla="*/ 107 w 6494"/>
                  <a:gd name="T13" fmla="*/ 3165 h 5736"/>
                  <a:gd name="T14" fmla="*/ 1419 w 6494"/>
                  <a:gd name="T15" fmla="*/ 5439 h 5736"/>
                  <a:gd name="T16" fmla="*/ 1934 w 6494"/>
                  <a:gd name="T17" fmla="*/ 5736 h 5736"/>
                  <a:gd name="T18" fmla="*/ 4560 w 6494"/>
                  <a:gd name="T19" fmla="*/ 5736 h 5736"/>
                  <a:gd name="T20" fmla="*/ 5075 w 6494"/>
                  <a:gd name="T21" fmla="*/ 5439 h 5736"/>
                  <a:gd name="T22" fmla="*/ 6388 w 6494"/>
                  <a:gd name="T23" fmla="*/ 3165 h 5736"/>
                  <a:gd name="T24" fmla="*/ 6388 w 6494"/>
                  <a:gd name="T25" fmla="*/ 2571 h 5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94" h="5736">
                    <a:moveTo>
                      <a:pt x="6388" y="2571"/>
                    </a:moveTo>
                    <a:lnTo>
                      <a:pt x="5075" y="297"/>
                    </a:lnTo>
                    <a:cubicBezTo>
                      <a:pt x="4968" y="113"/>
                      <a:pt x="4772" y="0"/>
                      <a:pt x="4560" y="0"/>
                    </a:cubicBezTo>
                    <a:lnTo>
                      <a:pt x="1934" y="0"/>
                    </a:lnTo>
                    <a:cubicBezTo>
                      <a:pt x="1722" y="0"/>
                      <a:pt x="1526" y="113"/>
                      <a:pt x="1419" y="297"/>
                    </a:cubicBezTo>
                    <a:lnTo>
                      <a:pt x="107" y="2571"/>
                    </a:lnTo>
                    <a:cubicBezTo>
                      <a:pt x="0" y="2755"/>
                      <a:pt x="0" y="2981"/>
                      <a:pt x="107" y="3165"/>
                    </a:cubicBezTo>
                    <a:lnTo>
                      <a:pt x="1419" y="5439"/>
                    </a:lnTo>
                    <a:cubicBezTo>
                      <a:pt x="1526" y="5623"/>
                      <a:pt x="1722" y="5736"/>
                      <a:pt x="1934" y="5736"/>
                    </a:cubicBezTo>
                    <a:lnTo>
                      <a:pt x="4560" y="5736"/>
                    </a:lnTo>
                    <a:cubicBezTo>
                      <a:pt x="4772" y="5736"/>
                      <a:pt x="4968" y="5623"/>
                      <a:pt x="5075" y="5439"/>
                    </a:cubicBezTo>
                    <a:lnTo>
                      <a:pt x="6388" y="3165"/>
                    </a:lnTo>
                    <a:cubicBezTo>
                      <a:pt x="6494" y="2981"/>
                      <a:pt x="6494" y="2755"/>
                      <a:pt x="6388" y="2571"/>
                    </a:cubicBezTo>
                    <a:close/>
                  </a:path>
                </a:pathLst>
              </a:custGeom>
              <a:solidFill>
                <a:srgbClr val="F6C443"/>
              </a:solidFill>
              <a:ln>
                <a:noFill/>
              </a:ln>
              <a:effectLst/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hexagonal_73861"/>
              <p:cNvSpPr>
                <a:spLocks noChangeAspect="1"/>
              </p:cNvSpPr>
              <p:nvPr/>
            </p:nvSpPr>
            <p:spPr bwMode="auto">
              <a:xfrm rot="5400000">
                <a:off x="1540352" y="2559636"/>
                <a:ext cx="2784651" cy="2456043"/>
              </a:xfrm>
              <a:custGeom>
                <a:avLst/>
                <a:gdLst>
                  <a:gd name="T0" fmla="*/ 6388 w 6494"/>
                  <a:gd name="T1" fmla="*/ 2571 h 5736"/>
                  <a:gd name="T2" fmla="*/ 5075 w 6494"/>
                  <a:gd name="T3" fmla="*/ 297 h 5736"/>
                  <a:gd name="T4" fmla="*/ 4560 w 6494"/>
                  <a:gd name="T5" fmla="*/ 0 h 5736"/>
                  <a:gd name="T6" fmla="*/ 1934 w 6494"/>
                  <a:gd name="T7" fmla="*/ 0 h 5736"/>
                  <a:gd name="T8" fmla="*/ 1419 w 6494"/>
                  <a:gd name="T9" fmla="*/ 297 h 5736"/>
                  <a:gd name="T10" fmla="*/ 107 w 6494"/>
                  <a:gd name="T11" fmla="*/ 2571 h 5736"/>
                  <a:gd name="T12" fmla="*/ 107 w 6494"/>
                  <a:gd name="T13" fmla="*/ 3165 h 5736"/>
                  <a:gd name="T14" fmla="*/ 1419 w 6494"/>
                  <a:gd name="T15" fmla="*/ 5439 h 5736"/>
                  <a:gd name="T16" fmla="*/ 1934 w 6494"/>
                  <a:gd name="T17" fmla="*/ 5736 h 5736"/>
                  <a:gd name="T18" fmla="*/ 4560 w 6494"/>
                  <a:gd name="T19" fmla="*/ 5736 h 5736"/>
                  <a:gd name="T20" fmla="*/ 5075 w 6494"/>
                  <a:gd name="T21" fmla="*/ 5439 h 5736"/>
                  <a:gd name="T22" fmla="*/ 6388 w 6494"/>
                  <a:gd name="T23" fmla="*/ 3165 h 5736"/>
                  <a:gd name="T24" fmla="*/ 6388 w 6494"/>
                  <a:gd name="T25" fmla="*/ 2571 h 5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94" h="5736">
                    <a:moveTo>
                      <a:pt x="6388" y="2571"/>
                    </a:moveTo>
                    <a:lnTo>
                      <a:pt x="5075" y="297"/>
                    </a:lnTo>
                    <a:cubicBezTo>
                      <a:pt x="4968" y="113"/>
                      <a:pt x="4772" y="0"/>
                      <a:pt x="4560" y="0"/>
                    </a:cubicBezTo>
                    <a:lnTo>
                      <a:pt x="1934" y="0"/>
                    </a:lnTo>
                    <a:cubicBezTo>
                      <a:pt x="1722" y="0"/>
                      <a:pt x="1526" y="113"/>
                      <a:pt x="1419" y="297"/>
                    </a:cubicBezTo>
                    <a:lnTo>
                      <a:pt x="107" y="2571"/>
                    </a:lnTo>
                    <a:cubicBezTo>
                      <a:pt x="0" y="2755"/>
                      <a:pt x="0" y="2981"/>
                      <a:pt x="107" y="3165"/>
                    </a:cubicBezTo>
                    <a:lnTo>
                      <a:pt x="1419" y="5439"/>
                    </a:lnTo>
                    <a:cubicBezTo>
                      <a:pt x="1526" y="5623"/>
                      <a:pt x="1722" y="5736"/>
                      <a:pt x="1934" y="5736"/>
                    </a:cubicBezTo>
                    <a:lnTo>
                      <a:pt x="4560" y="5736"/>
                    </a:lnTo>
                    <a:cubicBezTo>
                      <a:pt x="4772" y="5736"/>
                      <a:pt x="4968" y="5623"/>
                      <a:pt x="5075" y="5439"/>
                    </a:cubicBezTo>
                    <a:lnTo>
                      <a:pt x="6388" y="3165"/>
                    </a:lnTo>
                    <a:cubicBezTo>
                      <a:pt x="6494" y="2981"/>
                      <a:pt x="6494" y="2755"/>
                      <a:pt x="6388" y="25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54000" dist="38100" dir="2700000" algn="tl" rotWithShape="0">
                  <a:srgbClr val="22AAD4">
                    <a:alpha val="40000"/>
                  </a:srgbClr>
                </a:outerShdw>
              </a:effec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6" name="dna-code_82990"/>
            <p:cNvSpPr>
              <a:spLocks noChangeAspect="1"/>
            </p:cNvSpPr>
            <p:nvPr/>
          </p:nvSpPr>
          <p:spPr bwMode="auto">
            <a:xfrm>
              <a:off x="7317546" y="2732075"/>
              <a:ext cx="590965" cy="587832"/>
            </a:xfrm>
            <a:custGeom>
              <a:avLst/>
              <a:gdLst>
                <a:gd name="T0" fmla="*/ 2711 w 2800"/>
                <a:gd name="T1" fmla="*/ 736 h 2789"/>
                <a:gd name="T2" fmla="*/ 2592 w 2800"/>
                <a:gd name="T3" fmla="*/ 813 h 2789"/>
                <a:gd name="T4" fmla="*/ 2492 w 2800"/>
                <a:gd name="T5" fmla="*/ 1029 h 2789"/>
                <a:gd name="T6" fmla="*/ 1771 w 2800"/>
                <a:gd name="T7" fmla="*/ 307 h 2789"/>
                <a:gd name="T8" fmla="*/ 1986 w 2800"/>
                <a:gd name="T9" fmla="*/ 207 h 2789"/>
                <a:gd name="T10" fmla="*/ 2064 w 2800"/>
                <a:gd name="T11" fmla="*/ 89 h 2789"/>
                <a:gd name="T12" fmla="*/ 1945 w 2800"/>
                <a:gd name="T13" fmla="*/ 11 h 2789"/>
                <a:gd name="T14" fmla="*/ 1470 w 2800"/>
                <a:gd name="T15" fmla="*/ 295 h 2789"/>
                <a:gd name="T16" fmla="*/ 1284 w 2800"/>
                <a:gd name="T17" fmla="*/ 1289 h 2789"/>
                <a:gd name="T18" fmla="*/ 310 w 2800"/>
                <a:gd name="T19" fmla="*/ 1455 h 2789"/>
                <a:gd name="T20" fmla="*/ 13 w 2800"/>
                <a:gd name="T21" fmla="*/ 1942 h 2789"/>
                <a:gd name="T22" fmla="*/ 87 w 2800"/>
                <a:gd name="T23" fmla="*/ 2062 h 2789"/>
                <a:gd name="T24" fmla="*/ 110 w 2800"/>
                <a:gd name="T25" fmla="*/ 2065 h 2789"/>
                <a:gd name="T26" fmla="*/ 207 w 2800"/>
                <a:gd name="T27" fmla="*/ 1987 h 2789"/>
                <a:gd name="T28" fmla="*/ 316 w 2800"/>
                <a:gd name="T29" fmla="*/ 1763 h 2789"/>
                <a:gd name="T30" fmla="*/ 1037 w 2800"/>
                <a:gd name="T31" fmla="*/ 2484 h 2789"/>
                <a:gd name="T32" fmla="*/ 812 w 2800"/>
                <a:gd name="T33" fmla="*/ 2592 h 2789"/>
                <a:gd name="T34" fmla="*/ 737 w 2800"/>
                <a:gd name="T35" fmla="*/ 2712 h 2789"/>
                <a:gd name="T36" fmla="*/ 835 w 2800"/>
                <a:gd name="T37" fmla="*/ 2789 h 2789"/>
                <a:gd name="T38" fmla="*/ 857 w 2800"/>
                <a:gd name="T39" fmla="*/ 2787 h 2789"/>
                <a:gd name="T40" fmla="*/ 1345 w 2800"/>
                <a:gd name="T41" fmla="*/ 2489 h 2789"/>
                <a:gd name="T42" fmla="*/ 1510 w 2800"/>
                <a:gd name="T43" fmla="*/ 1516 h 2789"/>
                <a:gd name="T44" fmla="*/ 2505 w 2800"/>
                <a:gd name="T45" fmla="*/ 1329 h 2789"/>
                <a:gd name="T46" fmla="*/ 2788 w 2800"/>
                <a:gd name="T47" fmla="*/ 854 h 2789"/>
                <a:gd name="T48" fmla="*/ 2711 w 2800"/>
                <a:gd name="T49" fmla="*/ 736 h 2789"/>
                <a:gd name="T50" fmla="*/ 2429 w 2800"/>
                <a:gd name="T51" fmla="*/ 1116 h 2789"/>
                <a:gd name="T52" fmla="*/ 2363 w 2800"/>
                <a:gd name="T53" fmla="*/ 1188 h 2789"/>
                <a:gd name="T54" fmla="*/ 2313 w 2800"/>
                <a:gd name="T55" fmla="*/ 1230 h 2789"/>
                <a:gd name="T56" fmla="*/ 1569 w 2800"/>
                <a:gd name="T57" fmla="*/ 486 h 2789"/>
                <a:gd name="T58" fmla="*/ 1612 w 2800"/>
                <a:gd name="T59" fmla="*/ 436 h 2789"/>
                <a:gd name="T60" fmla="*/ 1684 w 2800"/>
                <a:gd name="T61" fmla="*/ 371 h 2789"/>
                <a:gd name="T62" fmla="*/ 2429 w 2800"/>
                <a:gd name="T63" fmla="*/ 1116 h 2789"/>
                <a:gd name="T64" fmla="*/ 2031 w 2800"/>
                <a:gd name="T65" fmla="*/ 1328 h 2789"/>
                <a:gd name="T66" fmla="*/ 1471 w 2800"/>
                <a:gd name="T67" fmla="*/ 769 h 2789"/>
                <a:gd name="T68" fmla="*/ 1516 w 2800"/>
                <a:gd name="T69" fmla="*/ 583 h 2789"/>
                <a:gd name="T70" fmla="*/ 2216 w 2800"/>
                <a:gd name="T71" fmla="*/ 1284 h 2789"/>
                <a:gd name="T72" fmla="*/ 2031 w 2800"/>
                <a:gd name="T73" fmla="*/ 1328 h 2789"/>
                <a:gd name="T74" fmla="*/ 780 w 2800"/>
                <a:gd name="T75" fmla="*/ 1466 h 2789"/>
                <a:gd name="T76" fmla="*/ 1334 w 2800"/>
                <a:gd name="T77" fmla="*/ 2019 h 2789"/>
                <a:gd name="T78" fmla="*/ 1293 w 2800"/>
                <a:gd name="T79" fmla="*/ 2208 h 2789"/>
                <a:gd name="T80" fmla="*/ 591 w 2800"/>
                <a:gd name="T81" fmla="*/ 1507 h 2789"/>
                <a:gd name="T82" fmla="*/ 780 w 2800"/>
                <a:gd name="T83" fmla="*/ 1466 h 2789"/>
                <a:gd name="T84" fmla="*/ 927 w 2800"/>
                <a:gd name="T85" fmla="*/ 1462 h 2789"/>
                <a:gd name="T86" fmla="*/ 1307 w 2800"/>
                <a:gd name="T87" fmla="*/ 1493 h 2789"/>
                <a:gd name="T88" fmla="*/ 1338 w 2800"/>
                <a:gd name="T89" fmla="*/ 1872 h 2789"/>
                <a:gd name="T90" fmla="*/ 927 w 2800"/>
                <a:gd name="T91" fmla="*/ 1462 h 2789"/>
                <a:gd name="T92" fmla="*/ 380 w 2800"/>
                <a:gd name="T93" fmla="*/ 1676 h 2789"/>
                <a:gd name="T94" fmla="*/ 452 w 2800"/>
                <a:gd name="T95" fmla="*/ 1596 h 2789"/>
                <a:gd name="T96" fmla="*/ 494 w 2800"/>
                <a:gd name="T97" fmla="*/ 1560 h 2789"/>
                <a:gd name="T98" fmla="*/ 1239 w 2800"/>
                <a:gd name="T99" fmla="*/ 2306 h 2789"/>
                <a:gd name="T100" fmla="*/ 1203 w 2800"/>
                <a:gd name="T101" fmla="*/ 2348 h 2789"/>
                <a:gd name="T102" fmla="*/ 1124 w 2800"/>
                <a:gd name="T103" fmla="*/ 2420 h 2789"/>
                <a:gd name="T104" fmla="*/ 380 w 2800"/>
                <a:gd name="T105" fmla="*/ 1676 h 2789"/>
                <a:gd name="T106" fmla="*/ 1487 w 2800"/>
                <a:gd name="T107" fmla="*/ 1312 h 2789"/>
                <a:gd name="T108" fmla="*/ 1463 w 2800"/>
                <a:gd name="T109" fmla="*/ 911 h 2789"/>
                <a:gd name="T110" fmla="*/ 1888 w 2800"/>
                <a:gd name="T111" fmla="*/ 1337 h 2789"/>
                <a:gd name="T112" fmla="*/ 1487 w 2800"/>
                <a:gd name="T113" fmla="*/ 1312 h 2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00" h="2789">
                  <a:moveTo>
                    <a:pt x="2711" y="736"/>
                  </a:moveTo>
                  <a:cubicBezTo>
                    <a:pt x="2657" y="725"/>
                    <a:pt x="2604" y="759"/>
                    <a:pt x="2592" y="813"/>
                  </a:cubicBezTo>
                  <a:cubicBezTo>
                    <a:pt x="2592" y="815"/>
                    <a:pt x="2571" y="908"/>
                    <a:pt x="2492" y="1029"/>
                  </a:cubicBezTo>
                  <a:lnTo>
                    <a:pt x="1771" y="307"/>
                  </a:lnTo>
                  <a:cubicBezTo>
                    <a:pt x="1891" y="229"/>
                    <a:pt x="1984" y="207"/>
                    <a:pt x="1986" y="207"/>
                  </a:cubicBezTo>
                  <a:cubicBezTo>
                    <a:pt x="2040" y="195"/>
                    <a:pt x="2075" y="143"/>
                    <a:pt x="2064" y="89"/>
                  </a:cubicBezTo>
                  <a:cubicBezTo>
                    <a:pt x="2052" y="35"/>
                    <a:pt x="1999" y="0"/>
                    <a:pt x="1945" y="11"/>
                  </a:cubicBezTo>
                  <a:cubicBezTo>
                    <a:pt x="1936" y="13"/>
                    <a:pt x="1701" y="64"/>
                    <a:pt x="1470" y="295"/>
                  </a:cubicBezTo>
                  <a:cubicBezTo>
                    <a:pt x="1240" y="525"/>
                    <a:pt x="1241" y="879"/>
                    <a:pt x="1284" y="1289"/>
                  </a:cubicBezTo>
                  <a:cubicBezTo>
                    <a:pt x="882" y="1245"/>
                    <a:pt x="538" y="1227"/>
                    <a:pt x="310" y="1455"/>
                  </a:cubicBezTo>
                  <a:cubicBezTo>
                    <a:pt x="73" y="1692"/>
                    <a:pt x="15" y="1932"/>
                    <a:pt x="13" y="1942"/>
                  </a:cubicBezTo>
                  <a:cubicBezTo>
                    <a:pt x="0" y="1996"/>
                    <a:pt x="34" y="2050"/>
                    <a:pt x="87" y="2062"/>
                  </a:cubicBezTo>
                  <a:cubicBezTo>
                    <a:pt x="95" y="2064"/>
                    <a:pt x="103" y="2065"/>
                    <a:pt x="110" y="2065"/>
                  </a:cubicBezTo>
                  <a:cubicBezTo>
                    <a:pt x="156" y="2065"/>
                    <a:pt x="197" y="2034"/>
                    <a:pt x="207" y="1987"/>
                  </a:cubicBezTo>
                  <a:cubicBezTo>
                    <a:pt x="208" y="1986"/>
                    <a:pt x="233" y="1888"/>
                    <a:pt x="316" y="1763"/>
                  </a:cubicBezTo>
                  <a:lnTo>
                    <a:pt x="1037" y="2484"/>
                  </a:lnTo>
                  <a:cubicBezTo>
                    <a:pt x="911" y="2567"/>
                    <a:pt x="813" y="2592"/>
                    <a:pt x="812" y="2592"/>
                  </a:cubicBezTo>
                  <a:cubicBezTo>
                    <a:pt x="758" y="2605"/>
                    <a:pt x="725" y="2658"/>
                    <a:pt x="737" y="2712"/>
                  </a:cubicBezTo>
                  <a:cubicBezTo>
                    <a:pt x="748" y="2758"/>
                    <a:pt x="789" y="2789"/>
                    <a:pt x="835" y="2789"/>
                  </a:cubicBezTo>
                  <a:cubicBezTo>
                    <a:pt x="842" y="2789"/>
                    <a:pt x="850" y="2789"/>
                    <a:pt x="857" y="2787"/>
                  </a:cubicBezTo>
                  <a:cubicBezTo>
                    <a:pt x="868" y="2784"/>
                    <a:pt x="1108" y="2726"/>
                    <a:pt x="1345" y="2489"/>
                  </a:cubicBezTo>
                  <a:cubicBezTo>
                    <a:pt x="1572" y="2262"/>
                    <a:pt x="1555" y="1917"/>
                    <a:pt x="1510" y="1516"/>
                  </a:cubicBezTo>
                  <a:cubicBezTo>
                    <a:pt x="1920" y="1558"/>
                    <a:pt x="2275" y="1559"/>
                    <a:pt x="2505" y="1329"/>
                  </a:cubicBezTo>
                  <a:cubicBezTo>
                    <a:pt x="2736" y="1098"/>
                    <a:pt x="2786" y="864"/>
                    <a:pt x="2788" y="854"/>
                  </a:cubicBezTo>
                  <a:cubicBezTo>
                    <a:pt x="2800" y="800"/>
                    <a:pt x="2765" y="747"/>
                    <a:pt x="2711" y="736"/>
                  </a:cubicBezTo>
                  <a:close/>
                  <a:moveTo>
                    <a:pt x="2429" y="1116"/>
                  </a:moveTo>
                  <a:cubicBezTo>
                    <a:pt x="2409" y="1139"/>
                    <a:pt x="2388" y="1164"/>
                    <a:pt x="2363" y="1188"/>
                  </a:cubicBezTo>
                  <a:cubicBezTo>
                    <a:pt x="2348" y="1203"/>
                    <a:pt x="2331" y="1217"/>
                    <a:pt x="2313" y="1230"/>
                  </a:cubicBezTo>
                  <a:lnTo>
                    <a:pt x="1569" y="486"/>
                  </a:lnTo>
                  <a:cubicBezTo>
                    <a:pt x="1582" y="468"/>
                    <a:pt x="1596" y="452"/>
                    <a:pt x="1612" y="436"/>
                  </a:cubicBezTo>
                  <a:cubicBezTo>
                    <a:pt x="1636" y="412"/>
                    <a:pt x="1660" y="390"/>
                    <a:pt x="1684" y="371"/>
                  </a:cubicBezTo>
                  <a:lnTo>
                    <a:pt x="2429" y="1116"/>
                  </a:lnTo>
                  <a:close/>
                  <a:moveTo>
                    <a:pt x="2031" y="1328"/>
                  </a:moveTo>
                  <a:lnTo>
                    <a:pt x="1471" y="769"/>
                  </a:lnTo>
                  <a:cubicBezTo>
                    <a:pt x="1479" y="699"/>
                    <a:pt x="1494" y="638"/>
                    <a:pt x="1516" y="583"/>
                  </a:cubicBezTo>
                  <a:lnTo>
                    <a:pt x="2216" y="1284"/>
                  </a:lnTo>
                  <a:cubicBezTo>
                    <a:pt x="2162" y="1306"/>
                    <a:pt x="2100" y="1320"/>
                    <a:pt x="2031" y="1328"/>
                  </a:cubicBezTo>
                  <a:close/>
                  <a:moveTo>
                    <a:pt x="780" y="1466"/>
                  </a:moveTo>
                  <a:lnTo>
                    <a:pt x="1334" y="2019"/>
                  </a:lnTo>
                  <a:cubicBezTo>
                    <a:pt x="1327" y="2089"/>
                    <a:pt x="1315" y="2152"/>
                    <a:pt x="1293" y="2208"/>
                  </a:cubicBezTo>
                  <a:lnTo>
                    <a:pt x="591" y="1507"/>
                  </a:lnTo>
                  <a:cubicBezTo>
                    <a:pt x="647" y="1485"/>
                    <a:pt x="711" y="1472"/>
                    <a:pt x="780" y="1466"/>
                  </a:cubicBezTo>
                  <a:close/>
                  <a:moveTo>
                    <a:pt x="927" y="1462"/>
                  </a:moveTo>
                  <a:cubicBezTo>
                    <a:pt x="1041" y="1464"/>
                    <a:pt x="1169" y="1477"/>
                    <a:pt x="1307" y="1493"/>
                  </a:cubicBezTo>
                  <a:cubicBezTo>
                    <a:pt x="1322" y="1631"/>
                    <a:pt x="1335" y="1758"/>
                    <a:pt x="1338" y="1872"/>
                  </a:cubicBezTo>
                  <a:lnTo>
                    <a:pt x="927" y="1462"/>
                  </a:lnTo>
                  <a:close/>
                  <a:moveTo>
                    <a:pt x="380" y="1676"/>
                  </a:moveTo>
                  <a:cubicBezTo>
                    <a:pt x="401" y="1650"/>
                    <a:pt x="425" y="1623"/>
                    <a:pt x="452" y="1596"/>
                  </a:cubicBezTo>
                  <a:cubicBezTo>
                    <a:pt x="465" y="1583"/>
                    <a:pt x="479" y="1571"/>
                    <a:pt x="494" y="1560"/>
                  </a:cubicBezTo>
                  <a:lnTo>
                    <a:pt x="1239" y="2306"/>
                  </a:lnTo>
                  <a:cubicBezTo>
                    <a:pt x="1228" y="2320"/>
                    <a:pt x="1216" y="2335"/>
                    <a:pt x="1203" y="2348"/>
                  </a:cubicBezTo>
                  <a:cubicBezTo>
                    <a:pt x="1177" y="2374"/>
                    <a:pt x="1150" y="2398"/>
                    <a:pt x="1124" y="2420"/>
                  </a:cubicBezTo>
                  <a:lnTo>
                    <a:pt x="380" y="1676"/>
                  </a:lnTo>
                  <a:close/>
                  <a:moveTo>
                    <a:pt x="1487" y="1312"/>
                  </a:moveTo>
                  <a:cubicBezTo>
                    <a:pt x="1471" y="1159"/>
                    <a:pt x="1461" y="1026"/>
                    <a:pt x="1463" y="911"/>
                  </a:cubicBezTo>
                  <a:lnTo>
                    <a:pt x="1888" y="1337"/>
                  </a:lnTo>
                  <a:cubicBezTo>
                    <a:pt x="1773" y="1338"/>
                    <a:pt x="1640" y="1328"/>
                    <a:pt x="1487" y="1312"/>
                  </a:cubicBezTo>
                  <a:close/>
                </a:path>
              </a:pathLst>
            </a:custGeom>
            <a:solidFill>
              <a:srgbClr val="2BC6E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041444" y="3458271"/>
              <a:ext cx="1142012" cy="725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686868">
                      <a:lumMod val="7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86868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336807" y="2106293"/>
            <a:ext cx="1623719" cy="1915311"/>
            <a:chOff x="9144578" y="1848221"/>
            <a:chExt cx="2251172" cy="2655444"/>
          </a:xfrm>
        </p:grpSpPr>
        <p:grpSp>
          <p:nvGrpSpPr>
            <p:cNvPr id="31" name="组合 30"/>
            <p:cNvGrpSpPr/>
            <p:nvPr/>
          </p:nvGrpSpPr>
          <p:grpSpPr>
            <a:xfrm>
              <a:off x="9144578" y="1848221"/>
              <a:ext cx="2251172" cy="2655444"/>
              <a:chOff x="1495936" y="2036674"/>
              <a:chExt cx="2664763" cy="3143309"/>
            </a:xfrm>
          </p:grpSpPr>
          <p:sp>
            <p:nvSpPr>
              <p:cNvPr id="34" name="hexagonal_73861"/>
              <p:cNvSpPr>
                <a:spLocks noChangeAspect="1"/>
              </p:cNvSpPr>
              <p:nvPr/>
            </p:nvSpPr>
            <p:spPr bwMode="auto">
              <a:xfrm rot="5400000">
                <a:off x="1331632" y="2200978"/>
                <a:ext cx="2784651" cy="2456043"/>
              </a:xfrm>
              <a:custGeom>
                <a:avLst/>
                <a:gdLst>
                  <a:gd name="T0" fmla="*/ 6388 w 6494"/>
                  <a:gd name="T1" fmla="*/ 2571 h 5736"/>
                  <a:gd name="T2" fmla="*/ 5075 w 6494"/>
                  <a:gd name="T3" fmla="*/ 297 h 5736"/>
                  <a:gd name="T4" fmla="*/ 4560 w 6494"/>
                  <a:gd name="T5" fmla="*/ 0 h 5736"/>
                  <a:gd name="T6" fmla="*/ 1934 w 6494"/>
                  <a:gd name="T7" fmla="*/ 0 h 5736"/>
                  <a:gd name="T8" fmla="*/ 1419 w 6494"/>
                  <a:gd name="T9" fmla="*/ 297 h 5736"/>
                  <a:gd name="T10" fmla="*/ 107 w 6494"/>
                  <a:gd name="T11" fmla="*/ 2571 h 5736"/>
                  <a:gd name="T12" fmla="*/ 107 w 6494"/>
                  <a:gd name="T13" fmla="*/ 3165 h 5736"/>
                  <a:gd name="T14" fmla="*/ 1419 w 6494"/>
                  <a:gd name="T15" fmla="*/ 5439 h 5736"/>
                  <a:gd name="T16" fmla="*/ 1934 w 6494"/>
                  <a:gd name="T17" fmla="*/ 5736 h 5736"/>
                  <a:gd name="T18" fmla="*/ 4560 w 6494"/>
                  <a:gd name="T19" fmla="*/ 5736 h 5736"/>
                  <a:gd name="T20" fmla="*/ 5075 w 6494"/>
                  <a:gd name="T21" fmla="*/ 5439 h 5736"/>
                  <a:gd name="T22" fmla="*/ 6388 w 6494"/>
                  <a:gd name="T23" fmla="*/ 3165 h 5736"/>
                  <a:gd name="T24" fmla="*/ 6388 w 6494"/>
                  <a:gd name="T25" fmla="*/ 2571 h 5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94" h="5736">
                    <a:moveTo>
                      <a:pt x="6388" y="2571"/>
                    </a:moveTo>
                    <a:lnTo>
                      <a:pt x="5075" y="297"/>
                    </a:lnTo>
                    <a:cubicBezTo>
                      <a:pt x="4968" y="113"/>
                      <a:pt x="4772" y="0"/>
                      <a:pt x="4560" y="0"/>
                    </a:cubicBezTo>
                    <a:lnTo>
                      <a:pt x="1934" y="0"/>
                    </a:lnTo>
                    <a:cubicBezTo>
                      <a:pt x="1722" y="0"/>
                      <a:pt x="1526" y="113"/>
                      <a:pt x="1419" y="297"/>
                    </a:cubicBezTo>
                    <a:lnTo>
                      <a:pt x="107" y="2571"/>
                    </a:lnTo>
                    <a:cubicBezTo>
                      <a:pt x="0" y="2755"/>
                      <a:pt x="0" y="2981"/>
                      <a:pt x="107" y="3165"/>
                    </a:cubicBezTo>
                    <a:lnTo>
                      <a:pt x="1419" y="5439"/>
                    </a:lnTo>
                    <a:cubicBezTo>
                      <a:pt x="1526" y="5623"/>
                      <a:pt x="1722" y="5736"/>
                      <a:pt x="1934" y="5736"/>
                    </a:cubicBezTo>
                    <a:lnTo>
                      <a:pt x="4560" y="5736"/>
                    </a:lnTo>
                    <a:cubicBezTo>
                      <a:pt x="4772" y="5736"/>
                      <a:pt x="4968" y="5623"/>
                      <a:pt x="5075" y="5439"/>
                    </a:cubicBezTo>
                    <a:lnTo>
                      <a:pt x="6388" y="3165"/>
                    </a:lnTo>
                    <a:cubicBezTo>
                      <a:pt x="6494" y="2981"/>
                      <a:pt x="6494" y="2755"/>
                      <a:pt x="6388" y="2571"/>
                    </a:cubicBezTo>
                    <a:close/>
                  </a:path>
                </a:pathLst>
              </a:custGeom>
              <a:solidFill>
                <a:srgbClr val="B8263D"/>
              </a:solidFill>
              <a:ln>
                <a:noFill/>
              </a:ln>
              <a:effectLst/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hexagonal_73861"/>
              <p:cNvSpPr>
                <a:spLocks noChangeAspect="1"/>
              </p:cNvSpPr>
              <p:nvPr/>
            </p:nvSpPr>
            <p:spPr bwMode="auto">
              <a:xfrm rot="5400000">
                <a:off x="1540352" y="2559636"/>
                <a:ext cx="2784651" cy="2456043"/>
              </a:xfrm>
              <a:custGeom>
                <a:avLst/>
                <a:gdLst>
                  <a:gd name="T0" fmla="*/ 6388 w 6494"/>
                  <a:gd name="T1" fmla="*/ 2571 h 5736"/>
                  <a:gd name="T2" fmla="*/ 5075 w 6494"/>
                  <a:gd name="T3" fmla="*/ 297 h 5736"/>
                  <a:gd name="T4" fmla="*/ 4560 w 6494"/>
                  <a:gd name="T5" fmla="*/ 0 h 5736"/>
                  <a:gd name="T6" fmla="*/ 1934 w 6494"/>
                  <a:gd name="T7" fmla="*/ 0 h 5736"/>
                  <a:gd name="T8" fmla="*/ 1419 w 6494"/>
                  <a:gd name="T9" fmla="*/ 297 h 5736"/>
                  <a:gd name="T10" fmla="*/ 107 w 6494"/>
                  <a:gd name="T11" fmla="*/ 2571 h 5736"/>
                  <a:gd name="T12" fmla="*/ 107 w 6494"/>
                  <a:gd name="T13" fmla="*/ 3165 h 5736"/>
                  <a:gd name="T14" fmla="*/ 1419 w 6494"/>
                  <a:gd name="T15" fmla="*/ 5439 h 5736"/>
                  <a:gd name="T16" fmla="*/ 1934 w 6494"/>
                  <a:gd name="T17" fmla="*/ 5736 h 5736"/>
                  <a:gd name="T18" fmla="*/ 4560 w 6494"/>
                  <a:gd name="T19" fmla="*/ 5736 h 5736"/>
                  <a:gd name="T20" fmla="*/ 5075 w 6494"/>
                  <a:gd name="T21" fmla="*/ 5439 h 5736"/>
                  <a:gd name="T22" fmla="*/ 6388 w 6494"/>
                  <a:gd name="T23" fmla="*/ 3165 h 5736"/>
                  <a:gd name="T24" fmla="*/ 6388 w 6494"/>
                  <a:gd name="T25" fmla="*/ 2571 h 5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94" h="5736">
                    <a:moveTo>
                      <a:pt x="6388" y="2571"/>
                    </a:moveTo>
                    <a:lnTo>
                      <a:pt x="5075" y="297"/>
                    </a:lnTo>
                    <a:cubicBezTo>
                      <a:pt x="4968" y="113"/>
                      <a:pt x="4772" y="0"/>
                      <a:pt x="4560" y="0"/>
                    </a:cubicBezTo>
                    <a:lnTo>
                      <a:pt x="1934" y="0"/>
                    </a:lnTo>
                    <a:cubicBezTo>
                      <a:pt x="1722" y="0"/>
                      <a:pt x="1526" y="113"/>
                      <a:pt x="1419" y="297"/>
                    </a:cubicBezTo>
                    <a:lnTo>
                      <a:pt x="107" y="2571"/>
                    </a:lnTo>
                    <a:cubicBezTo>
                      <a:pt x="0" y="2755"/>
                      <a:pt x="0" y="2981"/>
                      <a:pt x="107" y="3165"/>
                    </a:cubicBezTo>
                    <a:lnTo>
                      <a:pt x="1419" y="5439"/>
                    </a:lnTo>
                    <a:cubicBezTo>
                      <a:pt x="1526" y="5623"/>
                      <a:pt x="1722" y="5736"/>
                      <a:pt x="1934" y="5736"/>
                    </a:cubicBezTo>
                    <a:lnTo>
                      <a:pt x="4560" y="5736"/>
                    </a:lnTo>
                    <a:cubicBezTo>
                      <a:pt x="4772" y="5736"/>
                      <a:pt x="4968" y="5623"/>
                      <a:pt x="5075" y="5439"/>
                    </a:cubicBezTo>
                    <a:lnTo>
                      <a:pt x="6388" y="3165"/>
                    </a:lnTo>
                    <a:cubicBezTo>
                      <a:pt x="6494" y="2981"/>
                      <a:pt x="6494" y="2755"/>
                      <a:pt x="6388" y="25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54000" dist="38100" dir="2700000" algn="tl" rotWithShape="0">
                  <a:srgbClr val="22AAD4">
                    <a:alpha val="40000"/>
                  </a:srgbClr>
                </a:outerShdw>
              </a:effec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2" name="vertical-bars_87155"/>
            <p:cNvSpPr>
              <a:spLocks noChangeAspect="1"/>
            </p:cNvSpPr>
            <p:nvPr/>
          </p:nvSpPr>
          <p:spPr bwMode="auto">
            <a:xfrm>
              <a:off x="10121421" y="2730531"/>
              <a:ext cx="473809" cy="587832"/>
            </a:xfrm>
            <a:custGeom>
              <a:avLst/>
              <a:gdLst>
                <a:gd name="T0" fmla="*/ 3193 w 3193"/>
                <a:gd name="T1" fmla="*/ 1895 h 3967"/>
                <a:gd name="T2" fmla="*/ 3093 w 3193"/>
                <a:gd name="T3" fmla="*/ 1528 h 3967"/>
                <a:gd name="T4" fmla="*/ 200 w 3193"/>
                <a:gd name="T5" fmla="*/ 1528 h 3967"/>
                <a:gd name="T6" fmla="*/ 1200 w 3193"/>
                <a:gd name="T7" fmla="*/ 516 h 3967"/>
                <a:gd name="T8" fmla="*/ 543 w 3193"/>
                <a:gd name="T9" fmla="*/ 1027 h 3967"/>
                <a:gd name="T10" fmla="*/ 543 w 3193"/>
                <a:gd name="T11" fmla="*/ 1227 h 3967"/>
                <a:gd name="T12" fmla="*/ 1300 w 3193"/>
                <a:gd name="T13" fmla="*/ 1227 h 3967"/>
                <a:gd name="T14" fmla="*/ 1944 w 3193"/>
                <a:gd name="T15" fmla="*/ 1127 h 3967"/>
                <a:gd name="T16" fmla="*/ 1844 w 3193"/>
                <a:gd name="T17" fmla="*/ 316 h 3967"/>
                <a:gd name="T18" fmla="*/ 1300 w 3193"/>
                <a:gd name="T19" fmla="*/ 316 h 3967"/>
                <a:gd name="T20" fmla="*/ 200 w 3193"/>
                <a:gd name="T21" fmla="*/ 100 h 3967"/>
                <a:gd name="T22" fmla="*/ 0 w 3193"/>
                <a:gd name="T23" fmla="*/ 100 h 3967"/>
                <a:gd name="T24" fmla="*/ 0 w 3193"/>
                <a:gd name="T25" fmla="*/ 1628 h 3967"/>
                <a:gd name="T26" fmla="*/ 0 w 3193"/>
                <a:gd name="T27" fmla="*/ 2339 h 3967"/>
                <a:gd name="T28" fmla="*/ 0 w 3193"/>
                <a:gd name="T29" fmla="*/ 3551 h 3967"/>
                <a:gd name="T30" fmla="*/ 100 w 3193"/>
                <a:gd name="T31" fmla="*/ 3967 h 3967"/>
                <a:gd name="T32" fmla="*/ 200 w 3193"/>
                <a:gd name="T33" fmla="*/ 3651 h 3967"/>
                <a:gd name="T34" fmla="*/ 2469 w 3193"/>
                <a:gd name="T35" fmla="*/ 3651 h 3967"/>
                <a:gd name="T36" fmla="*/ 3193 w 3193"/>
                <a:gd name="T37" fmla="*/ 3551 h 3967"/>
                <a:gd name="T38" fmla="*/ 3093 w 3193"/>
                <a:gd name="T39" fmla="*/ 2740 h 3967"/>
                <a:gd name="T40" fmla="*/ 2369 w 3193"/>
                <a:gd name="T41" fmla="*/ 2840 h 3967"/>
                <a:gd name="T42" fmla="*/ 200 w 3193"/>
                <a:gd name="T43" fmla="*/ 3451 h 3967"/>
                <a:gd name="T44" fmla="*/ 1956 w 3193"/>
                <a:gd name="T45" fmla="*/ 2940 h 3967"/>
                <a:gd name="T46" fmla="*/ 1956 w 3193"/>
                <a:gd name="T47" fmla="*/ 2740 h 3967"/>
                <a:gd name="T48" fmla="*/ 200 w 3193"/>
                <a:gd name="T49" fmla="*/ 2439 h 3967"/>
                <a:gd name="T50" fmla="*/ 1844 w 3193"/>
                <a:gd name="T51" fmla="*/ 2439 h 3967"/>
                <a:gd name="T52" fmla="*/ 3193 w 3193"/>
                <a:gd name="T53" fmla="*/ 2339 h 3967"/>
                <a:gd name="T54" fmla="*/ 1944 w 3193"/>
                <a:gd name="T55" fmla="*/ 2239 h 3967"/>
                <a:gd name="T56" fmla="*/ 2993 w 3193"/>
                <a:gd name="T57" fmla="*/ 1728 h 3967"/>
                <a:gd name="T58" fmla="*/ 3093 w 3193"/>
                <a:gd name="T59" fmla="*/ 1995 h 3967"/>
                <a:gd name="T60" fmla="*/ 1400 w 3193"/>
                <a:gd name="T61" fmla="*/ 1027 h 3967"/>
                <a:gd name="T62" fmla="*/ 1744 w 3193"/>
                <a:gd name="T63" fmla="*/ 516 h 3967"/>
                <a:gd name="T64" fmla="*/ 2993 w 3193"/>
                <a:gd name="T65" fmla="*/ 3451 h 3967"/>
                <a:gd name="T66" fmla="*/ 2569 w 3193"/>
                <a:gd name="T67" fmla="*/ 2940 h 3967"/>
                <a:gd name="T68" fmla="*/ 2993 w 3193"/>
                <a:gd name="T69" fmla="*/ 3451 h 3967"/>
                <a:gd name="T70" fmla="*/ 1744 w 3193"/>
                <a:gd name="T71" fmla="*/ 1728 h 3967"/>
                <a:gd name="T72" fmla="*/ 200 w 3193"/>
                <a:gd name="T73" fmla="*/ 2239 h 3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93" h="3967">
                  <a:moveTo>
                    <a:pt x="3093" y="1995"/>
                  </a:moveTo>
                  <a:cubicBezTo>
                    <a:pt x="3148" y="1995"/>
                    <a:pt x="3193" y="1951"/>
                    <a:pt x="3193" y="1895"/>
                  </a:cubicBezTo>
                  <a:lnTo>
                    <a:pt x="3193" y="1628"/>
                  </a:lnTo>
                  <a:cubicBezTo>
                    <a:pt x="3193" y="1573"/>
                    <a:pt x="3148" y="1528"/>
                    <a:pt x="3093" y="1528"/>
                  </a:cubicBezTo>
                  <a:lnTo>
                    <a:pt x="1844" y="1528"/>
                  </a:lnTo>
                  <a:lnTo>
                    <a:pt x="200" y="1528"/>
                  </a:lnTo>
                  <a:lnTo>
                    <a:pt x="200" y="516"/>
                  </a:lnTo>
                  <a:lnTo>
                    <a:pt x="1200" y="516"/>
                  </a:lnTo>
                  <a:lnTo>
                    <a:pt x="1200" y="1027"/>
                  </a:lnTo>
                  <a:lnTo>
                    <a:pt x="543" y="1027"/>
                  </a:lnTo>
                  <a:cubicBezTo>
                    <a:pt x="488" y="1027"/>
                    <a:pt x="443" y="1072"/>
                    <a:pt x="443" y="1127"/>
                  </a:cubicBezTo>
                  <a:cubicBezTo>
                    <a:pt x="443" y="1182"/>
                    <a:pt x="488" y="1227"/>
                    <a:pt x="543" y="1227"/>
                  </a:cubicBezTo>
                  <a:lnTo>
                    <a:pt x="1300" y="1227"/>
                  </a:lnTo>
                  <a:cubicBezTo>
                    <a:pt x="1300" y="1227"/>
                    <a:pt x="1300" y="1227"/>
                    <a:pt x="1300" y="1227"/>
                  </a:cubicBezTo>
                  <a:lnTo>
                    <a:pt x="1844" y="1227"/>
                  </a:lnTo>
                  <a:cubicBezTo>
                    <a:pt x="1899" y="1227"/>
                    <a:pt x="1944" y="1182"/>
                    <a:pt x="1944" y="1127"/>
                  </a:cubicBezTo>
                  <a:lnTo>
                    <a:pt x="1944" y="416"/>
                  </a:lnTo>
                  <a:cubicBezTo>
                    <a:pt x="1944" y="361"/>
                    <a:pt x="1899" y="316"/>
                    <a:pt x="1844" y="316"/>
                  </a:cubicBezTo>
                  <a:lnTo>
                    <a:pt x="1300" y="316"/>
                  </a:lnTo>
                  <a:lnTo>
                    <a:pt x="1300" y="316"/>
                  </a:lnTo>
                  <a:lnTo>
                    <a:pt x="200" y="316"/>
                  </a:lnTo>
                  <a:lnTo>
                    <a:pt x="200" y="100"/>
                  </a:lnTo>
                  <a:cubicBezTo>
                    <a:pt x="200" y="45"/>
                    <a:pt x="155" y="0"/>
                    <a:pt x="100" y="0"/>
                  </a:cubicBezTo>
                  <a:cubicBezTo>
                    <a:pt x="44" y="0"/>
                    <a:pt x="0" y="45"/>
                    <a:pt x="0" y="100"/>
                  </a:cubicBezTo>
                  <a:lnTo>
                    <a:pt x="0" y="1628"/>
                  </a:lnTo>
                  <a:lnTo>
                    <a:pt x="0" y="1628"/>
                  </a:lnTo>
                  <a:lnTo>
                    <a:pt x="0" y="2339"/>
                  </a:lnTo>
                  <a:lnTo>
                    <a:pt x="0" y="2339"/>
                  </a:lnTo>
                  <a:lnTo>
                    <a:pt x="0" y="2840"/>
                  </a:lnTo>
                  <a:lnTo>
                    <a:pt x="0" y="3551"/>
                  </a:lnTo>
                  <a:lnTo>
                    <a:pt x="0" y="3867"/>
                  </a:lnTo>
                  <a:cubicBezTo>
                    <a:pt x="0" y="3922"/>
                    <a:pt x="44" y="3967"/>
                    <a:pt x="100" y="3967"/>
                  </a:cubicBezTo>
                  <a:cubicBezTo>
                    <a:pt x="155" y="3967"/>
                    <a:pt x="200" y="3922"/>
                    <a:pt x="200" y="3867"/>
                  </a:cubicBezTo>
                  <a:lnTo>
                    <a:pt x="200" y="3651"/>
                  </a:lnTo>
                  <a:lnTo>
                    <a:pt x="2469" y="3651"/>
                  </a:lnTo>
                  <a:cubicBezTo>
                    <a:pt x="2469" y="3651"/>
                    <a:pt x="2469" y="3651"/>
                    <a:pt x="2469" y="3651"/>
                  </a:cubicBezTo>
                  <a:lnTo>
                    <a:pt x="3093" y="3651"/>
                  </a:lnTo>
                  <a:cubicBezTo>
                    <a:pt x="3148" y="3651"/>
                    <a:pt x="3193" y="3606"/>
                    <a:pt x="3193" y="3551"/>
                  </a:cubicBezTo>
                  <a:lnTo>
                    <a:pt x="3193" y="2840"/>
                  </a:lnTo>
                  <a:cubicBezTo>
                    <a:pt x="3193" y="2784"/>
                    <a:pt x="3148" y="2740"/>
                    <a:pt x="3093" y="2740"/>
                  </a:cubicBezTo>
                  <a:lnTo>
                    <a:pt x="2469" y="2740"/>
                  </a:lnTo>
                  <a:cubicBezTo>
                    <a:pt x="2413" y="2740"/>
                    <a:pt x="2369" y="2784"/>
                    <a:pt x="2369" y="2840"/>
                  </a:cubicBezTo>
                  <a:lnTo>
                    <a:pt x="2369" y="3451"/>
                  </a:lnTo>
                  <a:lnTo>
                    <a:pt x="200" y="3451"/>
                  </a:lnTo>
                  <a:lnTo>
                    <a:pt x="200" y="2940"/>
                  </a:lnTo>
                  <a:lnTo>
                    <a:pt x="1956" y="2940"/>
                  </a:lnTo>
                  <a:cubicBezTo>
                    <a:pt x="2012" y="2940"/>
                    <a:pt x="2056" y="2895"/>
                    <a:pt x="2056" y="2840"/>
                  </a:cubicBezTo>
                  <a:cubicBezTo>
                    <a:pt x="2056" y="2784"/>
                    <a:pt x="2012" y="2740"/>
                    <a:pt x="1956" y="2740"/>
                  </a:cubicBezTo>
                  <a:lnTo>
                    <a:pt x="200" y="2740"/>
                  </a:lnTo>
                  <a:lnTo>
                    <a:pt x="200" y="2439"/>
                  </a:lnTo>
                  <a:lnTo>
                    <a:pt x="1844" y="2439"/>
                  </a:lnTo>
                  <a:cubicBezTo>
                    <a:pt x="1844" y="2439"/>
                    <a:pt x="1844" y="2439"/>
                    <a:pt x="1844" y="2439"/>
                  </a:cubicBezTo>
                  <a:lnTo>
                    <a:pt x="3093" y="2439"/>
                  </a:lnTo>
                  <a:cubicBezTo>
                    <a:pt x="3148" y="2439"/>
                    <a:pt x="3193" y="2394"/>
                    <a:pt x="3193" y="2339"/>
                  </a:cubicBezTo>
                  <a:cubicBezTo>
                    <a:pt x="3193" y="2284"/>
                    <a:pt x="3148" y="2239"/>
                    <a:pt x="3093" y="2239"/>
                  </a:cubicBezTo>
                  <a:lnTo>
                    <a:pt x="1944" y="2239"/>
                  </a:lnTo>
                  <a:lnTo>
                    <a:pt x="1944" y="1728"/>
                  </a:lnTo>
                  <a:lnTo>
                    <a:pt x="2993" y="1728"/>
                  </a:lnTo>
                  <a:lnTo>
                    <a:pt x="2993" y="1895"/>
                  </a:lnTo>
                  <a:cubicBezTo>
                    <a:pt x="2993" y="1951"/>
                    <a:pt x="3038" y="1995"/>
                    <a:pt x="3093" y="1995"/>
                  </a:cubicBezTo>
                  <a:close/>
                  <a:moveTo>
                    <a:pt x="1744" y="1027"/>
                  </a:moveTo>
                  <a:lnTo>
                    <a:pt x="1400" y="1027"/>
                  </a:lnTo>
                  <a:lnTo>
                    <a:pt x="1400" y="516"/>
                  </a:lnTo>
                  <a:lnTo>
                    <a:pt x="1744" y="516"/>
                  </a:lnTo>
                  <a:lnTo>
                    <a:pt x="1744" y="1027"/>
                  </a:lnTo>
                  <a:close/>
                  <a:moveTo>
                    <a:pt x="2993" y="3451"/>
                  </a:moveTo>
                  <a:lnTo>
                    <a:pt x="2569" y="3451"/>
                  </a:lnTo>
                  <a:lnTo>
                    <a:pt x="2569" y="2940"/>
                  </a:lnTo>
                  <a:lnTo>
                    <a:pt x="2993" y="2940"/>
                  </a:lnTo>
                  <a:lnTo>
                    <a:pt x="2993" y="3451"/>
                  </a:lnTo>
                  <a:close/>
                  <a:moveTo>
                    <a:pt x="200" y="1728"/>
                  </a:moveTo>
                  <a:lnTo>
                    <a:pt x="1744" y="1728"/>
                  </a:lnTo>
                  <a:lnTo>
                    <a:pt x="1744" y="2239"/>
                  </a:lnTo>
                  <a:lnTo>
                    <a:pt x="200" y="2239"/>
                  </a:lnTo>
                  <a:lnTo>
                    <a:pt x="200" y="1728"/>
                  </a:lnTo>
                  <a:close/>
                </a:path>
              </a:pathLst>
            </a:custGeom>
            <a:solidFill>
              <a:srgbClr val="2BC6E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791174" y="3458271"/>
              <a:ext cx="1142012" cy="725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686868">
                      <a:lumMod val="7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86868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6" name="Text Placeholder 32"/>
          <p:cNvSpPr txBox="1"/>
          <p:nvPr/>
        </p:nvSpPr>
        <p:spPr>
          <a:xfrm>
            <a:off x="809815" y="4713149"/>
            <a:ext cx="2267419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学习态度和成绩密切相关</a:t>
            </a:r>
          </a:p>
        </p:txBody>
      </p:sp>
      <p:sp>
        <p:nvSpPr>
          <p:cNvPr id="38" name="Text Placeholder 32"/>
          <p:cNvSpPr txBox="1"/>
          <p:nvPr/>
        </p:nvSpPr>
        <p:spPr>
          <a:xfrm>
            <a:off x="3605174" y="4713149"/>
            <a:ext cx="2267419" cy="517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部分同学头脑聪明但潜力有待开发</a:t>
            </a:r>
          </a:p>
        </p:txBody>
      </p:sp>
      <p:sp>
        <p:nvSpPr>
          <p:cNvPr id="40" name="Text Placeholder 32"/>
          <p:cNvSpPr txBox="1"/>
          <p:nvPr/>
        </p:nvSpPr>
        <p:spPr>
          <a:xfrm>
            <a:off x="6356465" y="4713149"/>
            <a:ext cx="2267419" cy="619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学生需要改进学习方法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提高学习目标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2" name="Text Placeholder 32"/>
          <p:cNvSpPr txBox="1"/>
          <p:nvPr/>
        </p:nvSpPr>
        <p:spPr>
          <a:xfrm>
            <a:off x="9107755" y="4713149"/>
            <a:ext cx="2267419" cy="517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部分同学需要在心态方面加以改进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6" grpId="0"/>
      <p:bldP spid="38" grpId="0"/>
      <p:bldP spid="40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675339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成绩带来的思考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35" y="1592118"/>
            <a:ext cx="5019501" cy="501950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505041" y="1994081"/>
            <a:ext cx="5171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部分同学虽然基础不错，头脑灵活，却心浮气躁，不能踏实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刻苦地学习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，成绩忽上忽下。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383308" y="3144878"/>
            <a:ext cx="3209925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E1372F"/>
                </a:solidFill>
                <a:cs typeface="+mn-ea"/>
                <a:sym typeface="+mn-lt"/>
              </a:rPr>
              <a:t>我们要培养孩子的责任感：</a:t>
            </a:r>
            <a:endParaRPr lang="en-US" altLang="zh-CN" sz="2000" b="1" dirty="0">
              <a:solidFill>
                <a:srgbClr val="E1372F"/>
              </a:solidFill>
              <a:cs typeface="+mn-ea"/>
              <a:sym typeface="+mn-lt"/>
            </a:endParaRPr>
          </a:p>
        </p:txBody>
      </p:sp>
      <p:sp>
        <p:nvSpPr>
          <p:cNvPr id="13" name="矩形: 圆角 31"/>
          <p:cNvSpPr/>
          <p:nvPr/>
        </p:nvSpPr>
        <p:spPr>
          <a:xfrm>
            <a:off x="5197693" y="4384191"/>
            <a:ext cx="5376260" cy="1628993"/>
          </a:xfrm>
          <a:prstGeom prst="roundRect">
            <a:avLst/>
          </a:prstGeom>
          <a:noFill/>
          <a:ln w="38100">
            <a:solidFill>
              <a:srgbClr val="E657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5267091" y="4519565"/>
            <a:ext cx="53762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作为一名学生，搞好自己的学习就像医生治好病人，农民种好庄稼一样，是一种必须承担的</a:t>
            </a:r>
            <a:r>
              <a:rPr lang="zh-CN" alt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责任。</a:t>
            </a:r>
            <a:endParaRPr lang="zh-CN" altLang="en-US" sz="2000" b="1" dirty="0">
              <a:solidFill>
                <a:schemeClr val="accent1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  <a:p>
            <a:pPr marL="274320" indent="-274320">
              <a:lnSpc>
                <a:spcPct val="150000"/>
              </a:lnSpc>
              <a:buFont typeface="+mj-ea"/>
              <a:buAutoNum type="circleNumDbPlain"/>
            </a:pPr>
            <a:endParaRPr lang="zh-CN" altLang="en-US" sz="2000" b="1" dirty="0">
              <a:solidFill>
                <a:schemeClr val="accent1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860" y="3622901"/>
            <a:ext cx="3209925" cy="5905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1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675339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存在的问题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312" y="2473459"/>
            <a:ext cx="3949547" cy="394954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616949" y="1984095"/>
            <a:ext cx="3345594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有些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学生学习目的不明确，导致学习无动力，两极分化严重</a:t>
            </a: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64894" y="1984095"/>
            <a:ext cx="3345594" cy="12741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有些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学生上课注意力不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集中，课堂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效率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低，学习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成绩不理想</a:t>
            </a: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42646" y="3151067"/>
            <a:ext cx="3607599" cy="112646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03.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有些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学生作业马虎，字迹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潦草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作业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差错多，选择题乱猜</a:t>
            </a: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452" y="1478806"/>
            <a:ext cx="1620000" cy="1620000"/>
          </a:xfrm>
          <a:prstGeom prst="rect">
            <a:avLst/>
          </a:prstGeom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29" y="2850741"/>
            <a:ext cx="1620000" cy="1620000"/>
          </a:xfrm>
          <a:prstGeom prst="rect">
            <a:avLst/>
          </a:prstGeom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4045" y="1478805"/>
            <a:ext cx="1620000" cy="1620000"/>
          </a:xfrm>
          <a:prstGeom prst="rect">
            <a:avLst/>
          </a:prstGeom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2772635" y="4703987"/>
            <a:ext cx="3992259" cy="12741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04.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有些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学生双休日在家不学习，打电话多，看电视多，上网多</a:t>
            </a: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452" y="4368863"/>
            <a:ext cx="1620000" cy="1620000"/>
          </a:xfrm>
          <a:prstGeom prst="rect">
            <a:avLst/>
          </a:prstGeom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865505" y="923290"/>
            <a:ext cx="11326495" cy="5156835"/>
          </a:xfrm>
          <a:prstGeom prst="roundRect">
            <a:avLst>
              <a:gd name="adj" fmla="val 50000"/>
            </a:avLst>
          </a:prstGeom>
          <a:pattFill prst="pct5">
            <a:fgClr>
              <a:srgbClr val="D5808E"/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V="1">
            <a:off x="-712033" y="712033"/>
            <a:ext cx="3875170" cy="24511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9013" y="2399687"/>
            <a:ext cx="5046741" cy="5046741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6202680" y="1610995"/>
            <a:ext cx="3403600" cy="3403600"/>
          </a:xfrm>
          <a:prstGeom prst="ellipse">
            <a:avLst/>
          </a:prstGeom>
          <a:solidFill>
            <a:srgbClr val="F4D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01498" y="1697990"/>
            <a:ext cx="5629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altLang="zh-CN" sz="5400" i="0" u="none" strike="noStrike" kern="1200" cap="none" spc="0" normalizeH="0" baseline="0" noProof="0" dirty="0">
                <a:solidFill>
                  <a:schemeClr val="tx1"/>
                </a:solidFill>
                <a:uLnTx/>
                <a:uFillTx/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Part 03</a:t>
            </a:r>
            <a:endParaRPr kumimoji="0" lang="zh-CN" altLang="en-US" sz="5400" i="0" u="none" strike="noStrike" kern="1200" cap="none" spc="0" normalizeH="0" baseline="0" noProof="0" dirty="0">
              <a:solidFill>
                <a:srgbClr val="B8263D"/>
              </a:solidFill>
              <a:uLnTx/>
              <a:uFillTx/>
              <a:latin typeface="字魂182号-新潮卡酷黑" panose="00000500000000000000" pitchFamily="2" charset="-122"/>
              <a:ea typeface="字魂182号-新潮卡酷黑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68534" y="2859507"/>
            <a:ext cx="669520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b="1" dirty="0">
                <a:ln>
                  <a:solidFill>
                    <a:schemeClr val="bg1"/>
                  </a:solidFill>
                </a:ln>
                <a:solidFill>
                  <a:srgbClr val="FB635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关于接下来的建议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599171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03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关于接下来的简约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653" y="1925198"/>
            <a:ext cx="4711547" cy="353366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656108" y="2509938"/>
            <a:ext cx="1953928" cy="684000"/>
            <a:chOff x="3108206" y="1502554"/>
            <a:chExt cx="1953928" cy="95105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2" name="矩形: 圆角 8"/>
            <p:cNvSpPr/>
            <p:nvPr/>
          </p:nvSpPr>
          <p:spPr>
            <a:xfrm>
              <a:off x="3108206" y="1502554"/>
              <a:ext cx="1953928" cy="951052"/>
            </a:xfrm>
            <a:prstGeom prst="roundRect">
              <a:avLst/>
            </a:prstGeom>
            <a:solidFill>
              <a:srgbClr val="90C4BB"/>
            </a:solidFill>
            <a:ln>
              <a:solidFill>
                <a:srgbClr val="90C4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435278" y="1778025"/>
              <a:ext cx="1299783" cy="556324"/>
            </a:xfrm>
            <a:prstGeom prst="rect">
              <a:avLst/>
            </a:prstGeom>
            <a:solidFill>
              <a:srgbClr val="90C4BB"/>
            </a:solidFill>
            <a:ln>
              <a:solidFill>
                <a:srgbClr val="90C4BB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温故知新</a:t>
              </a:r>
            </a:p>
          </p:txBody>
        </p:sp>
      </p:grpSp>
      <p:sp>
        <p:nvSpPr>
          <p:cNvPr id="14" name="TextBox 33"/>
          <p:cNvSpPr>
            <a:spLocks noChangeArrowheads="1"/>
          </p:cNvSpPr>
          <p:nvPr/>
        </p:nvSpPr>
        <p:spPr bwMode="auto">
          <a:xfrm>
            <a:off x="4544986" y="3552527"/>
            <a:ext cx="232618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寒假是绝佳的复习时期，学生们可以用寒假的时间来消化和巩固本学期学到的知识。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TextBox 33"/>
          <p:cNvSpPr>
            <a:spLocks noChangeArrowheads="1"/>
          </p:cNvSpPr>
          <p:nvPr/>
        </p:nvSpPr>
        <p:spPr bwMode="auto">
          <a:xfrm>
            <a:off x="1305921" y="3474431"/>
            <a:ext cx="2396808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学习是一个连续的过程，只有在寒假也以正确的方法坚持学习，才能使所学知识扎实牢靠。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444829" y="2509938"/>
            <a:ext cx="1953928" cy="692395"/>
            <a:chOff x="3108206" y="1502554"/>
            <a:chExt cx="1953928" cy="95105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7" name="矩形: 圆角 18"/>
            <p:cNvSpPr/>
            <p:nvPr/>
          </p:nvSpPr>
          <p:spPr>
            <a:xfrm>
              <a:off x="3108206" y="1502554"/>
              <a:ext cx="1953928" cy="9510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35278" y="1778025"/>
              <a:ext cx="1299783" cy="549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学习规律</a:t>
              </a:r>
            </a:p>
          </p:txBody>
        </p:sp>
      </p:grpSp>
      <p:sp>
        <p:nvSpPr>
          <p:cNvPr id="20" name="矩形: 圆角 20"/>
          <p:cNvSpPr/>
          <p:nvPr/>
        </p:nvSpPr>
        <p:spPr>
          <a:xfrm>
            <a:off x="1322711" y="2428922"/>
            <a:ext cx="2146672" cy="773411"/>
          </a:xfrm>
          <a:prstGeom prst="roundRect">
            <a:avLst/>
          </a:prstGeom>
          <a:noFill/>
          <a:ln w="38100">
            <a:solidFill>
              <a:srgbClr val="E1372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矩形: 圆角 21"/>
          <p:cNvSpPr/>
          <p:nvPr/>
        </p:nvSpPr>
        <p:spPr>
          <a:xfrm>
            <a:off x="4559734" y="2420527"/>
            <a:ext cx="2146672" cy="773411"/>
          </a:xfrm>
          <a:prstGeom prst="roundRect">
            <a:avLst/>
          </a:prstGeom>
          <a:noFill/>
          <a:ln w="38100">
            <a:solidFill>
              <a:srgbClr val="E1372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6" t="17014" r="19963"/>
          <a:stretch>
            <a:fillRect/>
          </a:stretch>
        </p:blipFill>
        <p:spPr>
          <a:xfrm>
            <a:off x="1929571" y="1888887"/>
            <a:ext cx="984442" cy="9267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6" t="17014" r="19963"/>
          <a:stretch>
            <a:fillRect/>
          </a:stretch>
        </p:blipFill>
        <p:spPr>
          <a:xfrm>
            <a:off x="5048571" y="1925198"/>
            <a:ext cx="984442" cy="9267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449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49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 build="p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7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7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18135" y="236220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599171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03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关于接下来的建议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660" y="3472055"/>
            <a:ext cx="3139478" cy="31394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660" y="1263810"/>
            <a:ext cx="3139478" cy="313947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145" y="3518452"/>
            <a:ext cx="3139478" cy="313947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145" y="1199253"/>
            <a:ext cx="3139478" cy="3139478"/>
          </a:xfrm>
          <a:prstGeom prst="rect">
            <a:avLst/>
          </a:prstGeom>
        </p:spPr>
      </p:pic>
      <p:sp>
        <p:nvSpPr>
          <p:cNvPr id="15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171535" y="2230104"/>
            <a:ext cx="2465391" cy="127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巩固基础，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为以后的学习奠定基础。</a:t>
            </a:r>
          </a:p>
          <a:p>
            <a:pPr algn="ctr" eaLnBrk="1" hangingPunct="1"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MH_SubTitle_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920522" y="2182365"/>
            <a:ext cx="2322284" cy="12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长高点，晒黑点，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成熟点。</a:t>
            </a:r>
          </a:p>
        </p:txBody>
      </p:sp>
      <p:sp>
        <p:nvSpPr>
          <p:cNvPr id="17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40000" y="4471662"/>
            <a:ext cx="2465391" cy="127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丰富生活，进行运动、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旅游、学习厨艺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等。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MH_SubTitle_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775604" y="4367014"/>
            <a:ext cx="2467202" cy="127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反思旧的上半学期，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计划新的下半学期。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393" y="2826142"/>
            <a:ext cx="3255541" cy="325554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66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66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66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66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5" grpId="1"/>
      <p:bldP spid="16" grpId="0"/>
      <p:bldP spid="16" grpId="1"/>
      <p:bldP spid="17" grpId="0"/>
      <p:bldP spid="17" grpId="1"/>
      <p:bldP spid="19" grpId="0"/>
      <p:bldP spid="1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329152" y="208837"/>
            <a:ext cx="11569065" cy="6329680"/>
          </a:xfrm>
          <a:prstGeom prst="roundRect">
            <a:avLst>
              <a:gd name="adj" fmla="val 61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32057" y="502920"/>
            <a:ext cx="829533" cy="919240"/>
            <a:chOff x="1733449" y="4137275"/>
            <a:chExt cx="829533" cy="919240"/>
          </a:xfrm>
        </p:grpSpPr>
        <p:sp>
          <p:nvSpPr>
            <p:cNvPr id="6" name="Freeform 5"/>
            <p:cNvSpPr/>
            <p:nvPr/>
          </p:nvSpPr>
          <p:spPr bwMode="auto">
            <a:xfrm rot="5400000">
              <a:off x="1688596" y="4182128"/>
              <a:ext cx="919240" cy="829533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1812668" y="4294091"/>
              <a:ext cx="671097" cy="60560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solidFill>
                <a:schemeClr val="accent1"/>
              </a:solidFill>
            </a:ln>
            <a:effectLst>
              <a:outerShdw blurRad="254000" dist="38100" dir="2700000" sx="101000" sy="101000" algn="tl" rotWithShape="0">
                <a:srgbClr val="05C2E2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48631" y="4442062"/>
              <a:ext cx="599171" cy="30966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schemeClr val="tx1"/>
                  </a:solidFill>
                  <a:cs typeface="+mn-ea"/>
                  <a:sym typeface="+mn-lt"/>
                </a:rPr>
                <a:t>03</a:t>
              </a:r>
              <a:endParaRPr lang="zh-CN" altLang="en-US" sz="3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27061" y="652559"/>
            <a:ext cx="323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关于接下来的建议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44" b="32495"/>
          <a:stretch>
            <a:fillRect/>
          </a:stretch>
        </p:blipFill>
        <p:spPr>
          <a:xfrm>
            <a:off x="6869037" y="1479628"/>
            <a:ext cx="3899749" cy="2492935"/>
          </a:xfrm>
          <a:prstGeom prst="rect">
            <a:avLst/>
          </a:prstGeom>
        </p:spPr>
      </p:pic>
      <p:sp>
        <p:nvSpPr>
          <p:cNvPr id="12" name="TextBox 33"/>
          <p:cNvSpPr>
            <a:spLocks noChangeArrowheads="1"/>
          </p:cNvSpPr>
          <p:nvPr/>
        </p:nvSpPr>
        <p:spPr bwMode="auto">
          <a:xfrm>
            <a:off x="7080155" y="4467952"/>
            <a:ext cx="34775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04.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多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读好书，让阅读成为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习惯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让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小孩静下来，学会沉潜</a:t>
            </a:r>
          </a:p>
        </p:txBody>
      </p:sp>
      <p:sp>
        <p:nvSpPr>
          <p:cNvPr id="13" name="TextBox 33"/>
          <p:cNvSpPr>
            <a:spLocks noChangeArrowheads="1"/>
          </p:cNvSpPr>
          <p:nvPr/>
        </p:nvSpPr>
        <p:spPr bwMode="auto">
          <a:xfrm>
            <a:off x="1953380" y="4383023"/>
            <a:ext cx="36702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03.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坚持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每天学习，劳逸结合，让学习成为每天的习惯，成为每天生活的一部分</a:t>
            </a:r>
          </a:p>
        </p:txBody>
      </p:sp>
      <p:sp>
        <p:nvSpPr>
          <p:cNvPr id="14" name="双波形 17"/>
          <p:cNvSpPr/>
          <p:nvPr/>
        </p:nvSpPr>
        <p:spPr>
          <a:xfrm>
            <a:off x="9317702" y="1827611"/>
            <a:ext cx="1813269" cy="10901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accent1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72715" y="2542680"/>
            <a:ext cx="2635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与小孩沟通，成绩之外，每个小孩都有着一份与家长共同经历的期待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46"/>
          <a:stretch>
            <a:fillRect/>
          </a:stretch>
        </p:blipFill>
        <p:spPr>
          <a:xfrm>
            <a:off x="1805157" y="1827611"/>
            <a:ext cx="3793196" cy="2144952"/>
          </a:xfrm>
          <a:prstGeom prst="rect">
            <a:avLst/>
          </a:prstGeom>
        </p:spPr>
      </p:pic>
      <p:sp>
        <p:nvSpPr>
          <p:cNvPr id="17" name="双波形 4"/>
          <p:cNvSpPr/>
          <p:nvPr/>
        </p:nvSpPr>
        <p:spPr>
          <a:xfrm>
            <a:off x="1483963" y="2318693"/>
            <a:ext cx="5304377" cy="416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accent1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60243" y="2605728"/>
            <a:ext cx="2954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合理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安排生活，忌前松后紧、前紧后松，主张循序渐进，保持学习状态延续性</a:t>
            </a:r>
          </a:p>
        </p:txBody>
      </p:sp>
      <p:pic>
        <p:nvPicPr>
          <p:cNvPr id="2" name="图片 1" descr="老师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2870" y="3256915"/>
            <a:ext cx="1929130" cy="36010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5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b="57843"/>
          <a:stretch>
            <a:fillRect/>
          </a:stretch>
        </p:blipFill>
        <p:spPr>
          <a:xfrm rot="5400000" flipH="1">
            <a:off x="6596380" y="1259205"/>
            <a:ext cx="6854825" cy="433578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32435" y="411480"/>
            <a:ext cx="11326495" cy="6035040"/>
          </a:xfrm>
          <a:prstGeom prst="roundRect">
            <a:avLst>
              <a:gd name="adj" fmla="val 6142"/>
            </a:avLst>
          </a:prstGeom>
          <a:pattFill prst="pct5">
            <a:fgClr>
              <a:srgbClr val="D5808E"/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9" name="图片 8" descr="千库网_孟菲斯印花底纹几何装饰_元素编号12289665"/>
          <p:cNvPicPr>
            <a:picLocks noChangeAspect="1"/>
          </p:cNvPicPr>
          <p:nvPr/>
        </p:nvPicPr>
        <p:blipFill>
          <a:blip r:embed="rId3" cstate="print"/>
          <a:srcRect l="-413" t="64806" r="413" b="-13"/>
          <a:stretch>
            <a:fillRect/>
          </a:stretch>
        </p:blipFill>
        <p:spPr>
          <a:xfrm rot="5400000" flipH="1">
            <a:off x="-1616710" y="1616710"/>
            <a:ext cx="6854825" cy="36214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688" y="1764982"/>
            <a:ext cx="5093018" cy="5093018"/>
          </a:xfrm>
          <a:prstGeom prst="rect">
            <a:avLst/>
          </a:prstGeom>
        </p:spPr>
      </p:pic>
      <p:pic>
        <p:nvPicPr>
          <p:cNvPr id="15" name="图片 14" descr="千库网_25D学习笔记本_元素编号1244867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970770" y="-88265"/>
            <a:ext cx="2303145" cy="230314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162" y="4365943"/>
            <a:ext cx="2488565" cy="2488565"/>
          </a:xfrm>
          <a:prstGeom prst="rect">
            <a:avLst/>
          </a:prstGeom>
        </p:spPr>
      </p:pic>
      <p:pic>
        <p:nvPicPr>
          <p:cNvPr id="17" name="图片 16" descr="千库网_一堆多种颜色书籍_元素编号11916280"/>
          <p:cNvPicPr>
            <a:picLocks noChangeAspect="1"/>
          </p:cNvPicPr>
          <p:nvPr/>
        </p:nvPicPr>
        <p:blipFill>
          <a:blip r:embed="rId7" cstate="print"/>
          <a:srcRect t="18801" b="35247"/>
          <a:stretch>
            <a:fillRect/>
          </a:stretch>
        </p:blipFill>
        <p:spPr>
          <a:xfrm>
            <a:off x="4895850" y="5736590"/>
            <a:ext cx="2440940" cy="112141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115118" y="2319236"/>
            <a:ext cx="816935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9600" b="1" dirty="0">
                <a:ln w="22225">
                  <a:solidFill>
                    <a:schemeClr val="bg1"/>
                  </a:solidFill>
                </a:ln>
                <a:solidFill>
                  <a:srgbClr val="FB635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感谢聆听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093018" y="1415257"/>
            <a:ext cx="3807804" cy="584775"/>
          </a:xfrm>
          <a:prstGeom prst="rect">
            <a:avLst/>
          </a:prstGeom>
          <a:noFill/>
          <a:ln w="3810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182号-新潮卡酷黑" panose="00000500000000000000" pitchFamily="2" charset="-122"/>
                <a:ea typeface="字魂182号-新潮卡酷黑" panose="00000500000000000000" pitchFamily="2" charset="-122"/>
                <a:cs typeface="+mn-ea"/>
                <a:sym typeface="+mn-lt"/>
              </a:rPr>
              <a:t>欢迎各位家长莅临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粉色卡通儿童期末家长会"/>
  <p:tag name="ISPRING_FIRST_PUBLISH" val="1"/>
  <p:tag name="COMMONDATA" val="eyJoZGlkIjoiNjRmYjUzMTUxYWIxNGQ1OTA4YTM4MDdjMzA0YTIz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221"/>
  <p:tag name="MH_LIBRARY" val="GRAPHIC"/>
  <p:tag name="MH_TYPE" val="SubTitle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116"/>
  <p:tag name="MH_LIBRARY" val="GRAPHIC"/>
  <p:tag name="MH_TYPE" val="SubTitle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116"/>
  <p:tag name="MH_LIBRARY" val="GRAPHIC"/>
  <p:tag name="MH_TYPE" val="SubTitle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116"/>
  <p:tag name="MH_LIBRARY" val="GRAPHIC"/>
  <p:tag name="MH_TYPE" val="SubTitle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80116"/>
  <p:tag name="MH_LIBRARY" val="GRAPHIC"/>
  <p:tag name="MH_TYPE" val="SubTitle"/>
  <p:tag name="MH_ORDER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CE281E"/>
      </a:accent1>
      <a:accent2>
        <a:srgbClr val="F50D0A"/>
      </a:accent2>
      <a:accent3>
        <a:srgbClr val="F4680D"/>
      </a:accent3>
      <a:accent4>
        <a:srgbClr val="82C023"/>
      </a:accent4>
      <a:accent5>
        <a:srgbClr val="CE271E"/>
      </a:accent5>
      <a:accent6>
        <a:srgbClr val="291766"/>
      </a:accent6>
      <a:hlink>
        <a:srgbClr val="4472C4"/>
      </a:hlink>
      <a:folHlink>
        <a:srgbClr val="BFBFBF"/>
      </a:folHlink>
    </a:clrScheme>
    <a:fontScheme name="iecjoznx">
      <a:majorFont>
        <a:latin typeface="zihun59hao-chuangcuhei"/>
        <a:ea typeface="zihun59hao-chuangcuhei"/>
        <a:cs typeface=""/>
      </a:majorFont>
      <a:minorFont>
        <a:latin typeface="zihun59hao-chuangcuhei"/>
        <a:ea typeface="zihun59hao-chuangcu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930</Words>
  <Application>Microsoft Office PowerPoint</Application>
  <PresentationFormat>自定义</PresentationFormat>
  <Paragraphs>160</Paragraphs>
  <Slides>21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期中</Manager>
  <Company>期中</Company>
  <LinksUpToDate>false</LinksUpToDate>
  <SharedDoc>false</SharedDoc>
  <HyperlinkBase>期中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期中</dc:title>
  <dc:subject>期中</dc:subject>
  <dc:creator>期中</dc:creator>
  <cp:keywords>期中</cp:keywords>
  <dc:description>期中</dc:description>
  <cp:lastModifiedBy>dxq</cp:lastModifiedBy>
  <cp:revision>118</cp:revision>
  <dcterms:created xsi:type="dcterms:W3CDTF">2018-11-28T03:40:00Z</dcterms:created>
  <dcterms:modified xsi:type="dcterms:W3CDTF">2024-04-24T02:31:31Z</dcterms:modified>
  <cp:category>期中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93A329BED7FD42238C54977F6260D316</vt:lpwstr>
  </property>
  <property fmtid="{D5CDD505-2E9C-101B-9397-08002B2CF9AE}" pid="3" name="KSOProductBuildVer">
    <vt:lpwstr>2052-11.1.0.12313</vt:lpwstr>
  </property>
</Properties>
</file>