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0"/>
  </p:notesMasterIdLst>
  <p:sldIdLst>
    <p:sldId id="256" r:id="rId2"/>
    <p:sldId id="258" r:id="rId3"/>
    <p:sldId id="259" r:id="rId4"/>
    <p:sldId id="264" r:id="rId5"/>
    <p:sldId id="266" r:id="rId6"/>
    <p:sldId id="260" r:id="rId7"/>
    <p:sldId id="265" r:id="rId8"/>
    <p:sldId id="267" r:id="rId9"/>
    <p:sldId id="272" r:id="rId10"/>
    <p:sldId id="271" r:id="rId11"/>
    <p:sldId id="268" r:id="rId12"/>
    <p:sldId id="273" r:id="rId13"/>
    <p:sldId id="261" r:id="rId14"/>
    <p:sldId id="275" r:id="rId15"/>
    <p:sldId id="276" r:id="rId16"/>
    <p:sldId id="262" r:id="rId17"/>
    <p:sldId id="269" r:id="rId18"/>
    <p:sldId id="257" r:id="rId19"/>
  </p:sldIdLst>
  <p:sldSz cx="12192000" cy="6858000"/>
  <p:notesSz cx="6858000" cy="9144000"/>
  <p:custDataLst>
    <p:tags r:id="rId2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83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3624C"/>
    <a:srgbClr val="EFC2C9"/>
    <a:srgbClr val="E6FB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655" autoAdjust="0"/>
    <p:restoredTop sz="94660"/>
  </p:normalViewPr>
  <p:slideViewPr>
    <p:cSldViewPr snapToGrid="0" showGuides="1">
      <p:cViewPr varScale="1">
        <p:scale>
          <a:sx n="86" d="100"/>
          <a:sy n="86" d="100"/>
        </p:scale>
        <p:origin x="-678" y="-78"/>
      </p:cViewPr>
      <p:guideLst>
        <p:guide orient="horz" pos="2183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CD9987-DD20-43A3-9ACD-DFE4E1827E94}" type="datetimeFigureOut">
              <a:rPr lang="zh-CN" altLang="en-US" smtClean="0"/>
              <a:t>2024/4/24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360E11-AD41-4AC0-B3F8-9880BF65F4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85040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506D2-285A-44F1-85DE-137FF8B1864C}" type="datetimeFigureOut">
              <a:rPr lang="zh-CN" altLang="en-US" smtClean="0"/>
              <a:t>2024/4/24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8843D-9E42-4A31-BBBE-1ADB698B163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0">
    <p:randomBar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506D2-285A-44F1-85DE-137FF8B1864C}" type="datetimeFigureOut">
              <a:rPr lang="zh-CN" altLang="en-US" smtClean="0"/>
              <a:t>2024/4/24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8843D-9E42-4A31-BBBE-1ADB698B163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0">
    <p:randomBar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506D2-285A-44F1-85DE-137FF8B1864C}" type="datetimeFigureOut">
              <a:rPr lang="zh-CN" altLang="en-US" smtClean="0"/>
              <a:t>2024/4/24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8843D-9E42-4A31-BBBE-1ADB698B163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0">
    <p:randomBar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506D2-285A-44F1-85DE-137FF8B1864C}" type="datetimeFigureOut">
              <a:rPr lang="zh-CN" altLang="en-US" smtClean="0"/>
              <a:t>2024/4/24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8843D-9E42-4A31-BBBE-1ADB698B163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0">
    <p:randomBar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506D2-285A-44F1-85DE-137FF8B1864C}" type="datetimeFigureOut">
              <a:rPr lang="zh-CN" altLang="en-US" smtClean="0"/>
              <a:t>2024/4/24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8843D-9E42-4A31-BBBE-1ADB698B163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0">
    <p:randomBar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506D2-285A-44F1-85DE-137FF8B1864C}" type="datetimeFigureOut">
              <a:rPr lang="zh-CN" altLang="en-US" smtClean="0"/>
              <a:t>2024/4/24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8843D-9E42-4A31-BBBE-1ADB698B163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0">
    <p:randomBar dir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506D2-285A-44F1-85DE-137FF8B1864C}" type="datetimeFigureOut">
              <a:rPr lang="zh-CN" altLang="en-US" smtClean="0"/>
              <a:t>2024/4/24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8843D-9E42-4A31-BBBE-1ADB698B163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0">
    <p:randomBar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506D2-285A-44F1-85DE-137FF8B1864C}" type="datetimeFigureOut">
              <a:rPr lang="zh-CN" altLang="en-US" smtClean="0"/>
              <a:t>2024/4/24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8843D-9E42-4A31-BBBE-1ADB698B163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0">
    <p:randomBar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506D2-285A-44F1-85DE-137FF8B1864C}" type="datetimeFigureOut">
              <a:rPr lang="zh-CN" altLang="en-US" smtClean="0"/>
              <a:t>2024/4/24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8843D-9E42-4A31-BBBE-1ADB698B163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0">
    <p:randomBar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506D2-285A-44F1-85DE-137FF8B1864C}" type="datetimeFigureOut">
              <a:rPr lang="zh-CN" altLang="en-US" smtClean="0"/>
              <a:t>2024/4/24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8843D-9E42-4A31-BBBE-1ADB698B163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0">
    <p:randomBar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506D2-285A-44F1-85DE-137FF8B1864C}" type="datetimeFigureOut">
              <a:rPr lang="zh-CN" altLang="en-US" smtClean="0"/>
              <a:t>2024/4/24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8843D-9E42-4A31-BBBE-1ADB698B163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0">
    <p:randomBar dir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6506D2-285A-44F1-85DE-137FF8B1864C}" type="datetimeFigureOut">
              <a:rPr lang="zh-CN" altLang="en-US" smtClean="0"/>
              <a:t>2024/4/24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D8843D-9E42-4A31-BBBE-1ADB698B163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 advClick="0" advTm="0">
    <p:randomBar dir="vert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227807" y="247650"/>
            <a:ext cx="11736385" cy="6362700"/>
          </a:xfrm>
          <a:prstGeom prst="rect">
            <a:avLst/>
          </a:prstGeom>
          <a:noFill/>
          <a:ln w="38100">
            <a:solidFill>
              <a:srgbClr val="EFC2C9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/>
        </p:nvSpPr>
        <p:spPr>
          <a:xfrm>
            <a:off x="3739979" y="1342390"/>
            <a:ext cx="3570208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8800" dirty="0" smtClean="0">
                <a:solidFill>
                  <a:srgbClr val="93624C"/>
                </a:solidFill>
                <a:latin typeface="站酷小薇LOGO体" panose="02010600010101010101" pitchFamily="2" charset="-122"/>
                <a:ea typeface="站酷小薇LOGO体" panose="02010600010101010101" pitchFamily="2" charset="-122"/>
              </a:rPr>
              <a:t>家长会</a:t>
            </a:r>
            <a:endParaRPr lang="zh-CN" altLang="en-US" sz="8800" dirty="0">
              <a:solidFill>
                <a:srgbClr val="93624C"/>
              </a:solidFill>
              <a:latin typeface="站酷小薇LOGO体" panose="02010600010101010101" pitchFamily="2" charset="-122"/>
              <a:ea typeface="站酷小薇LOGO体" panose="02010600010101010101" pitchFamily="2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3739979" y="3092565"/>
            <a:ext cx="46790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rgbClr val="93624C"/>
                </a:solidFill>
                <a:latin typeface="站酷小薇LOGO体" panose="02010600010101010101" pitchFamily="2" charset="-122"/>
                <a:ea typeface="站酷小薇LOGO体" panose="02010600010101010101" pitchFamily="2" charset="-122"/>
              </a:rPr>
              <a:t>XXX</a:t>
            </a:r>
            <a:r>
              <a:rPr lang="zh-CN" altLang="en-US" sz="3600" dirty="0" smtClean="0">
                <a:solidFill>
                  <a:srgbClr val="93624C"/>
                </a:solidFill>
                <a:latin typeface="站酷小薇LOGO体" panose="02010600010101010101" pitchFamily="2" charset="-122"/>
                <a:ea typeface="站酷小薇LOGO体" panose="02010600010101010101" pitchFamily="2" charset="-122"/>
              </a:rPr>
              <a:t>学校</a:t>
            </a:r>
            <a:r>
              <a:rPr lang="en-US" altLang="zh-CN" sz="3600" dirty="0" smtClean="0">
                <a:solidFill>
                  <a:srgbClr val="93624C"/>
                </a:solidFill>
                <a:latin typeface="站酷小薇LOGO体" panose="02010600010101010101" pitchFamily="2" charset="-122"/>
                <a:ea typeface="站酷小薇LOGO体" panose="02010600010101010101" pitchFamily="2" charset="-122"/>
              </a:rPr>
              <a:t>X</a:t>
            </a:r>
            <a:r>
              <a:rPr lang="zh-CN" altLang="en-US" sz="3600" dirty="0" smtClean="0">
                <a:solidFill>
                  <a:srgbClr val="93624C"/>
                </a:solidFill>
                <a:latin typeface="站酷小薇LOGO体" panose="02010600010101010101" pitchFamily="2" charset="-122"/>
                <a:ea typeface="站酷小薇LOGO体" panose="02010600010101010101" pitchFamily="2" charset="-122"/>
              </a:rPr>
              <a:t>年级</a:t>
            </a:r>
            <a:r>
              <a:rPr lang="en-US" altLang="zh-CN" sz="3600" dirty="0" smtClean="0">
                <a:solidFill>
                  <a:srgbClr val="93624C"/>
                </a:solidFill>
                <a:latin typeface="站酷小薇LOGO体" panose="02010600010101010101" pitchFamily="2" charset="-122"/>
                <a:ea typeface="站酷小薇LOGO体" panose="02010600010101010101" pitchFamily="2" charset="-122"/>
              </a:rPr>
              <a:t>X</a:t>
            </a:r>
            <a:r>
              <a:rPr lang="zh-CN" altLang="en-US" sz="3600" dirty="0" smtClean="0">
                <a:solidFill>
                  <a:srgbClr val="93624C"/>
                </a:solidFill>
                <a:latin typeface="站酷小薇LOGO体" panose="02010600010101010101" pitchFamily="2" charset="-122"/>
                <a:ea typeface="站酷小薇LOGO体" panose="02010600010101010101" pitchFamily="2" charset="-122"/>
              </a:rPr>
              <a:t>班</a:t>
            </a:r>
            <a:endParaRPr lang="zh-CN" altLang="en-US" sz="3600" dirty="0">
              <a:solidFill>
                <a:srgbClr val="93624C"/>
              </a:solidFill>
              <a:latin typeface="站酷小薇LOGO体" panose="02010600010101010101" pitchFamily="2" charset="-122"/>
              <a:ea typeface="站酷小薇LOGO体" panose="02010600010101010101" pitchFamily="2" charset="-122"/>
            </a:endParaRPr>
          </a:p>
        </p:txBody>
      </p:sp>
      <p:pic>
        <p:nvPicPr>
          <p:cNvPr id="6" name="图片 5" descr="长颈鹿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7250" y="1342390"/>
            <a:ext cx="2860675" cy="3841115"/>
          </a:xfrm>
          <a:prstGeom prst="rect">
            <a:avLst/>
          </a:prstGeom>
        </p:spPr>
      </p:pic>
      <p:pic>
        <p:nvPicPr>
          <p:cNvPr id="7" name="图片 6" descr="房子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825" y="4664814"/>
            <a:ext cx="10667365" cy="1868805"/>
          </a:xfrm>
          <a:prstGeom prst="rect">
            <a:avLst/>
          </a:prstGeom>
        </p:spPr>
      </p:pic>
      <p:pic>
        <p:nvPicPr>
          <p:cNvPr id="8" name="图片 7" descr="河马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38449" y="4051934"/>
            <a:ext cx="2236470" cy="1933575"/>
          </a:xfrm>
          <a:prstGeom prst="rect">
            <a:avLst/>
          </a:prstGeom>
        </p:spPr>
      </p:pic>
      <p:pic>
        <p:nvPicPr>
          <p:cNvPr id="9" name="图片 8" descr="气球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85436" y="529007"/>
            <a:ext cx="1308735" cy="1927225"/>
          </a:xfrm>
          <a:prstGeom prst="rect">
            <a:avLst/>
          </a:prstGeom>
        </p:spPr>
      </p:pic>
    </p:spTree>
  </p:cSld>
  <p:clrMapOvr>
    <a:masterClrMapping/>
  </p:clrMapOvr>
  <p:transition spd="slow" advClick="0" advTm="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227807" y="247650"/>
            <a:ext cx="11736385" cy="6362700"/>
          </a:xfrm>
          <a:prstGeom prst="rect">
            <a:avLst/>
          </a:prstGeom>
          <a:noFill/>
          <a:ln w="38100">
            <a:solidFill>
              <a:srgbClr val="EFC2C9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 flipH="1">
            <a:off x="6439224" y="2274838"/>
            <a:ext cx="1107996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7200" dirty="0">
                <a:solidFill>
                  <a:srgbClr val="93624C"/>
                </a:solidFill>
                <a:latin typeface="站酷小薇LOGO体" panose="02010600010101010101" pitchFamily="2" charset="-122"/>
                <a:ea typeface="站酷小薇LOGO体" panose="02010600010101010101" pitchFamily="2" charset="-122"/>
              </a:rPr>
              <a:t>目</a:t>
            </a:r>
            <a:endParaRPr lang="en-US" altLang="zh-CN" sz="7200" dirty="0">
              <a:solidFill>
                <a:srgbClr val="93624C"/>
              </a:solidFill>
              <a:latin typeface="站酷小薇LOGO体" panose="02010600010101010101" pitchFamily="2" charset="-122"/>
              <a:ea typeface="站酷小薇LOGO体" panose="02010600010101010101" pitchFamily="2" charset="-122"/>
            </a:endParaRPr>
          </a:p>
          <a:p>
            <a:r>
              <a:rPr lang="zh-CN" altLang="en-US" sz="7200" dirty="0">
                <a:solidFill>
                  <a:srgbClr val="93624C"/>
                </a:solidFill>
                <a:latin typeface="站酷小薇LOGO体" panose="02010600010101010101" pitchFamily="2" charset="-122"/>
                <a:ea typeface="站酷小薇LOGO体" panose="02010600010101010101" pitchFamily="2" charset="-122"/>
              </a:rPr>
              <a:t>录</a:t>
            </a:r>
          </a:p>
        </p:txBody>
      </p:sp>
      <p:sp>
        <p:nvSpPr>
          <p:cNvPr id="7" name="文本框 6"/>
          <p:cNvSpPr txBox="1"/>
          <p:nvPr/>
        </p:nvSpPr>
        <p:spPr>
          <a:xfrm flipH="1">
            <a:off x="1279040" y="1621184"/>
            <a:ext cx="39037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dirty="0">
                <a:solidFill>
                  <a:srgbClr val="93624C"/>
                </a:solidFill>
                <a:latin typeface="站酷小薇LOGO体" panose="02010600010101010101" pitchFamily="2" charset="-122"/>
                <a:ea typeface="站酷小薇LOGO体" panose="02010600010101010101" pitchFamily="2" charset="-122"/>
              </a:rPr>
              <a:t>壹：学期总结</a:t>
            </a:r>
          </a:p>
        </p:txBody>
      </p:sp>
      <p:sp>
        <p:nvSpPr>
          <p:cNvPr id="8" name="文本框 7"/>
          <p:cNvSpPr txBox="1"/>
          <p:nvPr/>
        </p:nvSpPr>
        <p:spPr>
          <a:xfrm flipH="1">
            <a:off x="1278643" y="2608510"/>
            <a:ext cx="39037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dirty="0">
                <a:solidFill>
                  <a:srgbClr val="93624C"/>
                </a:solidFill>
                <a:latin typeface="站酷小薇LOGO体" panose="02010600010101010101" pitchFamily="2" charset="-122"/>
                <a:ea typeface="站酷小薇LOGO体" panose="02010600010101010101" pitchFamily="2" charset="-122"/>
              </a:rPr>
              <a:t>贰：成绩分析</a:t>
            </a:r>
          </a:p>
        </p:txBody>
      </p:sp>
      <p:sp>
        <p:nvSpPr>
          <p:cNvPr id="9" name="文本框 8"/>
          <p:cNvSpPr txBox="1"/>
          <p:nvPr/>
        </p:nvSpPr>
        <p:spPr>
          <a:xfrm flipH="1">
            <a:off x="1279039" y="3595836"/>
            <a:ext cx="39037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dirty="0">
                <a:solidFill>
                  <a:srgbClr val="93624C"/>
                </a:solidFill>
                <a:latin typeface="站酷小薇LOGO体" panose="02010600010101010101" pitchFamily="2" charset="-122"/>
                <a:ea typeface="站酷小薇LOGO体" panose="02010600010101010101" pitchFamily="2" charset="-122"/>
              </a:rPr>
              <a:t>叁：寒假建议</a:t>
            </a:r>
          </a:p>
        </p:txBody>
      </p:sp>
      <p:sp>
        <p:nvSpPr>
          <p:cNvPr id="10" name="文本框 9"/>
          <p:cNvSpPr txBox="1"/>
          <p:nvPr/>
        </p:nvSpPr>
        <p:spPr>
          <a:xfrm flipH="1">
            <a:off x="1278642" y="4583162"/>
            <a:ext cx="39037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dirty="0">
                <a:solidFill>
                  <a:srgbClr val="93624C"/>
                </a:solidFill>
                <a:latin typeface="站酷小薇LOGO体" panose="02010600010101010101" pitchFamily="2" charset="-122"/>
                <a:ea typeface="站酷小薇LOGO体" panose="02010600010101010101" pitchFamily="2" charset="-122"/>
              </a:rPr>
              <a:t>肆：寒假作业</a:t>
            </a:r>
          </a:p>
        </p:txBody>
      </p:sp>
      <p:pic>
        <p:nvPicPr>
          <p:cNvPr id="11" name="图片 10" descr="河马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5124" y="2163030"/>
            <a:ext cx="3008676" cy="2531940"/>
          </a:xfrm>
          <a:prstGeom prst="rect">
            <a:avLst/>
          </a:prstGeom>
        </p:spPr>
      </p:pic>
    </p:spTree>
  </p:cSld>
  <p:clrMapOvr>
    <a:masterClrMapping/>
  </p:clrMapOvr>
  <p:transition spd="slow" advClick="0" advTm="0">
    <p:randomBar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227807" y="247650"/>
            <a:ext cx="11736385" cy="6362700"/>
          </a:xfrm>
          <a:prstGeom prst="rect">
            <a:avLst/>
          </a:prstGeom>
          <a:noFill/>
          <a:ln w="38100">
            <a:solidFill>
              <a:srgbClr val="EFC2C9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5812214" y="2080051"/>
            <a:ext cx="400101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200" dirty="0">
                <a:solidFill>
                  <a:srgbClr val="93624C"/>
                </a:solidFill>
                <a:latin typeface="站酷小薇LOGO体" panose="02010600010101010101" pitchFamily="2" charset="-122"/>
                <a:ea typeface="站酷小薇LOGO体" panose="02010600010101010101" pitchFamily="2" charset="-122"/>
              </a:rPr>
              <a:t>   </a:t>
            </a:r>
            <a:r>
              <a:rPr lang="zh-CN" altLang="en-US" sz="7200" dirty="0" smtClean="0">
                <a:solidFill>
                  <a:srgbClr val="93624C"/>
                </a:solidFill>
                <a:latin typeface="站酷小薇LOGO体" panose="02010600010101010101" pitchFamily="2" charset="-122"/>
                <a:ea typeface="站酷小薇LOGO体" panose="02010600010101010101" pitchFamily="2" charset="-122"/>
              </a:rPr>
              <a:t>壹</a:t>
            </a:r>
            <a:endParaRPr lang="en-US" altLang="zh-CN" sz="7200" dirty="0">
              <a:solidFill>
                <a:srgbClr val="93624C"/>
              </a:solidFill>
              <a:latin typeface="站酷小薇LOGO体" panose="02010600010101010101" pitchFamily="2" charset="-122"/>
              <a:ea typeface="站酷小薇LOGO体" panose="02010600010101010101" pitchFamily="2" charset="-122"/>
            </a:endParaRPr>
          </a:p>
          <a:p>
            <a:r>
              <a:rPr lang="zh-CN" altLang="en-US" sz="7200" dirty="0">
                <a:solidFill>
                  <a:srgbClr val="93624C"/>
                </a:solidFill>
                <a:latin typeface="站酷小薇LOGO体" panose="02010600010101010101" pitchFamily="2" charset="-122"/>
                <a:ea typeface="站酷小薇LOGO体" panose="02010600010101010101" pitchFamily="2" charset="-122"/>
              </a:rPr>
              <a:t>学期总结</a:t>
            </a:r>
          </a:p>
        </p:txBody>
      </p:sp>
      <p:pic>
        <p:nvPicPr>
          <p:cNvPr id="5" name="图片 4" descr="河马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557822" y="2393690"/>
            <a:ext cx="3310740" cy="2531940"/>
          </a:xfrm>
          <a:prstGeom prst="rect">
            <a:avLst/>
          </a:prstGeom>
        </p:spPr>
      </p:pic>
    </p:spTree>
  </p:cSld>
  <p:clrMapOvr>
    <a:masterClrMapping/>
  </p:clrMapOvr>
  <p:transition spd="slow" advClick="0" advTm="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227807" y="247650"/>
            <a:ext cx="11736385" cy="6362700"/>
          </a:xfrm>
          <a:prstGeom prst="rect">
            <a:avLst/>
          </a:prstGeom>
          <a:noFill/>
          <a:ln w="38100">
            <a:solidFill>
              <a:srgbClr val="EFC2C9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947351" y="1228216"/>
            <a:ext cx="666750" cy="4000500"/>
          </a:xfrm>
          <a:prstGeom prst="rect">
            <a:avLst/>
          </a:prstGeom>
          <a:solidFill>
            <a:srgbClr val="EFC2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>
                <a:latin typeface="站酷小薇LOGO体" panose="02010600010101010101" pitchFamily="2" charset="-122"/>
                <a:ea typeface="站酷小薇LOGO体" panose="02010600010101010101" pitchFamily="2" charset="-122"/>
              </a:rPr>
              <a:t>严</a:t>
            </a:r>
            <a:endParaRPr lang="en-US" altLang="zh-CN" sz="3200" dirty="0">
              <a:latin typeface="站酷小薇LOGO体" panose="02010600010101010101" pitchFamily="2" charset="-122"/>
              <a:ea typeface="站酷小薇LOGO体" panose="02010600010101010101" pitchFamily="2" charset="-122"/>
            </a:endParaRPr>
          </a:p>
          <a:p>
            <a:pPr algn="ctr"/>
            <a:r>
              <a:rPr lang="zh-CN" altLang="en-US" sz="3200" dirty="0">
                <a:latin typeface="站酷小薇LOGO体" panose="02010600010101010101" pitchFamily="2" charset="-122"/>
                <a:ea typeface="站酷小薇LOGO体" panose="02010600010101010101" pitchFamily="2" charset="-122"/>
              </a:rPr>
              <a:t>格</a:t>
            </a:r>
            <a:endParaRPr lang="en-US" altLang="zh-CN" sz="3200" dirty="0">
              <a:latin typeface="站酷小薇LOGO体" panose="02010600010101010101" pitchFamily="2" charset="-122"/>
              <a:ea typeface="站酷小薇LOGO体" panose="02010600010101010101" pitchFamily="2" charset="-122"/>
            </a:endParaRPr>
          </a:p>
          <a:p>
            <a:pPr algn="ctr"/>
            <a:r>
              <a:rPr lang="zh-CN" altLang="en-US" sz="3200" dirty="0">
                <a:latin typeface="站酷小薇LOGO体" panose="02010600010101010101" pitchFamily="2" charset="-122"/>
                <a:ea typeface="站酷小薇LOGO体" panose="02010600010101010101" pitchFamily="2" charset="-122"/>
              </a:rPr>
              <a:t>的</a:t>
            </a:r>
            <a:endParaRPr lang="en-US" altLang="zh-CN" sz="3200" dirty="0">
              <a:latin typeface="站酷小薇LOGO体" panose="02010600010101010101" pitchFamily="2" charset="-122"/>
              <a:ea typeface="站酷小薇LOGO体" panose="02010600010101010101" pitchFamily="2" charset="-122"/>
            </a:endParaRPr>
          </a:p>
          <a:p>
            <a:pPr algn="ctr"/>
            <a:r>
              <a:rPr lang="zh-CN" altLang="en-US" sz="3200" dirty="0">
                <a:latin typeface="站酷小薇LOGO体" panose="02010600010101010101" pitchFamily="2" charset="-122"/>
                <a:ea typeface="站酷小薇LOGO体" panose="02010600010101010101" pitchFamily="2" charset="-122"/>
              </a:rPr>
              <a:t>管</a:t>
            </a:r>
            <a:endParaRPr lang="en-US" altLang="zh-CN" sz="3200" dirty="0">
              <a:latin typeface="站酷小薇LOGO体" panose="02010600010101010101" pitchFamily="2" charset="-122"/>
              <a:ea typeface="站酷小薇LOGO体" panose="02010600010101010101" pitchFamily="2" charset="-122"/>
            </a:endParaRPr>
          </a:p>
          <a:p>
            <a:pPr algn="ctr"/>
            <a:r>
              <a:rPr lang="zh-CN" altLang="en-US" sz="3200" dirty="0">
                <a:latin typeface="站酷小薇LOGO体" panose="02010600010101010101" pitchFamily="2" charset="-122"/>
                <a:ea typeface="站酷小薇LOGO体" panose="02010600010101010101" pitchFamily="2" charset="-122"/>
              </a:rPr>
              <a:t>理</a:t>
            </a:r>
            <a:endParaRPr lang="en-US" altLang="zh-CN" sz="3200" dirty="0">
              <a:latin typeface="站酷小薇LOGO体" panose="02010600010101010101" pitchFamily="2" charset="-122"/>
              <a:ea typeface="站酷小薇LOGO体" panose="02010600010101010101" pitchFamily="2" charset="-122"/>
            </a:endParaRPr>
          </a:p>
          <a:p>
            <a:pPr algn="ctr"/>
            <a:r>
              <a:rPr lang="zh-CN" altLang="en-US" sz="3200" dirty="0">
                <a:latin typeface="站酷小薇LOGO体" panose="02010600010101010101" pitchFamily="2" charset="-122"/>
                <a:ea typeface="站酷小薇LOGO体" panose="02010600010101010101" pitchFamily="2" charset="-122"/>
              </a:rPr>
              <a:t>办</a:t>
            </a:r>
            <a:endParaRPr lang="en-US" altLang="zh-CN" sz="3200" dirty="0">
              <a:latin typeface="站酷小薇LOGO体" panose="02010600010101010101" pitchFamily="2" charset="-122"/>
              <a:ea typeface="站酷小薇LOGO体" panose="02010600010101010101" pitchFamily="2" charset="-122"/>
            </a:endParaRPr>
          </a:p>
          <a:p>
            <a:pPr algn="ctr"/>
            <a:r>
              <a:rPr lang="zh-CN" altLang="en-US" sz="3200" dirty="0">
                <a:latin typeface="站酷小薇LOGO体" panose="02010600010101010101" pitchFamily="2" charset="-122"/>
                <a:ea typeface="站酷小薇LOGO体" panose="02010600010101010101" pitchFamily="2" charset="-122"/>
              </a:rPr>
              <a:t>法</a:t>
            </a:r>
            <a:endParaRPr lang="zh-CN" altLang="en-US" dirty="0">
              <a:latin typeface="站酷小薇LOGO体" panose="02010600010101010101" pitchFamily="2" charset="-122"/>
              <a:ea typeface="站酷小薇LOGO体" panose="02010600010101010101" pitchFamily="2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7342488" y="1273805"/>
            <a:ext cx="2810525" cy="1323439"/>
            <a:chOff x="5522951" y="1208722"/>
            <a:chExt cx="6096000" cy="1323439"/>
          </a:xfrm>
        </p:grpSpPr>
        <p:sp>
          <p:nvSpPr>
            <p:cNvPr id="2" name="矩形 1"/>
            <p:cNvSpPr/>
            <p:nvPr/>
          </p:nvSpPr>
          <p:spPr>
            <a:xfrm>
              <a:off x="5522951" y="1208722"/>
              <a:ext cx="240323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zh-CN" dirty="0">
                  <a:solidFill>
                    <a:srgbClr val="93624C"/>
                  </a:solidFill>
                  <a:latin typeface="站酷小薇LOGO体" panose="02010600010101010101" pitchFamily="2" charset="-122"/>
                  <a:ea typeface="站酷小薇LOGO体" panose="02010600010101010101" pitchFamily="2" charset="-122"/>
                  <a:cs typeface="Times New Roman" panose="02020603050405020304" pitchFamily="18" charset="0"/>
                </a:rPr>
                <a:t>管理方法</a:t>
              </a:r>
              <a:endParaRPr lang="zh-CN" altLang="en-US" dirty="0">
                <a:solidFill>
                  <a:srgbClr val="93624C"/>
                </a:solidFill>
                <a:latin typeface="站酷小薇LOGO体" panose="02010600010101010101" pitchFamily="2" charset="-122"/>
                <a:ea typeface="站酷小薇LOGO体" panose="02010600010101010101" pitchFamily="2" charset="-122"/>
              </a:endParaRPr>
            </a:p>
          </p:txBody>
        </p:sp>
        <p:sp>
          <p:nvSpPr>
            <p:cNvPr id="3" name="矩形 2"/>
            <p:cNvSpPr/>
            <p:nvPr/>
          </p:nvSpPr>
          <p:spPr>
            <a:xfrm>
              <a:off x="5522951" y="1578054"/>
              <a:ext cx="6096000" cy="954107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zh-CN" altLang="zh-CN" sz="1400" dirty="0">
                  <a:solidFill>
                    <a:srgbClr val="93624C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以课堂为核心，强化基础和基本技能的</a:t>
              </a:r>
              <a:r>
                <a:rPr lang="zh-CN" altLang="zh-CN" sz="1400" dirty="0" smtClean="0">
                  <a:solidFill>
                    <a:srgbClr val="93624C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训练</a:t>
              </a:r>
              <a:r>
                <a:rPr lang="zh-CN" altLang="en-US" sz="1400" dirty="0" smtClean="0">
                  <a:solidFill>
                    <a:srgbClr val="93624C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；</a:t>
              </a:r>
              <a:r>
                <a:rPr lang="zh-CN" altLang="zh-CN" sz="1400" dirty="0" smtClean="0">
                  <a:solidFill>
                    <a:srgbClr val="93624C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以周练</a:t>
              </a:r>
              <a:r>
                <a:rPr lang="zh-CN" altLang="en-US" sz="1400" dirty="0" smtClean="0">
                  <a:solidFill>
                    <a:srgbClr val="93624C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、</a:t>
              </a:r>
              <a:r>
                <a:rPr lang="zh-CN" altLang="zh-CN" sz="1400" dirty="0" smtClean="0">
                  <a:solidFill>
                    <a:srgbClr val="93624C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单元</a:t>
              </a:r>
              <a:r>
                <a:rPr lang="zh-CN" altLang="zh-CN" sz="1400" dirty="0">
                  <a:solidFill>
                    <a:srgbClr val="93624C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考试为突破口，督促学生巩固知识，自主学习。</a:t>
              </a:r>
              <a:endParaRPr lang="zh-CN" altLang="en-US" sz="1400" dirty="0">
                <a:solidFill>
                  <a:srgbClr val="93624C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7358963" y="3043800"/>
            <a:ext cx="2810525" cy="1107996"/>
            <a:chOff x="5522951" y="2321004"/>
            <a:chExt cx="6096000" cy="1107996"/>
          </a:xfrm>
        </p:grpSpPr>
        <p:sp>
          <p:nvSpPr>
            <p:cNvPr id="4" name="矩形 3"/>
            <p:cNvSpPr/>
            <p:nvPr/>
          </p:nvSpPr>
          <p:spPr>
            <a:xfrm>
              <a:off x="5522951" y="2321004"/>
              <a:ext cx="240323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zh-CN" dirty="0">
                  <a:solidFill>
                    <a:srgbClr val="93624C"/>
                  </a:solidFill>
                  <a:latin typeface="站酷小薇LOGO体" panose="02010600010101010101" pitchFamily="2" charset="-122"/>
                  <a:ea typeface="站酷小薇LOGO体" panose="02010600010101010101" pitchFamily="2" charset="-122"/>
                  <a:cs typeface="Times New Roman" panose="02020603050405020304" pitchFamily="18" charset="0"/>
                </a:rPr>
                <a:t>所得成果</a:t>
              </a:r>
              <a:endParaRPr lang="zh-CN" altLang="en-US" dirty="0">
                <a:solidFill>
                  <a:srgbClr val="93624C"/>
                </a:solidFill>
                <a:latin typeface="站酷小薇LOGO体" panose="02010600010101010101" pitchFamily="2" charset="-122"/>
                <a:ea typeface="站酷小薇LOGO体" panose="02010600010101010101" pitchFamily="2" charset="-122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5522951" y="2690336"/>
              <a:ext cx="6096000" cy="738664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just">
                <a:spcAft>
                  <a:spcPts val="0"/>
                </a:spcAft>
              </a:pPr>
              <a:r>
                <a:rPr lang="zh-CN" altLang="zh-CN" sz="1400" kern="100" dirty="0">
                  <a:solidFill>
                    <a:srgbClr val="93624C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相当一部分同学适应了学习的管理及小学生活习惯，充实，有序，</a:t>
              </a:r>
              <a:r>
                <a:rPr lang="zh-CN" altLang="zh-CN" sz="1400" kern="100" dirty="0" smtClean="0">
                  <a:solidFill>
                    <a:srgbClr val="93624C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愉快</a:t>
              </a:r>
              <a:r>
                <a:rPr lang="zh-CN" altLang="en-US" sz="1400" kern="100" dirty="0" smtClean="0">
                  <a:solidFill>
                    <a:srgbClr val="93624C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地</a:t>
              </a:r>
              <a:r>
                <a:rPr lang="zh-CN" altLang="zh-CN" sz="1400" kern="100" dirty="0" smtClean="0">
                  <a:solidFill>
                    <a:srgbClr val="93624C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学习</a:t>
              </a:r>
              <a:r>
                <a:rPr lang="zh-CN" altLang="zh-CN" sz="1400" kern="100" dirty="0">
                  <a:solidFill>
                    <a:srgbClr val="93624C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。</a:t>
              </a: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7411087" y="4521128"/>
            <a:ext cx="2810525" cy="1323439"/>
            <a:chOff x="5522951" y="2321004"/>
            <a:chExt cx="6096000" cy="1323439"/>
          </a:xfrm>
        </p:grpSpPr>
        <p:sp>
          <p:nvSpPr>
            <p:cNvPr id="12" name="矩形 11"/>
            <p:cNvSpPr/>
            <p:nvPr/>
          </p:nvSpPr>
          <p:spPr>
            <a:xfrm>
              <a:off x="5522951" y="2321004"/>
              <a:ext cx="240323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rgbClr val="93624C"/>
                  </a:solidFill>
                  <a:latin typeface="站酷小薇LOGO体" panose="02010600010101010101" pitchFamily="2" charset="-122"/>
                  <a:ea typeface="站酷小薇LOGO体" panose="02010600010101010101" pitchFamily="2" charset="-122"/>
                  <a:cs typeface="Times New Roman" panose="02020603050405020304" pitchFamily="18" charset="0"/>
                </a:rPr>
                <a:t>期待效</a:t>
              </a:r>
              <a:r>
                <a:rPr lang="zh-CN" altLang="zh-CN" dirty="0">
                  <a:solidFill>
                    <a:srgbClr val="93624C"/>
                  </a:solidFill>
                  <a:latin typeface="站酷小薇LOGO体" panose="02010600010101010101" pitchFamily="2" charset="-122"/>
                  <a:ea typeface="站酷小薇LOGO体" panose="02010600010101010101" pitchFamily="2" charset="-122"/>
                  <a:cs typeface="Times New Roman" panose="02020603050405020304" pitchFamily="18" charset="0"/>
                </a:rPr>
                <a:t>果</a:t>
              </a:r>
              <a:endParaRPr lang="zh-CN" altLang="en-US" dirty="0">
                <a:solidFill>
                  <a:srgbClr val="93624C"/>
                </a:solidFill>
                <a:latin typeface="站酷小薇LOGO体" panose="02010600010101010101" pitchFamily="2" charset="-122"/>
                <a:ea typeface="站酷小薇LOGO体" panose="02010600010101010101" pitchFamily="2" charset="-122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5522951" y="2690336"/>
              <a:ext cx="6096000" cy="954107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just">
                <a:spcAft>
                  <a:spcPts val="0"/>
                </a:spcAft>
              </a:pPr>
              <a:r>
                <a:rPr lang="zh-CN" altLang="en-US" sz="1400" kern="100" dirty="0">
                  <a:solidFill>
                    <a:srgbClr val="93624C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大</a:t>
              </a:r>
              <a:r>
                <a:rPr lang="zh-CN" altLang="zh-CN" sz="1400" kern="100" dirty="0">
                  <a:solidFill>
                    <a:srgbClr val="93624C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部分同学适应了学习的管理及小学生活习惯，充实，有序，</a:t>
              </a:r>
              <a:r>
                <a:rPr lang="zh-CN" altLang="zh-CN" sz="1400" kern="100" dirty="0" smtClean="0">
                  <a:solidFill>
                    <a:srgbClr val="93624C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愉快</a:t>
              </a:r>
              <a:r>
                <a:rPr lang="zh-CN" altLang="en-US" sz="1400" kern="100" dirty="0" smtClean="0">
                  <a:solidFill>
                    <a:srgbClr val="93624C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地</a:t>
              </a:r>
              <a:r>
                <a:rPr lang="zh-CN" altLang="zh-CN" sz="1400" kern="100" dirty="0" smtClean="0">
                  <a:solidFill>
                    <a:srgbClr val="93624C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学习</a:t>
              </a:r>
              <a:r>
                <a:rPr lang="zh-CN" altLang="zh-CN" sz="1400" kern="100" dirty="0">
                  <a:solidFill>
                    <a:srgbClr val="93624C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。</a:t>
              </a:r>
              <a:r>
                <a:rPr lang="zh-CN" altLang="en-US" sz="1400" kern="100" dirty="0">
                  <a:solidFill>
                    <a:srgbClr val="93624C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同学们相处友好，互帮互助。</a:t>
              </a:r>
              <a:endParaRPr lang="zh-CN" altLang="zh-CN" sz="1400" kern="100" dirty="0">
                <a:solidFill>
                  <a:srgbClr val="93624C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pic>
        <p:nvPicPr>
          <p:cNvPr id="14" name="图片 13" descr="气球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3901" y="1859775"/>
            <a:ext cx="2109699" cy="3106713"/>
          </a:xfrm>
          <a:prstGeom prst="rect">
            <a:avLst/>
          </a:prstGeom>
        </p:spPr>
      </p:pic>
    </p:spTree>
  </p:cSld>
  <p:clrMapOvr>
    <a:masterClrMapping/>
  </p:clrMapOvr>
  <p:transition spd="slow" advClick="0" advTm="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227807" y="247650"/>
            <a:ext cx="11736385" cy="6362700"/>
          </a:xfrm>
          <a:prstGeom prst="rect">
            <a:avLst/>
          </a:prstGeom>
          <a:noFill/>
          <a:ln w="38100">
            <a:solidFill>
              <a:srgbClr val="EFC2C9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0" y="1428750"/>
            <a:ext cx="666750" cy="4000500"/>
          </a:xfrm>
          <a:prstGeom prst="rect">
            <a:avLst/>
          </a:prstGeom>
          <a:solidFill>
            <a:srgbClr val="EFC2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>
                <a:latin typeface="站酷小薇LOGO体" panose="02010600010101010101" pitchFamily="2" charset="-122"/>
                <a:ea typeface="站酷小薇LOGO体" panose="02010600010101010101" pitchFamily="2" charset="-122"/>
              </a:rPr>
              <a:t>学生在校安全</a:t>
            </a:r>
            <a:endParaRPr lang="zh-CN" altLang="en-US" dirty="0">
              <a:latin typeface="站酷小薇LOGO体" panose="02010600010101010101" pitchFamily="2" charset="-122"/>
              <a:ea typeface="站酷小薇LOGO体" panose="02010600010101010101" pitchFamily="2" charset="-122"/>
            </a:endParaRPr>
          </a:p>
        </p:txBody>
      </p:sp>
      <p:sp>
        <p:nvSpPr>
          <p:cNvPr id="174" name="矩形 173"/>
          <p:cNvSpPr/>
          <p:nvPr/>
        </p:nvSpPr>
        <p:spPr>
          <a:xfrm>
            <a:off x="1362471" y="1482209"/>
            <a:ext cx="4953000" cy="1946791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rgbClr val="EFC2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5" name="矩形 174"/>
          <p:cNvSpPr/>
          <p:nvPr/>
        </p:nvSpPr>
        <p:spPr>
          <a:xfrm>
            <a:off x="6353571" y="1482209"/>
            <a:ext cx="4953000" cy="1946791"/>
          </a:xfrm>
          <a:prstGeom prst="rect">
            <a:avLst/>
          </a:prstGeom>
          <a:solidFill>
            <a:srgbClr val="EFC2C9"/>
          </a:solidFill>
          <a:ln>
            <a:solidFill>
              <a:srgbClr val="EFC2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6" name="矩形 175"/>
          <p:cNvSpPr/>
          <p:nvPr/>
        </p:nvSpPr>
        <p:spPr>
          <a:xfrm>
            <a:off x="1381521" y="3482459"/>
            <a:ext cx="4953000" cy="1946791"/>
          </a:xfrm>
          <a:prstGeom prst="rect">
            <a:avLst/>
          </a:prstGeom>
          <a:solidFill>
            <a:srgbClr val="EFC2C9"/>
          </a:solidFill>
          <a:ln>
            <a:solidFill>
              <a:srgbClr val="EFC2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7" name="矩形 176"/>
          <p:cNvSpPr/>
          <p:nvPr/>
        </p:nvSpPr>
        <p:spPr>
          <a:xfrm>
            <a:off x="6372621" y="3482459"/>
            <a:ext cx="4953000" cy="1946791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rgbClr val="EFC2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2" name="矩形 171"/>
          <p:cNvSpPr/>
          <p:nvPr/>
        </p:nvSpPr>
        <p:spPr>
          <a:xfrm>
            <a:off x="6391671" y="1901249"/>
            <a:ext cx="4953000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zh-CN" altLang="zh-CN" kern="100" dirty="0">
                <a:solidFill>
                  <a:schemeClr val="bg1"/>
                </a:solidFill>
                <a:latin typeface="站酷小薇LOGO体" panose="02010600010101010101" pitchFamily="2" charset="-122"/>
                <a:ea typeface="站酷小薇LOGO体" panose="02010600010101010101" pitchFamily="2" charset="-122"/>
                <a:cs typeface="Times New Roman" panose="02020603050405020304" pitchFamily="18" charset="0"/>
              </a:rPr>
              <a:t>管理制定</a:t>
            </a:r>
            <a:endParaRPr lang="en-US" altLang="zh-CN" kern="100" dirty="0">
              <a:solidFill>
                <a:schemeClr val="bg1"/>
              </a:solidFill>
              <a:latin typeface="站酷小薇LOGO体" panose="02010600010101010101" pitchFamily="2" charset="-122"/>
              <a:ea typeface="站酷小薇LOGO体" panose="02010600010101010101" pitchFamily="2" charset="-122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zh-CN" altLang="zh-CN" sz="1400" kern="1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课间</a:t>
            </a:r>
            <a:r>
              <a:rPr lang="en-US" altLang="zh-CN" sz="1400" kern="1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,</a:t>
            </a:r>
            <a:r>
              <a:rPr lang="zh-CN" altLang="zh-CN" sz="1400" kern="1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班主任早读，俩操，午间，自习课到教室巡视，各班定期进行安全检查。</a:t>
            </a:r>
          </a:p>
        </p:txBody>
      </p:sp>
      <p:sp>
        <p:nvSpPr>
          <p:cNvPr id="173" name="矩形 172"/>
          <p:cNvSpPr/>
          <p:nvPr/>
        </p:nvSpPr>
        <p:spPr>
          <a:xfrm>
            <a:off x="1419621" y="3863340"/>
            <a:ext cx="4953000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zh-CN" altLang="zh-CN" kern="100" dirty="0">
                <a:solidFill>
                  <a:schemeClr val="bg1"/>
                </a:solidFill>
                <a:latin typeface="站酷小薇LOGO体" panose="02010600010101010101" pitchFamily="2" charset="-122"/>
                <a:ea typeface="站酷小薇LOGO体" panose="02010600010101010101" pitchFamily="2" charset="-122"/>
                <a:cs typeface="Times New Roman" panose="02020603050405020304" pitchFamily="18" charset="0"/>
              </a:rPr>
              <a:t>校园安全</a:t>
            </a:r>
            <a:endParaRPr lang="en-US" altLang="zh-CN" kern="100" dirty="0">
              <a:solidFill>
                <a:schemeClr val="bg1"/>
              </a:solidFill>
              <a:latin typeface="站酷小薇LOGO体" panose="02010600010101010101" pitchFamily="2" charset="-122"/>
              <a:ea typeface="站酷小薇LOGO体" panose="02010600010101010101" pitchFamily="2" charset="-122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zh-CN" altLang="zh-CN" sz="1400" kern="1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校门处设置安保人员，闲杂人等不得进入校园，</a:t>
            </a:r>
            <a:r>
              <a:rPr lang="zh-CN" altLang="zh-CN" sz="1400" kern="100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保障学生</a:t>
            </a:r>
            <a:r>
              <a:rPr lang="zh-CN" altLang="zh-CN" sz="1400" kern="1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在校期间的人身安全。</a:t>
            </a:r>
          </a:p>
        </p:txBody>
      </p:sp>
    </p:spTree>
  </p:cSld>
  <p:clrMapOvr>
    <a:masterClrMapping/>
  </p:clrMapOvr>
  <p:transition spd="slow" advClick="0" advTm="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" grpId="0" animBg="1"/>
      <p:bldP spid="175" grpId="0" animBg="1"/>
      <p:bldP spid="176" grpId="0" animBg="1"/>
      <p:bldP spid="177" grpId="0" animBg="1"/>
      <p:bldP spid="172" grpId="0"/>
      <p:bldP spid="17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227807" y="247650"/>
            <a:ext cx="11736385" cy="6362700"/>
          </a:xfrm>
          <a:prstGeom prst="rect">
            <a:avLst/>
          </a:prstGeom>
          <a:noFill/>
          <a:ln w="38100">
            <a:solidFill>
              <a:srgbClr val="EFC2C9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5812214" y="2080051"/>
            <a:ext cx="400101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200" dirty="0">
                <a:solidFill>
                  <a:srgbClr val="93624C"/>
                </a:solidFill>
                <a:latin typeface="站酷小薇LOGO体" panose="02010600010101010101" pitchFamily="2" charset="-122"/>
                <a:ea typeface="站酷小薇LOGO体" panose="02010600010101010101" pitchFamily="2" charset="-122"/>
              </a:rPr>
              <a:t>   </a:t>
            </a:r>
            <a:r>
              <a:rPr lang="zh-CN" altLang="en-US" sz="7200" dirty="0" smtClean="0">
                <a:solidFill>
                  <a:srgbClr val="93624C"/>
                </a:solidFill>
                <a:latin typeface="站酷小薇LOGO体" panose="02010600010101010101" pitchFamily="2" charset="-122"/>
                <a:ea typeface="站酷小薇LOGO体" panose="02010600010101010101" pitchFamily="2" charset="-122"/>
              </a:rPr>
              <a:t>贰</a:t>
            </a:r>
            <a:endParaRPr lang="en-US" altLang="zh-CN" sz="7200" dirty="0">
              <a:solidFill>
                <a:srgbClr val="93624C"/>
              </a:solidFill>
              <a:latin typeface="站酷小薇LOGO体" panose="02010600010101010101" pitchFamily="2" charset="-122"/>
              <a:ea typeface="站酷小薇LOGO体" panose="02010600010101010101" pitchFamily="2" charset="-122"/>
            </a:endParaRPr>
          </a:p>
          <a:p>
            <a:r>
              <a:rPr lang="zh-CN" altLang="en-US" sz="7200" dirty="0">
                <a:solidFill>
                  <a:srgbClr val="93624C"/>
                </a:solidFill>
                <a:latin typeface="站酷小薇LOGO体" panose="02010600010101010101" pitchFamily="2" charset="-122"/>
                <a:ea typeface="站酷小薇LOGO体" panose="02010600010101010101" pitchFamily="2" charset="-122"/>
              </a:rPr>
              <a:t>成绩分析</a:t>
            </a:r>
          </a:p>
        </p:txBody>
      </p:sp>
      <p:pic>
        <p:nvPicPr>
          <p:cNvPr id="5" name="图片 4" descr="长颈鹿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492850" y="958370"/>
            <a:ext cx="3169652" cy="4551685"/>
          </a:xfrm>
          <a:prstGeom prst="rect">
            <a:avLst/>
          </a:prstGeom>
        </p:spPr>
      </p:pic>
    </p:spTree>
  </p:cSld>
  <p:clrMapOvr>
    <a:masterClrMapping/>
  </p:clrMapOvr>
  <p:transition spd="slow" advClick="0" advTm="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227807" y="247650"/>
            <a:ext cx="11736385" cy="6362700"/>
          </a:xfrm>
          <a:prstGeom prst="rect">
            <a:avLst/>
          </a:prstGeom>
          <a:noFill/>
          <a:ln w="38100">
            <a:solidFill>
              <a:srgbClr val="EFC2C9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0" y="1428750"/>
            <a:ext cx="666750" cy="4000500"/>
          </a:xfrm>
          <a:prstGeom prst="rect">
            <a:avLst/>
          </a:prstGeom>
          <a:solidFill>
            <a:srgbClr val="EFC2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>
                <a:latin typeface="站酷小薇LOGO体" panose="02010600010101010101" pitchFamily="2" charset="-122"/>
                <a:ea typeface="站酷小薇LOGO体" panose="02010600010101010101" pitchFamily="2" charset="-122"/>
              </a:rPr>
              <a:t>前三十名名单</a:t>
            </a:r>
            <a:endParaRPr lang="zh-CN" altLang="en-US" dirty="0">
              <a:latin typeface="站酷小薇LOGO体" panose="02010600010101010101" pitchFamily="2" charset="-122"/>
              <a:ea typeface="站酷小薇LOGO体" panose="02010600010101010101" pitchFamily="2" charset="-122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1672282" y="2076450"/>
            <a:ext cx="4953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zh-CN" altLang="en-US" kern="100" dirty="0">
                <a:solidFill>
                  <a:srgbClr val="93624C"/>
                </a:solidFill>
                <a:latin typeface="站酷小薇LOGO体" panose="02010600010101010101" pitchFamily="2" charset="-122"/>
                <a:ea typeface="站酷小薇LOGO体" panose="02010600010101010101" pitchFamily="2" charset="-122"/>
                <a:cs typeface="Times New Roman" panose="02020603050405020304" pitchFamily="18" charset="0"/>
              </a:rPr>
              <a:t>前三十名名单</a:t>
            </a:r>
            <a:endParaRPr lang="zh-CN" altLang="zh-CN" sz="1400" kern="100" dirty="0">
              <a:solidFill>
                <a:srgbClr val="93624C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1672281" y="2529215"/>
            <a:ext cx="4953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zh-CN" altLang="en-US" sz="1400" kern="100" dirty="0">
                <a:solidFill>
                  <a:srgbClr val="93624C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李明明   李米高   吴小芳   小星习   李鸿与    小甘甘    </a:t>
            </a:r>
            <a:endParaRPr lang="zh-CN" altLang="zh-CN" sz="1400" kern="100" dirty="0">
              <a:solidFill>
                <a:srgbClr val="93624C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1672281" y="2920425"/>
            <a:ext cx="4953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zh-CN" altLang="en-US" sz="1400" kern="100" dirty="0">
                <a:solidFill>
                  <a:srgbClr val="93624C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李明明   李米高   吴小芳   小星习   李鸿与    小甘甘    </a:t>
            </a:r>
            <a:endParaRPr lang="zh-CN" altLang="zh-CN" sz="1400" kern="100" dirty="0">
              <a:solidFill>
                <a:srgbClr val="93624C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1672281" y="3377713"/>
            <a:ext cx="4953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zh-CN" altLang="en-US" sz="1400" kern="100" dirty="0">
                <a:solidFill>
                  <a:srgbClr val="93624C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李明明   李米高   吴小芳   小星习   李鸿与    小甘甘    </a:t>
            </a:r>
            <a:endParaRPr lang="zh-CN" altLang="zh-CN" sz="1400" kern="100" dirty="0">
              <a:solidFill>
                <a:srgbClr val="93624C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1672281" y="3768923"/>
            <a:ext cx="4953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zh-CN" altLang="en-US" sz="1400" kern="100" dirty="0">
                <a:solidFill>
                  <a:srgbClr val="93624C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李明明   李米高   吴小芳   小星习   李鸿与    小甘甘    </a:t>
            </a:r>
            <a:endParaRPr lang="zh-CN" altLang="zh-CN" sz="1400" kern="100" dirty="0">
              <a:solidFill>
                <a:srgbClr val="93624C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1672281" y="4215913"/>
            <a:ext cx="4953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zh-CN" altLang="en-US" sz="1400" kern="100" dirty="0">
                <a:solidFill>
                  <a:srgbClr val="93624C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李明明   李米高   吴小芳   小星习   李鸿与    小甘甘    </a:t>
            </a:r>
            <a:endParaRPr lang="zh-CN" altLang="zh-CN" sz="1400" kern="100" dirty="0">
              <a:solidFill>
                <a:srgbClr val="93624C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21" name="图片 20" descr="长颈鹿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7250" y="1342390"/>
            <a:ext cx="2860675" cy="3841115"/>
          </a:xfrm>
          <a:prstGeom prst="rect">
            <a:avLst/>
          </a:prstGeom>
        </p:spPr>
      </p:pic>
    </p:spTree>
  </p:cSld>
  <p:clrMapOvr>
    <a:masterClrMapping/>
  </p:clrMapOvr>
  <p:transition spd="slow" advClick="0" advTm="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46" grpId="0"/>
      <p:bldP spid="47" grpId="0"/>
      <p:bldP spid="48" grpId="0"/>
      <p:bldP spid="49" grpId="0"/>
      <p:bldP spid="5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227807" y="247650"/>
            <a:ext cx="11736385" cy="6362700"/>
          </a:xfrm>
          <a:prstGeom prst="rect">
            <a:avLst/>
          </a:prstGeom>
          <a:noFill/>
          <a:ln w="38100">
            <a:solidFill>
              <a:srgbClr val="EFC2C9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0" y="1428750"/>
            <a:ext cx="666750" cy="4000500"/>
          </a:xfrm>
          <a:prstGeom prst="rect">
            <a:avLst/>
          </a:prstGeom>
          <a:solidFill>
            <a:srgbClr val="EFC2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>
                <a:latin typeface="站酷小薇LOGO体" panose="02010600010101010101" pitchFamily="2" charset="-122"/>
                <a:ea typeface="站酷小薇LOGO体" panose="02010600010101010101" pitchFamily="2" charset="-122"/>
              </a:rPr>
              <a:t>前十名单</a:t>
            </a:r>
            <a:endParaRPr lang="zh-CN" altLang="en-US" dirty="0">
              <a:latin typeface="站酷小薇LOGO体" panose="02010600010101010101" pitchFamily="2" charset="-122"/>
              <a:ea typeface="站酷小薇LOGO体" panose="02010600010101010101" pitchFamily="2" charset="-122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2077242" y="2898577"/>
            <a:ext cx="88196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zh-CN" altLang="en-US" kern="100" dirty="0">
                <a:solidFill>
                  <a:srgbClr val="93624C"/>
                </a:solidFill>
                <a:latin typeface="站酷小薇LOGO体" panose="02010600010101010101" pitchFamily="2" charset="-122"/>
                <a:ea typeface="站酷小薇LOGO体" panose="02010600010101010101" pitchFamily="2" charset="-122"/>
                <a:cs typeface="Times New Roman" panose="02020603050405020304" pitchFamily="18" charset="0"/>
              </a:rPr>
              <a:t>语文</a:t>
            </a:r>
            <a:endParaRPr lang="zh-CN" altLang="zh-CN" kern="100" dirty="0">
              <a:solidFill>
                <a:srgbClr val="93624C"/>
              </a:solidFill>
              <a:latin typeface="站酷小薇LOGO体" panose="02010600010101010101" pitchFamily="2" charset="-122"/>
              <a:ea typeface="站酷小薇LOGO体" panose="0201060001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1237779" y="3351342"/>
            <a:ext cx="241982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zh-CN" altLang="en-US" sz="1400" kern="100" dirty="0">
                <a:solidFill>
                  <a:srgbClr val="93624C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李明明   李米高   吴小芳</a:t>
            </a:r>
            <a:endParaRPr lang="zh-CN" altLang="zh-CN" sz="1400" kern="100" dirty="0">
              <a:solidFill>
                <a:srgbClr val="93624C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237779" y="3719008"/>
            <a:ext cx="241982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zh-CN" altLang="en-US" sz="1400" kern="100" dirty="0">
                <a:solidFill>
                  <a:srgbClr val="93624C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李明明   李米高   吴小芳</a:t>
            </a:r>
            <a:endParaRPr lang="zh-CN" altLang="zh-CN" sz="1400" kern="100" dirty="0">
              <a:solidFill>
                <a:srgbClr val="93624C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1237778" y="4119094"/>
            <a:ext cx="241982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zh-CN" altLang="en-US" sz="1400" kern="100" dirty="0">
                <a:solidFill>
                  <a:srgbClr val="93624C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李明明   李米高   吴小芳</a:t>
            </a:r>
            <a:endParaRPr lang="zh-CN" altLang="zh-CN" sz="1400" kern="100" dirty="0">
              <a:solidFill>
                <a:srgbClr val="93624C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1237777" y="4579069"/>
            <a:ext cx="241982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zh-CN" altLang="en-US" sz="1400" kern="100" dirty="0">
                <a:solidFill>
                  <a:srgbClr val="93624C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李明明</a:t>
            </a:r>
            <a:endParaRPr lang="zh-CN" altLang="zh-CN" sz="1400" kern="100" dirty="0">
              <a:solidFill>
                <a:srgbClr val="93624C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5850351" y="2898577"/>
            <a:ext cx="88196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zh-CN" altLang="en-US" kern="100" dirty="0">
                <a:solidFill>
                  <a:srgbClr val="93624C"/>
                </a:solidFill>
                <a:latin typeface="站酷小薇LOGO体" panose="02010600010101010101" pitchFamily="2" charset="-122"/>
                <a:ea typeface="站酷小薇LOGO体" panose="02010600010101010101" pitchFamily="2" charset="-122"/>
                <a:cs typeface="Times New Roman" panose="02020603050405020304" pitchFamily="18" charset="0"/>
              </a:rPr>
              <a:t>数学</a:t>
            </a:r>
            <a:endParaRPr lang="zh-CN" altLang="zh-CN" kern="100" dirty="0">
              <a:solidFill>
                <a:srgbClr val="93624C"/>
              </a:solidFill>
              <a:latin typeface="站酷小薇LOGO体" panose="02010600010101010101" pitchFamily="2" charset="-122"/>
              <a:ea typeface="站酷小薇LOGO体" panose="0201060001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5010888" y="3351342"/>
            <a:ext cx="241982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zh-CN" altLang="en-US" sz="1400" kern="100" dirty="0">
                <a:solidFill>
                  <a:srgbClr val="93624C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李明明   李米高   吴小芳</a:t>
            </a:r>
            <a:endParaRPr lang="zh-CN" altLang="zh-CN" sz="1400" kern="100" dirty="0">
              <a:solidFill>
                <a:srgbClr val="93624C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5010888" y="3719008"/>
            <a:ext cx="241982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zh-CN" altLang="en-US" sz="1400" kern="100" dirty="0">
                <a:solidFill>
                  <a:srgbClr val="93624C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李明明   李米高   吴小芳</a:t>
            </a:r>
            <a:endParaRPr lang="zh-CN" altLang="zh-CN" sz="1400" kern="100" dirty="0">
              <a:solidFill>
                <a:srgbClr val="93624C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5010887" y="4119094"/>
            <a:ext cx="241982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zh-CN" altLang="en-US" sz="1400" kern="100" dirty="0">
                <a:solidFill>
                  <a:srgbClr val="93624C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李明明   李米高   吴小芳</a:t>
            </a:r>
            <a:endParaRPr lang="zh-CN" altLang="zh-CN" sz="1400" kern="100" dirty="0">
              <a:solidFill>
                <a:srgbClr val="93624C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5010886" y="4579069"/>
            <a:ext cx="241982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zh-CN" altLang="en-US" sz="1400" kern="100" dirty="0">
                <a:solidFill>
                  <a:srgbClr val="93624C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李明明</a:t>
            </a:r>
            <a:endParaRPr lang="zh-CN" altLang="zh-CN" sz="1400" kern="100" dirty="0">
              <a:solidFill>
                <a:srgbClr val="93624C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9428481" y="2898577"/>
            <a:ext cx="88196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zh-CN" altLang="en-US" kern="100" dirty="0">
                <a:solidFill>
                  <a:srgbClr val="93624C"/>
                </a:solidFill>
                <a:latin typeface="站酷小薇LOGO体" panose="02010600010101010101" pitchFamily="2" charset="-122"/>
                <a:ea typeface="站酷小薇LOGO体" panose="02010600010101010101" pitchFamily="2" charset="-122"/>
                <a:cs typeface="Times New Roman" panose="02020603050405020304" pitchFamily="18" charset="0"/>
              </a:rPr>
              <a:t>英语</a:t>
            </a:r>
            <a:endParaRPr lang="zh-CN" altLang="zh-CN" kern="100" dirty="0">
              <a:solidFill>
                <a:srgbClr val="93624C"/>
              </a:solidFill>
              <a:latin typeface="站酷小薇LOGO体" panose="02010600010101010101" pitchFamily="2" charset="-122"/>
              <a:ea typeface="站酷小薇LOGO体" panose="0201060001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8589018" y="3351342"/>
            <a:ext cx="241982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zh-CN" altLang="en-US" sz="1400" kern="100" dirty="0">
                <a:solidFill>
                  <a:srgbClr val="93624C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李明明   李米高   吴小芳</a:t>
            </a:r>
            <a:endParaRPr lang="zh-CN" altLang="zh-CN" sz="1400" kern="100" dirty="0">
              <a:solidFill>
                <a:srgbClr val="93624C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8589018" y="3719008"/>
            <a:ext cx="241982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zh-CN" altLang="en-US" sz="1400" kern="100" dirty="0">
                <a:solidFill>
                  <a:srgbClr val="93624C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李明明   李米高   吴小芳</a:t>
            </a:r>
            <a:endParaRPr lang="zh-CN" altLang="zh-CN" sz="1400" kern="100" dirty="0">
              <a:solidFill>
                <a:srgbClr val="93624C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8589017" y="4119094"/>
            <a:ext cx="241982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zh-CN" altLang="en-US" sz="1400" kern="100" dirty="0">
                <a:solidFill>
                  <a:srgbClr val="93624C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李明明   李米高   吴小芳</a:t>
            </a:r>
            <a:endParaRPr lang="zh-CN" altLang="zh-CN" sz="1400" kern="100" dirty="0">
              <a:solidFill>
                <a:srgbClr val="93624C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8589016" y="4579069"/>
            <a:ext cx="241982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zh-CN" altLang="en-US" sz="1400" kern="100" dirty="0">
                <a:solidFill>
                  <a:srgbClr val="93624C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李明明</a:t>
            </a:r>
            <a:endParaRPr lang="zh-CN" altLang="zh-CN" sz="1400" kern="100" dirty="0">
              <a:solidFill>
                <a:srgbClr val="93624C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58" t="38518" r="56146" b="16851"/>
          <a:stretch>
            <a:fillRect/>
          </a:stretch>
        </p:blipFill>
        <p:spPr>
          <a:xfrm>
            <a:off x="1342140" y="908428"/>
            <a:ext cx="1974623" cy="1530174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58" t="38518" r="56146" b="16851"/>
          <a:stretch>
            <a:fillRect/>
          </a:stretch>
        </p:blipFill>
        <p:spPr>
          <a:xfrm>
            <a:off x="5010886" y="956401"/>
            <a:ext cx="1974623" cy="1530174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58" t="38518" r="56146" b="16851"/>
          <a:stretch>
            <a:fillRect/>
          </a:stretch>
        </p:blipFill>
        <p:spPr>
          <a:xfrm>
            <a:off x="8589016" y="883186"/>
            <a:ext cx="1974623" cy="1530174"/>
          </a:xfrm>
          <a:prstGeom prst="rect">
            <a:avLst/>
          </a:prstGeom>
        </p:spPr>
      </p:pic>
      <p:pic>
        <p:nvPicPr>
          <p:cNvPr id="2" name="图片 1" descr="C:\Users\ASUS\Desktop\男同学.png男同学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0310495" y="4284345"/>
            <a:ext cx="1585595" cy="2452370"/>
          </a:xfrm>
          <a:prstGeom prst="rect">
            <a:avLst/>
          </a:prstGeom>
        </p:spPr>
      </p:pic>
    </p:spTree>
  </p:cSld>
  <p:clrMapOvr>
    <a:masterClrMapping/>
  </p:clrMapOvr>
  <p:transition spd="slow" advClick="0" advTm="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00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9000"/>
                            </p:stCondLst>
                            <p:childTnLst>
                              <p:par>
                                <p:cTn id="5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0"/>
                            </p:stCondLst>
                            <p:childTnLst>
                              <p:par>
                                <p:cTn id="6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1000"/>
                            </p:stCondLst>
                            <p:childTnLst>
                              <p:par>
                                <p:cTn id="7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2000"/>
                            </p:stCondLst>
                            <p:childTnLst>
                              <p:par>
                                <p:cTn id="7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3000"/>
                            </p:stCondLst>
                            <p:childTnLst>
                              <p:par>
                                <p:cTn id="8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4000"/>
                            </p:stCondLst>
                            <p:childTnLst>
                              <p:par>
                                <p:cTn id="8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46" grpId="0"/>
      <p:bldP spid="25" grpId="0"/>
      <p:bldP spid="26" grpId="0"/>
      <p:bldP spid="27" grpId="0"/>
      <p:bldP spid="28" grpId="0"/>
      <p:bldP spid="31" grpId="0"/>
      <p:bldP spid="32" grpId="0"/>
      <p:bldP spid="33" grpId="0"/>
      <p:bldP spid="43" grpId="0"/>
      <p:bldP spid="44" grpId="0"/>
      <p:bldP spid="52" grpId="0"/>
      <p:bldP spid="53" grpId="0"/>
      <p:bldP spid="54" grpId="0"/>
      <p:bldP spid="5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227807" y="247650"/>
            <a:ext cx="11736385" cy="6362700"/>
          </a:xfrm>
          <a:prstGeom prst="rect">
            <a:avLst/>
          </a:prstGeom>
          <a:noFill/>
          <a:ln w="38100">
            <a:solidFill>
              <a:srgbClr val="EFC2C9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0" y="1428750"/>
            <a:ext cx="666750" cy="4000500"/>
          </a:xfrm>
          <a:prstGeom prst="rect">
            <a:avLst/>
          </a:prstGeom>
          <a:solidFill>
            <a:srgbClr val="EFC2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>
                <a:latin typeface="站酷小薇LOGO体" panose="02010600010101010101" pitchFamily="2" charset="-122"/>
                <a:ea typeface="站酷小薇LOGO体" panose="02010600010101010101" pitchFamily="2" charset="-122"/>
              </a:rPr>
              <a:t>成绩分析</a:t>
            </a:r>
            <a:endParaRPr lang="zh-CN" altLang="en-US" dirty="0">
              <a:latin typeface="站酷小薇LOGO体" panose="02010600010101010101" pitchFamily="2" charset="-122"/>
              <a:ea typeface="站酷小薇LOGO体" panose="02010600010101010101" pitchFamily="2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5622895" y="1487460"/>
            <a:ext cx="569656" cy="569805"/>
            <a:chOff x="8749928" y="889272"/>
            <a:chExt cx="569656" cy="569805"/>
          </a:xfrm>
        </p:grpSpPr>
        <p:sp>
          <p:nvSpPr>
            <p:cNvPr id="5" name="Rounded Rectangle 19"/>
            <p:cNvSpPr/>
            <p:nvPr/>
          </p:nvSpPr>
          <p:spPr>
            <a:xfrm>
              <a:off x="8749928" y="889272"/>
              <a:ext cx="569656" cy="569805"/>
            </a:xfrm>
            <a:prstGeom prst="roundRect">
              <a:avLst/>
            </a:prstGeom>
            <a:solidFill>
              <a:srgbClr val="EFC2C9"/>
            </a:solidFill>
            <a:ln>
              <a:noFill/>
            </a:ln>
            <a:effectLst/>
          </p:spPr>
          <p:txBody>
            <a:bodyPr vert="horz" wrap="square" lIns="0" tIns="0" rIns="0" bIns="0" numCol="1" anchor="ctr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endParaRPr lang="id-ID" sz="1600" dirty="0">
                <a:solidFill>
                  <a:srgbClr val="93624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endParaRPr>
            </a:p>
          </p:txBody>
        </p:sp>
        <p:sp>
          <p:nvSpPr>
            <p:cNvPr id="6" name="Freeform 5"/>
            <p:cNvSpPr>
              <a:spLocks noEditPoints="1"/>
            </p:cNvSpPr>
            <p:nvPr/>
          </p:nvSpPr>
          <p:spPr bwMode="auto">
            <a:xfrm>
              <a:off x="8864221" y="1048078"/>
              <a:ext cx="341070" cy="252192"/>
            </a:xfrm>
            <a:custGeom>
              <a:avLst/>
              <a:gdLst>
                <a:gd name="T0" fmla="*/ 112 w 128"/>
                <a:gd name="T1" fmla="*/ 36 h 96"/>
                <a:gd name="T2" fmla="*/ 112 w 128"/>
                <a:gd name="T3" fmla="*/ 32 h 96"/>
                <a:gd name="T4" fmla="*/ 80 w 128"/>
                <a:gd name="T5" fmla="*/ 0 h 96"/>
                <a:gd name="T6" fmla="*/ 54 w 128"/>
                <a:gd name="T7" fmla="*/ 13 h 96"/>
                <a:gd name="T8" fmla="*/ 48 w 128"/>
                <a:gd name="T9" fmla="*/ 12 h 96"/>
                <a:gd name="T10" fmla="*/ 20 w 128"/>
                <a:gd name="T11" fmla="*/ 40 h 96"/>
                <a:gd name="T12" fmla="*/ 20 w 128"/>
                <a:gd name="T13" fmla="*/ 41 h 96"/>
                <a:gd name="T14" fmla="*/ 0 w 128"/>
                <a:gd name="T15" fmla="*/ 68 h 96"/>
                <a:gd name="T16" fmla="*/ 28 w 128"/>
                <a:gd name="T17" fmla="*/ 96 h 96"/>
                <a:gd name="T18" fmla="*/ 96 w 128"/>
                <a:gd name="T19" fmla="*/ 96 h 96"/>
                <a:gd name="T20" fmla="*/ 128 w 128"/>
                <a:gd name="T21" fmla="*/ 64 h 96"/>
                <a:gd name="T22" fmla="*/ 112 w 128"/>
                <a:gd name="T23" fmla="*/ 36 h 96"/>
                <a:gd name="T24" fmla="*/ 96 w 128"/>
                <a:gd name="T25" fmla="*/ 88 h 96"/>
                <a:gd name="T26" fmla="*/ 28 w 128"/>
                <a:gd name="T27" fmla="*/ 88 h 96"/>
                <a:gd name="T28" fmla="*/ 8 w 128"/>
                <a:gd name="T29" fmla="*/ 68 h 96"/>
                <a:gd name="T30" fmla="*/ 28 w 128"/>
                <a:gd name="T31" fmla="*/ 48 h 96"/>
                <a:gd name="T32" fmla="*/ 30 w 128"/>
                <a:gd name="T33" fmla="*/ 48 h 96"/>
                <a:gd name="T34" fmla="*/ 28 w 128"/>
                <a:gd name="T35" fmla="*/ 40 h 96"/>
                <a:gd name="T36" fmla="*/ 48 w 128"/>
                <a:gd name="T37" fmla="*/ 20 h 96"/>
                <a:gd name="T38" fmla="*/ 58 w 128"/>
                <a:gd name="T39" fmla="*/ 23 h 96"/>
                <a:gd name="T40" fmla="*/ 80 w 128"/>
                <a:gd name="T41" fmla="*/ 8 h 96"/>
                <a:gd name="T42" fmla="*/ 104 w 128"/>
                <a:gd name="T43" fmla="*/ 32 h 96"/>
                <a:gd name="T44" fmla="*/ 102 w 128"/>
                <a:gd name="T45" fmla="*/ 41 h 96"/>
                <a:gd name="T46" fmla="*/ 120 w 128"/>
                <a:gd name="T47" fmla="*/ 64 h 96"/>
                <a:gd name="T48" fmla="*/ 96 w 128"/>
                <a:gd name="T49" fmla="*/ 88 h 96"/>
                <a:gd name="T50" fmla="*/ 64 w 128"/>
                <a:gd name="T51" fmla="*/ 32 h 96"/>
                <a:gd name="T52" fmla="*/ 88 w 128"/>
                <a:gd name="T53" fmla="*/ 56 h 96"/>
                <a:gd name="T54" fmla="*/ 72 w 128"/>
                <a:gd name="T55" fmla="*/ 56 h 96"/>
                <a:gd name="T56" fmla="*/ 72 w 128"/>
                <a:gd name="T57" fmla="*/ 80 h 96"/>
                <a:gd name="T58" fmla="*/ 56 w 128"/>
                <a:gd name="T59" fmla="*/ 80 h 96"/>
                <a:gd name="T60" fmla="*/ 56 w 128"/>
                <a:gd name="T61" fmla="*/ 56 h 96"/>
                <a:gd name="T62" fmla="*/ 40 w 128"/>
                <a:gd name="T63" fmla="*/ 56 h 96"/>
                <a:gd name="T64" fmla="*/ 64 w 128"/>
                <a:gd name="T65" fmla="*/ 3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8" h="96">
                  <a:moveTo>
                    <a:pt x="112" y="36"/>
                  </a:moveTo>
                  <a:cubicBezTo>
                    <a:pt x="112" y="35"/>
                    <a:pt x="112" y="33"/>
                    <a:pt x="112" y="32"/>
                  </a:cubicBezTo>
                  <a:cubicBezTo>
                    <a:pt x="112" y="14"/>
                    <a:pt x="98" y="0"/>
                    <a:pt x="80" y="0"/>
                  </a:cubicBezTo>
                  <a:cubicBezTo>
                    <a:pt x="70" y="0"/>
                    <a:pt x="60" y="5"/>
                    <a:pt x="54" y="13"/>
                  </a:cubicBezTo>
                  <a:cubicBezTo>
                    <a:pt x="52" y="12"/>
                    <a:pt x="50" y="12"/>
                    <a:pt x="48" y="12"/>
                  </a:cubicBezTo>
                  <a:cubicBezTo>
                    <a:pt x="33" y="12"/>
                    <a:pt x="20" y="25"/>
                    <a:pt x="20" y="40"/>
                  </a:cubicBezTo>
                  <a:cubicBezTo>
                    <a:pt x="20" y="40"/>
                    <a:pt x="20" y="41"/>
                    <a:pt x="20" y="41"/>
                  </a:cubicBezTo>
                  <a:cubicBezTo>
                    <a:pt x="8" y="45"/>
                    <a:pt x="0" y="55"/>
                    <a:pt x="0" y="68"/>
                  </a:cubicBezTo>
                  <a:cubicBezTo>
                    <a:pt x="0" y="83"/>
                    <a:pt x="13" y="96"/>
                    <a:pt x="28" y="96"/>
                  </a:cubicBezTo>
                  <a:cubicBezTo>
                    <a:pt x="96" y="96"/>
                    <a:pt x="96" y="96"/>
                    <a:pt x="96" y="96"/>
                  </a:cubicBezTo>
                  <a:cubicBezTo>
                    <a:pt x="114" y="96"/>
                    <a:pt x="128" y="82"/>
                    <a:pt x="128" y="64"/>
                  </a:cubicBezTo>
                  <a:cubicBezTo>
                    <a:pt x="128" y="52"/>
                    <a:pt x="122" y="42"/>
                    <a:pt x="112" y="36"/>
                  </a:cubicBezTo>
                  <a:close/>
                  <a:moveTo>
                    <a:pt x="96" y="88"/>
                  </a:moveTo>
                  <a:cubicBezTo>
                    <a:pt x="28" y="88"/>
                    <a:pt x="28" y="88"/>
                    <a:pt x="28" y="88"/>
                  </a:cubicBezTo>
                  <a:cubicBezTo>
                    <a:pt x="17" y="88"/>
                    <a:pt x="8" y="79"/>
                    <a:pt x="8" y="68"/>
                  </a:cubicBezTo>
                  <a:cubicBezTo>
                    <a:pt x="8" y="57"/>
                    <a:pt x="17" y="48"/>
                    <a:pt x="28" y="48"/>
                  </a:cubicBezTo>
                  <a:cubicBezTo>
                    <a:pt x="29" y="48"/>
                    <a:pt x="29" y="48"/>
                    <a:pt x="30" y="48"/>
                  </a:cubicBezTo>
                  <a:cubicBezTo>
                    <a:pt x="29" y="46"/>
                    <a:pt x="28" y="43"/>
                    <a:pt x="28" y="40"/>
                  </a:cubicBezTo>
                  <a:cubicBezTo>
                    <a:pt x="28" y="29"/>
                    <a:pt x="37" y="20"/>
                    <a:pt x="48" y="20"/>
                  </a:cubicBezTo>
                  <a:cubicBezTo>
                    <a:pt x="52" y="20"/>
                    <a:pt x="55" y="21"/>
                    <a:pt x="58" y="23"/>
                  </a:cubicBezTo>
                  <a:cubicBezTo>
                    <a:pt x="62" y="14"/>
                    <a:pt x="70" y="8"/>
                    <a:pt x="80" y="8"/>
                  </a:cubicBezTo>
                  <a:cubicBezTo>
                    <a:pt x="93" y="8"/>
                    <a:pt x="104" y="19"/>
                    <a:pt x="104" y="32"/>
                  </a:cubicBezTo>
                  <a:cubicBezTo>
                    <a:pt x="104" y="35"/>
                    <a:pt x="103" y="38"/>
                    <a:pt x="102" y="41"/>
                  </a:cubicBezTo>
                  <a:cubicBezTo>
                    <a:pt x="112" y="44"/>
                    <a:pt x="120" y="53"/>
                    <a:pt x="120" y="64"/>
                  </a:cubicBezTo>
                  <a:cubicBezTo>
                    <a:pt x="120" y="77"/>
                    <a:pt x="109" y="88"/>
                    <a:pt x="96" y="88"/>
                  </a:cubicBezTo>
                  <a:close/>
                  <a:moveTo>
                    <a:pt x="64" y="32"/>
                  </a:moveTo>
                  <a:cubicBezTo>
                    <a:pt x="88" y="56"/>
                    <a:pt x="88" y="56"/>
                    <a:pt x="88" y="56"/>
                  </a:cubicBezTo>
                  <a:cubicBezTo>
                    <a:pt x="72" y="56"/>
                    <a:pt x="72" y="56"/>
                    <a:pt x="72" y="56"/>
                  </a:cubicBezTo>
                  <a:cubicBezTo>
                    <a:pt x="72" y="80"/>
                    <a:pt x="72" y="80"/>
                    <a:pt x="72" y="80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6" y="56"/>
                    <a:pt x="56" y="56"/>
                    <a:pt x="56" y="56"/>
                  </a:cubicBezTo>
                  <a:cubicBezTo>
                    <a:pt x="40" y="56"/>
                    <a:pt x="40" y="56"/>
                    <a:pt x="40" y="56"/>
                  </a:cubicBezTo>
                  <a:lnTo>
                    <a:pt x="64" y="3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rgbClr val="93624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5619186" y="3763434"/>
            <a:ext cx="569656" cy="569805"/>
            <a:chOff x="8749928" y="3721144"/>
            <a:chExt cx="569656" cy="569805"/>
          </a:xfrm>
        </p:grpSpPr>
        <p:sp>
          <p:nvSpPr>
            <p:cNvPr id="9" name="Rounded Rectangle 16"/>
            <p:cNvSpPr/>
            <p:nvPr/>
          </p:nvSpPr>
          <p:spPr>
            <a:xfrm>
              <a:off x="8749928" y="3721144"/>
              <a:ext cx="569656" cy="569805"/>
            </a:xfrm>
            <a:prstGeom prst="roundRect">
              <a:avLst/>
            </a:prstGeom>
            <a:solidFill>
              <a:srgbClr val="EFC2C9"/>
            </a:solidFill>
            <a:ln>
              <a:noFill/>
            </a:ln>
            <a:effectLst/>
          </p:spPr>
          <p:txBody>
            <a:bodyPr vert="horz" wrap="square" lIns="0" tIns="0" rIns="0" bIns="0" numCol="1" anchor="ctr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endParaRPr lang="id-ID" sz="1600" dirty="0">
                <a:solidFill>
                  <a:srgbClr val="93624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endParaRPr>
            </a:p>
          </p:txBody>
        </p:sp>
        <p:sp>
          <p:nvSpPr>
            <p:cNvPr id="10" name="Freeform 7"/>
            <p:cNvSpPr>
              <a:spLocks noEditPoints="1"/>
            </p:cNvSpPr>
            <p:nvPr/>
          </p:nvSpPr>
          <p:spPr bwMode="auto">
            <a:xfrm>
              <a:off x="8885420" y="3858170"/>
              <a:ext cx="298672" cy="295752"/>
            </a:xfrm>
            <a:custGeom>
              <a:avLst/>
              <a:gdLst>
                <a:gd name="T0" fmla="*/ 89 w 128"/>
                <a:gd name="T1" fmla="*/ 126 h 128"/>
                <a:gd name="T2" fmla="*/ 88 w 128"/>
                <a:gd name="T3" fmla="*/ 128 h 128"/>
                <a:gd name="T4" fmla="*/ 40 w 128"/>
                <a:gd name="T5" fmla="*/ 128 h 128"/>
                <a:gd name="T6" fmla="*/ 39 w 128"/>
                <a:gd name="T7" fmla="*/ 126 h 128"/>
                <a:gd name="T8" fmla="*/ 49 w 128"/>
                <a:gd name="T9" fmla="*/ 118 h 128"/>
                <a:gd name="T10" fmla="*/ 52 w 128"/>
                <a:gd name="T11" fmla="*/ 112 h 128"/>
                <a:gd name="T12" fmla="*/ 52 w 128"/>
                <a:gd name="T13" fmla="*/ 108 h 128"/>
                <a:gd name="T14" fmla="*/ 56 w 128"/>
                <a:gd name="T15" fmla="*/ 104 h 128"/>
                <a:gd name="T16" fmla="*/ 72 w 128"/>
                <a:gd name="T17" fmla="*/ 104 h 128"/>
                <a:gd name="T18" fmla="*/ 76 w 128"/>
                <a:gd name="T19" fmla="*/ 108 h 128"/>
                <a:gd name="T20" fmla="*/ 76 w 128"/>
                <a:gd name="T21" fmla="*/ 112 h 128"/>
                <a:gd name="T22" fmla="*/ 79 w 128"/>
                <a:gd name="T23" fmla="*/ 118 h 128"/>
                <a:gd name="T24" fmla="*/ 89 w 128"/>
                <a:gd name="T25" fmla="*/ 126 h 128"/>
                <a:gd name="T26" fmla="*/ 128 w 128"/>
                <a:gd name="T27" fmla="*/ 8 h 128"/>
                <a:gd name="T28" fmla="*/ 128 w 128"/>
                <a:gd name="T29" fmla="*/ 92 h 128"/>
                <a:gd name="T30" fmla="*/ 120 w 128"/>
                <a:gd name="T31" fmla="*/ 100 h 128"/>
                <a:gd name="T32" fmla="*/ 8 w 128"/>
                <a:gd name="T33" fmla="*/ 100 h 128"/>
                <a:gd name="T34" fmla="*/ 0 w 128"/>
                <a:gd name="T35" fmla="*/ 92 h 128"/>
                <a:gd name="T36" fmla="*/ 0 w 128"/>
                <a:gd name="T37" fmla="*/ 8 h 128"/>
                <a:gd name="T38" fmla="*/ 8 w 128"/>
                <a:gd name="T39" fmla="*/ 0 h 128"/>
                <a:gd name="T40" fmla="*/ 120 w 128"/>
                <a:gd name="T41" fmla="*/ 0 h 128"/>
                <a:gd name="T42" fmla="*/ 128 w 128"/>
                <a:gd name="T43" fmla="*/ 8 h 128"/>
                <a:gd name="T44" fmla="*/ 120 w 128"/>
                <a:gd name="T45" fmla="*/ 16 h 128"/>
                <a:gd name="T46" fmla="*/ 112 w 128"/>
                <a:gd name="T47" fmla="*/ 8 h 128"/>
                <a:gd name="T48" fmla="*/ 16 w 128"/>
                <a:gd name="T49" fmla="*/ 8 h 128"/>
                <a:gd name="T50" fmla="*/ 8 w 128"/>
                <a:gd name="T51" fmla="*/ 16 h 128"/>
                <a:gd name="T52" fmla="*/ 8 w 128"/>
                <a:gd name="T53" fmla="*/ 72 h 128"/>
                <a:gd name="T54" fmla="*/ 16 w 128"/>
                <a:gd name="T55" fmla="*/ 80 h 128"/>
                <a:gd name="T56" fmla="*/ 112 w 128"/>
                <a:gd name="T57" fmla="*/ 80 h 128"/>
                <a:gd name="T58" fmla="*/ 120 w 128"/>
                <a:gd name="T59" fmla="*/ 72 h 128"/>
                <a:gd name="T60" fmla="*/ 120 w 128"/>
                <a:gd name="T61" fmla="*/ 16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28" h="128">
                  <a:moveTo>
                    <a:pt x="89" y="126"/>
                  </a:moveTo>
                  <a:cubicBezTo>
                    <a:pt x="91" y="127"/>
                    <a:pt x="90" y="128"/>
                    <a:pt x="88" y="128"/>
                  </a:cubicBezTo>
                  <a:cubicBezTo>
                    <a:pt x="40" y="128"/>
                    <a:pt x="40" y="128"/>
                    <a:pt x="40" y="128"/>
                  </a:cubicBezTo>
                  <a:cubicBezTo>
                    <a:pt x="38" y="128"/>
                    <a:pt x="37" y="127"/>
                    <a:pt x="39" y="126"/>
                  </a:cubicBezTo>
                  <a:cubicBezTo>
                    <a:pt x="49" y="118"/>
                    <a:pt x="49" y="118"/>
                    <a:pt x="49" y="118"/>
                  </a:cubicBezTo>
                  <a:cubicBezTo>
                    <a:pt x="51" y="117"/>
                    <a:pt x="52" y="114"/>
                    <a:pt x="52" y="112"/>
                  </a:cubicBezTo>
                  <a:cubicBezTo>
                    <a:pt x="52" y="108"/>
                    <a:pt x="52" y="108"/>
                    <a:pt x="52" y="108"/>
                  </a:cubicBezTo>
                  <a:cubicBezTo>
                    <a:pt x="52" y="106"/>
                    <a:pt x="54" y="104"/>
                    <a:pt x="56" y="104"/>
                  </a:cubicBezTo>
                  <a:cubicBezTo>
                    <a:pt x="72" y="104"/>
                    <a:pt x="72" y="104"/>
                    <a:pt x="72" y="104"/>
                  </a:cubicBezTo>
                  <a:cubicBezTo>
                    <a:pt x="74" y="104"/>
                    <a:pt x="76" y="106"/>
                    <a:pt x="76" y="108"/>
                  </a:cubicBezTo>
                  <a:cubicBezTo>
                    <a:pt x="76" y="112"/>
                    <a:pt x="76" y="112"/>
                    <a:pt x="76" y="112"/>
                  </a:cubicBezTo>
                  <a:cubicBezTo>
                    <a:pt x="76" y="114"/>
                    <a:pt x="77" y="117"/>
                    <a:pt x="79" y="118"/>
                  </a:cubicBezTo>
                  <a:lnTo>
                    <a:pt x="89" y="126"/>
                  </a:lnTo>
                  <a:close/>
                  <a:moveTo>
                    <a:pt x="128" y="8"/>
                  </a:moveTo>
                  <a:cubicBezTo>
                    <a:pt x="128" y="92"/>
                    <a:pt x="128" y="92"/>
                    <a:pt x="128" y="92"/>
                  </a:cubicBezTo>
                  <a:cubicBezTo>
                    <a:pt x="128" y="96"/>
                    <a:pt x="124" y="100"/>
                    <a:pt x="120" y="100"/>
                  </a:cubicBezTo>
                  <a:cubicBezTo>
                    <a:pt x="8" y="100"/>
                    <a:pt x="8" y="100"/>
                    <a:pt x="8" y="100"/>
                  </a:cubicBezTo>
                  <a:cubicBezTo>
                    <a:pt x="4" y="100"/>
                    <a:pt x="0" y="96"/>
                    <a:pt x="0" y="92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4" y="0"/>
                    <a:pt x="8" y="0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124" y="0"/>
                    <a:pt x="128" y="4"/>
                    <a:pt x="128" y="8"/>
                  </a:cubicBezTo>
                  <a:close/>
                  <a:moveTo>
                    <a:pt x="120" y="16"/>
                  </a:moveTo>
                  <a:cubicBezTo>
                    <a:pt x="120" y="12"/>
                    <a:pt x="116" y="8"/>
                    <a:pt x="112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2" y="8"/>
                    <a:pt x="8" y="12"/>
                    <a:pt x="8" y="16"/>
                  </a:cubicBezTo>
                  <a:cubicBezTo>
                    <a:pt x="8" y="72"/>
                    <a:pt x="8" y="72"/>
                    <a:pt x="8" y="72"/>
                  </a:cubicBezTo>
                  <a:cubicBezTo>
                    <a:pt x="8" y="76"/>
                    <a:pt x="12" y="80"/>
                    <a:pt x="16" y="80"/>
                  </a:cubicBezTo>
                  <a:cubicBezTo>
                    <a:pt x="112" y="80"/>
                    <a:pt x="112" y="80"/>
                    <a:pt x="112" y="80"/>
                  </a:cubicBezTo>
                  <a:cubicBezTo>
                    <a:pt x="116" y="80"/>
                    <a:pt x="120" y="76"/>
                    <a:pt x="120" y="72"/>
                  </a:cubicBezTo>
                  <a:lnTo>
                    <a:pt x="120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rgbClr val="93624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2003657" y="1428750"/>
            <a:ext cx="568398" cy="569804"/>
            <a:chOff x="6127036" y="975058"/>
            <a:chExt cx="547942" cy="466481"/>
          </a:xfrm>
        </p:grpSpPr>
        <p:sp>
          <p:nvSpPr>
            <p:cNvPr id="12" name="Rounded Rectangle 13"/>
            <p:cNvSpPr/>
            <p:nvPr/>
          </p:nvSpPr>
          <p:spPr>
            <a:xfrm>
              <a:off x="6127036" y="975058"/>
              <a:ext cx="547942" cy="466481"/>
            </a:xfrm>
            <a:prstGeom prst="roundRect">
              <a:avLst/>
            </a:prstGeom>
            <a:solidFill>
              <a:srgbClr val="EFC2C9"/>
            </a:solidFill>
            <a:ln>
              <a:noFill/>
            </a:ln>
            <a:effectLst/>
          </p:spPr>
          <p:txBody>
            <a:bodyPr vert="horz" wrap="square" lIns="0" tIns="0" rIns="0" bIns="0" numCol="1" anchor="ctr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endParaRPr lang="id-ID" sz="1600" dirty="0">
                <a:solidFill>
                  <a:srgbClr val="93624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endParaRPr>
            </a:p>
          </p:txBody>
        </p:sp>
        <p:sp>
          <p:nvSpPr>
            <p:cNvPr id="13" name="Freeform 8"/>
            <p:cNvSpPr>
              <a:spLocks noEditPoints="1"/>
            </p:cNvSpPr>
            <p:nvPr/>
          </p:nvSpPr>
          <p:spPr bwMode="auto">
            <a:xfrm>
              <a:off x="6228557" y="1048078"/>
              <a:ext cx="345597" cy="290346"/>
            </a:xfrm>
            <a:custGeom>
              <a:avLst/>
              <a:gdLst>
                <a:gd name="T0" fmla="*/ 124 w 129"/>
                <a:gd name="T1" fmla="*/ 125 h 129"/>
                <a:gd name="T2" fmla="*/ 108 w 129"/>
                <a:gd name="T3" fmla="*/ 125 h 129"/>
                <a:gd name="T4" fmla="*/ 78 w 129"/>
                <a:gd name="T5" fmla="*/ 95 h 129"/>
                <a:gd name="T6" fmla="*/ 95 w 129"/>
                <a:gd name="T7" fmla="*/ 78 h 129"/>
                <a:gd name="T8" fmla="*/ 124 w 129"/>
                <a:gd name="T9" fmla="*/ 108 h 129"/>
                <a:gd name="T10" fmla="*/ 124 w 129"/>
                <a:gd name="T11" fmla="*/ 125 h 129"/>
                <a:gd name="T12" fmla="*/ 48 w 129"/>
                <a:gd name="T13" fmla="*/ 96 h 129"/>
                <a:gd name="T14" fmla="*/ 0 w 129"/>
                <a:gd name="T15" fmla="*/ 48 h 129"/>
                <a:gd name="T16" fmla="*/ 48 w 129"/>
                <a:gd name="T17" fmla="*/ 0 h 129"/>
                <a:gd name="T18" fmla="*/ 96 w 129"/>
                <a:gd name="T19" fmla="*/ 48 h 129"/>
                <a:gd name="T20" fmla="*/ 48 w 129"/>
                <a:gd name="T21" fmla="*/ 96 h 129"/>
                <a:gd name="T22" fmla="*/ 84 w 129"/>
                <a:gd name="T23" fmla="*/ 48 h 129"/>
                <a:gd name="T24" fmla="*/ 48 w 129"/>
                <a:gd name="T25" fmla="*/ 12 h 129"/>
                <a:gd name="T26" fmla="*/ 12 w 129"/>
                <a:gd name="T27" fmla="*/ 48 h 129"/>
                <a:gd name="T28" fmla="*/ 48 w 129"/>
                <a:gd name="T29" fmla="*/ 84 h 129"/>
                <a:gd name="T30" fmla="*/ 84 w 129"/>
                <a:gd name="T31" fmla="*/ 48 h 129"/>
                <a:gd name="T32" fmla="*/ 20 w 129"/>
                <a:gd name="T33" fmla="*/ 48 h 129"/>
                <a:gd name="T34" fmla="*/ 28 w 129"/>
                <a:gd name="T35" fmla="*/ 48 h 129"/>
                <a:gd name="T36" fmla="*/ 48 w 129"/>
                <a:gd name="T37" fmla="*/ 28 h 129"/>
                <a:gd name="T38" fmla="*/ 48 w 129"/>
                <a:gd name="T39" fmla="*/ 20 h 129"/>
                <a:gd name="T40" fmla="*/ 20 w 129"/>
                <a:gd name="T41" fmla="*/ 48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9" h="129">
                  <a:moveTo>
                    <a:pt x="124" y="125"/>
                  </a:moveTo>
                  <a:cubicBezTo>
                    <a:pt x="120" y="129"/>
                    <a:pt x="112" y="129"/>
                    <a:pt x="108" y="125"/>
                  </a:cubicBezTo>
                  <a:cubicBezTo>
                    <a:pt x="78" y="95"/>
                    <a:pt x="78" y="95"/>
                    <a:pt x="78" y="95"/>
                  </a:cubicBezTo>
                  <a:cubicBezTo>
                    <a:pt x="85" y="91"/>
                    <a:pt x="91" y="85"/>
                    <a:pt x="95" y="78"/>
                  </a:cubicBezTo>
                  <a:cubicBezTo>
                    <a:pt x="124" y="108"/>
                    <a:pt x="124" y="108"/>
                    <a:pt x="124" y="108"/>
                  </a:cubicBezTo>
                  <a:cubicBezTo>
                    <a:pt x="129" y="112"/>
                    <a:pt x="129" y="120"/>
                    <a:pt x="124" y="125"/>
                  </a:cubicBezTo>
                  <a:close/>
                  <a:moveTo>
                    <a:pt x="48" y="96"/>
                  </a:moveTo>
                  <a:cubicBezTo>
                    <a:pt x="21" y="96"/>
                    <a:pt x="0" y="75"/>
                    <a:pt x="0" y="48"/>
                  </a:cubicBezTo>
                  <a:cubicBezTo>
                    <a:pt x="0" y="22"/>
                    <a:pt x="21" y="0"/>
                    <a:pt x="48" y="0"/>
                  </a:cubicBezTo>
                  <a:cubicBezTo>
                    <a:pt x="75" y="0"/>
                    <a:pt x="96" y="22"/>
                    <a:pt x="96" y="48"/>
                  </a:cubicBezTo>
                  <a:cubicBezTo>
                    <a:pt x="96" y="75"/>
                    <a:pt x="75" y="96"/>
                    <a:pt x="48" y="96"/>
                  </a:cubicBezTo>
                  <a:close/>
                  <a:moveTo>
                    <a:pt x="84" y="48"/>
                  </a:moveTo>
                  <a:cubicBezTo>
                    <a:pt x="84" y="28"/>
                    <a:pt x="68" y="12"/>
                    <a:pt x="48" y="12"/>
                  </a:cubicBezTo>
                  <a:cubicBezTo>
                    <a:pt x="28" y="12"/>
                    <a:pt x="12" y="28"/>
                    <a:pt x="12" y="48"/>
                  </a:cubicBezTo>
                  <a:cubicBezTo>
                    <a:pt x="12" y="68"/>
                    <a:pt x="28" y="84"/>
                    <a:pt x="48" y="84"/>
                  </a:cubicBezTo>
                  <a:cubicBezTo>
                    <a:pt x="68" y="84"/>
                    <a:pt x="84" y="68"/>
                    <a:pt x="84" y="48"/>
                  </a:cubicBezTo>
                  <a:close/>
                  <a:moveTo>
                    <a:pt x="20" y="48"/>
                  </a:moveTo>
                  <a:cubicBezTo>
                    <a:pt x="28" y="48"/>
                    <a:pt x="28" y="48"/>
                    <a:pt x="28" y="48"/>
                  </a:cubicBezTo>
                  <a:cubicBezTo>
                    <a:pt x="28" y="37"/>
                    <a:pt x="37" y="28"/>
                    <a:pt x="48" y="28"/>
                  </a:cubicBezTo>
                  <a:cubicBezTo>
                    <a:pt x="48" y="20"/>
                    <a:pt x="48" y="20"/>
                    <a:pt x="48" y="20"/>
                  </a:cubicBezTo>
                  <a:cubicBezTo>
                    <a:pt x="33" y="20"/>
                    <a:pt x="20" y="33"/>
                    <a:pt x="20" y="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rgbClr val="93624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1998690" y="3722260"/>
            <a:ext cx="569656" cy="569805"/>
            <a:chOff x="6125778" y="3721144"/>
            <a:chExt cx="569656" cy="569805"/>
          </a:xfrm>
        </p:grpSpPr>
        <p:sp>
          <p:nvSpPr>
            <p:cNvPr id="15" name="Rounded Rectangle 22"/>
            <p:cNvSpPr/>
            <p:nvPr/>
          </p:nvSpPr>
          <p:spPr>
            <a:xfrm>
              <a:off x="6125778" y="3721144"/>
              <a:ext cx="569656" cy="569805"/>
            </a:xfrm>
            <a:prstGeom prst="roundRect">
              <a:avLst/>
            </a:prstGeom>
            <a:solidFill>
              <a:srgbClr val="EFC2C9"/>
            </a:solidFill>
            <a:ln>
              <a:noFill/>
            </a:ln>
            <a:effectLst/>
          </p:spPr>
          <p:txBody>
            <a:bodyPr vert="horz" wrap="square" lIns="0" tIns="0" rIns="0" bIns="0" numCol="1" anchor="ctr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endParaRPr lang="id-ID" sz="1600" dirty="0">
                <a:solidFill>
                  <a:srgbClr val="93624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endParaRPr>
            </a:p>
          </p:txBody>
        </p:sp>
        <p:sp>
          <p:nvSpPr>
            <p:cNvPr id="16" name="Freeform 6"/>
            <p:cNvSpPr>
              <a:spLocks noEditPoints="1"/>
            </p:cNvSpPr>
            <p:nvPr/>
          </p:nvSpPr>
          <p:spPr bwMode="auto">
            <a:xfrm>
              <a:off x="6188566" y="3855510"/>
              <a:ext cx="314406" cy="301074"/>
            </a:xfrm>
            <a:custGeom>
              <a:avLst/>
              <a:gdLst>
                <a:gd name="T0" fmla="*/ 112 w 118"/>
                <a:gd name="T1" fmla="*/ 0 h 114"/>
                <a:gd name="T2" fmla="*/ 67 w 118"/>
                <a:gd name="T3" fmla="*/ 0 h 114"/>
                <a:gd name="T4" fmla="*/ 61 w 118"/>
                <a:gd name="T5" fmla="*/ 6 h 114"/>
                <a:gd name="T6" fmla="*/ 61 w 118"/>
                <a:gd name="T7" fmla="*/ 52 h 114"/>
                <a:gd name="T8" fmla="*/ 64 w 118"/>
                <a:gd name="T9" fmla="*/ 52 h 114"/>
                <a:gd name="T10" fmla="*/ 64 w 118"/>
                <a:gd name="T11" fmla="*/ 13 h 114"/>
                <a:gd name="T12" fmla="*/ 114 w 118"/>
                <a:gd name="T13" fmla="*/ 13 h 114"/>
                <a:gd name="T14" fmla="*/ 114 w 118"/>
                <a:gd name="T15" fmla="*/ 84 h 114"/>
                <a:gd name="T16" fmla="*/ 107 w 118"/>
                <a:gd name="T17" fmla="*/ 84 h 114"/>
                <a:gd name="T18" fmla="*/ 107 w 118"/>
                <a:gd name="T19" fmla="*/ 102 h 114"/>
                <a:gd name="T20" fmla="*/ 112 w 118"/>
                <a:gd name="T21" fmla="*/ 102 h 114"/>
                <a:gd name="T22" fmla="*/ 118 w 118"/>
                <a:gd name="T23" fmla="*/ 96 h 114"/>
                <a:gd name="T24" fmla="*/ 118 w 118"/>
                <a:gd name="T25" fmla="*/ 6 h 114"/>
                <a:gd name="T26" fmla="*/ 118 w 118"/>
                <a:gd name="T27" fmla="*/ 6 h 114"/>
                <a:gd name="T28" fmla="*/ 112 w 118"/>
                <a:gd name="T29" fmla="*/ 0 h 114"/>
                <a:gd name="T30" fmla="*/ 108 w 118"/>
                <a:gd name="T31" fmla="*/ 7 h 114"/>
                <a:gd name="T32" fmla="*/ 70 w 118"/>
                <a:gd name="T33" fmla="*/ 7 h 114"/>
                <a:gd name="T34" fmla="*/ 69 w 118"/>
                <a:gd name="T35" fmla="*/ 6 h 114"/>
                <a:gd name="T36" fmla="*/ 70 w 118"/>
                <a:gd name="T37" fmla="*/ 5 h 114"/>
                <a:gd name="T38" fmla="*/ 108 w 118"/>
                <a:gd name="T39" fmla="*/ 5 h 114"/>
                <a:gd name="T40" fmla="*/ 109 w 118"/>
                <a:gd name="T41" fmla="*/ 6 h 114"/>
                <a:gd name="T42" fmla="*/ 108 w 118"/>
                <a:gd name="T43" fmla="*/ 7 h 114"/>
                <a:gd name="T44" fmla="*/ 96 w 118"/>
                <a:gd name="T45" fmla="*/ 57 h 114"/>
                <a:gd name="T46" fmla="*/ 6 w 118"/>
                <a:gd name="T47" fmla="*/ 57 h 114"/>
                <a:gd name="T48" fmla="*/ 0 w 118"/>
                <a:gd name="T49" fmla="*/ 63 h 114"/>
                <a:gd name="T50" fmla="*/ 0 w 118"/>
                <a:gd name="T51" fmla="*/ 107 h 114"/>
                <a:gd name="T52" fmla="*/ 6 w 118"/>
                <a:gd name="T53" fmla="*/ 114 h 114"/>
                <a:gd name="T54" fmla="*/ 96 w 118"/>
                <a:gd name="T55" fmla="*/ 114 h 114"/>
                <a:gd name="T56" fmla="*/ 103 w 118"/>
                <a:gd name="T57" fmla="*/ 107 h 114"/>
                <a:gd name="T58" fmla="*/ 103 w 118"/>
                <a:gd name="T59" fmla="*/ 63 h 114"/>
                <a:gd name="T60" fmla="*/ 96 w 118"/>
                <a:gd name="T61" fmla="*/ 57 h 114"/>
                <a:gd name="T62" fmla="*/ 8 w 118"/>
                <a:gd name="T63" fmla="*/ 89 h 114"/>
                <a:gd name="T64" fmla="*/ 5 w 118"/>
                <a:gd name="T65" fmla="*/ 85 h 114"/>
                <a:gd name="T66" fmla="*/ 8 w 118"/>
                <a:gd name="T67" fmla="*/ 81 h 114"/>
                <a:gd name="T68" fmla="*/ 12 w 118"/>
                <a:gd name="T69" fmla="*/ 85 h 114"/>
                <a:gd name="T70" fmla="*/ 8 w 118"/>
                <a:gd name="T71" fmla="*/ 89 h 114"/>
                <a:gd name="T72" fmla="*/ 89 w 118"/>
                <a:gd name="T73" fmla="*/ 110 h 114"/>
                <a:gd name="T74" fmla="*/ 18 w 118"/>
                <a:gd name="T75" fmla="*/ 110 h 114"/>
                <a:gd name="T76" fmla="*/ 18 w 118"/>
                <a:gd name="T77" fmla="*/ 60 h 114"/>
                <a:gd name="T78" fmla="*/ 89 w 118"/>
                <a:gd name="T79" fmla="*/ 60 h 114"/>
                <a:gd name="T80" fmla="*/ 89 w 118"/>
                <a:gd name="T81" fmla="*/ 110 h 114"/>
                <a:gd name="T82" fmla="*/ 98 w 118"/>
                <a:gd name="T83" fmla="*/ 104 h 114"/>
                <a:gd name="T84" fmla="*/ 96 w 118"/>
                <a:gd name="T85" fmla="*/ 105 h 114"/>
                <a:gd name="T86" fmla="*/ 95 w 118"/>
                <a:gd name="T87" fmla="*/ 104 h 114"/>
                <a:gd name="T88" fmla="*/ 95 w 118"/>
                <a:gd name="T89" fmla="*/ 66 h 114"/>
                <a:gd name="T90" fmla="*/ 96 w 118"/>
                <a:gd name="T91" fmla="*/ 65 h 114"/>
                <a:gd name="T92" fmla="*/ 98 w 118"/>
                <a:gd name="T93" fmla="*/ 66 h 114"/>
                <a:gd name="T94" fmla="*/ 98 w 118"/>
                <a:gd name="T95" fmla="*/ 10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18" h="114">
                  <a:moveTo>
                    <a:pt x="112" y="0"/>
                  </a:moveTo>
                  <a:cubicBezTo>
                    <a:pt x="67" y="0"/>
                    <a:pt x="67" y="0"/>
                    <a:pt x="67" y="0"/>
                  </a:cubicBezTo>
                  <a:cubicBezTo>
                    <a:pt x="64" y="0"/>
                    <a:pt x="61" y="2"/>
                    <a:pt x="61" y="6"/>
                  </a:cubicBezTo>
                  <a:cubicBezTo>
                    <a:pt x="61" y="52"/>
                    <a:pt x="61" y="52"/>
                    <a:pt x="61" y="52"/>
                  </a:cubicBezTo>
                  <a:cubicBezTo>
                    <a:pt x="64" y="52"/>
                    <a:pt x="64" y="52"/>
                    <a:pt x="64" y="52"/>
                  </a:cubicBezTo>
                  <a:cubicBezTo>
                    <a:pt x="64" y="13"/>
                    <a:pt x="64" y="13"/>
                    <a:pt x="64" y="13"/>
                  </a:cubicBezTo>
                  <a:cubicBezTo>
                    <a:pt x="114" y="13"/>
                    <a:pt x="114" y="13"/>
                    <a:pt x="114" y="13"/>
                  </a:cubicBezTo>
                  <a:cubicBezTo>
                    <a:pt x="114" y="84"/>
                    <a:pt x="114" y="84"/>
                    <a:pt x="114" y="84"/>
                  </a:cubicBezTo>
                  <a:cubicBezTo>
                    <a:pt x="107" y="84"/>
                    <a:pt x="107" y="84"/>
                    <a:pt x="107" y="84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12" y="102"/>
                    <a:pt x="112" y="102"/>
                    <a:pt x="112" y="102"/>
                  </a:cubicBezTo>
                  <a:cubicBezTo>
                    <a:pt x="115" y="102"/>
                    <a:pt x="118" y="99"/>
                    <a:pt x="118" y="96"/>
                  </a:cubicBezTo>
                  <a:cubicBezTo>
                    <a:pt x="118" y="6"/>
                    <a:pt x="118" y="6"/>
                    <a:pt x="118" y="6"/>
                  </a:cubicBezTo>
                  <a:cubicBezTo>
                    <a:pt x="118" y="6"/>
                    <a:pt x="118" y="6"/>
                    <a:pt x="118" y="6"/>
                  </a:cubicBezTo>
                  <a:cubicBezTo>
                    <a:pt x="118" y="2"/>
                    <a:pt x="115" y="0"/>
                    <a:pt x="112" y="0"/>
                  </a:cubicBezTo>
                  <a:close/>
                  <a:moveTo>
                    <a:pt x="108" y="7"/>
                  </a:moveTo>
                  <a:cubicBezTo>
                    <a:pt x="70" y="7"/>
                    <a:pt x="70" y="7"/>
                    <a:pt x="70" y="7"/>
                  </a:cubicBezTo>
                  <a:cubicBezTo>
                    <a:pt x="70" y="7"/>
                    <a:pt x="69" y="7"/>
                    <a:pt x="69" y="6"/>
                  </a:cubicBezTo>
                  <a:cubicBezTo>
                    <a:pt x="69" y="5"/>
                    <a:pt x="70" y="5"/>
                    <a:pt x="70" y="5"/>
                  </a:cubicBezTo>
                  <a:cubicBezTo>
                    <a:pt x="108" y="5"/>
                    <a:pt x="108" y="5"/>
                    <a:pt x="108" y="5"/>
                  </a:cubicBezTo>
                  <a:cubicBezTo>
                    <a:pt x="109" y="5"/>
                    <a:pt x="109" y="5"/>
                    <a:pt x="109" y="6"/>
                  </a:cubicBezTo>
                  <a:cubicBezTo>
                    <a:pt x="109" y="7"/>
                    <a:pt x="109" y="7"/>
                    <a:pt x="108" y="7"/>
                  </a:cubicBezTo>
                  <a:close/>
                  <a:moveTo>
                    <a:pt x="96" y="57"/>
                  </a:moveTo>
                  <a:cubicBezTo>
                    <a:pt x="6" y="57"/>
                    <a:pt x="6" y="57"/>
                    <a:pt x="6" y="57"/>
                  </a:cubicBezTo>
                  <a:cubicBezTo>
                    <a:pt x="3" y="57"/>
                    <a:pt x="0" y="59"/>
                    <a:pt x="0" y="63"/>
                  </a:cubicBezTo>
                  <a:cubicBezTo>
                    <a:pt x="0" y="107"/>
                    <a:pt x="0" y="107"/>
                    <a:pt x="0" y="107"/>
                  </a:cubicBezTo>
                  <a:cubicBezTo>
                    <a:pt x="0" y="111"/>
                    <a:pt x="3" y="114"/>
                    <a:pt x="6" y="114"/>
                  </a:cubicBezTo>
                  <a:cubicBezTo>
                    <a:pt x="96" y="114"/>
                    <a:pt x="96" y="114"/>
                    <a:pt x="96" y="114"/>
                  </a:cubicBezTo>
                  <a:cubicBezTo>
                    <a:pt x="100" y="114"/>
                    <a:pt x="103" y="111"/>
                    <a:pt x="103" y="107"/>
                  </a:cubicBezTo>
                  <a:cubicBezTo>
                    <a:pt x="103" y="63"/>
                    <a:pt x="103" y="63"/>
                    <a:pt x="103" y="63"/>
                  </a:cubicBezTo>
                  <a:cubicBezTo>
                    <a:pt x="103" y="59"/>
                    <a:pt x="100" y="57"/>
                    <a:pt x="96" y="57"/>
                  </a:cubicBezTo>
                  <a:close/>
                  <a:moveTo>
                    <a:pt x="8" y="89"/>
                  </a:moveTo>
                  <a:cubicBezTo>
                    <a:pt x="6" y="89"/>
                    <a:pt x="5" y="87"/>
                    <a:pt x="5" y="85"/>
                  </a:cubicBezTo>
                  <a:cubicBezTo>
                    <a:pt x="5" y="83"/>
                    <a:pt x="6" y="81"/>
                    <a:pt x="8" y="81"/>
                  </a:cubicBezTo>
                  <a:cubicBezTo>
                    <a:pt x="11" y="81"/>
                    <a:pt x="12" y="83"/>
                    <a:pt x="12" y="85"/>
                  </a:cubicBezTo>
                  <a:cubicBezTo>
                    <a:pt x="12" y="87"/>
                    <a:pt x="11" y="89"/>
                    <a:pt x="8" y="89"/>
                  </a:cubicBezTo>
                  <a:close/>
                  <a:moveTo>
                    <a:pt x="89" y="110"/>
                  </a:moveTo>
                  <a:cubicBezTo>
                    <a:pt x="18" y="110"/>
                    <a:pt x="18" y="110"/>
                    <a:pt x="18" y="110"/>
                  </a:cubicBezTo>
                  <a:cubicBezTo>
                    <a:pt x="18" y="60"/>
                    <a:pt x="18" y="60"/>
                    <a:pt x="18" y="60"/>
                  </a:cubicBezTo>
                  <a:cubicBezTo>
                    <a:pt x="89" y="60"/>
                    <a:pt x="89" y="60"/>
                    <a:pt x="89" y="60"/>
                  </a:cubicBezTo>
                  <a:lnTo>
                    <a:pt x="89" y="110"/>
                  </a:lnTo>
                  <a:close/>
                  <a:moveTo>
                    <a:pt x="98" y="104"/>
                  </a:moveTo>
                  <a:cubicBezTo>
                    <a:pt x="98" y="105"/>
                    <a:pt x="97" y="105"/>
                    <a:pt x="96" y="105"/>
                  </a:cubicBezTo>
                  <a:cubicBezTo>
                    <a:pt x="96" y="105"/>
                    <a:pt x="95" y="105"/>
                    <a:pt x="95" y="104"/>
                  </a:cubicBezTo>
                  <a:cubicBezTo>
                    <a:pt x="95" y="66"/>
                    <a:pt x="95" y="66"/>
                    <a:pt x="95" y="66"/>
                  </a:cubicBezTo>
                  <a:cubicBezTo>
                    <a:pt x="95" y="66"/>
                    <a:pt x="96" y="65"/>
                    <a:pt x="96" y="65"/>
                  </a:cubicBezTo>
                  <a:cubicBezTo>
                    <a:pt x="97" y="65"/>
                    <a:pt x="98" y="66"/>
                    <a:pt x="98" y="66"/>
                  </a:cubicBezTo>
                  <a:lnTo>
                    <a:pt x="98" y="10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rgbClr val="93624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5619185" y="4704624"/>
            <a:ext cx="252228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Aft>
                <a:spcPts val="0"/>
              </a:spcAft>
            </a:pPr>
            <a:r>
              <a:rPr lang="zh-CN" altLang="zh-CN" sz="1400" kern="100" dirty="0">
                <a:solidFill>
                  <a:srgbClr val="93624C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学习功利性——选择性</a:t>
            </a:r>
            <a:r>
              <a:rPr lang="zh-CN" altLang="zh-CN" sz="1400" kern="100" dirty="0" smtClean="0">
                <a:solidFill>
                  <a:srgbClr val="93624C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偏科</a:t>
            </a:r>
            <a:endParaRPr lang="en-US" altLang="zh-CN" sz="1400" kern="100" dirty="0" smtClean="0">
              <a:solidFill>
                <a:srgbClr val="93624C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lvl="0" algn="just">
              <a:spcAft>
                <a:spcPts val="0"/>
              </a:spcAft>
            </a:pPr>
            <a:r>
              <a:rPr lang="zh-CN" altLang="zh-CN" sz="1400" kern="100" dirty="0" smtClean="0">
                <a:solidFill>
                  <a:srgbClr val="93624C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兴趣</a:t>
            </a:r>
            <a:r>
              <a:rPr lang="zh-CN" altLang="zh-CN" sz="1400" kern="100" dirty="0">
                <a:solidFill>
                  <a:srgbClr val="93624C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的幌子——能力性</a:t>
            </a:r>
            <a:r>
              <a:rPr lang="zh-CN" altLang="zh-CN" sz="1400" kern="100" dirty="0" smtClean="0">
                <a:solidFill>
                  <a:srgbClr val="93624C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偏科</a:t>
            </a:r>
            <a:endParaRPr lang="en-US" altLang="zh-CN" sz="1400" kern="100" dirty="0" smtClean="0">
              <a:solidFill>
                <a:srgbClr val="93624C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lvl="0" algn="just">
              <a:spcAft>
                <a:spcPts val="0"/>
              </a:spcAft>
            </a:pPr>
            <a:r>
              <a:rPr lang="zh-CN" altLang="zh-CN" sz="1400" kern="100" dirty="0" smtClean="0">
                <a:solidFill>
                  <a:srgbClr val="93624C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知识</a:t>
            </a:r>
            <a:r>
              <a:rPr lang="zh-CN" altLang="zh-CN" sz="1400" kern="100" dirty="0">
                <a:solidFill>
                  <a:srgbClr val="93624C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的狭隘——必然性偏科</a:t>
            </a:r>
          </a:p>
        </p:txBody>
      </p:sp>
      <p:sp>
        <p:nvSpPr>
          <p:cNvPr id="3" name="矩形 2"/>
          <p:cNvSpPr/>
          <p:nvPr/>
        </p:nvSpPr>
        <p:spPr>
          <a:xfrm>
            <a:off x="1982317" y="2436883"/>
            <a:ext cx="23213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Aft>
                <a:spcPts val="0"/>
              </a:spcAft>
            </a:pPr>
            <a:r>
              <a:rPr lang="zh-CN" altLang="zh-CN" sz="1400" kern="100" dirty="0">
                <a:solidFill>
                  <a:srgbClr val="93624C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分数普高，含金量不高，不应过于喜悦</a:t>
            </a:r>
          </a:p>
        </p:txBody>
      </p:sp>
      <p:sp>
        <p:nvSpPr>
          <p:cNvPr id="17" name="矩形 16"/>
          <p:cNvSpPr/>
          <p:nvPr/>
        </p:nvSpPr>
        <p:spPr>
          <a:xfrm>
            <a:off x="5619185" y="2422892"/>
            <a:ext cx="198002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>
              <a:spcAft>
                <a:spcPts val="0"/>
              </a:spcAft>
            </a:pPr>
            <a:r>
              <a:rPr lang="zh-CN" altLang="zh-CN" sz="1400" kern="100" dirty="0">
                <a:solidFill>
                  <a:srgbClr val="93624C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心态：越在乎，越糊涂</a:t>
            </a:r>
          </a:p>
        </p:txBody>
      </p:sp>
      <p:sp>
        <p:nvSpPr>
          <p:cNvPr id="18" name="矩形 17"/>
          <p:cNvSpPr/>
          <p:nvPr/>
        </p:nvSpPr>
        <p:spPr>
          <a:xfrm>
            <a:off x="1982318" y="4735108"/>
            <a:ext cx="23213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Aft>
                <a:spcPts val="0"/>
              </a:spcAft>
            </a:pPr>
            <a:r>
              <a:rPr lang="zh-CN" altLang="zh-CN" sz="1400" kern="100" dirty="0">
                <a:solidFill>
                  <a:srgbClr val="93624C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态度：平时的懒散，结果的必然</a:t>
            </a:r>
          </a:p>
        </p:txBody>
      </p:sp>
      <p:sp>
        <p:nvSpPr>
          <p:cNvPr id="20" name="矩形 19"/>
          <p:cNvSpPr/>
          <p:nvPr/>
        </p:nvSpPr>
        <p:spPr>
          <a:xfrm>
            <a:off x="1982317" y="2132920"/>
            <a:ext cx="88196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zh-CN" altLang="en-US" kern="100" dirty="0">
                <a:solidFill>
                  <a:srgbClr val="93624C"/>
                </a:solidFill>
                <a:latin typeface="站酷小薇LOGO体" panose="02010600010101010101" pitchFamily="2" charset="-122"/>
                <a:ea typeface="站酷小薇LOGO体" panose="02010600010101010101" pitchFamily="2" charset="-122"/>
                <a:cs typeface="Times New Roman" panose="02020603050405020304" pitchFamily="18" charset="0"/>
              </a:rPr>
              <a:t>分析一</a:t>
            </a:r>
            <a:endParaRPr lang="zh-CN" altLang="zh-CN" kern="100" dirty="0">
              <a:solidFill>
                <a:srgbClr val="93624C"/>
              </a:solidFill>
              <a:latin typeface="站酷小薇LOGO体" panose="02010600010101010101" pitchFamily="2" charset="-122"/>
              <a:ea typeface="站酷小薇LOGO体" panose="0201060001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5589974" y="2130866"/>
            <a:ext cx="88196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zh-CN" altLang="en-US" kern="100" dirty="0">
                <a:solidFill>
                  <a:srgbClr val="93624C"/>
                </a:solidFill>
                <a:latin typeface="站酷小薇LOGO体" panose="02010600010101010101" pitchFamily="2" charset="-122"/>
                <a:ea typeface="站酷小薇LOGO体" panose="02010600010101010101" pitchFamily="2" charset="-122"/>
                <a:cs typeface="Times New Roman" panose="02020603050405020304" pitchFamily="18" charset="0"/>
              </a:rPr>
              <a:t>分析二</a:t>
            </a:r>
            <a:endParaRPr lang="zh-CN" altLang="zh-CN" kern="100" dirty="0">
              <a:solidFill>
                <a:srgbClr val="93624C"/>
              </a:solidFill>
              <a:latin typeface="站酷小薇LOGO体" panose="02010600010101010101" pitchFamily="2" charset="-122"/>
              <a:ea typeface="站酷小薇LOGO体" panose="0201060001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982317" y="4335292"/>
            <a:ext cx="88196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zh-CN" altLang="en-US" kern="100" dirty="0">
                <a:solidFill>
                  <a:srgbClr val="93624C"/>
                </a:solidFill>
                <a:latin typeface="站酷小薇LOGO体" panose="02010600010101010101" pitchFamily="2" charset="-122"/>
                <a:ea typeface="站酷小薇LOGO体" panose="02010600010101010101" pitchFamily="2" charset="-122"/>
                <a:cs typeface="Times New Roman" panose="02020603050405020304" pitchFamily="18" charset="0"/>
              </a:rPr>
              <a:t>分析三</a:t>
            </a:r>
            <a:endParaRPr lang="zh-CN" altLang="zh-CN" kern="100" dirty="0">
              <a:solidFill>
                <a:srgbClr val="93624C"/>
              </a:solidFill>
              <a:latin typeface="站酷小薇LOGO体" panose="02010600010101010101" pitchFamily="2" charset="-122"/>
              <a:ea typeface="站酷小薇LOGO体" panose="0201060001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5589974" y="4333238"/>
            <a:ext cx="88196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zh-CN" altLang="en-US" kern="100" dirty="0">
                <a:solidFill>
                  <a:srgbClr val="93624C"/>
                </a:solidFill>
                <a:latin typeface="站酷小薇LOGO体" panose="02010600010101010101" pitchFamily="2" charset="-122"/>
                <a:ea typeface="站酷小薇LOGO体" panose="02010600010101010101" pitchFamily="2" charset="-122"/>
                <a:cs typeface="Times New Roman" panose="02020603050405020304" pitchFamily="18" charset="0"/>
              </a:rPr>
              <a:t>分析四</a:t>
            </a:r>
            <a:endParaRPr lang="zh-CN" altLang="zh-CN" kern="100" dirty="0">
              <a:solidFill>
                <a:srgbClr val="93624C"/>
              </a:solidFill>
              <a:latin typeface="站酷小薇LOGO体" panose="02010600010101010101" pitchFamily="2" charset="-122"/>
              <a:ea typeface="站酷小薇LOGO体" panose="0201060001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8543394" y="2849133"/>
            <a:ext cx="2989578" cy="2968209"/>
            <a:chOff x="8678463" y="2285008"/>
            <a:chExt cx="1420418" cy="1410265"/>
          </a:xfrm>
        </p:grpSpPr>
        <p:pic>
          <p:nvPicPr>
            <p:cNvPr id="26" name="图片 25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3854" t="42222" r="43541" b="42037"/>
            <a:stretch>
              <a:fillRect/>
            </a:stretch>
          </p:blipFill>
          <p:spPr>
            <a:xfrm>
              <a:off x="9151366" y="2285008"/>
              <a:ext cx="947515" cy="665609"/>
            </a:xfrm>
            <a:prstGeom prst="rect">
              <a:avLst/>
            </a:prstGeom>
          </p:spPr>
        </p:pic>
        <p:pic>
          <p:nvPicPr>
            <p:cNvPr id="27" name="图片 26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187" t="42222" r="28126" b="39074"/>
            <a:stretch>
              <a:fillRect/>
            </a:stretch>
          </p:blipFill>
          <p:spPr>
            <a:xfrm rot="20681583">
              <a:off x="8678463" y="2733248"/>
              <a:ext cx="1343026" cy="962025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 advClick="0" advTm="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17" grpId="0"/>
      <p:bldP spid="18" grpId="0"/>
      <p:bldP spid="20" grpId="0"/>
      <p:bldP spid="21" grpId="0"/>
      <p:bldP spid="22" grpId="0"/>
      <p:bldP spid="2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227807" y="247650"/>
            <a:ext cx="11736385" cy="6362700"/>
          </a:xfrm>
          <a:prstGeom prst="rect">
            <a:avLst/>
          </a:prstGeom>
          <a:noFill/>
          <a:ln w="38100">
            <a:solidFill>
              <a:srgbClr val="EFC2C9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0" y="1428750"/>
            <a:ext cx="666750" cy="4000500"/>
          </a:xfrm>
          <a:prstGeom prst="rect">
            <a:avLst/>
          </a:prstGeom>
          <a:solidFill>
            <a:srgbClr val="EFC2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>
                <a:latin typeface="站酷小薇LOGO体" panose="02010600010101010101" pitchFamily="2" charset="-122"/>
                <a:ea typeface="站酷小薇LOGO体" panose="02010600010101010101" pitchFamily="2" charset="-122"/>
              </a:rPr>
              <a:t>成绩带来的思考</a:t>
            </a:r>
            <a:endParaRPr lang="zh-CN" altLang="en-US" dirty="0">
              <a:latin typeface="站酷小薇LOGO体" panose="02010600010101010101" pitchFamily="2" charset="-122"/>
              <a:ea typeface="站酷小薇LOGO体" panose="02010600010101010101" pitchFamily="2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331502" y="2464635"/>
            <a:ext cx="295275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zh-CN" altLang="zh-CN" sz="1400" kern="100" dirty="0">
                <a:solidFill>
                  <a:srgbClr val="93624C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个别学生不听老师管教，需增强纪律</a:t>
            </a:r>
            <a:r>
              <a:rPr lang="zh-CN" altLang="zh-CN" sz="1400" kern="100" dirty="0" smtClean="0">
                <a:solidFill>
                  <a:srgbClr val="93624C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意</a:t>
            </a:r>
            <a:r>
              <a:rPr lang="zh-CN" altLang="en-US" sz="1400" kern="100" dirty="0" smtClean="0">
                <a:solidFill>
                  <a:srgbClr val="93624C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识</a:t>
            </a:r>
            <a:endParaRPr lang="zh-CN" altLang="zh-CN" sz="1400" kern="100" dirty="0">
              <a:solidFill>
                <a:srgbClr val="93624C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zh-CN" altLang="zh-CN" sz="1400" kern="100" dirty="0">
              <a:solidFill>
                <a:srgbClr val="93624C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331502" y="3386418"/>
            <a:ext cx="29527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zh-CN" altLang="zh-CN" sz="1400" kern="100" dirty="0" smtClean="0">
                <a:solidFill>
                  <a:srgbClr val="93624C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学习不仅</a:t>
            </a:r>
            <a:r>
              <a:rPr lang="zh-CN" altLang="zh-CN" sz="1400" kern="100" dirty="0">
                <a:solidFill>
                  <a:srgbClr val="93624C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需要付出努力，还需要正确的方法</a:t>
            </a:r>
          </a:p>
        </p:txBody>
      </p:sp>
      <p:sp>
        <p:nvSpPr>
          <p:cNvPr id="4" name="矩形 3"/>
          <p:cNvSpPr/>
          <p:nvPr/>
        </p:nvSpPr>
        <p:spPr>
          <a:xfrm>
            <a:off x="1331502" y="4359563"/>
            <a:ext cx="29527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zh-CN" altLang="zh-CN" sz="1400" kern="100" dirty="0">
                <a:solidFill>
                  <a:srgbClr val="93624C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不要给孩子太大的压力，注意孩子的身心健康</a:t>
            </a:r>
          </a:p>
        </p:txBody>
      </p:sp>
      <p:sp>
        <p:nvSpPr>
          <p:cNvPr id="6" name="矩形 5"/>
          <p:cNvSpPr/>
          <p:nvPr/>
        </p:nvSpPr>
        <p:spPr>
          <a:xfrm>
            <a:off x="8618448" y="2472676"/>
            <a:ext cx="271630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zh-CN" altLang="zh-CN" sz="1400" kern="100" dirty="0">
                <a:solidFill>
                  <a:srgbClr val="93624C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增加阅读量，拓宽知识面，使孩子全面发展</a:t>
            </a:r>
          </a:p>
        </p:txBody>
      </p:sp>
      <p:sp>
        <p:nvSpPr>
          <p:cNvPr id="10" name="矩形 9"/>
          <p:cNvSpPr/>
          <p:nvPr/>
        </p:nvSpPr>
        <p:spPr>
          <a:xfrm>
            <a:off x="8618448" y="3415638"/>
            <a:ext cx="271630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zh-CN" altLang="zh-CN" sz="1400" kern="100" dirty="0" smtClean="0">
                <a:solidFill>
                  <a:srgbClr val="93624C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家长</a:t>
            </a:r>
            <a:r>
              <a:rPr lang="zh-CN" altLang="en-US" sz="1400" kern="100" dirty="0" smtClean="0">
                <a:solidFill>
                  <a:srgbClr val="93624C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是</a:t>
            </a:r>
            <a:r>
              <a:rPr lang="zh-CN" altLang="zh-CN" sz="1400" kern="100" dirty="0" smtClean="0">
                <a:solidFill>
                  <a:srgbClr val="93624C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在</a:t>
            </a:r>
            <a:r>
              <a:rPr lang="zh-CN" altLang="zh-CN" sz="1400" kern="100" dirty="0">
                <a:solidFill>
                  <a:srgbClr val="93624C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孩子学习过程中最重要的引路人</a:t>
            </a:r>
          </a:p>
        </p:txBody>
      </p:sp>
      <p:sp>
        <p:nvSpPr>
          <p:cNvPr id="11" name="矩形 10"/>
          <p:cNvSpPr/>
          <p:nvPr/>
        </p:nvSpPr>
        <p:spPr>
          <a:xfrm>
            <a:off x="8618448" y="4314352"/>
            <a:ext cx="251863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ts val="0"/>
              </a:spcAft>
            </a:pPr>
            <a:r>
              <a:rPr lang="zh-CN" altLang="zh-CN" sz="1400" kern="100" dirty="0">
                <a:solidFill>
                  <a:srgbClr val="93624C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家长教育孩子，需要以身作则</a:t>
            </a:r>
            <a:endParaRPr lang="zh-CN" altLang="en-US" sz="14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369602" y="2103344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ts val="0"/>
              </a:spcAft>
            </a:pPr>
            <a:r>
              <a:rPr lang="zh-CN" altLang="en-US" kern="100" dirty="0">
                <a:solidFill>
                  <a:srgbClr val="93624C"/>
                </a:solidFill>
                <a:latin typeface="站酷小薇LOGO体" panose="02010600010101010101" pitchFamily="2" charset="-122"/>
                <a:ea typeface="站酷小薇LOGO体" panose="02010600010101010101" pitchFamily="2" charset="-122"/>
                <a:cs typeface="Times New Roman" panose="02020603050405020304" pitchFamily="18" charset="0"/>
              </a:rPr>
              <a:t>思考一：</a:t>
            </a:r>
            <a:endParaRPr lang="zh-CN" altLang="en-US" dirty="0">
              <a:latin typeface="站酷小薇LOGO体" panose="02010600010101010101" pitchFamily="2" charset="-122"/>
              <a:ea typeface="站酷小薇LOGO体" panose="02010600010101010101" pitchFamily="2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369602" y="3046306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ts val="0"/>
              </a:spcAft>
            </a:pPr>
            <a:r>
              <a:rPr lang="zh-CN" altLang="en-US" kern="100" dirty="0">
                <a:solidFill>
                  <a:srgbClr val="93624C"/>
                </a:solidFill>
                <a:latin typeface="站酷小薇LOGO体" panose="02010600010101010101" pitchFamily="2" charset="-122"/>
                <a:ea typeface="站酷小薇LOGO体" panose="02010600010101010101" pitchFamily="2" charset="-122"/>
                <a:cs typeface="Times New Roman" panose="02020603050405020304" pitchFamily="18" charset="0"/>
              </a:rPr>
              <a:t>思考二：</a:t>
            </a:r>
            <a:endParaRPr lang="zh-CN" altLang="en-US" dirty="0">
              <a:latin typeface="站酷小薇LOGO体" panose="02010600010101010101" pitchFamily="2" charset="-122"/>
              <a:ea typeface="站酷小薇LOGO体" panose="02010600010101010101" pitchFamily="2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369602" y="3989268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ts val="0"/>
              </a:spcAft>
            </a:pPr>
            <a:r>
              <a:rPr lang="zh-CN" altLang="en-US" kern="100" dirty="0">
                <a:solidFill>
                  <a:srgbClr val="93624C"/>
                </a:solidFill>
                <a:latin typeface="站酷小薇LOGO体" panose="02010600010101010101" pitchFamily="2" charset="-122"/>
                <a:ea typeface="站酷小薇LOGO体" panose="02010600010101010101" pitchFamily="2" charset="-122"/>
                <a:cs typeface="Times New Roman" panose="02020603050405020304" pitchFamily="18" charset="0"/>
              </a:rPr>
              <a:t>思考三：</a:t>
            </a:r>
            <a:endParaRPr lang="zh-CN" altLang="en-US" dirty="0">
              <a:latin typeface="站酷小薇LOGO体" panose="02010600010101010101" pitchFamily="2" charset="-122"/>
              <a:ea typeface="站酷小薇LOGO体" panose="02010600010101010101" pitchFamily="2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8638189" y="2103344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ts val="0"/>
              </a:spcAft>
            </a:pPr>
            <a:r>
              <a:rPr lang="zh-CN" altLang="en-US" kern="100" dirty="0">
                <a:solidFill>
                  <a:srgbClr val="93624C"/>
                </a:solidFill>
                <a:latin typeface="站酷小薇LOGO体" panose="02010600010101010101" pitchFamily="2" charset="-122"/>
                <a:ea typeface="站酷小薇LOGO体" panose="02010600010101010101" pitchFamily="2" charset="-122"/>
                <a:cs typeface="Times New Roman" panose="02020603050405020304" pitchFamily="18" charset="0"/>
              </a:rPr>
              <a:t>思考四：</a:t>
            </a:r>
            <a:endParaRPr lang="zh-CN" altLang="en-US" dirty="0">
              <a:latin typeface="站酷小薇LOGO体" panose="02010600010101010101" pitchFamily="2" charset="-122"/>
              <a:ea typeface="站酷小薇LOGO体" panose="02010600010101010101" pitchFamily="2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8627769" y="3046306"/>
            <a:ext cx="11288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ts val="0"/>
              </a:spcAft>
            </a:pPr>
            <a:r>
              <a:rPr lang="zh-CN" altLang="en-US" kern="100" dirty="0">
                <a:solidFill>
                  <a:srgbClr val="93624C"/>
                </a:solidFill>
                <a:latin typeface="站酷小薇LOGO体" panose="02010600010101010101" pitchFamily="2" charset="-122"/>
                <a:ea typeface="站酷小薇LOGO体" panose="02010600010101010101" pitchFamily="2" charset="-122"/>
                <a:cs typeface="Times New Roman" panose="02020603050405020304" pitchFamily="18" charset="0"/>
              </a:rPr>
              <a:t>思考五：</a:t>
            </a:r>
            <a:endParaRPr lang="zh-CN" altLang="en-US" dirty="0">
              <a:latin typeface="站酷小薇LOGO体" panose="02010600010101010101" pitchFamily="2" charset="-122"/>
              <a:ea typeface="站酷小薇LOGO体" panose="02010600010101010101" pitchFamily="2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8642196" y="3989268"/>
            <a:ext cx="10999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ts val="0"/>
              </a:spcAft>
            </a:pPr>
            <a:r>
              <a:rPr lang="zh-CN" altLang="en-US" kern="100" dirty="0">
                <a:solidFill>
                  <a:srgbClr val="93624C"/>
                </a:solidFill>
                <a:latin typeface="站酷小薇LOGO体" panose="02010600010101010101" pitchFamily="2" charset="-122"/>
                <a:ea typeface="站酷小薇LOGO体" panose="02010600010101010101" pitchFamily="2" charset="-122"/>
                <a:cs typeface="Times New Roman" panose="02020603050405020304" pitchFamily="18" charset="0"/>
              </a:rPr>
              <a:t>思考六：</a:t>
            </a:r>
            <a:endParaRPr lang="zh-CN" altLang="en-US" dirty="0">
              <a:latin typeface="站酷小薇LOGO体" panose="02010600010101010101" pitchFamily="2" charset="-122"/>
              <a:ea typeface="站酷小薇LOGO体" panose="02010600010101010101" pitchFamily="2" charset="-122"/>
            </a:endParaRP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735" b="46256"/>
          <a:stretch>
            <a:fillRect/>
          </a:stretch>
        </p:blipFill>
        <p:spPr>
          <a:xfrm>
            <a:off x="4774008" y="1732054"/>
            <a:ext cx="3082925" cy="2997835"/>
          </a:xfrm>
          <a:prstGeom prst="rect">
            <a:avLst/>
          </a:prstGeom>
        </p:spPr>
      </p:pic>
    </p:spTree>
  </p:cSld>
  <p:clrMapOvr>
    <a:masterClrMapping/>
  </p:clrMapOvr>
  <p:transition spd="slow" advClick="0" advTm="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6" grpId="0"/>
      <p:bldP spid="10" grpId="0"/>
      <p:bldP spid="11" grpId="0"/>
      <p:bldP spid="12" grpId="0"/>
      <p:bldP spid="16" grpId="0"/>
      <p:bldP spid="17" grpId="0"/>
      <p:bldP spid="18" grpId="0"/>
      <p:bldP spid="19" grpId="0"/>
      <p:bldP spid="2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227807" y="247650"/>
            <a:ext cx="11736385" cy="6362700"/>
          </a:xfrm>
          <a:prstGeom prst="rect">
            <a:avLst/>
          </a:prstGeom>
          <a:noFill/>
          <a:ln w="38100">
            <a:solidFill>
              <a:srgbClr val="EFC2C9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0" y="1428750"/>
            <a:ext cx="666750" cy="4000500"/>
          </a:xfrm>
          <a:prstGeom prst="rect">
            <a:avLst/>
          </a:prstGeom>
          <a:solidFill>
            <a:srgbClr val="EFC2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>
                <a:latin typeface="站酷小薇LOGO体" panose="02010600010101010101" pitchFamily="2" charset="-122"/>
                <a:ea typeface="站酷小薇LOGO体" panose="02010600010101010101" pitchFamily="2" charset="-122"/>
              </a:rPr>
              <a:t>成绩带来的思考</a:t>
            </a:r>
            <a:endParaRPr lang="zh-CN" altLang="en-US" dirty="0">
              <a:latin typeface="站酷小薇LOGO体" panose="02010600010101010101" pitchFamily="2" charset="-122"/>
              <a:ea typeface="站酷小薇LOGO体" panose="02010600010101010101" pitchFamily="2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028700" y="761464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spcAft>
                <a:spcPts val="0"/>
              </a:spcAft>
            </a:pPr>
            <a:r>
              <a:rPr lang="zh-CN" altLang="zh-CN" kern="100" dirty="0">
                <a:solidFill>
                  <a:srgbClr val="93624C"/>
                </a:solidFill>
                <a:latin typeface="站酷小薇LOGO体" panose="02010600010101010101" pitchFamily="2" charset="-122"/>
                <a:ea typeface="站酷小薇LOGO体" panose="02010600010101010101" pitchFamily="2" charset="-122"/>
                <a:cs typeface="Times New Roman" panose="02020603050405020304" pitchFamily="18" charset="0"/>
              </a:rPr>
              <a:t>学生的学习态度和学习成绩出现密切相关：</a:t>
            </a:r>
          </a:p>
        </p:txBody>
      </p:sp>
      <p:sp>
        <p:nvSpPr>
          <p:cNvPr id="4" name="矩形 3"/>
          <p:cNvSpPr/>
          <p:nvPr/>
        </p:nvSpPr>
        <p:spPr>
          <a:xfrm>
            <a:off x="1066800" y="2248198"/>
            <a:ext cx="52006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zh-CN" altLang="zh-CN" kern="100" dirty="0">
                <a:solidFill>
                  <a:srgbClr val="93624C"/>
                </a:solidFill>
                <a:latin typeface="站酷小薇LOGO体" panose="02010600010101010101" pitchFamily="2" charset="-122"/>
                <a:ea typeface="站酷小薇LOGO体" panose="02010600010101010101" pitchFamily="2" charset="-122"/>
                <a:cs typeface="Times New Roman" panose="02020603050405020304" pitchFamily="18" charset="0"/>
              </a:rPr>
              <a:t>个别学生</a:t>
            </a:r>
          </a:p>
        </p:txBody>
      </p:sp>
      <p:sp>
        <p:nvSpPr>
          <p:cNvPr id="5" name="矩形 4"/>
          <p:cNvSpPr/>
          <p:nvPr/>
        </p:nvSpPr>
        <p:spPr>
          <a:xfrm>
            <a:off x="1028700" y="1162705"/>
            <a:ext cx="103251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zh-CN" altLang="zh-CN" sz="1400" kern="100" dirty="0">
                <a:solidFill>
                  <a:srgbClr val="93624C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在同样的年龄段里，在同样的班级里，授课的</a:t>
            </a:r>
            <a:r>
              <a:rPr lang="zh-CN" altLang="zh-CN" sz="1400" kern="100" dirty="0" smtClean="0">
                <a:solidFill>
                  <a:srgbClr val="93624C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时间</a:t>
            </a:r>
            <a:r>
              <a:rPr lang="zh-CN" altLang="en-US" sz="1400" kern="100" dirty="0" smtClean="0">
                <a:solidFill>
                  <a:srgbClr val="93624C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是</a:t>
            </a:r>
            <a:r>
              <a:rPr lang="zh-CN" altLang="zh-CN" sz="1400" kern="100" dirty="0" smtClean="0">
                <a:solidFill>
                  <a:srgbClr val="93624C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相同</a:t>
            </a:r>
            <a:r>
              <a:rPr lang="zh-CN" altLang="zh-CN" sz="1400" kern="100" dirty="0">
                <a:solidFill>
                  <a:srgbClr val="93624C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的，教学</a:t>
            </a:r>
            <a:r>
              <a:rPr lang="zh-CN" altLang="zh-CN" sz="1400" kern="100" dirty="0" smtClean="0">
                <a:solidFill>
                  <a:srgbClr val="93624C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环境</a:t>
            </a:r>
            <a:r>
              <a:rPr lang="zh-CN" altLang="en-US" sz="1400" kern="100" dirty="0" smtClean="0">
                <a:solidFill>
                  <a:srgbClr val="93624C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是</a:t>
            </a:r>
            <a:r>
              <a:rPr lang="zh-CN" altLang="zh-CN" sz="1400" kern="100" dirty="0" smtClean="0">
                <a:solidFill>
                  <a:srgbClr val="93624C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一致</a:t>
            </a:r>
            <a:r>
              <a:rPr lang="zh-CN" altLang="zh-CN" sz="1400" kern="100" dirty="0">
                <a:solidFill>
                  <a:srgbClr val="93624C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的，除了个人差异则</a:t>
            </a:r>
            <a:r>
              <a:rPr lang="zh-CN" altLang="zh-CN" sz="1400" kern="100" dirty="0" smtClean="0">
                <a:solidFill>
                  <a:srgbClr val="93624C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大部分</a:t>
            </a:r>
            <a:r>
              <a:rPr lang="zh-CN" altLang="en-US" sz="1400" kern="100" dirty="0" smtClean="0">
                <a:solidFill>
                  <a:srgbClr val="93624C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是</a:t>
            </a:r>
            <a:r>
              <a:rPr lang="zh-CN" altLang="zh-CN" sz="1400" kern="100" dirty="0" smtClean="0">
                <a:solidFill>
                  <a:srgbClr val="93624C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学习态度</a:t>
            </a:r>
            <a:r>
              <a:rPr lang="zh-CN" altLang="zh-CN" sz="1400" kern="100" dirty="0">
                <a:solidFill>
                  <a:srgbClr val="93624C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问题。我们要因材施教，制定不同的学习</a:t>
            </a:r>
            <a:r>
              <a:rPr lang="zh-CN" altLang="zh-CN" sz="1400" kern="100" dirty="0" smtClean="0">
                <a:solidFill>
                  <a:srgbClr val="93624C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目标</a:t>
            </a:r>
            <a:r>
              <a:rPr lang="zh-CN" altLang="en-US" sz="1400" kern="100" dirty="0" smtClean="0">
                <a:solidFill>
                  <a:srgbClr val="93624C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r>
              <a:rPr lang="zh-CN" altLang="zh-CN" sz="1400" kern="100" dirty="0" smtClean="0">
                <a:solidFill>
                  <a:srgbClr val="93624C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基础</a:t>
            </a:r>
            <a:r>
              <a:rPr lang="zh-CN" altLang="zh-CN" sz="1400" kern="100" dirty="0">
                <a:solidFill>
                  <a:srgbClr val="93624C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较好的孩子：立志高远。追求卓越。学习中等的孩子：服从老师，稳步前进。学习较差的孩子：态度端正，决不放弃。</a:t>
            </a:r>
          </a:p>
        </p:txBody>
      </p:sp>
      <p:sp>
        <p:nvSpPr>
          <p:cNvPr id="6" name="矩形 5"/>
          <p:cNvSpPr/>
          <p:nvPr/>
        </p:nvSpPr>
        <p:spPr>
          <a:xfrm>
            <a:off x="1066800" y="4135220"/>
            <a:ext cx="50673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zh-CN" altLang="zh-CN" sz="1400" kern="100" dirty="0">
                <a:solidFill>
                  <a:srgbClr val="93624C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虽然基础不错，头脑灵活，却心浮气躁，不能踏实</a:t>
            </a:r>
            <a:r>
              <a:rPr lang="zh-CN" altLang="zh-CN" sz="1400" kern="100" dirty="0" smtClean="0">
                <a:solidFill>
                  <a:srgbClr val="93624C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刻苦</a:t>
            </a:r>
            <a:r>
              <a:rPr lang="zh-CN" altLang="en-US" sz="1400" kern="100" dirty="0" smtClean="0">
                <a:solidFill>
                  <a:srgbClr val="93624C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地</a:t>
            </a:r>
            <a:r>
              <a:rPr lang="zh-CN" altLang="zh-CN" sz="1400" kern="100" dirty="0" smtClean="0">
                <a:solidFill>
                  <a:srgbClr val="93624C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学习</a:t>
            </a:r>
            <a:r>
              <a:rPr lang="zh-CN" altLang="zh-CN" sz="1400" kern="100" dirty="0">
                <a:solidFill>
                  <a:srgbClr val="93624C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，成绩忽上忽下。我们要培养孩子的</a:t>
            </a:r>
            <a:r>
              <a:rPr lang="zh-CN" altLang="zh-CN" sz="1400" kern="100" dirty="0" smtClean="0">
                <a:solidFill>
                  <a:srgbClr val="93624C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责任感</a:t>
            </a:r>
            <a:r>
              <a:rPr lang="zh-CN" altLang="en-US" sz="1400" kern="100" dirty="0" smtClean="0">
                <a:solidFill>
                  <a:srgbClr val="93624C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r>
              <a:rPr lang="zh-CN" altLang="zh-CN" sz="1400" kern="100" dirty="0" smtClean="0">
                <a:solidFill>
                  <a:srgbClr val="93624C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作为</a:t>
            </a:r>
            <a:r>
              <a:rPr lang="zh-CN" altLang="zh-CN" sz="1400" kern="100" dirty="0">
                <a:solidFill>
                  <a:srgbClr val="93624C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一名学生，搞好自己的学习，就像医生治好病人，农民种好庄稼，是一种必须承担的责任。</a:t>
            </a:r>
          </a:p>
        </p:txBody>
      </p:sp>
      <p:sp>
        <p:nvSpPr>
          <p:cNvPr id="7" name="矩形 6"/>
          <p:cNvSpPr/>
          <p:nvPr/>
        </p:nvSpPr>
        <p:spPr>
          <a:xfrm>
            <a:off x="1028700" y="2628504"/>
            <a:ext cx="50673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zh-CN" altLang="zh-CN" sz="1400" kern="100" dirty="0">
                <a:solidFill>
                  <a:srgbClr val="93624C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不听老师管教，需增强纪律</a:t>
            </a:r>
            <a:r>
              <a:rPr lang="zh-CN" altLang="zh-CN" sz="1400" kern="100" dirty="0" smtClean="0">
                <a:solidFill>
                  <a:srgbClr val="93624C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意</a:t>
            </a:r>
            <a:r>
              <a:rPr lang="zh-CN" altLang="en-US" sz="1400" kern="100" dirty="0" smtClean="0">
                <a:solidFill>
                  <a:srgbClr val="93624C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识</a:t>
            </a:r>
            <a:r>
              <a:rPr lang="zh-CN" altLang="zh-CN" sz="1400" kern="100" dirty="0" smtClean="0">
                <a:solidFill>
                  <a:srgbClr val="93624C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。增加</a:t>
            </a:r>
            <a:r>
              <a:rPr lang="zh-CN" altLang="zh-CN" sz="1400" kern="100" dirty="0">
                <a:solidFill>
                  <a:srgbClr val="93624C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阅读量，拓宽知识面</a:t>
            </a:r>
            <a:r>
              <a:rPr lang="zh-CN" altLang="zh-CN" sz="1400" kern="100" dirty="0" smtClean="0">
                <a:solidFill>
                  <a:srgbClr val="93624C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，全面发展</a:t>
            </a:r>
            <a:r>
              <a:rPr lang="zh-CN" altLang="en-US" sz="1400" kern="100" dirty="0" smtClean="0">
                <a:solidFill>
                  <a:srgbClr val="93624C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zh-CN" altLang="zh-CN" sz="1400" kern="100" dirty="0">
              <a:solidFill>
                <a:srgbClr val="93624C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066800" y="3788689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kern="100" dirty="0">
                <a:solidFill>
                  <a:srgbClr val="93624C"/>
                </a:solidFill>
                <a:latin typeface="站酷小薇LOGO体" panose="02010600010101010101" pitchFamily="2" charset="-122"/>
                <a:ea typeface="站酷小薇LOGO体" panose="02010600010101010101" pitchFamily="2" charset="-122"/>
                <a:cs typeface="Times New Roman" panose="02020603050405020304" pitchFamily="18" charset="0"/>
              </a:rPr>
              <a:t>部分同学</a:t>
            </a:r>
            <a:endParaRPr lang="zh-CN" altLang="en-US" dirty="0">
              <a:latin typeface="站酷小薇LOGO体" panose="02010600010101010101" pitchFamily="2" charset="-122"/>
              <a:ea typeface="站酷小薇LOGO体" panose="02010600010101010101" pitchFamily="2" charset="-122"/>
            </a:endParaRPr>
          </a:p>
        </p:txBody>
      </p:sp>
      <p:pic>
        <p:nvPicPr>
          <p:cNvPr id="11" name="图片 10" descr="C:\Users\ASUS\Desktop\老师.png老师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8660130" y="2089785"/>
            <a:ext cx="2203450" cy="4120515"/>
          </a:xfrm>
          <a:prstGeom prst="rect">
            <a:avLst/>
          </a:prstGeom>
        </p:spPr>
      </p:pic>
    </p:spTree>
  </p:cSld>
  <p:clrMapOvr>
    <a:masterClrMapping/>
  </p:clrMapOvr>
  <p:transition spd="slow" advClick="0" advTm="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7" grpId="0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227807" y="247650"/>
            <a:ext cx="11736385" cy="6362700"/>
          </a:xfrm>
          <a:prstGeom prst="rect">
            <a:avLst/>
          </a:prstGeom>
          <a:noFill/>
          <a:ln w="38100">
            <a:solidFill>
              <a:srgbClr val="EFC2C9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0" y="1428750"/>
            <a:ext cx="666750" cy="4000500"/>
          </a:xfrm>
          <a:prstGeom prst="rect">
            <a:avLst/>
          </a:prstGeom>
          <a:solidFill>
            <a:srgbClr val="EFC2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>
                <a:latin typeface="站酷小薇LOGO体" panose="02010600010101010101" pitchFamily="2" charset="-122"/>
                <a:ea typeface="站酷小薇LOGO体" panose="02010600010101010101" pitchFamily="2" charset="-122"/>
              </a:rPr>
              <a:t>存在问题</a:t>
            </a:r>
            <a:endParaRPr lang="zh-CN" altLang="en-US" dirty="0">
              <a:latin typeface="站酷小薇LOGO体" panose="02010600010101010101" pitchFamily="2" charset="-122"/>
              <a:ea typeface="站酷小薇LOGO体" panose="02010600010101010101" pitchFamily="2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6501122" y="1851026"/>
            <a:ext cx="5463070" cy="5006974"/>
            <a:chOff x="5180013" y="1851025"/>
            <a:chExt cx="4297362" cy="3938588"/>
          </a:xfrm>
        </p:grpSpPr>
        <p:sp>
          <p:nvSpPr>
            <p:cNvPr id="5" name="Freeform 7"/>
            <p:cNvSpPr/>
            <p:nvPr/>
          </p:nvSpPr>
          <p:spPr bwMode="auto">
            <a:xfrm>
              <a:off x="5180013" y="3506788"/>
              <a:ext cx="1492250" cy="1422400"/>
            </a:xfrm>
            <a:custGeom>
              <a:avLst/>
              <a:gdLst>
                <a:gd name="T0" fmla="*/ 19 w 1060"/>
                <a:gd name="T1" fmla="*/ 370 h 1010"/>
                <a:gd name="T2" fmla="*/ 602 w 1060"/>
                <a:gd name="T3" fmla="*/ 57 h 1010"/>
                <a:gd name="T4" fmla="*/ 1012 w 1060"/>
                <a:gd name="T5" fmla="*/ 577 h 1010"/>
                <a:gd name="T6" fmla="*/ 824 w 1060"/>
                <a:gd name="T7" fmla="*/ 830 h 1010"/>
                <a:gd name="T8" fmla="*/ 967 w 1060"/>
                <a:gd name="T9" fmla="*/ 949 h 1010"/>
                <a:gd name="T10" fmla="*/ 63 w 1060"/>
                <a:gd name="T11" fmla="*/ 635 h 1010"/>
                <a:gd name="T12" fmla="*/ 63 w 1060"/>
                <a:gd name="T13" fmla="*/ 635 h 1010"/>
                <a:gd name="T14" fmla="*/ 19 w 1060"/>
                <a:gd name="T15" fmla="*/ 370 h 10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60" h="1010">
                  <a:moveTo>
                    <a:pt x="19" y="370"/>
                  </a:moveTo>
                  <a:cubicBezTo>
                    <a:pt x="67" y="140"/>
                    <a:pt x="328" y="0"/>
                    <a:pt x="602" y="57"/>
                  </a:cubicBezTo>
                  <a:cubicBezTo>
                    <a:pt x="876" y="114"/>
                    <a:pt x="1060" y="347"/>
                    <a:pt x="1012" y="577"/>
                  </a:cubicBezTo>
                  <a:cubicBezTo>
                    <a:pt x="990" y="685"/>
                    <a:pt x="920" y="773"/>
                    <a:pt x="824" y="830"/>
                  </a:cubicBezTo>
                  <a:cubicBezTo>
                    <a:pt x="836" y="923"/>
                    <a:pt x="967" y="949"/>
                    <a:pt x="967" y="949"/>
                  </a:cubicBezTo>
                  <a:cubicBezTo>
                    <a:pt x="227" y="1010"/>
                    <a:pt x="63" y="635"/>
                    <a:pt x="63" y="635"/>
                  </a:cubicBezTo>
                  <a:cubicBezTo>
                    <a:pt x="63" y="635"/>
                    <a:pt x="63" y="635"/>
                    <a:pt x="63" y="635"/>
                  </a:cubicBezTo>
                  <a:cubicBezTo>
                    <a:pt x="17" y="553"/>
                    <a:pt x="0" y="461"/>
                    <a:pt x="19" y="370"/>
                  </a:cubicBezTo>
                  <a:close/>
                </a:path>
              </a:pathLst>
            </a:custGeom>
            <a:solidFill>
              <a:srgbClr val="EFC2C9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b="1">
                <a:latin typeface="Agency FB" panose="020B0503020202020204" pitchFamily="34" charset="0"/>
              </a:endParaRPr>
            </a:p>
          </p:txBody>
        </p:sp>
        <p:sp>
          <p:nvSpPr>
            <p:cNvPr id="6" name="Freeform 8"/>
            <p:cNvSpPr/>
            <p:nvPr/>
          </p:nvSpPr>
          <p:spPr bwMode="auto">
            <a:xfrm>
              <a:off x="5521325" y="1851025"/>
              <a:ext cx="2263775" cy="2219325"/>
            </a:xfrm>
            <a:custGeom>
              <a:avLst/>
              <a:gdLst>
                <a:gd name="T0" fmla="*/ 911 w 1608"/>
                <a:gd name="T1" fmla="*/ 104 h 1577"/>
                <a:gd name="T2" fmla="*/ 109 w 1608"/>
                <a:gd name="T3" fmla="*/ 549 h 1577"/>
                <a:gd name="T4" fmla="*/ 513 w 1608"/>
                <a:gd name="T5" fmla="*/ 1372 h 1577"/>
                <a:gd name="T6" fmla="*/ 972 w 1608"/>
                <a:gd name="T7" fmla="*/ 1334 h 1577"/>
                <a:gd name="T8" fmla="*/ 1031 w 1608"/>
                <a:gd name="T9" fmla="*/ 1577 h 1577"/>
                <a:gd name="T10" fmla="*/ 1227 w 1608"/>
                <a:gd name="T11" fmla="*/ 337 h 1577"/>
                <a:gd name="T12" fmla="*/ 1227 w 1608"/>
                <a:gd name="T13" fmla="*/ 337 h 1577"/>
                <a:gd name="T14" fmla="*/ 911 w 1608"/>
                <a:gd name="T15" fmla="*/ 104 h 15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08" h="1577">
                  <a:moveTo>
                    <a:pt x="911" y="104"/>
                  </a:moveTo>
                  <a:cubicBezTo>
                    <a:pt x="578" y="0"/>
                    <a:pt x="219" y="199"/>
                    <a:pt x="109" y="549"/>
                  </a:cubicBezTo>
                  <a:cubicBezTo>
                    <a:pt x="0" y="900"/>
                    <a:pt x="181" y="1268"/>
                    <a:pt x="513" y="1372"/>
                  </a:cubicBezTo>
                  <a:cubicBezTo>
                    <a:pt x="670" y="1421"/>
                    <a:pt x="832" y="1403"/>
                    <a:pt x="972" y="1334"/>
                  </a:cubicBezTo>
                  <a:cubicBezTo>
                    <a:pt x="1085" y="1412"/>
                    <a:pt x="1031" y="1577"/>
                    <a:pt x="1031" y="1577"/>
                  </a:cubicBezTo>
                  <a:cubicBezTo>
                    <a:pt x="1608" y="781"/>
                    <a:pt x="1227" y="337"/>
                    <a:pt x="1227" y="337"/>
                  </a:cubicBezTo>
                  <a:cubicBezTo>
                    <a:pt x="1227" y="337"/>
                    <a:pt x="1227" y="337"/>
                    <a:pt x="1227" y="337"/>
                  </a:cubicBezTo>
                  <a:cubicBezTo>
                    <a:pt x="1152" y="229"/>
                    <a:pt x="1043" y="146"/>
                    <a:pt x="911" y="104"/>
                  </a:cubicBezTo>
                  <a:close/>
                </a:path>
              </a:pathLst>
            </a:custGeom>
            <a:solidFill>
              <a:schemeClr val="bg1"/>
            </a:solidFill>
            <a:ln w="9525" cmpd="sng">
              <a:solidFill>
                <a:schemeClr val="bg1">
                  <a:lumMod val="85000"/>
                </a:schemeClr>
              </a:solidFill>
              <a:rou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/>
            </a:p>
          </p:txBody>
        </p:sp>
        <p:sp>
          <p:nvSpPr>
            <p:cNvPr id="7" name="Freeform 9"/>
            <p:cNvSpPr/>
            <p:nvPr/>
          </p:nvSpPr>
          <p:spPr bwMode="auto">
            <a:xfrm>
              <a:off x="6543675" y="4083050"/>
              <a:ext cx="1531938" cy="1706563"/>
            </a:xfrm>
            <a:custGeom>
              <a:avLst/>
              <a:gdLst>
                <a:gd name="T0" fmla="*/ 479 w 1088"/>
                <a:gd name="T1" fmla="*/ 1119 h 1119"/>
                <a:gd name="T2" fmla="*/ 424 w 1088"/>
                <a:gd name="T3" fmla="*/ 947 h 1119"/>
                <a:gd name="T4" fmla="*/ 228 w 1088"/>
                <a:gd name="T5" fmla="*/ 796 h 1119"/>
                <a:gd name="T6" fmla="*/ 85 w 1088"/>
                <a:gd name="T7" fmla="*/ 683 h 1119"/>
                <a:gd name="T8" fmla="*/ 25 w 1088"/>
                <a:gd name="T9" fmla="*/ 677 h 1119"/>
                <a:gd name="T10" fmla="*/ 25 w 1088"/>
                <a:gd name="T11" fmla="*/ 615 h 1119"/>
                <a:gd name="T12" fmla="*/ 167 w 1088"/>
                <a:gd name="T13" fmla="*/ 590 h 1119"/>
                <a:gd name="T14" fmla="*/ 331 w 1088"/>
                <a:gd name="T15" fmla="*/ 674 h 1119"/>
                <a:gd name="T16" fmla="*/ 419 w 1088"/>
                <a:gd name="T17" fmla="*/ 567 h 1119"/>
                <a:gd name="T18" fmla="*/ 339 w 1088"/>
                <a:gd name="T19" fmla="*/ 308 h 1119"/>
                <a:gd name="T20" fmla="*/ 299 w 1088"/>
                <a:gd name="T21" fmla="*/ 111 h 1119"/>
                <a:gd name="T22" fmla="*/ 345 w 1088"/>
                <a:gd name="T23" fmla="*/ 57 h 1119"/>
                <a:gd name="T24" fmla="*/ 429 w 1088"/>
                <a:gd name="T25" fmla="*/ 219 h 1119"/>
                <a:gd name="T26" fmla="*/ 525 w 1088"/>
                <a:gd name="T27" fmla="*/ 443 h 1119"/>
                <a:gd name="T28" fmla="*/ 541 w 1088"/>
                <a:gd name="T29" fmla="*/ 371 h 1119"/>
                <a:gd name="T30" fmla="*/ 542 w 1088"/>
                <a:gd name="T31" fmla="*/ 78 h 1119"/>
                <a:gd name="T32" fmla="*/ 603 w 1088"/>
                <a:gd name="T33" fmla="*/ 7 h 1119"/>
                <a:gd name="T34" fmla="*/ 638 w 1088"/>
                <a:gd name="T35" fmla="*/ 219 h 1119"/>
                <a:gd name="T36" fmla="*/ 647 w 1088"/>
                <a:gd name="T37" fmla="*/ 407 h 1119"/>
                <a:gd name="T38" fmla="*/ 668 w 1088"/>
                <a:gd name="T39" fmla="*/ 450 h 1119"/>
                <a:gd name="T40" fmla="*/ 745 w 1088"/>
                <a:gd name="T41" fmla="*/ 334 h 1119"/>
                <a:gd name="T42" fmla="*/ 813 w 1088"/>
                <a:gd name="T43" fmla="*/ 125 h 1119"/>
                <a:gd name="T44" fmla="*/ 875 w 1088"/>
                <a:gd name="T45" fmla="*/ 82 h 1119"/>
                <a:gd name="T46" fmla="*/ 857 w 1088"/>
                <a:gd name="T47" fmla="*/ 272 h 1119"/>
                <a:gd name="T48" fmla="*/ 807 w 1088"/>
                <a:gd name="T49" fmla="*/ 436 h 1119"/>
                <a:gd name="T50" fmla="*/ 802 w 1088"/>
                <a:gd name="T51" fmla="*/ 508 h 1119"/>
                <a:gd name="T52" fmla="*/ 881 w 1088"/>
                <a:gd name="T53" fmla="*/ 450 h 1119"/>
                <a:gd name="T54" fmla="*/ 1005 w 1088"/>
                <a:gd name="T55" fmla="*/ 283 h 1119"/>
                <a:gd name="T56" fmla="*/ 1067 w 1088"/>
                <a:gd name="T57" fmla="*/ 253 h 1119"/>
                <a:gd name="T58" fmla="*/ 985 w 1088"/>
                <a:gd name="T59" fmla="*/ 441 h 1119"/>
                <a:gd name="T60" fmla="*/ 889 w 1088"/>
                <a:gd name="T61" fmla="*/ 667 h 1119"/>
                <a:gd name="T62" fmla="*/ 858 w 1088"/>
                <a:gd name="T63" fmla="*/ 889 h 1119"/>
                <a:gd name="T64" fmla="*/ 803 w 1088"/>
                <a:gd name="T65" fmla="*/ 1031 h 1119"/>
                <a:gd name="T66" fmla="*/ 803 w 1088"/>
                <a:gd name="T67" fmla="*/ 1119 h 1119"/>
                <a:gd name="T68" fmla="*/ 479 w 1088"/>
                <a:gd name="T69" fmla="*/ 1119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88" h="1119">
                  <a:moveTo>
                    <a:pt x="479" y="1119"/>
                  </a:moveTo>
                  <a:cubicBezTo>
                    <a:pt x="479" y="1119"/>
                    <a:pt x="479" y="996"/>
                    <a:pt x="424" y="947"/>
                  </a:cubicBezTo>
                  <a:cubicBezTo>
                    <a:pt x="369" y="897"/>
                    <a:pt x="263" y="836"/>
                    <a:pt x="228" y="796"/>
                  </a:cubicBezTo>
                  <a:cubicBezTo>
                    <a:pt x="193" y="756"/>
                    <a:pt x="109" y="689"/>
                    <a:pt x="85" y="683"/>
                  </a:cubicBezTo>
                  <a:cubicBezTo>
                    <a:pt x="61" y="676"/>
                    <a:pt x="36" y="682"/>
                    <a:pt x="25" y="677"/>
                  </a:cubicBezTo>
                  <a:cubicBezTo>
                    <a:pt x="14" y="672"/>
                    <a:pt x="0" y="646"/>
                    <a:pt x="25" y="615"/>
                  </a:cubicBezTo>
                  <a:cubicBezTo>
                    <a:pt x="50" y="583"/>
                    <a:pt x="108" y="565"/>
                    <a:pt x="167" y="590"/>
                  </a:cubicBezTo>
                  <a:cubicBezTo>
                    <a:pt x="227" y="615"/>
                    <a:pt x="292" y="677"/>
                    <a:pt x="331" y="674"/>
                  </a:cubicBezTo>
                  <a:cubicBezTo>
                    <a:pt x="370" y="671"/>
                    <a:pt x="421" y="640"/>
                    <a:pt x="419" y="567"/>
                  </a:cubicBezTo>
                  <a:cubicBezTo>
                    <a:pt x="418" y="494"/>
                    <a:pt x="365" y="389"/>
                    <a:pt x="339" y="308"/>
                  </a:cubicBezTo>
                  <a:cubicBezTo>
                    <a:pt x="314" y="227"/>
                    <a:pt x="297" y="148"/>
                    <a:pt x="299" y="111"/>
                  </a:cubicBezTo>
                  <a:cubicBezTo>
                    <a:pt x="301" y="73"/>
                    <a:pt x="323" y="49"/>
                    <a:pt x="345" y="57"/>
                  </a:cubicBezTo>
                  <a:cubicBezTo>
                    <a:pt x="367" y="65"/>
                    <a:pt x="386" y="89"/>
                    <a:pt x="429" y="219"/>
                  </a:cubicBezTo>
                  <a:cubicBezTo>
                    <a:pt x="473" y="348"/>
                    <a:pt x="504" y="438"/>
                    <a:pt x="525" y="443"/>
                  </a:cubicBezTo>
                  <a:cubicBezTo>
                    <a:pt x="547" y="449"/>
                    <a:pt x="543" y="426"/>
                    <a:pt x="541" y="371"/>
                  </a:cubicBezTo>
                  <a:cubicBezTo>
                    <a:pt x="539" y="315"/>
                    <a:pt x="537" y="122"/>
                    <a:pt x="542" y="78"/>
                  </a:cubicBezTo>
                  <a:cubicBezTo>
                    <a:pt x="548" y="34"/>
                    <a:pt x="566" y="0"/>
                    <a:pt x="603" y="7"/>
                  </a:cubicBezTo>
                  <a:cubicBezTo>
                    <a:pt x="641" y="15"/>
                    <a:pt x="641" y="131"/>
                    <a:pt x="638" y="219"/>
                  </a:cubicBezTo>
                  <a:cubicBezTo>
                    <a:pt x="635" y="307"/>
                    <a:pt x="644" y="381"/>
                    <a:pt x="647" y="407"/>
                  </a:cubicBezTo>
                  <a:cubicBezTo>
                    <a:pt x="651" y="433"/>
                    <a:pt x="655" y="448"/>
                    <a:pt x="668" y="450"/>
                  </a:cubicBezTo>
                  <a:cubicBezTo>
                    <a:pt x="681" y="452"/>
                    <a:pt x="713" y="436"/>
                    <a:pt x="745" y="334"/>
                  </a:cubicBezTo>
                  <a:cubicBezTo>
                    <a:pt x="776" y="232"/>
                    <a:pt x="801" y="154"/>
                    <a:pt x="813" y="125"/>
                  </a:cubicBezTo>
                  <a:cubicBezTo>
                    <a:pt x="824" y="97"/>
                    <a:pt x="849" y="67"/>
                    <a:pt x="875" y="82"/>
                  </a:cubicBezTo>
                  <a:cubicBezTo>
                    <a:pt x="900" y="97"/>
                    <a:pt x="894" y="153"/>
                    <a:pt x="857" y="272"/>
                  </a:cubicBezTo>
                  <a:cubicBezTo>
                    <a:pt x="819" y="391"/>
                    <a:pt x="813" y="414"/>
                    <a:pt x="807" y="436"/>
                  </a:cubicBezTo>
                  <a:cubicBezTo>
                    <a:pt x="802" y="458"/>
                    <a:pt x="793" y="503"/>
                    <a:pt x="802" y="508"/>
                  </a:cubicBezTo>
                  <a:cubicBezTo>
                    <a:pt x="811" y="513"/>
                    <a:pt x="846" y="493"/>
                    <a:pt x="881" y="450"/>
                  </a:cubicBezTo>
                  <a:cubicBezTo>
                    <a:pt x="917" y="407"/>
                    <a:pt x="987" y="306"/>
                    <a:pt x="1005" y="283"/>
                  </a:cubicBezTo>
                  <a:cubicBezTo>
                    <a:pt x="1023" y="261"/>
                    <a:pt x="1045" y="235"/>
                    <a:pt x="1067" y="253"/>
                  </a:cubicBezTo>
                  <a:cubicBezTo>
                    <a:pt x="1088" y="272"/>
                    <a:pt x="1032" y="365"/>
                    <a:pt x="985" y="441"/>
                  </a:cubicBezTo>
                  <a:cubicBezTo>
                    <a:pt x="939" y="516"/>
                    <a:pt x="897" y="601"/>
                    <a:pt x="889" y="667"/>
                  </a:cubicBezTo>
                  <a:cubicBezTo>
                    <a:pt x="882" y="734"/>
                    <a:pt x="876" y="820"/>
                    <a:pt x="858" y="889"/>
                  </a:cubicBezTo>
                  <a:cubicBezTo>
                    <a:pt x="840" y="958"/>
                    <a:pt x="820" y="1007"/>
                    <a:pt x="803" y="1031"/>
                  </a:cubicBezTo>
                  <a:cubicBezTo>
                    <a:pt x="803" y="1119"/>
                    <a:pt x="803" y="1119"/>
                    <a:pt x="803" y="1119"/>
                  </a:cubicBezTo>
                  <a:lnTo>
                    <a:pt x="479" y="1119"/>
                  </a:lnTo>
                  <a:close/>
                </a:path>
              </a:pathLst>
            </a:custGeom>
            <a:solidFill>
              <a:schemeClr val="bg1"/>
            </a:solidFill>
            <a:ln w="9525" cmpd="sng">
              <a:solidFill>
                <a:schemeClr val="bg1">
                  <a:lumMod val="75000"/>
                </a:schemeClr>
              </a:solidFill>
              <a:rou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" name="Freeform 10"/>
            <p:cNvSpPr/>
            <p:nvPr/>
          </p:nvSpPr>
          <p:spPr bwMode="auto">
            <a:xfrm>
              <a:off x="6778625" y="1968500"/>
              <a:ext cx="1785938" cy="1970088"/>
            </a:xfrm>
            <a:custGeom>
              <a:avLst/>
              <a:gdLst>
                <a:gd name="T0" fmla="*/ 1117 w 1269"/>
                <a:gd name="T1" fmla="*/ 285 h 1399"/>
                <a:gd name="T2" fmla="*/ 317 w 1269"/>
                <a:gd name="T3" fmla="*/ 194 h 1399"/>
                <a:gd name="T4" fmla="*/ 185 w 1269"/>
                <a:gd name="T5" fmla="*/ 988 h 1399"/>
                <a:gd name="T6" fmla="*/ 532 w 1269"/>
                <a:gd name="T7" fmla="*/ 1195 h 1399"/>
                <a:gd name="T8" fmla="*/ 450 w 1269"/>
                <a:gd name="T9" fmla="*/ 1399 h 1399"/>
                <a:gd name="T10" fmla="*/ 1224 w 1269"/>
                <a:gd name="T11" fmla="*/ 613 h 1399"/>
                <a:gd name="T12" fmla="*/ 1224 w 1269"/>
                <a:gd name="T13" fmla="*/ 613 h 1399"/>
                <a:gd name="T14" fmla="*/ 1117 w 1269"/>
                <a:gd name="T15" fmla="*/ 285 h 1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69" h="1399">
                  <a:moveTo>
                    <a:pt x="1117" y="285"/>
                  </a:moveTo>
                  <a:cubicBezTo>
                    <a:pt x="932" y="41"/>
                    <a:pt x="574" y="0"/>
                    <a:pt x="317" y="194"/>
                  </a:cubicBezTo>
                  <a:cubicBezTo>
                    <a:pt x="59" y="388"/>
                    <a:pt x="0" y="744"/>
                    <a:pt x="185" y="988"/>
                  </a:cubicBezTo>
                  <a:cubicBezTo>
                    <a:pt x="272" y="1103"/>
                    <a:pt x="397" y="1173"/>
                    <a:pt x="532" y="1195"/>
                  </a:cubicBezTo>
                  <a:cubicBezTo>
                    <a:pt x="573" y="1309"/>
                    <a:pt x="450" y="1399"/>
                    <a:pt x="450" y="1399"/>
                  </a:cubicBezTo>
                  <a:cubicBezTo>
                    <a:pt x="1269" y="1125"/>
                    <a:pt x="1224" y="613"/>
                    <a:pt x="1224" y="613"/>
                  </a:cubicBezTo>
                  <a:cubicBezTo>
                    <a:pt x="1224" y="613"/>
                    <a:pt x="1224" y="613"/>
                    <a:pt x="1224" y="613"/>
                  </a:cubicBezTo>
                  <a:cubicBezTo>
                    <a:pt x="1225" y="498"/>
                    <a:pt x="1190" y="383"/>
                    <a:pt x="1117" y="285"/>
                  </a:cubicBezTo>
                  <a:close/>
                </a:path>
              </a:pathLst>
            </a:custGeom>
            <a:solidFill>
              <a:srgbClr val="EFC2C9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b="1">
                <a:latin typeface="Agency FB" panose="020B0503020202020204" pitchFamily="34" charset="0"/>
              </a:endParaRPr>
            </a:p>
          </p:txBody>
        </p:sp>
        <p:sp>
          <p:nvSpPr>
            <p:cNvPr id="10" name="Freeform 11"/>
            <p:cNvSpPr/>
            <p:nvPr/>
          </p:nvSpPr>
          <p:spPr bwMode="auto">
            <a:xfrm>
              <a:off x="7848600" y="2957513"/>
              <a:ext cx="1465263" cy="1412875"/>
            </a:xfrm>
            <a:custGeom>
              <a:avLst/>
              <a:gdLst>
                <a:gd name="T0" fmla="*/ 1041 w 1041"/>
                <a:gd name="T1" fmla="*/ 423 h 1004"/>
                <a:gd name="T2" fmla="*/ 536 w 1041"/>
                <a:gd name="T3" fmla="*/ 0 h 1004"/>
                <a:gd name="T4" fmla="*/ 31 w 1041"/>
                <a:gd name="T5" fmla="*/ 423 h 1004"/>
                <a:gd name="T6" fmla="*/ 163 w 1041"/>
                <a:gd name="T7" fmla="*/ 708 h 1004"/>
                <a:gd name="T8" fmla="*/ 0 w 1041"/>
                <a:gd name="T9" fmla="*/ 795 h 1004"/>
                <a:gd name="T10" fmla="*/ 944 w 1041"/>
                <a:gd name="T11" fmla="*/ 672 h 1004"/>
                <a:gd name="T12" fmla="*/ 944 w 1041"/>
                <a:gd name="T13" fmla="*/ 672 h 1004"/>
                <a:gd name="T14" fmla="*/ 1041 w 1041"/>
                <a:gd name="T15" fmla="*/ 423 h 10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41" h="1004">
                  <a:moveTo>
                    <a:pt x="1041" y="423"/>
                  </a:moveTo>
                  <a:cubicBezTo>
                    <a:pt x="1041" y="190"/>
                    <a:pt x="815" y="0"/>
                    <a:pt x="536" y="0"/>
                  </a:cubicBezTo>
                  <a:cubicBezTo>
                    <a:pt x="257" y="0"/>
                    <a:pt x="31" y="190"/>
                    <a:pt x="31" y="423"/>
                  </a:cubicBezTo>
                  <a:cubicBezTo>
                    <a:pt x="31" y="533"/>
                    <a:pt x="81" y="633"/>
                    <a:pt x="163" y="708"/>
                  </a:cubicBezTo>
                  <a:cubicBezTo>
                    <a:pt x="132" y="796"/>
                    <a:pt x="0" y="795"/>
                    <a:pt x="0" y="795"/>
                  </a:cubicBezTo>
                  <a:cubicBezTo>
                    <a:pt x="708" y="1004"/>
                    <a:pt x="944" y="672"/>
                    <a:pt x="944" y="672"/>
                  </a:cubicBezTo>
                  <a:cubicBezTo>
                    <a:pt x="944" y="672"/>
                    <a:pt x="944" y="672"/>
                    <a:pt x="944" y="672"/>
                  </a:cubicBezTo>
                  <a:cubicBezTo>
                    <a:pt x="1005" y="602"/>
                    <a:pt x="1041" y="516"/>
                    <a:pt x="1041" y="423"/>
                  </a:cubicBezTo>
                  <a:close/>
                </a:path>
              </a:pathLst>
            </a:custGeom>
            <a:solidFill>
              <a:schemeClr val="bg1"/>
            </a:solidFill>
            <a:ln w="9525" cmpd="sng">
              <a:solidFill>
                <a:schemeClr val="bg1">
                  <a:lumMod val="85000"/>
                </a:schemeClr>
              </a:solidFill>
              <a:rou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" name="Freeform 12"/>
            <p:cNvSpPr/>
            <p:nvPr/>
          </p:nvSpPr>
          <p:spPr bwMode="auto">
            <a:xfrm>
              <a:off x="8105775" y="3756025"/>
              <a:ext cx="1371600" cy="1279525"/>
            </a:xfrm>
            <a:custGeom>
              <a:avLst/>
              <a:gdLst>
                <a:gd name="T0" fmla="*/ 919 w 974"/>
                <a:gd name="T1" fmla="*/ 522 h 908"/>
                <a:gd name="T2" fmla="*/ 615 w 974"/>
                <a:gd name="T3" fmla="*/ 65 h 908"/>
                <a:gd name="T4" fmla="*/ 112 w 974"/>
                <a:gd name="T5" fmla="*/ 285 h 908"/>
                <a:gd name="T6" fmla="*/ 150 w 974"/>
                <a:gd name="T7" fmla="*/ 544 h 908"/>
                <a:gd name="T8" fmla="*/ 0 w 974"/>
                <a:gd name="T9" fmla="*/ 575 h 908"/>
                <a:gd name="T10" fmla="*/ 784 w 974"/>
                <a:gd name="T11" fmla="*/ 698 h 908"/>
                <a:gd name="T12" fmla="*/ 783 w 974"/>
                <a:gd name="T13" fmla="*/ 698 h 908"/>
                <a:gd name="T14" fmla="*/ 919 w 974"/>
                <a:gd name="T15" fmla="*/ 522 h 9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74" h="908">
                  <a:moveTo>
                    <a:pt x="919" y="522"/>
                  </a:moveTo>
                  <a:cubicBezTo>
                    <a:pt x="974" y="335"/>
                    <a:pt x="838" y="130"/>
                    <a:pt x="615" y="65"/>
                  </a:cubicBezTo>
                  <a:cubicBezTo>
                    <a:pt x="392" y="0"/>
                    <a:pt x="167" y="98"/>
                    <a:pt x="112" y="285"/>
                  </a:cubicBezTo>
                  <a:cubicBezTo>
                    <a:pt x="86" y="373"/>
                    <a:pt x="103" y="464"/>
                    <a:pt x="150" y="544"/>
                  </a:cubicBezTo>
                  <a:cubicBezTo>
                    <a:pt x="105" y="607"/>
                    <a:pt x="0" y="575"/>
                    <a:pt x="0" y="575"/>
                  </a:cubicBezTo>
                  <a:cubicBezTo>
                    <a:pt x="517" y="908"/>
                    <a:pt x="784" y="698"/>
                    <a:pt x="784" y="698"/>
                  </a:cubicBezTo>
                  <a:cubicBezTo>
                    <a:pt x="783" y="698"/>
                    <a:pt x="783" y="698"/>
                    <a:pt x="783" y="698"/>
                  </a:cubicBezTo>
                  <a:cubicBezTo>
                    <a:pt x="848" y="656"/>
                    <a:pt x="897" y="596"/>
                    <a:pt x="919" y="522"/>
                  </a:cubicBezTo>
                  <a:close/>
                </a:path>
              </a:pathLst>
            </a:custGeom>
            <a:solidFill>
              <a:srgbClr val="EFC2C9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b="1">
                <a:latin typeface="Agency FB" panose="020B0503020202020204" pitchFamily="34" charset="0"/>
              </a:endParaRPr>
            </a:p>
          </p:txBody>
        </p:sp>
        <p:sp>
          <p:nvSpPr>
            <p:cNvPr id="12" name="Freeform 13"/>
            <p:cNvSpPr/>
            <p:nvPr/>
          </p:nvSpPr>
          <p:spPr bwMode="auto">
            <a:xfrm>
              <a:off x="8420100" y="3140075"/>
              <a:ext cx="322263" cy="295275"/>
            </a:xfrm>
            <a:custGeom>
              <a:avLst/>
              <a:gdLst>
                <a:gd name="T0" fmla="*/ 70 w 229"/>
                <a:gd name="T1" fmla="*/ 99 h 210"/>
                <a:gd name="T2" fmla="*/ 70 w 229"/>
                <a:gd name="T3" fmla="*/ 99 h 210"/>
                <a:gd name="T4" fmla="*/ 26 w 229"/>
                <a:gd name="T5" fmla="*/ 144 h 210"/>
                <a:gd name="T6" fmla="*/ 17 w 229"/>
                <a:gd name="T7" fmla="*/ 164 h 210"/>
                <a:gd name="T8" fmla="*/ 26 w 229"/>
                <a:gd name="T9" fmla="*/ 184 h 210"/>
                <a:gd name="T10" fmla="*/ 26 w 229"/>
                <a:gd name="T11" fmla="*/ 184 h 210"/>
                <a:gd name="T12" fmla="*/ 46 w 229"/>
                <a:gd name="T13" fmla="*/ 192 h 210"/>
                <a:gd name="T14" fmla="*/ 66 w 229"/>
                <a:gd name="T15" fmla="*/ 184 h 210"/>
                <a:gd name="T16" fmla="*/ 116 w 229"/>
                <a:gd name="T17" fmla="*/ 134 h 210"/>
                <a:gd name="T18" fmla="*/ 116 w 229"/>
                <a:gd name="T19" fmla="*/ 133 h 210"/>
                <a:gd name="T20" fmla="*/ 170 w 229"/>
                <a:gd name="T21" fmla="*/ 79 h 210"/>
                <a:gd name="T22" fmla="*/ 174 w 229"/>
                <a:gd name="T23" fmla="*/ 71 h 210"/>
                <a:gd name="T24" fmla="*/ 170 w 229"/>
                <a:gd name="T25" fmla="*/ 62 h 210"/>
                <a:gd name="T26" fmla="*/ 161 w 229"/>
                <a:gd name="T27" fmla="*/ 58 h 210"/>
                <a:gd name="T28" fmla="*/ 153 w 229"/>
                <a:gd name="T29" fmla="*/ 62 h 210"/>
                <a:gd name="T30" fmla="*/ 75 w 229"/>
                <a:gd name="T31" fmla="*/ 139 h 210"/>
                <a:gd name="T32" fmla="*/ 62 w 229"/>
                <a:gd name="T33" fmla="*/ 139 h 210"/>
                <a:gd name="T34" fmla="*/ 62 w 229"/>
                <a:gd name="T35" fmla="*/ 127 h 210"/>
                <a:gd name="T36" fmla="*/ 140 w 229"/>
                <a:gd name="T37" fmla="*/ 49 h 210"/>
                <a:gd name="T38" fmla="*/ 161 w 229"/>
                <a:gd name="T39" fmla="*/ 41 h 210"/>
                <a:gd name="T40" fmla="*/ 183 w 229"/>
                <a:gd name="T41" fmla="*/ 49 h 210"/>
                <a:gd name="T42" fmla="*/ 191 w 229"/>
                <a:gd name="T43" fmla="*/ 71 h 210"/>
                <a:gd name="T44" fmla="*/ 183 w 229"/>
                <a:gd name="T45" fmla="*/ 92 h 210"/>
                <a:gd name="T46" fmla="*/ 129 w 229"/>
                <a:gd name="T47" fmla="*/ 146 h 210"/>
                <a:gd name="T48" fmla="*/ 129 w 229"/>
                <a:gd name="T49" fmla="*/ 146 h 210"/>
                <a:gd name="T50" fmla="*/ 128 w 229"/>
                <a:gd name="T51" fmla="*/ 146 h 210"/>
                <a:gd name="T52" fmla="*/ 78 w 229"/>
                <a:gd name="T53" fmla="*/ 196 h 210"/>
                <a:gd name="T54" fmla="*/ 46 w 229"/>
                <a:gd name="T55" fmla="*/ 210 h 210"/>
                <a:gd name="T56" fmla="*/ 14 w 229"/>
                <a:gd name="T57" fmla="*/ 197 h 210"/>
                <a:gd name="T58" fmla="*/ 13 w 229"/>
                <a:gd name="T59" fmla="*/ 196 h 210"/>
                <a:gd name="T60" fmla="*/ 13 w 229"/>
                <a:gd name="T61" fmla="*/ 196 h 210"/>
                <a:gd name="T62" fmla="*/ 0 w 229"/>
                <a:gd name="T63" fmla="*/ 164 h 210"/>
                <a:gd name="T64" fmla="*/ 13 w 229"/>
                <a:gd name="T65" fmla="*/ 131 h 210"/>
                <a:gd name="T66" fmla="*/ 63 w 229"/>
                <a:gd name="T67" fmla="*/ 81 h 210"/>
                <a:gd name="T68" fmla="*/ 64 w 229"/>
                <a:gd name="T69" fmla="*/ 81 h 210"/>
                <a:gd name="T70" fmla="*/ 127 w 229"/>
                <a:gd name="T71" fmla="*/ 18 h 210"/>
                <a:gd name="T72" fmla="*/ 169 w 229"/>
                <a:gd name="T73" fmla="*/ 0 h 210"/>
                <a:gd name="T74" fmla="*/ 212 w 229"/>
                <a:gd name="T75" fmla="*/ 18 h 210"/>
                <a:gd name="T76" fmla="*/ 229 w 229"/>
                <a:gd name="T77" fmla="*/ 60 h 210"/>
                <a:gd name="T78" fmla="*/ 212 w 229"/>
                <a:gd name="T79" fmla="*/ 102 h 210"/>
                <a:gd name="T80" fmla="*/ 125 w 229"/>
                <a:gd name="T81" fmla="*/ 189 h 210"/>
                <a:gd name="T82" fmla="*/ 112 w 229"/>
                <a:gd name="T83" fmla="*/ 189 h 210"/>
                <a:gd name="T84" fmla="*/ 112 w 229"/>
                <a:gd name="T85" fmla="*/ 177 h 210"/>
                <a:gd name="T86" fmla="*/ 199 w 229"/>
                <a:gd name="T87" fmla="*/ 90 h 210"/>
                <a:gd name="T88" fmla="*/ 212 w 229"/>
                <a:gd name="T89" fmla="*/ 60 h 210"/>
                <a:gd name="T90" fmla="*/ 199 w 229"/>
                <a:gd name="T91" fmla="*/ 30 h 210"/>
                <a:gd name="T92" fmla="*/ 169 w 229"/>
                <a:gd name="T93" fmla="*/ 18 h 210"/>
                <a:gd name="T94" fmla="*/ 139 w 229"/>
                <a:gd name="T95" fmla="*/ 30 h 210"/>
                <a:gd name="T96" fmla="*/ 70 w 229"/>
                <a:gd name="T97" fmla="*/ 99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29" h="210">
                  <a:moveTo>
                    <a:pt x="70" y="99"/>
                  </a:moveTo>
                  <a:cubicBezTo>
                    <a:pt x="70" y="99"/>
                    <a:pt x="70" y="99"/>
                    <a:pt x="70" y="99"/>
                  </a:cubicBezTo>
                  <a:cubicBezTo>
                    <a:pt x="26" y="144"/>
                    <a:pt x="26" y="144"/>
                    <a:pt x="26" y="144"/>
                  </a:cubicBezTo>
                  <a:cubicBezTo>
                    <a:pt x="20" y="149"/>
                    <a:pt x="17" y="156"/>
                    <a:pt x="17" y="164"/>
                  </a:cubicBezTo>
                  <a:cubicBezTo>
                    <a:pt x="17" y="171"/>
                    <a:pt x="20" y="178"/>
                    <a:pt x="26" y="184"/>
                  </a:cubicBezTo>
                  <a:cubicBezTo>
                    <a:pt x="26" y="184"/>
                    <a:pt x="26" y="184"/>
                    <a:pt x="26" y="184"/>
                  </a:cubicBezTo>
                  <a:cubicBezTo>
                    <a:pt x="31" y="189"/>
                    <a:pt x="39" y="192"/>
                    <a:pt x="46" y="192"/>
                  </a:cubicBezTo>
                  <a:cubicBezTo>
                    <a:pt x="53" y="192"/>
                    <a:pt x="60" y="189"/>
                    <a:pt x="66" y="184"/>
                  </a:cubicBezTo>
                  <a:cubicBezTo>
                    <a:pt x="116" y="134"/>
                    <a:pt x="116" y="134"/>
                    <a:pt x="116" y="134"/>
                  </a:cubicBezTo>
                  <a:cubicBezTo>
                    <a:pt x="116" y="133"/>
                    <a:pt x="116" y="133"/>
                    <a:pt x="116" y="133"/>
                  </a:cubicBezTo>
                  <a:cubicBezTo>
                    <a:pt x="170" y="79"/>
                    <a:pt x="170" y="79"/>
                    <a:pt x="170" y="79"/>
                  </a:cubicBezTo>
                  <a:cubicBezTo>
                    <a:pt x="173" y="77"/>
                    <a:pt x="174" y="74"/>
                    <a:pt x="174" y="71"/>
                  </a:cubicBezTo>
                  <a:cubicBezTo>
                    <a:pt x="174" y="67"/>
                    <a:pt x="173" y="64"/>
                    <a:pt x="170" y="62"/>
                  </a:cubicBezTo>
                  <a:cubicBezTo>
                    <a:pt x="168" y="59"/>
                    <a:pt x="165" y="58"/>
                    <a:pt x="161" y="58"/>
                  </a:cubicBezTo>
                  <a:cubicBezTo>
                    <a:pt x="158" y="58"/>
                    <a:pt x="155" y="59"/>
                    <a:pt x="153" y="62"/>
                  </a:cubicBezTo>
                  <a:cubicBezTo>
                    <a:pt x="75" y="139"/>
                    <a:pt x="75" y="139"/>
                    <a:pt x="75" y="139"/>
                  </a:cubicBezTo>
                  <a:cubicBezTo>
                    <a:pt x="71" y="143"/>
                    <a:pt x="66" y="143"/>
                    <a:pt x="62" y="139"/>
                  </a:cubicBezTo>
                  <a:cubicBezTo>
                    <a:pt x="59" y="136"/>
                    <a:pt x="59" y="130"/>
                    <a:pt x="62" y="127"/>
                  </a:cubicBezTo>
                  <a:cubicBezTo>
                    <a:pt x="140" y="49"/>
                    <a:pt x="140" y="49"/>
                    <a:pt x="140" y="49"/>
                  </a:cubicBezTo>
                  <a:cubicBezTo>
                    <a:pt x="146" y="43"/>
                    <a:pt x="154" y="41"/>
                    <a:pt x="161" y="41"/>
                  </a:cubicBezTo>
                  <a:cubicBezTo>
                    <a:pt x="169" y="41"/>
                    <a:pt x="177" y="43"/>
                    <a:pt x="183" y="49"/>
                  </a:cubicBezTo>
                  <a:cubicBezTo>
                    <a:pt x="189" y="55"/>
                    <a:pt x="191" y="63"/>
                    <a:pt x="191" y="71"/>
                  </a:cubicBezTo>
                  <a:cubicBezTo>
                    <a:pt x="191" y="78"/>
                    <a:pt x="189" y="86"/>
                    <a:pt x="183" y="92"/>
                  </a:cubicBezTo>
                  <a:cubicBezTo>
                    <a:pt x="129" y="146"/>
                    <a:pt x="129" y="146"/>
                    <a:pt x="129" y="146"/>
                  </a:cubicBezTo>
                  <a:cubicBezTo>
                    <a:pt x="129" y="146"/>
                    <a:pt x="129" y="146"/>
                    <a:pt x="129" y="146"/>
                  </a:cubicBezTo>
                  <a:cubicBezTo>
                    <a:pt x="128" y="146"/>
                    <a:pt x="128" y="146"/>
                    <a:pt x="128" y="146"/>
                  </a:cubicBezTo>
                  <a:cubicBezTo>
                    <a:pt x="78" y="196"/>
                    <a:pt x="78" y="196"/>
                    <a:pt x="78" y="196"/>
                  </a:cubicBezTo>
                  <a:cubicBezTo>
                    <a:pt x="69" y="205"/>
                    <a:pt x="58" y="210"/>
                    <a:pt x="46" y="210"/>
                  </a:cubicBezTo>
                  <a:cubicBezTo>
                    <a:pt x="34" y="210"/>
                    <a:pt x="23" y="205"/>
                    <a:pt x="14" y="197"/>
                  </a:cubicBezTo>
                  <a:cubicBezTo>
                    <a:pt x="13" y="196"/>
                    <a:pt x="13" y="196"/>
                    <a:pt x="13" y="196"/>
                  </a:cubicBezTo>
                  <a:cubicBezTo>
                    <a:pt x="13" y="196"/>
                    <a:pt x="13" y="196"/>
                    <a:pt x="13" y="196"/>
                  </a:cubicBezTo>
                  <a:cubicBezTo>
                    <a:pt x="4" y="187"/>
                    <a:pt x="0" y="175"/>
                    <a:pt x="0" y="164"/>
                  </a:cubicBezTo>
                  <a:cubicBezTo>
                    <a:pt x="0" y="152"/>
                    <a:pt x="4" y="140"/>
                    <a:pt x="13" y="131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4" y="81"/>
                    <a:pt x="64" y="81"/>
                    <a:pt x="64" y="81"/>
                  </a:cubicBezTo>
                  <a:cubicBezTo>
                    <a:pt x="127" y="18"/>
                    <a:pt x="127" y="18"/>
                    <a:pt x="127" y="18"/>
                  </a:cubicBezTo>
                  <a:cubicBezTo>
                    <a:pt x="139" y="6"/>
                    <a:pt x="154" y="0"/>
                    <a:pt x="169" y="0"/>
                  </a:cubicBezTo>
                  <a:cubicBezTo>
                    <a:pt x="185" y="0"/>
                    <a:pt x="200" y="6"/>
                    <a:pt x="212" y="18"/>
                  </a:cubicBezTo>
                  <a:cubicBezTo>
                    <a:pt x="223" y="29"/>
                    <a:pt x="229" y="45"/>
                    <a:pt x="229" y="60"/>
                  </a:cubicBezTo>
                  <a:cubicBezTo>
                    <a:pt x="229" y="75"/>
                    <a:pt x="223" y="91"/>
                    <a:pt x="212" y="102"/>
                  </a:cubicBezTo>
                  <a:cubicBezTo>
                    <a:pt x="125" y="189"/>
                    <a:pt x="125" y="189"/>
                    <a:pt x="125" y="189"/>
                  </a:cubicBezTo>
                  <a:cubicBezTo>
                    <a:pt x="121" y="193"/>
                    <a:pt x="116" y="193"/>
                    <a:pt x="112" y="189"/>
                  </a:cubicBezTo>
                  <a:cubicBezTo>
                    <a:pt x="109" y="186"/>
                    <a:pt x="109" y="180"/>
                    <a:pt x="112" y="177"/>
                  </a:cubicBezTo>
                  <a:cubicBezTo>
                    <a:pt x="199" y="90"/>
                    <a:pt x="199" y="90"/>
                    <a:pt x="199" y="90"/>
                  </a:cubicBezTo>
                  <a:cubicBezTo>
                    <a:pt x="207" y="82"/>
                    <a:pt x="212" y="71"/>
                    <a:pt x="212" y="60"/>
                  </a:cubicBezTo>
                  <a:cubicBezTo>
                    <a:pt x="212" y="49"/>
                    <a:pt x="207" y="38"/>
                    <a:pt x="199" y="30"/>
                  </a:cubicBezTo>
                  <a:cubicBezTo>
                    <a:pt x="191" y="22"/>
                    <a:pt x="180" y="18"/>
                    <a:pt x="169" y="18"/>
                  </a:cubicBezTo>
                  <a:cubicBezTo>
                    <a:pt x="158" y="18"/>
                    <a:pt x="148" y="22"/>
                    <a:pt x="139" y="30"/>
                  </a:cubicBezTo>
                  <a:cubicBezTo>
                    <a:pt x="70" y="99"/>
                    <a:pt x="70" y="99"/>
                    <a:pt x="70" y="99"/>
                  </a:cubicBezTo>
                  <a:close/>
                </a:path>
              </a:pathLst>
            </a:custGeom>
            <a:solidFill>
              <a:srgbClr val="EFC2C9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" name="Freeform 14"/>
            <p:cNvSpPr>
              <a:spLocks noEditPoints="1"/>
            </p:cNvSpPr>
            <p:nvPr/>
          </p:nvSpPr>
          <p:spPr bwMode="auto">
            <a:xfrm>
              <a:off x="6111875" y="2484438"/>
              <a:ext cx="306388" cy="306387"/>
            </a:xfrm>
            <a:custGeom>
              <a:avLst/>
              <a:gdLst>
                <a:gd name="T0" fmla="*/ 185 w 217"/>
                <a:gd name="T1" fmla="*/ 77 h 217"/>
                <a:gd name="T2" fmla="*/ 197 w 217"/>
                <a:gd name="T3" fmla="*/ 56 h 217"/>
                <a:gd name="T4" fmla="*/ 174 w 217"/>
                <a:gd name="T5" fmla="*/ 20 h 217"/>
                <a:gd name="T6" fmla="*/ 146 w 217"/>
                <a:gd name="T7" fmla="*/ 35 h 217"/>
                <a:gd name="T8" fmla="*/ 134 w 217"/>
                <a:gd name="T9" fmla="*/ 9 h 217"/>
                <a:gd name="T10" fmla="*/ 83 w 217"/>
                <a:gd name="T11" fmla="*/ 9 h 217"/>
                <a:gd name="T12" fmla="*/ 71 w 217"/>
                <a:gd name="T13" fmla="*/ 35 h 217"/>
                <a:gd name="T14" fmla="*/ 44 w 217"/>
                <a:gd name="T15" fmla="*/ 20 h 217"/>
                <a:gd name="T16" fmla="*/ 20 w 217"/>
                <a:gd name="T17" fmla="*/ 56 h 217"/>
                <a:gd name="T18" fmla="*/ 32 w 217"/>
                <a:gd name="T19" fmla="*/ 77 h 217"/>
                <a:gd name="T20" fmla="*/ 0 w 217"/>
                <a:gd name="T21" fmla="*/ 92 h 217"/>
                <a:gd name="T22" fmla="*/ 30 w 217"/>
                <a:gd name="T23" fmla="*/ 134 h 217"/>
                <a:gd name="T24" fmla="*/ 35 w 217"/>
                <a:gd name="T25" fmla="*/ 146 h 217"/>
                <a:gd name="T26" fmla="*/ 20 w 217"/>
                <a:gd name="T27" fmla="*/ 173 h 217"/>
                <a:gd name="T28" fmla="*/ 56 w 217"/>
                <a:gd name="T29" fmla="*/ 197 h 217"/>
                <a:gd name="T30" fmla="*/ 77 w 217"/>
                <a:gd name="T31" fmla="*/ 185 h 217"/>
                <a:gd name="T32" fmla="*/ 92 w 217"/>
                <a:gd name="T33" fmla="*/ 217 h 217"/>
                <a:gd name="T34" fmla="*/ 134 w 217"/>
                <a:gd name="T35" fmla="*/ 187 h 217"/>
                <a:gd name="T36" fmla="*/ 161 w 217"/>
                <a:gd name="T37" fmla="*/ 197 h 217"/>
                <a:gd name="T38" fmla="*/ 197 w 217"/>
                <a:gd name="T39" fmla="*/ 174 h 217"/>
                <a:gd name="T40" fmla="*/ 182 w 217"/>
                <a:gd name="T41" fmla="*/ 146 h 217"/>
                <a:gd name="T42" fmla="*/ 208 w 217"/>
                <a:gd name="T43" fmla="*/ 134 h 217"/>
                <a:gd name="T44" fmla="*/ 217 w 217"/>
                <a:gd name="T45" fmla="*/ 92 h 217"/>
                <a:gd name="T46" fmla="*/ 200 w 217"/>
                <a:gd name="T47" fmla="*/ 116 h 217"/>
                <a:gd name="T48" fmla="*/ 169 w 217"/>
                <a:gd name="T49" fmla="*/ 133 h 217"/>
                <a:gd name="T50" fmla="*/ 165 w 217"/>
                <a:gd name="T51" fmla="*/ 154 h 217"/>
                <a:gd name="T52" fmla="*/ 154 w 217"/>
                <a:gd name="T53" fmla="*/ 165 h 217"/>
                <a:gd name="T54" fmla="*/ 123 w 217"/>
                <a:gd name="T55" fmla="*/ 172 h 217"/>
                <a:gd name="T56" fmla="*/ 101 w 217"/>
                <a:gd name="T57" fmla="*/ 199 h 217"/>
                <a:gd name="T58" fmla="*/ 84 w 217"/>
                <a:gd name="T59" fmla="*/ 169 h 217"/>
                <a:gd name="T60" fmla="*/ 63 w 217"/>
                <a:gd name="T61" fmla="*/ 165 h 217"/>
                <a:gd name="T62" fmla="*/ 39 w 217"/>
                <a:gd name="T63" fmla="*/ 167 h 217"/>
                <a:gd name="T64" fmla="*/ 48 w 217"/>
                <a:gd name="T65" fmla="*/ 133 h 217"/>
                <a:gd name="T66" fmla="*/ 36 w 217"/>
                <a:gd name="T67" fmla="*/ 116 h 217"/>
                <a:gd name="T68" fmla="*/ 36 w 217"/>
                <a:gd name="T69" fmla="*/ 101 h 217"/>
                <a:gd name="T70" fmla="*/ 48 w 217"/>
                <a:gd name="T71" fmla="*/ 83 h 217"/>
                <a:gd name="T72" fmla="*/ 52 w 217"/>
                <a:gd name="T73" fmla="*/ 63 h 217"/>
                <a:gd name="T74" fmla="*/ 63 w 217"/>
                <a:gd name="T75" fmla="*/ 52 h 217"/>
                <a:gd name="T76" fmla="*/ 94 w 217"/>
                <a:gd name="T77" fmla="*/ 45 h 217"/>
                <a:gd name="T78" fmla="*/ 101 w 217"/>
                <a:gd name="T79" fmla="*/ 18 h 217"/>
                <a:gd name="T80" fmla="*/ 124 w 217"/>
                <a:gd name="T81" fmla="*/ 45 h 217"/>
                <a:gd name="T82" fmla="*/ 154 w 217"/>
                <a:gd name="T83" fmla="*/ 51 h 217"/>
                <a:gd name="T84" fmla="*/ 165 w 217"/>
                <a:gd name="T85" fmla="*/ 63 h 217"/>
                <a:gd name="T86" fmla="*/ 169 w 217"/>
                <a:gd name="T87" fmla="*/ 84 h 217"/>
                <a:gd name="T88" fmla="*/ 181 w 217"/>
                <a:gd name="T89" fmla="*/ 101 h 217"/>
                <a:gd name="T90" fmla="*/ 109 w 217"/>
                <a:gd name="T91" fmla="*/ 71 h 217"/>
                <a:gd name="T92" fmla="*/ 71 w 217"/>
                <a:gd name="T93" fmla="*/ 108 h 217"/>
                <a:gd name="T94" fmla="*/ 135 w 217"/>
                <a:gd name="T95" fmla="*/ 135 h 217"/>
                <a:gd name="T96" fmla="*/ 109 w 217"/>
                <a:gd name="T97" fmla="*/ 71 h 217"/>
                <a:gd name="T98" fmla="*/ 109 w 217"/>
                <a:gd name="T99" fmla="*/ 135 h 217"/>
                <a:gd name="T100" fmla="*/ 90 w 217"/>
                <a:gd name="T101" fmla="*/ 90 h 217"/>
                <a:gd name="T102" fmla="*/ 135 w 217"/>
                <a:gd name="T103" fmla="*/ 108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17" h="217">
                  <a:moveTo>
                    <a:pt x="208" y="83"/>
                  </a:moveTo>
                  <a:cubicBezTo>
                    <a:pt x="187" y="83"/>
                    <a:pt x="187" y="83"/>
                    <a:pt x="187" y="83"/>
                  </a:cubicBezTo>
                  <a:cubicBezTo>
                    <a:pt x="187" y="81"/>
                    <a:pt x="186" y="79"/>
                    <a:pt x="185" y="77"/>
                  </a:cubicBezTo>
                  <a:cubicBezTo>
                    <a:pt x="185" y="77"/>
                    <a:pt x="185" y="77"/>
                    <a:pt x="185" y="77"/>
                  </a:cubicBezTo>
                  <a:cubicBezTo>
                    <a:pt x="184" y="75"/>
                    <a:pt x="183" y="73"/>
                    <a:pt x="182" y="71"/>
                  </a:cubicBezTo>
                  <a:cubicBezTo>
                    <a:pt x="197" y="56"/>
                    <a:pt x="197" y="56"/>
                    <a:pt x="197" y="56"/>
                  </a:cubicBezTo>
                  <a:cubicBezTo>
                    <a:pt x="197" y="56"/>
                    <a:pt x="197" y="56"/>
                    <a:pt x="197" y="56"/>
                  </a:cubicBezTo>
                  <a:cubicBezTo>
                    <a:pt x="201" y="52"/>
                    <a:pt x="201" y="47"/>
                    <a:pt x="197" y="43"/>
                  </a:cubicBezTo>
                  <a:cubicBezTo>
                    <a:pt x="174" y="20"/>
                    <a:pt x="174" y="20"/>
                    <a:pt x="174" y="20"/>
                  </a:cubicBezTo>
                  <a:cubicBezTo>
                    <a:pt x="174" y="20"/>
                    <a:pt x="174" y="20"/>
                    <a:pt x="174" y="20"/>
                  </a:cubicBezTo>
                  <a:cubicBezTo>
                    <a:pt x="170" y="16"/>
                    <a:pt x="165" y="16"/>
                    <a:pt x="161" y="20"/>
                  </a:cubicBezTo>
                  <a:cubicBezTo>
                    <a:pt x="146" y="35"/>
                    <a:pt x="146" y="35"/>
                    <a:pt x="146" y="35"/>
                  </a:cubicBezTo>
                  <a:cubicBezTo>
                    <a:pt x="144" y="34"/>
                    <a:pt x="142" y="33"/>
                    <a:pt x="140" y="32"/>
                  </a:cubicBezTo>
                  <a:cubicBezTo>
                    <a:pt x="138" y="31"/>
                    <a:pt x="136" y="30"/>
                    <a:pt x="134" y="30"/>
                  </a:cubicBezTo>
                  <a:cubicBezTo>
                    <a:pt x="134" y="9"/>
                    <a:pt x="134" y="9"/>
                    <a:pt x="134" y="9"/>
                  </a:cubicBezTo>
                  <a:cubicBezTo>
                    <a:pt x="134" y="4"/>
                    <a:pt x="130" y="0"/>
                    <a:pt x="125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87" y="0"/>
                    <a:pt x="83" y="4"/>
                    <a:pt x="83" y="9"/>
                  </a:cubicBezTo>
                  <a:cubicBezTo>
                    <a:pt x="83" y="30"/>
                    <a:pt x="83" y="30"/>
                    <a:pt x="83" y="30"/>
                  </a:cubicBezTo>
                  <a:cubicBezTo>
                    <a:pt x="81" y="30"/>
                    <a:pt x="79" y="31"/>
                    <a:pt x="77" y="32"/>
                  </a:cubicBezTo>
                  <a:cubicBezTo>
                    <a:pt x="75" y="33"/>
                    <a:pt x="73" y="34"/>
                    <a:pt x="71" y="35"/>
                  </a:cubicBezTo>
                  <a:cubicBezTo>
                    <a:pt x="57" y="20"/>
                    <a:pt x="57" y="20"/>
                    <a:pt x="57" y="20"/>
                  </a:cubicBezTo>
                  <a:cubicBezTo>
                    <a:pt x="56" y="20"/>
                    <a:pt x="56" y="20"/>
                    <a:pt x="56" y="20"/>
                  </a:cubicBezTo>
                  <a:cubicBezTo>
                    <a:pt x="53" y="16"/>
                    <a:pt x="47" y="16"/>
                    <a:pt x="44" y="20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17" y="47"/>
                    <a:pt x="17" y="52"/>
                    <a:pt x="20" y="56"/>
                  </a:cubicBezTo>
                  <a:cubicBezTo>
                    <a:pt x="35" y="71"/>
                    <a:pt x="35" y="71"/>
                    <a:pt x="35" y="71"/>
                  </a:cubicBezTo>
                  <a:cubicBezTo>
                    <a:pt x="34" y="73"/>
                    <a:pt x="33" y="74"/>
                    <a:pt x="32" y="76"/>
                  </a:cubicBezTo>
                  <a:cubicBezTo>
                    <a:pt x="32" y="77"/>
                    <a:pt x="32" y="77"/>
                    <a:pt x="32" y="77"/>
                  </a:cubicBezTo>
                  <a:cubicBezTo>
                    <a:pt x="31" y="79"/>
                    <a:pt x="30" y="81"/>
                    <a:pt x="30" y="83"/>
                  </a:cubicBezTo>
                  <a:cubicBezTo>
                    <a:pt x="9" y="83"/>
                    <a:pt x="9" y="83"/>
                    <a:pt x="9" y="83"/>
                  </a:cubicBezTo>
                  <a:cubicBezTo>
                    <a:pt x="4" y="83"/>
                    <a:pt x="0" y="87"/>
                    <a:pt x="0" y="92"/>
                  </a:cubicBezTo>
                  <a:cubicBezTo>
                    <a:pt x="0" y="125"/>
                    <a:pt x="0" y="125"/>
                    <a:pt x="0" y="125"/>
                  </a:cubicBezTo>
                  <a:cubicBezTo>
                    <a:pt x="0" y="130"/>
                    <a:pt x="4" y="134"/>
                    <a:pt x="9" y="134"/>
                  </a:cubicBezTo>
                  <a:cubicBezTo>
                    <a:pt x="30" y="134"/>
                    <a:pt x="30" y="134"/>
                    <a:pt x="30" y="134"/>
                  </a:cubicBezTo>
                  <a:cubicBezTo>
                    <a:pt x="30" y="136"/>
                    <a:pt x="31" y="138"/>
                    <a:pt x="32" y="140"/>
                  </a:cubicBezTo>
                  <a:cubicBezTo>
                    <a:pt x="32" y="140"/>
                    <a:pt x="32" y="140"/>
                    <a:pt x="32" y="140"/>
                  </a:cubicBezTo>
                  <a:cubicBezTo>
                    <a:pt x="33" y="142"/>
                    <a:pt x="34" y="144"/>
                    <a:pt x="35" y="146"/>
                  </a:cubicBezTo>
                  <a:cubicBezTo>
                    <a:pt x="20" y="160"/>
                    <a:pt x="20" y="160"/>
                    <a:pt x="20" y="160"/>
                  </a:cubicBezTo>
                  <a:cubicBezTo>
                    <a:pt x="20" y="161"/>
                    <a:pt x="20" y="161"/>
                    <a:pt x="20" y="161"/>
                  </a:cubicBezTo>
                  <a:cubicBezTo>
                    <a:pt x="17" y="164"/>
                    <a:pt x="17" y="170"/>
                    <a:pt x="20" y="173"/>
                  </a:cubicBezTo>
                  <a:cubicBezTo>
                    <a:pt x="43" y="197"/>
                    <a:pt x="43" y="197"/>
                    <a:pt x="43" y="197"/>
                  </a:cubicBezTo>
                  <a:cubicBezTo>
                    <a:pt x="44" y="197"/>
                    <a:pt x="44" y="197"/>
                    <a:pt x="44" y="197"/>
                  </a:cubicBezTo>
                  <a:cubicBezTo>
                    <a:pt x="47" y="200"/>
                    <a:pt x="53" y="200"/>
                    <a:pt x="56" y="197"/>
                  </a:cubicBezTo>
                  <a:cubicBezTo>
                    <a:pt x="71" y="182"/>
                    <a:pt x="71" y="182"/>
                    <a:pt x="71" y="182"/>
                  </a:cubicBezTo>
                  <a:cubicBezTo>
                    <a:pt x="73" y="183"/>
                    <a:pt x="75" y="184"/>
                    <a:pt x="76" y="185"/>
                  </a:cubicBezTo>
                  <a:cubicBezTo>
                    <a:pt x="77" y="185"/>
                    <a:pt x="77" y="185"/>
                    <a:pt x="77" y="185"/>
                  </a:cubicBezTo>
                  <a:cubicBezTo>
                    <a:pt x="79" y="186"/>
                    <a:pt x="81" y="187"/>
                    <a:pt x="83" y="187"/>
                  </a:cubicBezTo>
                  <a:cubicBezTo>
                    <a:pt x="83" y="208"/>
                    <a:pt x="83" y="208"/>
                    <a:pt x="83" y="208"/>
                  </a:cubicBezTo>
                  <a:cubicBezTo>
                    <a:pt x="83" y="213"/>
                    <a:pt x="87" y="217"/>
                    <a:pt x="92" y="217"/>
                  </a:cubicBezTo>
                  <a:cubicBezTo>
                    <a:pt x="125" y="217"/>
                    <a:pt x="125" y="217"/>
                    <a:pt x="125" y="217"/>
                  </a:cubicBezTo>
                  <a:cubicBezTo>
                    <a:pt x="130" y="217"/>
                    <a:pt x="134" y="213"/>
                    <a:pt x="134" y="208"/>
                  </a:cubicBezTo>
                  <a:cubicBezTo>
                    <a:pt x="134" y="187"/>
                    <a:pt x="134" y="187"/>
                    <a:pt x="134" y="187"/>
                  </a:cubicBezTo>
                  <a:cubicBezTo>
                    <a:pt x="136" y="187"/>
                    <a:pt x="138" y="186"/>
                    <a:pt x="140" y="185"/>
                  </a:cubicBezTo>
                  <a:cubicBezTo>
                    <a:pt x="142" y="184"/>
                    <a:pt x="144" y="183"/>
                    <a:pt x="146" y="182"/>
                  </a:cubicBezTo>
                  <a:cubicBezTo>
                    <a:pt x="161" y="197"/>
                    <a:pt x="161" y="197"/>
                    <a:pt x="161" y="197"/>
                  </a:cubicBezTo>
                  <a:cubicBezTo>
                    <a:pt x="161" y="197"/>
                    <a:pt x="161" y="197"/>
                    <a:pt x="161" y="197"/>
                  </a:cubicBezTo>
                  <a:cubicBezTo>
                    <a:pt x="165" y="200"/>
                    <a:pt x="170" y="200"/>
                    <a:pt x="174" y="197"/>
                  </a:cubicBezTo>
                  <a:cubicBezTo>
                    <a:pt x="197" y="174"/>
                    <a:pt x="197" y="174"/>
                    <a:pt x="197" y="174"/>
                  </a:cubicBezTo>
                  <a:cubicBezTo>
                    <a:pt x="197" y="173"/>
                    <a:pt x="197" y="173"/>
                    <a:pt x="197" y="173"/>
                  </a:cubicBezTo>
                  <a:cubicBezTo>
                    <a:pt x="201" y="170"/>
                    <a:pt x="201" y="164"/>
                    <a:pt x="197" y="161"/>
                  </a:cubicBezTo>
                  <a:cubicBezTo>
                    <a:pt x="182" y="146"/>
                    <a:pt x="182" y="146"/>
                    <a:pt x="182" y="146"/>
                  </a:cubicBezTo>
                  <a:cubicBezTo>
                    <a:pt x="183" y="144"/>
                    <a:pt x="184" y="142"/>
                    <a:pt x="185" y="140"/>
                  </a:cubicBezTo>
                  <a:cubicBezTo>
                    <a:pt x="186" y="138"/>
                    <a:pt x="187" y="136"/>
                    <a:pt x="187" y="134"/>
                  </a:cubicBezTo>
                  <a:cubicBezTo>
                    <a:pt x="208" y="134"/>
                    <a:pt x="208" y="134"/>
                    <a:pt x="208" y="134"/>
                  </a:cubicBezTo>
                  <a:cubicBezTo>
                    <a:pt x="213" y="134"/>
                    <a:pt x="217" y="130"/>
                    <a:pt x="217" y="125"/>
                  </a:cubicBezTo>
                  <a:cubicBezTo>
                    <a:pt x="217" y="93"/>
                    <a:pt x="217" y="93"/>
                    <a:pt x="217" y="93"/>
                  </a:cubicBezTo>
                  <a:cubicBezTo>
                    <a:pt x="217" y="92"/>
                    <a:pt x="217" y="92"/>
                    <a:pt x="217" y="92"/>
                  </a:cubicBezTo>
                  <a:cubicBezTo>
                    <a:pt x="217" y="87"/>
                    <a:pt x="213" y="83"/>
                    <a:pt x="208" y="83"/>
                  </a:cubicBezTo>
                  <a:close/>
                  <a:moveTo>
                    <a:pt x="200" y="116"/>
                  </a:moveTo>
                  <a:cubicBezTo>
                    <a:pt x="200" y="116"/>
                    <a:pt x="200" y="116"/>
                    <a:pt x="200" y="116"/>
                  </a:cubicBezTo>
                  <a:cubicBezTo>
                    <a:pt x="181" y="116"/>
                    <a:pt x="181" y="116"/>
                    <a:pt x="181" y="116"/>
                  </a:cubicBezTo>
                  <a:cubicBezTo>
                    <a:pt x="176" y="116"/>
                    <a:pt x="173" y="120"/>
                    <a:pt x="172" y="124"/>
                  </a:cubicBezTo>
                  <a:cubicBezTo>
                    <a:pt x="171" y="127"/>
                    <a:pt x="170" y="130"/>
                    <a:pt x="169" y="133"/>
                  </a:cubicBezTo>
                  <a:cubicBezTo>
                    <a:pt x="168" y="137"/>
                    <a:pt x="166" y="140"/>
                    <a:pt x="164" y="143"/>
                  </a:cubicBezTo>
                  <a:cubicBezTo>
                    <a:pt x="162" y="147"/>
                    <a:pt x="162" y="151"/>
                    <a:pt x="165" y="154"/>
                  </a:cubicBezTo>
                  <a:cubicBezTo>
                    <a:pt x="165" y="154"/>
                    <a:pt x="165" y="154"/>
                    <a:pt x="165" y="154"/>
                  </a:cubicBezTo>
                  <a:cubicBezTo>
                    <a:pt x="178" y="167"/>
                    <a:pt x="178" y="167"/>
                    <a:pt x="178" y="167"/>
                  </a:cubicBezTo>
                  <a:cubicBezTo>
                    <a:pt x="167" y="178"/>
                    <a:pt x="167" y="178"/>
                    <a:pt x="167" y="178"/>
                  </a:cubicBezTo>
                  <a:cubicBezTo>
                    <a:pt x="154" y="165"/>
                    <a:pt x="154" y="165"/>
                    <a:pt x="154" y="165"/>
                  </a:cubicBezTo>
                  <a:cubicBezTo>
                    <a:pt x="151" y="162"/>
                    <a:pt x="146" y="162"/>
                    <a:pt x="143" y="164"/>
                  </a:cubicBezTo>
                  <a:cubicBezTo>
                    <a:pt x="140" y="166"/>
                    <a:pt x="137" y="167"/>
                    <a:pt x="134" y="169"/>
                  </a:cubicBezTo>
                  <a:cubicBezTo>
                    <a:pt x="130" y="170"/>
                    <a:pt x="127" y="171"/>
                    <a:pt x="123" y="172"/>
                  </a:cubicBezTo>
                  <a:cubicBezTo>
                    <a:pt x="119" y="173"/>
                    <a:pt x="116" y="177"/>
                    <a:pt x="116" y="181"/>
                  </a:cubicBezTo>
                  <a:cubicBezTo>
                    <a:pt x="116" y="199"/>
                    <a:pt x="116" y="199"/>
                    <a:pt x="116" y="199"/>
                  </a:cubicBezTo>
                  <a:cubicBezTo>
                    <a:pt x="101" y="199"/>
                    <a:pt x="101" y="199"/>
                    <a:pt x="101" y="199"/>
                  </a:cubicBezTo>
                  <a:cubicBezTo>
                    <a:pt x="101" y="181"/>
                    <a:pt x="101" y="181"/>
                    <a:pt x="101" y="181"/>
                  </a:cubicBezTo>
                  <a:cubicBezTo>
                    <a:pt x="101" y="176"/>
                    <a:pt x="98" y="173"/>
                    <a:pt x="93" y="172"/>
                  </a:cubicBezTo>
                  <a:cubicBezTo>
                    <a:pt x="90" y="171"/>
                    <a:pt x="87" y="170"/>
                    <a:pt x="84" y="169"/>
                  </a:cubicBezTo>
                  <a:cubicBezTo>
                    <a:pt x="83" y="168"/>
                    <a:pt x="83" y="168"/>
                    <a:pt x="83" y="168"/>
                  </a:cubicBezTo>
                  <a:cubicBezTo>
                    <a:pt x="80" y="167"/>
                    <a:pt x="77" y="166"/>
                    <a:pt x="74" y="164"/>
                  </a:cubicBezTo>
                  <a:cubicBezTo>
                    <a:pt x="71" y="162"/>
                    <a:pt x="66" y="162"/>
                    <a:pt x="63" y="165"/>
                  </a:cubicBezTo>
                  <a:cubicBezTo>
                    <a:pt x="63" y="165"/>
                    <a:pt x="63" y="165"/>
                    <a:pt x="63" y="165"/>
                  </a:cubicBezTo>
                  <a:cubicBezTo>
                    <a:pt x="50" y="178"/>
                    <a:pt x="50" y="178"/>
                    <a:pt x="50" y="178"/>
                  </a:cubicBezTo>
                  <a:cubicBezTo>
                    <a:pt x="39" y="167"/>
                    <a:pt x="39" y="167"/>
                    <a:pt x="39" y="167"/>
                  </a:cubicBezTo>
                  <a:cubicBezTo>
                    <a:pt x="52" y="154"/>
                    <a:pt x="52" y="154"/>
                    <a:pt x="52" y="154"/>
                  </a:cubicBezTo>
                  <a:cubicBezTo>
                    <a:pt x="55" y="151"/>
                    <a:pt x="55" y="146"/>
                    <a:pt x="53" y="143"/>
                  </a:cubicBezTo>
                  <a:cubicBezTo>
                    <a:pt x="51" y="140"/>
                    <a:pt x="50" y="137"/>
                    <a:pt x="48" y="133"/>
                  </a:cubicBezTo>
                  <a:cubicBezTo>
                    <a:pt x="48" y="133"/>
                    <a:pt x="48" y="133"/>
                    <a:pt x="48" y="133"/>
                  </a:cubicBezTo>
                  <a:cubicBezTo>
                    <a:pt x="47" y="130"/>
                    <a:pt x="46" y="127"/>
                    <a:pt x="45" y="123"/>
                  </a:cubicBezTo>
                  <a:cubicBezTo>
                    <a:pt x="44" y="119"/>
                    <a:pt x="40" y="116"/>
                    <a:pt x="36" y="116"/>
                  </a:cubicBezTo>
                  <a:cubicBezTo>
                    <a:pt x="18" y="116"/>
                    <a:pt x="18" y="116"/>
                    <a:pt x="18" y="116"/>
                  </a:cubicBezTo>
                  <a:cubicBezTo>
                    <a:pt x="18" y="101"/>
                    <a:pt x="18" y="101"/>
                    <a:pt x="18" y="101"/>
                  </a:cubicBezTo>
                  <a:cubicBezTo>
                    <a:pt x="36" y="101"/>
                    <a:pt x="36" y="101"/>
                    <a:pt x="36" y="101"/>
                  </a:cubicBezTo>
                  <a:cubicBezTo>
                    <a:pt x="41" y="101"/>
                    <a:pt x="44" y="97"/>
                    <a:pt x="45" y="93"/>
                  </a:cubicBezTo>
                  <a:cubicBezTo>
                    <a:pt x="46" y="90"/>
                    <a:pt x="47" y="87"/>
                    <a:pt x="48" y="84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50" y="80"/>
                    <a:pt x="51" y="77"/>
                    <a:pt x="53" y="74"/>
                  </a:cubicBezTo>
                  <a:cubicBezTo>
                    <a:pt x="55" y="70"/>
                    <a:pt x="55" y="66"/>
                    <a:pt x="52" y="63"/>
                  </a:cubicBezTo>
                  <a:cubicBezTo>
                    <a:pt x="52" y="63"/>
                    <a:pt x="52" y="63"/>
                    <a:pt x="52" y="63"/>
                  </a:cubicBezTo>
                  <a:cubicBezTo>
                    <a:pt x="39" y="50"/>
                    <a:pt x="39" y="50"/>
                    <a:pt x="39" y="50"/>
                  </a:cubicBezTo>
                  <a:cubicBezTo>
                    <a:pt x="50" y="39"/>
                    <a:pt x="50" y="39"/>
                    <a:pt x="50" y="39"/>
                  </a:cubicBezTo>
                  <a:cubicBezTo>
                    <a:pt x="63" y="52"/>
                    <a:pt x="63" y="52"/>
                    <a:pt x="63" y="52"/>
                  </a:cubicBezTo>
                  <a:cubicBezTo>
                    <a:pt x="66" y="55"/>
                    <a:pt x="71" y="55"/>
                    <a:pt x="74" y="53"/>
                  </a:cubicBezTo>
                  <a:cubicBezTo>
                    <a:pt x="77" y="51"/>
                    <a:pt x="80" y="49"/>
                    <a:pt x="84" y="48"/>
                  </a:cubicBezTo>
                  <a:cubicBezTo>
                    <a:pt x="87" y="47"/>
                    <a:pt x="90" y="46"/>
                    <a:pt x="94" y="45"/>
                  </a:cubicBezTo>
                  <a:cubicBezTo>
                    <a:pt x="98" y="44"/>
                    <a:pt x="101" y="40"/>
                    <a:pt x="101" y="36"/>
                  </a:cubicBezTo>
                  <a:cubicBezTo>
                    <a:pt x="101" y="36"/>
                    <a:pt x="101" y="36"/>
                    <a:pt x="101" y="36"/>
                  </a:cubicBezTo>
                  <a:cubicBezTo>
                    <a:pt x="101" y="18"/>
                    <a:pt x="101" y="18"/>
                    <a:pt x="101" y="18"/>
                  </a:cubicBezTo>
                  <a:cubicBezTo>
                    <a:pt x="116" y="18"/>
                    <a:pt x="116" y="18"/>
                    <a:pt x="116" y="18"/>
                  </a:cubicBezTo>
                  <a:cubicBezTo>
                    <a:pt x="116" y="36"/>
                    <a:pt x="116" y="36"/>
                    <a:pt x="116" y="36"/>
                  </a:cubicBezTo>
                  <a:cubicBezTo>
                    <a:pt x="116" y="41"/>
                    <a:pt x="120" y="44"/>
                    <a:pt x="124" y="45"/>
                  </a:cubicBezTo>
                  <a:cubicBezTo>
                    <a:pt x="127" y="46"/>
                    <a:pt x="130" y="47"/>
                    <a:pt x="133" y="48"/>
                  </a:cubicBezTo>
                  <a:cubicBezTo>
                    <a:pt x="137" y="49"/>
                    <a:pt x="140" y="51"/>
                    <a:pt x="143" y="53"/>
                  </a:cubicBezTo>
                  <a:cubicBezTo>
                    <a:pt x="147" y="55"/>
                    <a:pt x="152" y="55"/>
                    <a:pt x="154" y="51"/>
                  </a:cubicBezTo>
                  <a:cubicBezTo>
                    <a:pt x="167" y="39"/>
                    <a:pt x="167" y="39"/>
                    <a:pt x="167" y="39"/>
                  </a:cubicBezTo>
                  <a:cubicBezTo>
                    <a:pt x="178" y="50"/>
                    <a:pt x="178" y="50"/>
                    <a:pt x="178" y="50"/>
                  </a:cubicBezTo>
                  <a:cubicBezTo>
                    <a:pt x="165" y="63"/>
                    <a:pt x="165" y="63"/>
                    <a:pt x="165" y="63"/>
                  </a:cubicBezTo>
                  <a:cubicBezTo>
                    <a:pt x="162" y="66"/>
                    <a:pt x="162" y="71"/>
                    <a:pt x="164" y="74"/>
                  </a:cubicBezTo>
                  <a:cubicBezTo>
                    <a:pt x="166" y="77"/>
                    <a:pt x="168" y="80"/>
                    <a:pt x="169" y="84"/>
                  </a:cubicBezTo>
                  <a:cubicBezTo>
                    <a:pt x="169" y="84"/>
                    <a:pt x="169" y="84"/>
                    <a:pt x="169" y="84"/>
                  </a:cubicBezTo>
                  <a:cubicBezTo>
                    <a:pt x="170" y="87"/>
                    <a:pt x="171" y="90"/>
                    <a:pt x="172" y="94"/>
                  </a:cubicBezTo>
                  <a:cubicBezTo>
                    <a:pt x="173" y="98"/>
                    <a:pt x="177" y="101"/>
                    <a:pt x="181" y="101"/>
                  </a:cubicBezTo>
                  <a:cubicBezTo>
                    <a:pt x="181" y="101"/>
                    <a:pt x="181" y="101"/>
                    <a:pt x="181" y="101"/>
                  </a:cubicBezTo>
                  <a:cubicBezTo>
                    <a:pt x="200" y="101"/>
                    <a:pt x="200" y="101"/>
                    <a:pt x="200" y="101"/>
                  </a:cubicBezTo>
                  <a:cubicBezTo>
                    <a:pt x="200" y="116"/>
                    <a:pt x="200" y="116"/>
                    <a:pt x="200" y="116"/>
                  </a:cubicBezTo>
                  <a:close/>
                  <a:moveTo>
                    <a:pt x="109" y="71"/>
                  </a:moveTo>
                  <a:cubicBezTo>
                    <a:pt x="109" y="71"/>
                    <a:pt x="109" y="71"/>
                    <a:pt x="109" y="71"/>
                  </a:cubicBezTo>
                  <a:cubicBezTo>
                    <a:pt x="98" y="71"/>
                    <a:pt x="89" y="75"/>
                    <a:pt x="82" y="82"/>
                  </a:cubicBezTo>
                  <a:cubicBezTo>
                    <a:pt x="76" y="89"/>
                    <a:pt x="71" y="98"/>
                    <a:pt x="71" y="108"/>
                  </a:cubicBezTo>
                  <a:cubicBezTo>
                    <a:pt x="71" y="119"/>
                    <a:pt x="76" y="128"/>
                    <a:pt x="82" y="135"/>
                  </a:cubicBezTo>
                  <a:cubicBezTo>
                    <a:pt x="89" y="141"/>
                    <a:pt x="98" y="146"/>
                    <a:pt x="109" y="146"/>
                  </a:cubicBezTo>
                  <a:cubicBezTo>
                    <a:pt x="119" y="146"/>
                    <a:pt x="128" y="141"/>
                    <a:pt x="135" y="135"/>
                  </a:cubicBezTo>
                  <a:cubicBezTo>
                    <a:pt x="142" y="128"/>
                    <a:pt x="146" y="119"/>
                    <a:pt x="146" y="108"/>
                  </a:cubicBezTo>
                  <a:cubicBezTo>
                    <a:pt x="146" y="98"/>
                    <a:pt x="142" y="89"/>
                    <a:pt x="135" y="82"/>
                  </a:cubicBezTo>
                  <a:cubicBezTo>
                    <a:pt x="128" y="75"/>
                    <a:pt x="119" y="71"/>
                    <a:pt x="109" y="71"/>
                  </a:cubicBezTo>
                  <a:close/>
                  <a:moveTo>
                    <a:pt x="127" y="127"/>
                  </a:moveTo>
                  <a:cubicBezTo>
                    <a:pt x="127" y="127"/>
                    <a:pt x="127" y="127"/>
                    <a:pt x="127" y="127"/>
                  </a:cubicBezTo>
                  <a:cubicBezTo>
                    <a:pt x="123" y="132"/>
                    <a:pt x="116" y="135"/>
                    <a:pt x="109" y="135"/>
                  </a:cubicBezTo>
                  <a:cubicBezTo>
                    <a:pt x="101" y="135"/>
                    <a:pt x="95" y="132"/>
                    <a:pt x="90" y="127"/>
                  </a:cubicBezTo>
                  <a:cubicBezTo>
                    <a:pt x="85" y="122"/>
                    <a:pt x="82" y="116"/>
                    <a:pt x="82" y="108"/>
                  </a:cubicBezTo>
                  <a:cubicBezTo>
                    <a:pt x="82" y="101"/>
                    <a:pt x="85" y="94"/>
                    <a:pt x="90" y="90"/>
                  </a:cubicBezTo>
                  <a:cubicBezTo>
                    <a:pt x="95" y="85"/>
                    <a:pt x="101" y="82"/>
                    <a:pt x="109" y="82"/>
                  </a:cubicBezTo>
                  <a:cubicBezTo>
                    <a:pt x="116" y="82"/>
                    <a:pt x="123" y="85"/>
                    <a:pt x="127" y="90"/>
                  </a:cubicBezTo>
                  <a:cubicBezTo>
                    <a:pt x="132" y="94"/>
                    <a:pt x="135" y="101"/>
                    <a:pt x="135" y="108"/>
                  </a:cubicBezTo>
                  <a:cubicBezTo>
                    <a:pt x="135" y="116"/>
                    <a:pt x="132" y="122"/>
                    <a:pt x="127" y="127"/>
                  </a:cubicBezTo>
                  <a:close/>
                </a:path>
              </a:pathLst>
            </a:custGeom>
            <a:solidFill>
              <a:srgbClr val="EFC2C9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" name="Freeform 15"/>
            <p:cNvSpPr>
              <a:spLocks noEditPoints="1"/>
            </p:cNvSpPr>
            <p:nvPr/>
          </p:nvSpPr>
          <p:spPr bwMode="auto">
            <a:xfrm>
              <a:off x="7475538" y="2430463"/>
              <a:ext cx="327025" cy="323850"/>
            </a:xfrm>
            <a:custGeom>
              <a:avLst/>
              <a:gdLst>
                <a:gd name="T0" fmla="*/ 64 w 232"/>
                <a:gd name="T1" fmla="*/ 72 h 230"/>
                <a:gd name="T2" fmla="*/ 64 w 232"/>
                <a:gd name="T3" fmla="*/ 157 h 230"/>
                <a:gd name="T4" fmla="*/ 64 w 232"/>
                <a:gd name="T5" fmla="*/ 157 h 230"/>
                <a:gd name="T6" fmla="*/ 123 w 232"/>
                <a:gd name="T7" fmla="*/ 202 h 230"/>
                <a:gd name="T8" fmla="*/ 123 w 232"/>
                <a:gd name="T9" fmla="*/ 164 h 230"/>
                <a:gd name="T10" fmla="*/ 123 w 232"/>
                <a:gd name="T11" fmla="*/ 65 h 230"/>
                <a:gd name="T12" fmla="*/ 123 w 232"/>
                <a:gd name="T13" fmla="*/ 26 h 230"/>
                <a:gd name="T14" fmla="*/ 64 w 232"/>
                <a:gd name="T15" fmla="*/ 72 h 230"/>
                <a:gd name="T16" fmla="*/ 64 w 232"/>
                <a:gd name="T17" fmla="*/ 72 h 230"/>
                <a:gd name="T18" fmla="*/ 171 w 232"/>
                <a:gd name="T19" fmla="*/ 38 h 230"/>
                <a:gd name="T20" fmla="*/ 171 w 232"/>
                <a:gd name="T21" fmla="*/ 38 h 230"/>
                <a:gd name="T22" fmla="*/ 168 w 232"/>
                <a:gd name="T23" fmla="*/ 26 h 230"/>
                <a:gd name="T24" fmla="*/ 180 w 232"/>
                <a:gd name="T25" fmla="*/ 23 h 230"/>
                <a:gd name="T26" fmla="*/ 218 w 232"/>
                <a:gd name="T27" fmla="*/ 62 h 230"/>
                <a:gd name="T28" fmla="*/ 232 w 232"/>
                <a:gd name="T29" fmla="*/ 114 h 230"/>
                <a:gd name="T30" fmla="*/ 218 w 232"/>
                <a:gd name="T31" fmla="*/ 167 h 230"/>
                <a:gd name="T32" fmla="*/ 180 w 232"/>
                <a:gd name="T33" fmla="*/ 206 h 230"/>
                <a:gd name="T34" fmla="*/ 168 w 232"/>
                <a:gd name="T35" fmla="*/ 203 h 230"/>
                <a:gd name="T36" fmla="*/ 171 w 232"/>
                <a:gd name="T37" fmla="*/ 191 h 230"/>
                <a:gd name="T38" fmla="*/ 203 w 232"/>
                <a:gd name="T39" fmla="*/ 158 h 230"/>
                <a:gd name="T40" fmla="*/ 214 w 232"/>
                <a:gd name="T41" fmla="*/ 114 h 230"/>
                <a:gd name="T42" fmla="*/ 203 w 232"/>
                <a:gd name="T43" fmla="*/ 71 h 230"/>
                <a:gd name="T44" fmla="*/ 171 w 232"/>
                <a:gd name="T45" fmla="*/ 38 h 230"/>
                <a:gd name="T46" fmla="*/ 53 w 232"/>
                <a:gd name="T47" fmla="*/ 74 h 230"/>
                <a:gd name="T48" fmla="*/ 53 w 232"/>
                <a:gd name="T49" fmla="*/ 74 h 230"/>
                <a:gd name="T50" fmla="*/ 17 w 232"/>
                <a:gd name="T51" fmla="*/ 74 h 230"/>
                <a:gd name="T52" fmla="*/ 17 w 232"/>
                <a:gd name="T53" fmla="*/ 155 h 230"/>
                <a:gd name="T54" fmla="*/ 53 w 232"/>
                <a:gd name="T55" fmla="*/ 155 h 230"/>
                <a:gd name="T56" fmla="*/ 53 w 232"/>
                <a:gd name="T57" fmla="*/ 74 h 230"/>
                <a:gd name="T58" fmla="*/ 56 w 232"/>
                <a:gd name="T59" fmla="*/ 56 h 230"/>
                <a:gd name="T60" fmla="*/ 56 w 232"/>
                <a:gd name="T61" fmla="*/ 56 h 230"/>
                <a:gd name="T62" fmla="*/ 127 w 232"/>
                <a:gd name="T63" fmla="*/ 2 h 230"/>
                <a:gd name="T64" fmla="*/ 132 w 232"/>
                <a:gd name="T65" fmla="*/ 0 h 230"/>
                <a:gd name="T66" fmla="*/ 141 w 232"/>
                <a:gd name="T67" fmla="*/ 9 h 230"/>
                <a:gd name="T68" fmla="*/ 141 w 232"/>
                <a:gd name="T69" fmla="*/ 65 h 230"/>
                <a:gd name="T70" fmla="*/ 141 w 232"/>
                <a:gd name="T71" fmla="*/ 67 h 230"/>
                <a:gd name="T72" fmla="*/ 162 w 232"/>
                <a:gd name="T73" fmla="*/ 83 h 230"/>
                <a:gd name="T74" fmla="*/ 173 w 232"/>
                <a:gd name="T75" fmla="*/ 114 h 230"/>
                <a:gd name="T76" fmla="*/ 162 w 232"/>
                <a:gd name="T77" fmla="*/ 146 h 230"/>
                <a:gd name="T78" fmla="*/ 141 w 232"/>
                <a:gd name="T79" fmla="*/ 162 h 230"/>
                <a:gd name="T80" fmla="*/ 141 w 232"/>
                <a:gd name="T81" fmla="*/ 164 h 230"/>
                <a:gd name="T82" fmla="*/ 141 w 232"/>
                <a:gd name="T83" fmla="*/ 220 h 230"/>
                <a:gd name="T84" fmla="*/ 139 w 232"/>
                <a:gd name="T85" fmla="*/ 226 h 230"/>
                <a:gd name="T86" fmla="*/ 127 w 232"/>
                <a:gd name="T87" fmla="*/ 227 h 230"/>
                <a:gd name="T88" fmla="*/ 56 w 232"/>
                <a:gd name="T89" fmla="*/ 173 h 230"/>
                <a:gd name="T90" fmla="*/ 9 w 232"/>
                <a:gd name="T91" fmla="*/ 173 h 230"/>
                <a:gd name="T92" fmla="*/ 9 w 232"/>
                <a:gd name="T93" fmla="*/ 173 h 230"/>
                <a:gd name="T94" fmla="*/ 0 w 232"/>
                <a:gd name="T95" fmla="*/ 164 h 230"/>
                <a:gd name="T96" fmla="*/ 0 w 232"/>
                <a:gd name="T97" fmla="*/ 65 h 230"/>
                <a:gd name="T98" fmla="*/ 0 w 232"/>
                <a:gd name="T99" fmla="*/ 65 h 230"/>
                <a:gd name="T100" fmla="*/ 9 w 232"/>
                <a:gd name="T101" fmla="*/ 56 h 230"/>
                <a:gd name="T102" fmla="*/ 56 w 232"/>
                <a:gd name="T103" fmla="*/ 56 h 230"/>
                <a:gd name="T104" fmla="*/ 141 w 232"/>
                <a:gd name="T105" fmla="*/ 79 h 230"/>
                <a:gd name="T106" fmla="*/ 141 w 232"/>
                <a:gd name="T107" fmla="*/ 79 h 230"/>
                <a:gd name="T108" fmla="*/ 141 w 232"/>
                <a:gd name="T109" fmla="*/ 150 h 230"/>
                <a:gd name="T110" fmla="*/ 154 w 232"/>
                <a:gd name="T111" fmla="*/ 140 h 230"/>
                <a:gd name="T112" fmla="*/ 162 w 232"/>
                <a:gd name="T113" fmla="*/ 114 h 230"/>
                <a:gd name="T114" fmla="*/ 154 w 232"/>
                <a:gd name="T115" fmla="*/ 89 h 230"/>
                <a:gd name="T116" fmla="*/ 141 w 232"/>
                <a:gd name="T117" fmla="*/ 79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32" h="230">
                  <a:moveTo>
                    <a:pt x="64" y="72"/>
                  </a:moveTo>
                  <a:cubicBezTo>
                    <a:pt x="64" y="157"/>
                    <a:pt x="64" y="157"/>
                    <a:pt x="64" y="157"/>
                  </a:cubicBezTo>
                  <a:cubicBezTo>
                    <a:pt x="64" y="157"/>
                    <a:pt x="64" y="157"/>
                    <a:pt x="64" y="157"/>
                  </a:cubicBezTo>
                  <a:cubicBezTo>
                    <a:pt x="123" y="202"/>
                    <a:pt x="123" y="202"/>
                    <a:pt x="123" y="202"/>
                  </a:cubicBezTo>
                  <a:cubicBezTo>
                    <a:pt x="123" y="164"/>
                    <a:pt x="123" y="164"/>
                    <a:pt x="123" y="164"/>
                  </a:cubicBezTo>
                  <a:cubicBezTo>
                    <a:pt x="123" y="65"/>
                    <a:pt x="123" y="65"/>
                    <a:pt x="123" y="65"/>
                  </a:cubicBezTo>
                  <a:cubicBezTo>
                    <a:pt x="123" y="26"/>
                    <a:pt x="123" y="26"/>
                    <a:pt x="123" y="26"/>
                  </a:cubicBezTo>
                  <a:cubicBezTo>
                    <a:pt x="64" y="72"/>
                    <a:pt x="64" y="72"/>
                    <a:pt x="64" y="72"/>
                  </a:cubicBezTo>
                  <a:cubicBezTo>
                    <a:pt x="64" y="72"/>
                    <a:pt x="64" y="72"/>
                    <a:pt x="64" y="72"/>
                  </a:cubicBezTo>
                  <a:close/>
                  <a:moveTo>
                    <a:pt x="171" y="38"/>
                  </a:moveTo>
                  <a:cubicBezTo>
                    <a:pt x="171" y="38"/>
                    <a:pt x="171" y="38"/>
                    <a:pt x="171" y="38"/>
                  </a:cubicBezTo>
                  <a:cubicBezTo>
                    <a:pt x="167" y="36"/>
                    <a:pt x="165" y="30"/>
                    <a:pt x="168" y="26"/>
                  </a:cubicBezTo>
                  <a:cubicBezTo>
                    <a:pt x="170" y="22"/>
                    <a:pt x="176" y="21"/>
                    <a:pt x="180" y="23"/>
                  </a:cubicBezTo>
                  <a:cubicBezTo>
                    <a:pt x="196" y="33"/>
                    <a:pt x="209" y="46"/>
                    <a:pt x="218" y="62"/>
                  </a:cubicBezTo>
                  <a:cubicBezTo>
                    <a:pt x="227" y="77"/>
                    <a:pt x="232" y="95"/>
                    <a:pt x="232" y="114"/>
                  </a:cubicBezTo>
                  <a:cubicBezTo>
                    <a:pt x="232" y="133"/>
                    <a:pt x="227" y="151"/>
                    <a:pt x="218" y="167"/>
                  </a:cubicBezTo>
                  <a:cubicBezTo>
                    <a:pt x="209" y="183"/>
                    <a:pt x="196" y="196"/>
                    <a:pt x="180" y="206"/>
                  </a:cubicBezTo>
                  <a:cubicBezTo>
                    <a:pt x="176" y="208"/>
                    <a:pt x="170" y="207"/>
                    <a:pt x="168" y="203"/>
                  </a:cubicBezTo>
                  <a:cubicBezTo>
                    <a:pt x="165" y="199"/>
                    <a:pt x="167" y="193"/>
                    <a:pt x="171" y="191"/>
                  </a:cubicBezTo>
                  <a:cubicBezTo>
                    <a:pt x="184" y="183"/>
                    <a:pt x="195" y="172"/>
                    <a:pt x="203" y="158"/>
                  </a:cubicBezTo>
                  <a:cubicBezTo>
                    <a:pt x="210" y="145"/>
                    <a:pt x="214" y="130"/>
                    <a:pt x="214" y="114"/>
                  </a:cubicBezTo>
                  <a:cubicBezTo>
                    <a:pt x="214" y="98"/>
                    <a:pt x="210" y="84"/>
                    <a:pt x="203" y="71"/>
                  </a:cubicBezTo>
                  <a:cubicBezTo>
                    <a:pt x="195" y="57"/>
                    <a:pt x="184" y="46"/>
                    <a:pt x="171" y="38"/>
                  </a:cubicBezTo>
                  <a:close/>
                  <a:moveTo>
                    <a:pt x="53" y="74"/>
                  </a:moveTo>
                  <a:cubicBezTo>
                    <a:pt x="53" y="74"/>
                    <a:pt x="53" y="74"/>
                    <a:pt x="53" y="74"/>
                  </a:cubicBezTo>
                  <a:cubicBezTo>
                    <a:pt x="17" y="74"/>
                    <a:pt x="17" y="74"/>
                    <a:pt x="17" y="74"/>
                  </a:cubicBezTo>
                  <a:cubicBezTo>
                    <a:pt x="17" y="155"/>
                    <a:pt x="17" y="155"/>
                    <a:pt x="17" y="155"/>
                  </a:cubicBezTo>
                  <a:cubicBezTo>
                    <a:pt x="53" y="155"/>
                    <a:pt x="53" y="155"/>
                    <a:pt x="53" y="155"/>
                  </a:cubicBezTo>
                  <a:cubicBezTo>
                    <a:pt x="53" y="74"/>
                    <a:pt x="53" y="74"/>
                    <a:pt x="53" y="74"/>
                  </a:cubicBezTo>
                  <a:close/>
                  <a:moveTo>
                    <a:pt x="56" y="56"/>
                  </a:moveTo>
                  <a:cubicBezTo>
                    <a:pt x="56" y="56"/>
                    <a:pt x="56" y="56"/>
                    <a:pt x="56" y="56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8" y="1"/>
                    <a:pt x="130" y="0"/>
                    <a:pt x="132" y="0"/>
                  </a:cubicBezTo>
                  <a:cubicBezTo>
                    <a:pt x="137" y="0"/>
                    <a:pt x="141" y="4"/>
                    <a:pt x="141" y="9"/>
                  </a:cubicBezTo>
                  <a:cubicBezTo>
                    <a:pt x="141" y="65"/>
                    <a:pt x="141" y="65"/>
                    <a:pt x="141" y="65"/>
                  </a:cubicBezTo>
                  <a:cubicBezTo>
                    <a:pt x="141" y="67"/>
                    <a:pt x="141" y="67"/>
                    <a:pt x="141" y="67"/>
                  </a:cubicBezTo>
                  <a:cubicBezTo>
                    <a:pt x="149" y="71"/>
                    <a:pt x="156" y="76"/>
                    <a:pt x="162" y="83"/>
                  </a:cubicBezTo>
                  <a:cubicBezTo>
                    <a:pt x="169" y="92"/>
                    <a:pt x="173" y="103"/>
                    <a:pt x="173" y="114"/>
                  </a:cubicBezTo>
                  <a:cubicBezTo>
                    <a:pt x="173" y="126"/>
                    <a:pt x="169" y="137"/>
                    <a:pt x="162" y="146"/>
                  </a:cubicBezTo>
                  <a:cubicBezTo>
                    <a:pt x="157" y="153"/>
                    <a:pt x="149" y="158"/>
                    <a:pt x="141" y="162"/>
                  </a:cubicBezTo>
                  <a:cubicBezTo>
                    <a:pt x="141" y="164"/>
                    <a:pt x="141" y="164"/>
                    <a:pt x="141" y="164"/>
                  </a:cubicBezTo>
                  <a:cubicBezTo>
                    <a:pt x="141" y="220"/>
                    <a:pt x="141" y="220"/>
                    <a:pt x="141" y="220"/>
                  </a:cubicBezTo>
                  <a:cubicBezTo>
                    <a:pt x="141" y="222"/>
                    <a:pt x="141" y="224"/>
                    <a:pt x="139" y="226"/>
                  </a:cubicBezTo>
                  <a:cubicBezTo>
                    <a:pt x="136" y="230"/>
                    <a:pt x="131" y="230"/>
                    <a:pt x="127" y="227"/>
                  </a:cubicBezTo>
                  <a:cubicBezTo>
                    <a:pt x="56" y="173"/>
                    <a:pt x="56" y="173"/>
                    <a:pt x="56" y="173"/>
                  </a:cubicBezTo>
                  <a:cubicBezTo>
                    <a:pt x="9" y="173"/>
                    <a:pt x="9" y="173"/>
                    <a:pt x="9" y="173"/>
                  </a:cubicBezTo>
                  <a:cubicBezTo>
                    <a:pt x="9" y="173"/>
                    <a:pt x="9" y="173"/>
                    <a:pt x="9" y="173"/>
                  </a:cubicBezTo>
                  <a:cubicBezTo>
                    <a:pt x="4" y="173"/>
                    <a:pt x="0" y="169"/>
                    <a:pt x="0" y="164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0" y="60"/>
                    <a:pt x="4" y="56"/>
                    <a:pt x="9" y="56"/>
                  </a:cubicBezTo>
                  <a:cubicBezTo>
                    <a:pt x="56" y="56"/>
                    <a:pt x="56" y="56"/>
                    <a:pt x="56" y="56"/>
                  </a:cubicBezTo>
                  <a:close/>
                  <a:moveTo>
                    <a:pt x="141" y="79"/>
                  </a:moveTo>
                  <a:cubicBezTo>
                    <a:pt x="141" y="79"/>
                    <a:pt x="141" y="79"/>
                    <a:pt x="141" y="79"/>
                  </a:cubicBezTo>
                  <a:cubicBezTo>
                    <a:pt x="141" y="150"/>
                    <a:pt x="141" y="150"/>
                    <a:pt x="141" y="150"/>
                  </a:cubicBezTo>
                  <a:cubicBezTo>
                    <a:pt x="146" y="147"/>
                    <a:pt x="150" y="144"/>
                    <a:pt x="154" y="140"/>
                  </a:cubicBezTo>
                  <a:cubicBezTo>
                    <a:pt x="159" y="133"/>
                    <a:pt x="162" y="124"/>
                    <a:pt x="162" y="114"/>
                  </a:cubicBezTo>
                  <a:cubicBezTo>
                    <a:pt x="162" y="105"/>
                    <a:pt x="159" y="96"/>
                    <a:pt x="154" y="89"/>
                  </a:cubicBezTo>
                  <a:cubicBezTo>
                    <a:pt x="150" y="85"/>
                    <a:pt x="146" y="81"/>
                    <a:pt x="141" y="7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" name="Freeform 16"/>
            <p:cNvSpPr>
              <a:spLocks noEditPoints="1"/>
            </p:cNvSpPr>
            <p:nvPr/>
          </p:nvSpPr>
          <p:spPr bwMode="auto">
            <a:xfrm>
              <a:off x="8683625" y="4044950"/>
              <a:ext cx="314325" cy="312738"/>
            </a:xfrm>
            <a:custGeom>
              <a:avLst/>
              <a:gdLst>
                <a:gd name="T0" fmla="*/ 40 w 223"/>
                <a:gd name="T1" fmla="*/ 111 h 222"/>
                <a:gd name="T2" fmla="*/ 23 w 223"/>
                <a:gd name="T3" fmla="*/ 111 h 222"/>
                <a:gd name="T4" fmla="*/ 31 w 223"/>
                <a:gd name="T5" fmla="*/ 42 h 222"/>
                <a:gd name="T6" fmla="*/ 40 w 223"/>
                <a:gd name="T7" fmla="*/ 34 h 222"/>
                <a:gd name="T8" fmla="*/ 23 w 223"/>
                <a:gd name="T9" fmla="*/ 34 h 222"/>
                <a:gd name="T10" fmla="*/ 31 w 223"/>
                <a:gd name="T11" fmla="*/ 197 h 222"/>
                <a:gd name="T12" fmla="*/ 40 w 223"/>
                <a:gd name="T13" fmla="*/ 188 h 222"/>
                <a:gd name="T14" fmla="*/ 23 w 223"/>
                <a:gd name="T15" fmla="*/ 188 h 222"/>
                <a:gd name="T16" fmla="*/ 217 w 223"/>
                <a:gd name="T17" fmla="*/ 77 h 222"/>
                <a:gd name="T18" fmla="*/ 6 w 223"/>
                <a:gd name="T19" fmla="*/ 77 h 222"/>
                <a:gd name="T20" fmla="*/ 0 w 223"/>
                <a:gd name="T21" fmla="*/ 140 h 222"/>
                <a:gd name="T22" fmla="*/ 217 w 223"/>
                <a:gd name="T23" fmla="*/ 145 h 222"/>
                <a:gd name="T24" fmla="*/ 223 w 223"/>
                <a:gd name="T25" fmla="*/ 82 h 222"/>
                <a:gd name="T26" fmla="*/ 212 w 223"/>
                <a:gd name="T27" fmla="*/ 134 h 222"/>
                <a:gd name="T28" fmla="*/ 11 w 223"/>
                <a:gd name="T29" fmla="*/ 134 h 222"/>
                <a:gd name="T30" fmla="*/ 212 w 223"/>
                <a:gd name="T31" fmla="*/ 88 h 222"/>
                <a:gd name="T32" fmla="*/ 217 w 223"/>
                <a:gd name="T33" fmla="*/ 0 h 222"/>
                <a:gd name="T34" fmla="*/ 6 w 223"/>
                <a:gd name="T35" fmla="*/ 0 h 222"/>
                <a:gd name="T36" fmla="*/ 0 w 223"/>
                <a:gd name="T37" fmla="*/ 62 h 222"/>
                <a:gd name="T38" fmla="*/ 217 w 223"/>
                <a:gd name="T39" fmla="*/ 67 h 222"/>
                <a:gd name="T40" fmla="*/ 223 w 223"/>
                <a:gd name="T41" fmla="*/ 5 h 222"/>
                <a:gd name="T42" fmla="*/ 212 w 223"/>
                <a:gd name="T43" fmla="*/ 57 h 222"/>
                <a:gd name="T44" fmla="*/ 11 w 223"/>
                <a:gd name="T45" fmla="*/ 57 h 222"/>
                <a:gd name="T46" fmla="*/ 212 w 223"/>
                <a:gd name="T47" fmla="*/ 10 h 222"/>
                <a:gd name="T48" fmla="*/ 217 w 223"/>
                <a:gd name="T49" fmla="*/ 155 h 222"/>
                <a:gd name="T50" fmla="*/ 6 w 223"/>
                <a:gd name="T51" fmla="*/ 155 h 222"/>
                <a:gd name="T52" fmla="*/ 0 w 223"/>
                <a:gd name="T53" fmla="*/ 217 h 222"/>
                <a:gd name="T54" fmla="*/ 217 w 223"/>
                <a:gd name="T55" fmla="*/ 222 h 222"/>
                <a:gd name="T56" fmla="*/ 223 w 223"/>
                <a:gd name="T57" fmla="*/ 160 h 222"/>
                <a:gd name="T58" fmla="*/ 212 w 223"/>
                <a:gd name="T59" fmla="*/ 212 h 222"/>
                <a:gd name="T60" fmla="*/ 11 w 223"/>
                <a:gd name="T61" fmla="*/ 212 h 222"/>
                <a:gd name="T62" fmla="*/ 212 w 223"/>
                <a:gd name="T63" fmla="*/ 165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3" h="222">
                  <a:moveTo>
                    <a:pt x="31" y="120"/>
                  </a:moveTo>
                  <a:cubicBezTo>
                    <a:pt x="36" y="120"/>
                    <a:pt x="40" y="116"/>
                    <a:pt x="40" y="111"/>
                  </a:cubicBezTo>
                  <a:cubicBezTo>
                    <a:pt x="40" y="106"/>
                    <a:pt x="36" y="102"/>
                    <a:pt x="31" y="102"/>
                  </a:cubicBezTo>
                  <a:cubicBezTo>
                    <a:pt x="27" y="102"/>
                    <a:pt x="23" y="106"/>
                    <a:pt x="23" y="111"/>
                  </a:cubicBezTo>
                  <a:cubicBezTo>
                    <a:pt x="23" y="116"/>
                    <a:pt x="27" y="120"/>
                    <a:pt x="31" y="120"/>
                  </a:cubicBezTo>
                  <a:close/>
                  <a:moveTo>
                    <a:pt x="31" y="42"/>
                  </a:moveTo>
                  <a:cubicBezTo>
                    <a:pt x="31" y="42"/>
                    <a:pt x="31" y="42"/>
                    <a:pt x="31" y="42"/>
                  </a:cubicBezTo>
                  <a:cubicBezTo>
                    <a:pt x="36" y="42"/>
                    <a:pt x="40" y="38"/>
                    <a:pt x="40" y="34"/>
                  </a:cubicBezTo>
                  <a:cubicBezTo>
                    <a:pt x="40" y="29"/>
                    <a:pt x="36" y="25"/>
                    <a:pt x="31" y="25"/>
                  </a:cubicBezTo>
                  <a:cubicBezTo>
                    <a:pt x="27" y="25"/>
                    <a:pt x="23" y="29"/>
                    <a:pt x="23" y="34"/>
                  </a:cubicBezTo>
                  <a:cubicBezTo>
                    <a:pt x="23" y="38"/>
                    <a:pt x="27" y="42"/>
                    <a:pt x="31" y="42"/>
                  </a:cubicBezTo>
                  <a:close/>
                  <a:moveTo>
                    <a:pt x="31" y="197"/>
                  </a:moveTo>
                  <a:cubicBezTo>
                    <a:pt x="31" y="197"/>
                    <a:pt x="31" y="197"/>
                    <a:pt x="31" y="197"/>
                  </a:cubicBezTo>
                  <a:cubicBezTo>
                    <a:pt x="36" y="197"/>
                    <a:pt x="40" y="193"/>
                    <a:pt x="40" y="188"/>
                  </a:cubicBezTo>
                  <a:cubicBezTo>
                    <a:pt x="40" y="183"/>
                    <a:pt x="36" y="179"/>
                    <a:pt x="31" y="179"/>
                  </a:cubicBezTo>
                  <a:cubicBezTo>
                    <a:pt x="27" y="179"/>
                    <a:pt x="23" y="183"/>
                    <a:pt x="23" y="188"/>
                  </a:cubicBezTo>
                  <a:cubicBezTo>
                    <a:pt x="23" y="193"/>
                    <a:pt x="27" y="197"/>
                    <a:pt x="31" y="197"/>
                  </a:cubicBezTo>
                  <a:close/>
                  <a:moveTo>
                    <a:pt x="217" y="77"/>
                  </a:moveTo>
                  <a:cubicBezTo>
                    <a:pt x="217" y="77"/>
                    <a:pt x="217" y="77"/>
                    <a:pt x="217" y="77"/>
                  </a:cubicBezTo>
                  <a:cubicBezTo>
                    <a:pt x="6" y="77"/>
                    <a:pt x="6" y="77"/>
                    <a:pt x="6" y="77"/>
                  </a:cubicBezTo>
                  <a:cubicBezTo>
                    <a:pt x="3" y="77"/>
                    <a:pt x="0" y="80"/>
                    <a:pt x="0" y="82"/>
                  </a:cubicBezTo>
                  <a:cubicBezTo>
                    <a:pt x="0" y="140"/>
                    <a:pt x="0" y="140"/>
                    <a:pt x="0" y="140"/>
                  </a:cubicBezTo>
                  <a:cubicBezTo>
                    <a:pt x="0" y="142"/>
                    <a:pt x="3" y="145"/>
                    <a:pt x="6" y="145"/>
                  </a:cubicBezTo>
                  <a:cubicBezTo>
                    <a:pt x="217" y="145"/>
                    <a:pt x="217" y="145"/>
                    <a:pt x="217" y="145"/>
                  </a:cubicBezTo>
                  <a:cubicBezTo>
                    <a:pt x="220" y="145"/>
                    <a:pt x="223" y="142"/>
                    <a:pt x="223" y="140"/>
                  </a:cubicBezTo>
                  <a:cubicBezTo>
                    <a:pt x="223" y="82"/>
                    <a:pt x="223" y="82"/>
                    <a:pt x="223" y="82"/>
                  </a:cubicBezTo>
                  <a:cubicBezTo>
                    <a:pt x="223" y="80"/>
                    <a:pt x="220" y="77"/>
                    <a:pt x="217" y="77"/>
                  </a:cubicBezTo>
                  <a:close/>
                  <a:moveTo>
                    <a:pt x="212" y="134"/>
                  </a:moveTo>
                  <a:cubicBezTo>
                    <a:pt x="212" y="134"/>
                    <a:pt x="212" y="134"/>
                    <a:pt x="212" y="134"/>
                  </a:cubicBezTo>
                  <a:cubicBezTo>
                    <a:pt x="11" y="134"/>
                    <a:pt x="11" y="134"/>
                    <a:pt x="11" y="134"/>
                  </a:cubicBezTo>
                  <a:cubicBezTo>
                    <a:pt x="11" y="88"/>
                    <a:pt x="11" y="88"/>
                    <a:pt x="11" y="88"/>
                  </a:cubicBezTo>
                  <a:cubicBezTo>
                    <a:pt x="212" y="88"/>
                    <a:pt x="212" y="88"/>
                    <a:pt x="212" y="88"/>
                  </a:cubicBezTo>
                  <a:cubicBezTo>
                    <a:pt x="212" y="134"/>
                    <a:pt x="212" y="134"/>
                    <a:pt x="212" y="134"/>
                  </a:cubicBezTo>
                  <a:close/>
                  <a:moveTo>
                    <a:pt x="217" y="0"/>
                  </a:moveTo>
                  <a:cubicBezTo>
                    <a:pt x="217" y="0"/>
                    <a:pt x="217" y="0"/>
                    <a:pt x="217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2"/>
                    <a:pt x="0" y="5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0" y="65"/>
                    <a:pt x="3" y="67"/>
                    <a:pt x="6" y="67"/>
                  </a:cubicBezTo>
                  <a:cubicBezTo>
                    <a:pt x="217" y="67"/>
                    <a:pt x="217" y="67"/>
                    <a:pt x="217" y="67"/>
                  </a:cubicBezTo>
                  <a:cubicBezTo>
                    <a:pt x="220" y="67"/>
                    <a:pt x="223" y="65"/>
                    <a:pt x="223" y="62"/>
                  </a:cubicBezTo>
                  <a:cubicBezTo>
                    <a:pt x="223" y="5"/>
                    <a:pt x="223" y="5"/>
                    <a:pt x="223" y="5"/>
                  </a:cubicBezTo>
                  <a:cubicBezTo>
                    <a:pt x="223" y="2"/>
                    <a:pt x="220" y="0"/>
                    <a:pt x="217" y="0"/>
                  </a:cubicBezTo>
                  <a:close/>
                  <a:moveTo>
                    <a:pt x="212" y="57"/>
                  </a:moveTo>
                  <a:cubicBezTo>
                    <a:pt x="212" y="57"/>
                    <a:pt x="212" y="57"/>
                    <a:pt x="212" y="57"/>
                  </a:cubicBezTo>
                  <a:cubicBezTo>
                    <a:pt x="11" y="57"/>
                    <a:pt x="11" y="57"/>
                    <a:pt x="11" y="57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212" y="10"/>
                    <a:pt x="212" y="10"/>
                    <a:pt x="212" y="10"/>
                  </a:cubicBezTo>
                  <a:cubicBezTo>
                    <a:pt x="212" y="57"/>
                    <a:pt x="212" y="57"/>
                    <a:pt x="212" y="57"/>
                  </a:cubicBezTo>
                  <a:close/>
                  <a:moveTo>
                    <a:pt x="217" y="155"/>
                  </a:moveTo>
                  <a:cubicBezTo>
                    <a:pt x="217" y="155"/>
                    <a:pt x="217" y="155"/>
                    <a:pt x="217" y="155"/>
                  </a:cubicBezTo>
                  <a:cubicBezTo>
                    <a:pt x="6" y="155"/>
                    <a:pt x="6" y="155"/>
                    <a:pt x="6" y="155"/>
                  </a:cubicBezTo>
                  <a:cubicBezTo>
                    <a:pt x="3" y="155"/>
                    <a:pt x="0" y="157"/>
                    <a:pt x="0" y="160"/>
                  </a:cubicBezTo>
                  <a:cubicBezTo>
                    <a:pt x="0" y="217"/>
                    <a:pt x="0" y="217"/>
                    <a:pt x="0" y="217"/>
                  </a:cubicBezTo>
                  <a:cubicBezTo>
                    <a:pt x="0" y="220"/>
                    <a:pt x="3" y="222"/>
                    <a:pt x="6" y="222"/>
                  </a:cubicBezTo>
                  <a:cubicBezTo>
                    <a:pt x="217" y="222"/>
                    <a:pt x="217" y="222"/>
                    <a:pt x="217" y="222"/>
                  </a:cubicBezTo>
                  <a:cubicBezTo>
                    <a:pt x="220" y="222"/>
                    <a:pt x="223" y="220"/>
                    <a:pt x="223" y="217"/>
                  </a:cubicBezTo>
                  <a:cubicBezTo>
                    <a:pt x="223" y="160"/>
                    <a:pt x="223" y="160"/>
                    <a:pt x="223" y="160"/>
                  </a:cubicBezTo>
                  <a:cubicBezTo>
                    <a:pt x="223" y="157"/>
                    <a:pt x="220" y="155"/>
                    <a:pt x="217" y="155"/>
                  </a:cubicBezTo>
                  <a:close/>
                  <a:moveTo>
                    <a:pt x="212" y="212"/>
                  </a:moveTo>
                  <a:cubicBezTo>
                    <a:pt x="212" y="212"/>
                    <a:pt x="212" y="212"/>
                    <a:pt x="212" y="212"/>
                  </a:cubicBezTo>
                  <a:cubicBezTo>
                    <a:pt x="11" y="212"/>
                    <a:pt x="11" y="212"/>
                    <a:pt x="11" y="212"/>
                  </a:cubicBezTo>
                  <a:cubicBezTo>
                    <a:pt x="11" y="165"/>
                    <a:pt x="11" y="165"/>
                    <a:pt x="11" y="165"/>
                  </a:cubicBezTo>
                  <a:cubicBezTo>
                    <a:pt x="212" y="165"/>
                    <a:pt x="212" y="165"/>
                    <a:pt x="212" y="165"/>
                  </a:cubicBezTo>
                  <a:cubicBezTo>
                    <a:pt x="212" y="212"/>
                    <a:pt x="212" y="212"/>
                    <a:pt x="212" y="21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6" name="Freeform 17"/>
            <p:cNvSpPr>
              <a:spLocks noEditPoints="1"/>
            </p:cNvSpPr>
            <p:nvPr/>
          </p:nvSpPr>
          <p:spPr bwMode="auto">
            <a:xfrm>
              <a:off x="5708650" y="3873500"/>
              <a:ext cx="395288" cy="257175"/>
            </a:xfrm>
            <a:custGeom>
              <a:avLst/>
              <a:gdLst>
                <a:gd name="T0" fmla="*/ 35 w 281"/>
                <a:gd name="T1" fmla="*/ 0 h 183"/>
                <a:gd name="T2" fmla="*/ 35 w 281"/>
                <a:gd name="T3" fmla="*/ 0 h 183"/>
                <a:gd name="T4" fmla="*/ 246 w 281"/>
                <a:gd name="T5" fmla="*/ 0 h 183"/>
                <a:gd name="T6" fmla="*/ 255 w 281"/>
                <a:gd name="T7" fmla="*/ 8 h 183"/>
                <a:gd name="T8" fmla="*/ 255 w 281"/>
                <a:gd name="T9" fmla="*/ 9 h 183"/>
                <a:gd name="T10" fmla="*/ 255 w 281"/>
                <a:gd name="T11" fmla="*/ 149 h 183"/>
                <a:gd name="T12" fmla="*/ 246 w 281"/>
                <a:gd name="T13" fmla="*/ 157 h 183"/>
                <a:gd name="T14" fmla="*/ 246 w 281"/>
                <a:gd name="T15" fmla="*/ 157 h 183"/>
                <a:gd name="T16" fmla="*/ 35 w 281"/>
                <a:gd name="T17" fmla="*/ 157 h 183"/>
                <a:gd name="T18" fmla="*/ 26 w 281"/>
                <a:gd name="T19" fmla="*/ 149 h 183"/>
                <a:gd name="T20" fmla="*/ 26 w 281"/>
                <a:gd name="T21" fmla="*/ 148 h 183"/>
                <a:gd name="T22" fmla="*/ 26 w 281"/>
                <a:gd name="T23" fmla="*/ 8 h 183"/>
                <a:gd name="T24" fmla="*/ 35 w 281"/>
                <a:gd name="T25" fmla="*/ 0 h 183"/>
                <a:gd name="T26" fmla="*/ 9 w 281"/>
                <a:gd name="T27" fmla="*/ 183 h 183"/>
                <a:gd name="T28" fmla="*/ 9 w 281"/>
                <a:gd name="T29" fmla="*/ 183 h 183"/>
                <a:gd name="T30" fmla="*/ 0 w 281"/>
                <a:gd name="T31" fmla="*/ 174 h 183"/>
                <a:gd name="T32" fmla="*/ 9 w 281"/>
                <a:gd name="T33" fmla="*/ 165 h 183"/>
                <a:gd name="T34" fmla="*/ 272 w 281"/>
                <a:gd name="T35" fmla="*/ 165 h 183"/>
                <a:gd name="T36" fmla="*/ 281 w 281"/>
                <a:gd name="T37" fmla="*/ 174 h 183"/>
                <a:gd name="T38" fmla="*/ 272 w 281"/>
                <a:gd name="T39" fmla="*/ 183 h 183"/>
                <a:gd name="T40" fmla="*/ 9 w 281"/>
                <a:gd name="T41" fmla="*/ 183 h 183"/>
                <a:gd name="T42" fmla="*/ 238 w 281"/>
                <a:gd name="T43" fmla="*/ 17 h 183"/>
                <a:gd name="T44" fmla="*/ 238 w 281"/>
                <a:gd name="T45" fmla="*/ 17 h 183"/>
                <a:gd name="T46" fmla="*/ 43 w 281"/>
                <a:gd name="T47" fmla="*/ 17 h 183"/>
                <a:gd name="T48" fmla="*/ 43 w 281"/>
                <a:gd name="T49" fmla="*/ 140 h 183"/>
                <a:gd name="T50" fmla="*/ 238 w 281"/>
                <a:gd name="T51" fmla="*/ 140 h 183"/>
                <a:gd name="T52" fmla="*/ 238 w 281"/>
                <a:gd name="T53" fmla="*/ 17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81" h="183">
                  <a:moveTo>
                    <a:pt x="35" y="0"/>
                  </a:moveTo>
                  <a:cubicBezTo>
                    <a:pt x="35" y="0"/>
                    <a:pt x="35" y="0"/>
                    <a:pt x="35" y="0"/>
                  </a:cubicBezTo>
                  <a:cubicBezTo>
                    <a:pt x="246" y="0"/>
                    <a:pt x="246" y="0"/>
                    <a:pt x="246" y="0"/>
                  </a:cubicBezTo>
                  <a:cubicBezTo>
                    <a:pt x="251" y="0"/>
                    <a:pt x="255" y="4"/>
                    <a:pt x="255" y="8"/>
                  </a:cubicBezTo>
                  <a:cubicBezTo>
                    <a:pt x="255" y="9"/>
                    <a:pt x="255" y="9"/>
                    <a:pt x="255" y="9"/>
                  </a:cubicBezTo>
                  <a:cubicBezTo>
                    <a:pt x="255" y="149"/>
                    <a:pt x="255" y="149"/>
                    <a:pt x="255" y="149"/>
                  </a:cubicBezTo>
                  <a:cubicBezTo>
                    <a:pt x="255" y="153"/>
                    <a:pt x="251" y="157"/>
                    <a:pt x="246" y="157"/>
                  </a:cubicBezTo>
                  <a:cubicBezTo>
                    <a:pt x="246" y="157"/>
                    <a:pt x="246" y="157"/>
                    <a:pt x="246" y="157"/>
                  </a:cubicBezTo>
                  <a:cubicBezTo>
                    <a:pt x="35" y="157"/>
                    <a:pt x="35" y="157"/>
                    <a:pt x="35" y="157"/>
                  </a:cubicBezTo>
                  <a:cubicBezTo>
                    <a:pt x="30" y="157"/>
                    <a:pt x="26" y="153"/>
                    <a:pt x="26" y="149"/>
                  </a:cubicBezTo>
                  <a:cubicBezTo>
                    <a:pt x="26" y="148"/>
                    <a:pt x="26" y="148"/>
                    <a:pt x="26" y="14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6" y="4"/>
                    <a:pt x="30" y="0"/>
                    <a:pt x="35" y="0"/>
                  </a:cubicBezTo>
                  <a:close/>
                  <a:moveTo>
                    <a:pt x="9" y="183"/>
                  </a:moveTo>
                  <a:cubicBezTo>
                    <a:pt x="9" y="183"/>
                    <a:pt x="9" y="183"/>
                    <a:pt x="9" y="183"/>
                  </a:cubicBezTo>
                  <a:cubicBezTo>
                    <a:pt x="4" y="183"/>
                    <a:pt x="0" y="179"/>
                    <a:pt x="0" y="174"/>
                  </a:cubicBezTo>
                  <a:cubicBezTo>
                    <a:pt x="0" y="169"/>
                    <a:pt x="4" y="165"/>
                    <a:pt x="9" y="165"/>
                  </a:cubicBezTo>
                  <a:cubicBezTo>
                    <a:pt x="272" y="165"/>
                    <a:pt x="272" y="165"/>
                    <a:pt x="272" y="165"/>
                  </a:cubicBezTo>
                  <a:cubicBezTo>
                    <a:pt x="277" y="165"/>
                    <a:pt x="281" y="169"/>
                    <a:pt x="281" y="174"/>
                  </a:cubicBezTo>
                  <a:cubicBezTo>
                    <a:pt x="281" y="179"/>
                    <a:pt x="277" y="183"/>
                    <a:pt x="272" y="183"/>
                  </a:cubicBezTo>
                  <a:cubicBezTo>
                    <a:pt x="9" y="183"/>
                    <a:pt x="9" y="183"/>
                    <a:pt x="9" y="183"/>
                  </a:cubicBezTo>
                  <a:close/>
                  <a:moveTo>
                    <a:pt x="238" y="17"/>
                  </a:moveTo>
                  <a:cubicBezTo>
                    <a:pt x="238" y="17"/>
                    <a:pt x="238" y="17"/>
                    <a:pt x="238" y="17"/>
                  </a:cubicBezTo>
                  <a:cubicBezTo>
                    <a:pt x="43" y="17"/>
                    <a:pt x="43" y="17"/>
                    <a:pt x="43" y="17"/>
                  </a:cubicBezTo>
                  <a:cubicBezTo>
                    <a:pt x="43" y="140"/>
                    <a:pt x="43" y="140"/>
                    <a:pt x="43" y="140"/>
                  </a:cubicBezTo>
                  <a:cubicBezTo>
                    <a:pt x="238" y="140"/>
                    <a:pt x="238" y="140"/>
                    <a:pt x="238" y="140"/>
                  </a:cubicBezTo>
                  <a:cubicBezTo>
                    <a:pt x="238" y="17"/>
                    <a:pt x="238" y="17"/>
                    <a:pt x="238" y="1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" name="Rectangle 18"/>
            <p:cNvSpPr>
              <a:spLocks noChangeArrowheads="1"/>
            </p:cNvSpPr>
            <p:nvPr/>
          </p:nvSpPr>
          <p:spPr bwMode="auto">
            <a:xfrm>
              <a:off x="5791200" y="2906713"/>
              <a:ext cx="936625" cy="12105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zh-CN" sz="1000" dirty="0">
                  <a:solidFill>
                    <a:srgbClr val="EFC2C9"/>
                  </a:solidFill>
                  <a:latin typeface="Agency FB" panose="020B0503020202020204" pitchFamily="34" charset="0"/>
                </a:rPr>
                <a:t>Option 02</a:t>
              </a:r>
            </a:p>
          </p:txBody>
        </p:sp>
        <p:sp>
          <p:nvSpPr>
            <p:cNvPr id="18" name="Rectangle 19"/>
            <p:cNvSpPr>
              <a:spLocks noChangeArrowheads="1"/>
            </p:cNvSpPr>
            <p:nvPr/>
          </p:nvSpPr>
          <p:spPr bwMode="auto">
            <a:xfrm>
              <a:off x="5464175" y="4251325"/>
              <a:ext cx="936625" cy="152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zh-CN" sz="1000" b="1" dirty="0">
                  <a:solidFill>
                    <a:schemeClr val="bg1"/>
                  </a:solidFill>
                </a:rPr>
                <a:t>Option 01</a:t>
              </a:r>
            </a:p>
          </p:txBody>
        </p:sp>
        <p:sp>
          <p:nvSpPr>
            <p:cNvPr id="19" name="Rectangle 20"/>
            <p:cNvSpPr>
              <a:spLocks noChangeArrowheads="1"/>
            </p:cNvSpPr>
            <p:nvPr/>
          </p:nvSpPr>
          <p:spPr bwMode="auto">
            <a:xfrm>
              <a:off x="7158038" y="2906713"/>
              <a:ext cx="936625" cy="152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zh-CN" sz="1000" b="1" dirty="0">
                  <a:solidFill>
                    <a:schemeClr val="bg1"/>
                  </a:solidFill>
                </a:rPr>
                <a:t>Option 03</a:t>
              </a:r>
            </a:p>
          </p:txBody>
        </p:sp>
        <p:sp>
          <p:nvSpPr>
            <p:cNvPr id="20" name="Rectangle 21"/>
            <p:cNvSpPr>
              <a:spLocks noChangeArrowheads="1"/>
            </p:cNvSpPr>
            <p:nvPr/>
          </p:nvSpPr>
          <p:spPr bwMode="auto">
            <a:xfrm>
              <a:off x="8129588" y="3506789"/>
              <a:ext cx="868362" cy="12105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zh-CN" sz="1000" dirty="0">
                  <a:solidFill>
                    <a:srgbClr val="EFC2C9"/>
                  </a:solidFill>
                  <a:latin typeface="Agency FB" panose="020B0503020202020204" pitchFamily="34" charset="0"/>
                </a:rPr>
                <a:t>Option 04</a:t>
              </a:r>
            </a:p>
          </p:txBody>
        </p:sp>
        <p:sp>
          <p:nvSpPr>
            <p:cNvPr id="21" name="Rectangle 22"/>
            <p:cNvSpPr>
              <a:spLocks noChangeArrowheads="1"/>
            </p:cNvSpPr>
            <p:nvPr/>
          </p:nvSpPr>
          <p:spPr bwMode="auto">
            <a:xfrm>
              <a:off x="8380413" y="4438650"/>
              <a:ext cx="936625" cy="152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zh-CN" sz="1000" b="1">
                  <a:solidFill>
                    <a:schemeClr val="bg1"/>
                  </a:solidFill>
                </a:rPr>
                <a:t>Option 05</a:t>
              </a:r>
            </a:p>
          </p:txBody>
        </p:sp>
      </p:grpSp>
      <p:sp>
        <p:nvSpPr>
          <p:cNvPr id="2" name="矩形 1"/>
          <p:cNvSpPr/>
          <p:nvPr/>
        </p:nvSpPr>
        <p:spPr>
          <a:xfrm>
            <a:off x="1077158" y="2331328"/>
            <a:ext cx="459023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Aft>
                <a:spcPts val="0"/>
              </a:spcAft>
            </a:pPr>
            <a:r>
              <a:rPr lang="zh-CN" altLang="zh-CN" sz="1400" kern="100" dirty="0">
                <a:solidFill>
                  <a:srgbClr val="93624C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学生学习目的不明确，导致学习无动力</a:t>
            </a:r>
            <a:r>
              <a:rPr lang="zh-CN" altLang="zh-CN" sz="1400" kern="100" dirty="0" smtClean="0">
                <a:solidFill>
                  <a:srgbClr val="93624C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zh-CN" altLang="en-US" sz="1400" kern="100" dirty="0" smtClean="0">
                <a:solidFill>
                  <a:srgbClr val="93624C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两</a:t>
            </a:r>
            <a:r>
              <a:rPr lang="zh-CN" altLang="zh-CN" sz="1400" kern="100" dirty="0" smtClean="0">
                <a:solidFill>
                  <a:srgbClr val="93624C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极化</a:t>
            </a:r>
            <a:r>
              <a:rPr lang="zh-CN" altLang="zh-CN" sz="1400" kern="100" dirty="0">
                <a:solidFill>
                  <a:srgbClr val="93624C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严重</a:t>
            </a:r>
          </a:p>
        </p:txBody>
      </p:sp>
      <p:sp>
        <p:nvSpPr>
          <p:cNvPr id="3" name="矩形 2"/>
          <p:cNvSpPr/>
          <p:nvPr/>
        </p:nvSpPr>
        <p:spPr>
          <a:xfrm>
            <a:off x="1096296" y="3126628"/>
            <a:ext cx="459023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Aft>
                <a:spcPts val="0"/>
              </a:spcAft>
            </a:pPr>
            <a:r>
              <a:rPr lang="zh-CN" altLang="zh-CN" sz="1400" kern="100" dirty="0">
                <a:solidFill>
                  <a:srgbClr val="93624C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学生作业马虎，字迹潦草</a:t>
            </a:r>
            <a:r>
              <a:rPr lang="zh-CN" altLang="zh-CN" sz="1400" kern="100" dirty="0" smtClean="0">
                <a:solidFill>
                  <a:srgbClr val="93624C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，错别字</a:t>
            </a:r>
            <a:r>
              <a:rPr lang="zh-CN" altLang="zh-CN" sz="1400" kern="100" dirty="0">
                <a:solidFill>
                  <a:srgbClr val="93624C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多，选择题乱猜</a:t>
            </a:r>
          </a:p>
        </p:txBody>
      </p:sp>
      <p:sp>
        <p:nvSpPr>
          <p:cNvPr id="22" name="矩形 21"/>
          <p:cNvSpPr/>
          <p:nvPr/>
        </p:nvSpPr>
        <p:spPr>
          <a:xfrm>
            <a:off x="1100647" y="3989449"/>
            <a:ext cx="459023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Aft>
                <a:spcPts val="0"/>
              </a:spcAft>
            </a:pPr>
            <a:r>
              <a:rPr lang="zh-CN" altLang="zh-CN" sz="1400" kern="100" dirty="0">
                <a:solidFill>
                  <a:srgbClr val="93624C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学生上课注意力不集中，效率低，学习成绩不理想</a:t>
            </a:r>
          </a:p>
        </p:txBody>
      </p:sp>
      <p:sp>
        <p:nvSpPr>
          <p:cNvPr id="23" name="矩形 22"/>
          <p:cNvSpPr/>
          <p:nvPr/>
        </p:nvSpPr>
        <p:spPr>
          <a:xfrm>
            <a:off x="1099192" y="4789234"/>
            <a:ext cx="34163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>
              <a:spcAft>
                <a:spcPts val="0"/>
              </a:spcAft>
            </a:pPr>
            <a:r>
              <a:rPr lang="zh-CN" altLang="zh-CN" sz="1400" kern="100" dirty="0">
                <a:solidFill>
                  <a:srgbClr val="93624C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学生</a:t>
            </a:r>
            <a:r>
              <a:rPr lang="zh-CN" altLang="zh-CN" sz="1400" kern="100" dirty="0" smtClean="0">
                <a:solidFill>
                  <a:srgbClr val="93624C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周末不学</a:t>
            </a:r>
            <a:r>
              <a:rPr lang="zh-CN" altLang="en-US" sz="1400" kern="100" dirty="0" smtClean="0">
                <a:solidFill>
                  <a:srgbClr val="93624C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习，</a:t>
            </a:r>
            <a:r>
              <a:rPr lang="zh-CN" altLang="zh-CN" sz="1400" kern="100" dirty="0" smtClean="0">
                <a:solidFill>
                  <a:srgbClr val="93624C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看</a:t>
            </a:r>
            <a:r>
              <a:rPr lang="zh-CN" altLang="zh-CN" sz="1400" kern="100" dirty="0">
                <a:solidFill>
                  <a:srgbClr val="93624C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电视，上网，玩</a:t>
            </a:r>
            <a:r>
              <a:rPr lang="zh-CN" altLang="zh-CN" sz="1400" kern="100" dirty="0" smtClean="0">
                <a:solidFill>
                  <a:srgbClr val="93624C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游戏</a:t>
            </a:r>
            <a:endParaRPr lang="zh-CN" altLang="zh-CN" sz="1400" kern="100" dirty="0">
              <a:solidFill>
                <a:srgbClr val="93624C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096296" y="1942779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ts val="0"/>
              </a:spcAft>
            </a:pPr>
            <a:r>
              <a:rPr lang="zh-CN" altLang="en-US" kern="100" dirty="0">
                <a:solidFill>
                  <a:srgbClr val="93624C"/>
                </a:solidFill>
                <a:latin typeface="站酷小薇LOGO体" panose="02010600010101010101" pitchFamily="2" charset="-122"/>
                <a:ea typeface="站酷小薇LOGO体" panose="02010600010101010101" pitchFamily="2" charset="-122"/>
                <a:cs typeface="Times New Roman" panose="02020603050405020304" pitchFamily="18" charset="0"/>
              </a:rPr>
              <a:t>思考一：</a:t>
            </a:r>
            <a:endParaRPr lang="zh-CN" altLang="en-US" dirty="0">
              <a:latin typeface="站酷小薇LOGO体" panose="02010600010101010101" pitchFamily="2" charset="-122"/>
              <a:ea typeface="站酷小薇LOGO体" panose="02010600010101010101" pitchFamily="2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1076512" y="2734854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ts val="0"/>
              </a:spcAft>
            </a:pPr>
            <a:r>
              <a:rPr lang="zh-CN" altLang="en-US" kern="100" dirty="0">
                <a:solidFill>
                  <a:srgbClr val="93624C"/>
                </a:solidFill>
                <a:latin typeface="站酷小薇LOGO体" panose="02010600010101010101" pitchFamily="2" charset="-122"/>
                <a:ea typeface="站酷小薇LOGO体" panose="02010600010101010101" pitchFamily="2" charset="-122"/>
                <a:cs typeface="Times New Roman" panose="02020603050405020304" pitchFamily="18" charset="0"/>
              </a:rPr>
              <a:t>思考二：</a:t>
            </a:r>
            <a:endParaRPr lang="zh-CN" altLang="en-US" dirty="0">
              <a:latin typeface="站酷小薇LOGO体" panose="02010600010101010101" pitchFamily="2" charset="-122"/>
              <a:ea typeface="站酷小薇LOGO体" panose="02010600010101010101" pitchFamily="2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1102526" y="3620117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ts val="0"/>
              </a:spcAft>
            </a:pPr>
            <a:r>
              <a:rPr lang="zh-CN" altLang="en-US" kern="100" dirty="0">
                <a:solidFill>
                  <a:srgbClr val="93624C"/>
                </a:solidFill>
                <a:latin typeface="站酷小薇LOGO体" panose="02010600010101010101" pitchFamily="2" charset="-122"/>
                <a:ea typeface="站酷小薇LOGO体" panose="02010600010101010101" pitchFamily="2" charset="-122"/>
                <a:cs typeface="Times New Roman" panose="02020603050405020304" pitchFamily="18" charset="0"/>
              </a:rPr>
              <a:t>思考三：</a:t>
            </a:r>
            <a:endParaRPr lang="zh-CN" altLang="en-US" dirty="0">
              <a:latin typeface="站酷小薇LOGO体" panose="02010600010101010101" pitchFamily="2" charset="-122"/>
              <a:ea typeface="站酷小薇LOGO体" panose="02010600010101010101" pitchFamily="2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1078885" y="4409632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ts val="0"/>
              </a:spcAft>
            </a:pPr>
            <a:r>
              <a:rPr lang="zh-CN" altLang="en-US" kern="100" dirty="0">
                <a:solidFill>
                  <a:srgbClr val="93624C"/>
                </a:solidFill>
                <a:latin typeface="站酷小薇LOGO体" panose="02010600010101010101" pitchFamily="2" charset="-122"/>
                <a:ea typeface="站酷小薇LOGO体" panose="02010600010101010101" pitchFamily="2" charset="-122"/>
                <a:cs typeface="Times New Roman" panose="02020603050405020304" pitchFamily="18" charset="0"/>
              </a:rPr>
              <a:t>思考四：</a:t>
            </a:r>
            <a:endParaRPr lang="zh-CN" altLang="en-US" dirty="0">
              <a:latin typeface="站酷小薇LOGO体" panose="02010600010101010101" pitchFamily="2" charset="-122"/>
              <a:ea typeface="站酷小薇LOGO体" panose="02010600010101010101" pitchFamily="2" charset="-122"/>
            </a:endParaRPr>
          </a:p>
        </p:txBody>
      </p:sp>
    </p:spTree>
  </p:cSld>
  <p:clrMapOvr>
    <a:masterClrMapping/>
  </p:clrMapOvr>
  <p:transition spd="slow" advClick="0" advTm="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22" grpId="0"/>
      <p:bldP spid="23" grpId="0"/>
      <p:bldP spid="25" grpId="0"/>
      <p:bldP spid="26" grpId="0"/>
      <p:bldP spid="27" grpId="0"/>
      <p:bldP spid="2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227807" y="247650"/>
            <a:ext cx="11736385" cy="6362700"/>
          </a:xfrm>
          <a:prstGeom prst="rect">
            <a:avLst/>
          </a:prstGeom>
          <a:noFill/>
          <a:ln w="38100">
            <a:solidFill>
              <a:srgbClr val="EFC2C9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6307973" y="2190221"/>
            <a:ext cx="400101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200" dirty="0">
                <a:solidFill>
                  <a:srgbClr val="93624C"/>
                </a:solidFill>
                <a:latin typeface="站酷小薇LOGO体" panose="02010600010101010101" pitchFamily="2" charset="-122"/>
                <a:ea typeface="站酷小薇LOGO体" panose="02010600010101010101" pitchFamily="2" charset="-122"/>
              </a:rPr>
              <a:t>   </a:t>
            </a:r>
            <a:r>
              <a:rPr lang="zh-CN" altLang="en-US" sz="7200" dirty="0" smtClean="0">
                <a:solidFill>
                  <a:srgbClr val="93624C"/>
                </a:solidFill>
                <a:latin typeface="站酷小薇LOGO体" panose="02010600010101010101" pitchFamily="2" charset="-122"/>
                <a:ea typeface="站酷小薇LOGO体" panose="02010600010101010101" pitchFamily="2" charset="-122"/>
              </a:rPr>
              <a:t>叁</a:t>
            </a:r>
            <a:endParaRPr lang="en-US" altLang="zh-CN" sz="7200" dirty="0">
              <a:solidFill>
                <a:srgbClr val="93624C"/>
              </a:solidFill>
              <a:latin typeface="站酷小薇LOGO体" panose="02010600010101010101" pitchFamily="2" charset="-122"/>
              <a:ea typeface="站酷小薇LOGO体" panose="02010600010101010101" pitchFamily="2" charset="-122"/>
            </a:endParaRPr>
          </a:p>
          <a:p>
            <a:r>
              <a:rPr lang="zh-CN" altLang="en-US" sz="7200" dirty="0">
                <a:solidFill>
                  <a:srgbClr val="93624C"/>
                </a:solidFill>
                <a:latin typeface="站酷小薇LOGO体" panose="02010600010101010101" pitchFamily="2" charset="-122"/>
                <a:ea typeface="站酷小薇LOGO体" panose="02010600010101010101" pitchFamily="2" charset="-122"/>
              </a:rPr>
              <a:t>寒假建议</a:t>
            </a:r>
          </a:p>
        </p:txBody>
      </p:sp>
      <p:pic>
        <p:nvPicPr>
          <p:cNvPr id="5" name="图片 4" descr="fc85f2a324e3c42c2067966f589847d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087909" y="2191934"/>
            <a:ext cx="4488815" cy="2816860"/>
          </a:xfrm>
          <a:prstGeom prst="rect">
            <a:avLst/>
          </a:prstGeom>
        </p:spPr>
      </p:pic>
    </p:spTree>
  </p:cSld>
  <p:clrMapOvr>
    <a:masterClrMapping/>
  </p:clrMapOvr>
  <p:transition spd="slow" advClick="0" advTm="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227807" y="247650"/>
            <a:ext cx="11736385" cy="6362700"/>
          </a:xfrm>
          <a:prstGeom prst="rect">
            <a:avLst/>
          </a:prstGeom>
          <a:noFill/>
          <a:ln w="38100">
            <a:solidFill>
              <a:srgbClr val="EFC2C9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0" y="1428750"/>
            <a:ext cx="666750" cy="4000500"/>
          </a:xfrm>
          <a:prstGeom prst="rect">
            <a:avLst/>
          </a:prstGeom>
          <a:solidFill>
            <a:srgbClr val="EFC2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>
                <a:latin typeface="站酷小薇LOGO体" panose="02010600010101010101" pitchFamily="2" charset="-122"/>
                <a:ea typeface="站酷小薇LOGO体" panose="02010600010101010101" pitchFamily="2" charset="-122"/>
              </a:rPr>
              <a:t>学习规律</a:t>
            </a:r>
            <a:endParaRPr lang="zh-CN" altLang="en-US" dirty="0">
              <a:latin typeface="站酷小薇LOGO体" panose="02010600010101010101" pitchFamily="2" charset="-122"/>
              <a:ea typeface="站酷小薇LOGO体" panose="02010600010101010101" pitchFamily="2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450495" y="3034784"/>
            <a:ext cx="219510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zh-CN" altLang="zh-CN" sz="1400" kern="100" dirty="0">
                <a:solidFill>
                  <a:srgbClr val="93624C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学习是一个连续的过程，只有在寒假以正确的方法坚持学习，才能使所学知识扎实牢靠</a:t>
            </a:r>
            <a:r>
              <a:rPr lang="zh-CN" altLang="en-US" sz="1400" kern="100" dirty="0">
                <a:solidFill>
                  <a:srgbClr val="93624C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zh-CN" altLang="zh-CN" sz="1400" kern="100" dirty="0">
                <a:solidFill>
                  <a:srgbClr val="93624C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温故知新</a:t>
            </a:r>
            <a:r>
              <a:rPr lang="zh-CN" altLang="en-US" sz="1400" kern="100" dirty="0">
                <a:solidFill>
                  <a:srgbClr val="93624C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zh-CN" altLang="zh-CN" sz="1400" kern="100" dirty="0">
              <a:solidFill>
                <a:srgbClr val="93624C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8795496" y="3020884"/>
            <a:ext cx="179725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zh-CN" altLang="zh-CN" sz="1400" kern="100" dirty="0" smtClean="0">
                <a:solidFill>
                  <a:srgbClr val="93624C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寒假</a:t>
            </a:r>
            <a:r>
              <a:rPr lang="zh-CN" altLang="en-US" sz="1400" kern="100" dirty="0" smtClean="0">
                <a:solidFill>
                  <a:srgbClr val="93624C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是</a:t>
            </a:r>
            <a:r>
              <a:rPr lang="zh-CN" altLang="zh-CN" sz="1400" kern="100" dirty="0" smtClean="0">
                <a:solidFill>
                  <a:srgbClr val="93624C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绝佳</a:t>
            </a:r>
            <a:r>
              <a:rPr lang="zh-CN" altLang="zh-CN" sz="1400" kern="100" dirty="0">
                <a:solidFill>
                  <a:srgbClr val="93624C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的复习时期，学生们可以用寒假的时间来消化和巩固本学期学到的知识。</a:t>
            </a:r>
          </a:p>
        </p:txBody>
      </p:sp>
      <p:sp>
        <p:nvSpPr>
          <p:cNvPr id="6" name="矩形 5"/>
          <p:cNvSpPr/>
          <p:nvPr/>
        </p:nvSpPr>
        <p:spPr>
          <a:xfrm>
            <a:off x="1450495" y="2697718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ts val="0"/>
              </a:spcAft>
            </a:pPr>
            <a:r>
              <a:rPr lang="zh-CN" altLang="en-US" kern="100" dirty="0">
                <a:solidFill>
                  <a:srgbClr val="93624C"/>
                </a:solidFill>
                <a:latin typeface="站酷小薇LOGO体" panose="02010600010101010101" pitchFamily="2" charset="-122"/>
                <a:ea typeface="站酷小薇LOGO体" panose="02010600010101010101" pitchFamily="2" charset="-122"/>
                <a:cs typeface="Times New Roman" panose="02020603050405020304" pitchFamily="18" charset="0"/>
              </a:rPr>
              <a:t>好规律一：</a:t>
            </a:r>
            <a:endParaRPr lang="zh-CN" altLang="en-US" dirty="0">
              <a:latin typeface="站酷小薇LOGO体" panose="02010600010101010101" pitchFamily="2" charset="-122"/>
              <a:ea typeface="站酷小薇LOGO体" panose="02010600010101010101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8795496" y="2697718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ts val="0"/>
              </a:spcAft>
            </a:pPr>
            <a:r>
              <a:rPr lang="zh-CN" altLang="en-US" kern="100" dirty="0">
                <a:solidFill>
                  <a:srgbClr val="93624C"/>
                </a:solidFill>
                <a:latin typeface="站酷小薇LOGO体" panose="02010600010101010101" pitchFamily="2" charset="-122"/>
                <a:ea typeface="站酷小薇LOGO体" panose="02010600010101010101" pitchFamily="2" charset="-122"/>
                <a:cs typeface="Times New Roman" panose="02020603050405020304" pitchFamily="18" charset="0"/>
              </a:rPr>
              <a:t>好规律二：</a:t>
            </a:r>
            <a:endParaRPr lang="zh-CN" altLang="en-US" dirty="0">
              <a:latin typeface="站酷小薇LOGO体" panose="02010600010101010101" pitchFamily="2" charset="-122"/>
              <a:ea typeface="站酷小薇LOGO体" panose="02010600010101010101" pitchFamily="2" charset="-122"/>
            </a:endParaRPr>
          </a:p>
        </p:txBody>
      </p:sp>
      <p:pic>
        <p:nvPicPr>
          <p:cNvPr id="11" name="图片 10" descr="图片包含 餐桌&#10;&#10;已生成高可信度的说明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1832" y="1627521"/>
            <a:ext cx="3906047" cy="3906047"/>
          </a:xfrm>
          <a:prstGeom prst="rect">
            <a:avLst/>
          </a:prstGeom>
        </p:spPr>
      </p:pic>
    </p:spTree>
  </p:cSld>
  <p:clrMapOvr>
    <a:masterClrMapping/>
  </p:clrMapOvr>
  <p:transition spd="slow" advClick="0" advTm="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6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227807" y="247650"/>
            <a:ext cx="11736385" cy="6362700"/>
          </a:xfrm>
          <a:prstGeom prst="rect">
            <a:avLst/>
          </a:prstGeom>
          <a:noFill/>
          <a:ln w="38100">
            <a:solidFill>
              <a:srgbClr val="EFC2C9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0" y="1428750"/>
            <a:ext cx="666750" cy="4000500"/>
          </a:xfrm>
          <a:prstGeom prst="rect">
            <a:avLst/>
          </a:prstGeom>
          <a:solidFill>
            <a:srgbClr val="EFC2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>
                <a:latin typeface="站酷小薇LOGO体" panose="02010600010101010101" pitchFamily="2" charset="-122"/>
                <a:ea typeface="站酷小薇LOGO体" panose="02010600010101010101" pitchFamily="2" charset="-122"/>
              </a:rPr>
              <a:t>寒假建议</a:t>
            </a:r>
            <a:endParaRPr lang="zh-CN" altLang="en-US" dirty="0">
              <a:latin typeface="站酷小薇LOGO体" panose="02010600010101010101" pitchFamily="2" charset="-122"/>
              <a:ea typeface="站酷小薇LOGO体" panose="02010600010101010101" pitchFamily="2" charset="-122"/>
            </a:endParaRPr>
          </a:p>
        </p:txBody>
      </p:sp>
      <p:grpSp>
        <p:nvGrpSpPr>
          <p:cNvPr id="34" name="Group 10"/>
          <p:cNvGrpSpPr/>
          <p:nvPr/>
        </p:nvGrpSpPr>
        <p:grpSpPr>
          <a:xfrm>
            <a:off x="4864319" y="1733335"/>
            <a:ext cx="2655115" cy="2655114"/>
            <a:chOff x="4220769" y="1605276"/>
            <a:chExt cx="1739904" cy="1739904"/>
          </a:xfrm>
        </p:grpSpPr>
        <p:sp>
          <p:nvSpPr>
            <p:cNvPr id="35" name="Donut 8"/>
            <p:cNvSpPr/>
            <p:nvPr/>
          </p:nvSpPr>
          <p:spPr>
            <a:xfrm>
              <a:off x="4338879" y="1723386"/>
              <a:ext cx="1503684" cy="1503684"/>
            </a:xfrm>
            <a:prstGeom prst="donut">
              <a:avLst>
                <a:gd name="adj" fmla="val 7174"/>
              </a:avLst>
            </a:prstGeom>
            <a:gradFill>
              <a:gsLst>
                <a:gs pos="0">
                  <a:schemeClr val="bg2">
                    <a:lumMod val="75000"/>
                  </a:schemeClr>
                </a:gs>
                <a:gs pos="50000">
                  <a:schemeClr val="bg2">
                    <a:lumMod val="85000"/>
                  </a:schemeClr>
                </a:gs>
              </a:gsLst>
              <a:lin ang="13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en-US" sz="8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Donut 7"/>
            <p:cNvSpPr/>
            <p:nvPr/>
          </p:nvSpPr>
          <p:spPr>
            <a:xfrm>
              <a:off x="4220769" y="1605276"/>
              <a:ext cx="1739904" cy="1739904"/>
            </a:xfrm>
            <a:prstGeom prst="donut">
              <a:avLst>
                <a:gd name="adj" fmla="val 9286"/>
              </a:avLst>
            </a:prstGeom>
            <a:gradFill>
              <a:gsLst>
                <a:gs pos="0">
                  <a:schemeClr val="bg2">
                    <a:lumMod val="75000"/>
                  </a:schemeClr>
                </a:gs>
                <a:gs pos="50000">
                  <a:schemeClr val="bg2">
                    <a:lumMod val="85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en-US" sz="8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Group 39"/>
          <p:cNvGrpSpPr/>
          <p:nvPr/>
        </p:nvGrpSpPr>
        <p:grpSpPr>
          <a:xfrm>
            <a:off x="5398961" y="4213371"/>
            <a:ext cx="889183" cy="889181"/>
            <a:chOff x="3926454" y="3754605"/>
            <a:chExt cx="728142" cy="728140"/>
          </a:xfrm>
        </p:grpSpPr>
        <p:sp>
          <p:nvSpPr>
            <p:cNvPr id="31" name="Oval 14"/>
            <p:cNvSpPr/>
            <p:nvPr/>
          </p:nvSpPr>
          <p:spPr>
            <a:xfrm rot="20300499">
              <a:off x="3926454" y="3754605"/>
              <a:ext cx="728142" cy="728140"/>
            </a:xfrm>
            <a:prstGeom prst="ellipse">
              <a:avLst/>
            </a:prstGeom>
            <a:solidFill>
              <a:srgbClr val="EFC2C9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Freeform 170"/>
            <p:cNvSpPr>
              <a:spLocks noEditPoints="1"/>
            </p:cNvSpPr>
            <p:nvPr/>
          </p:nvSpPr>
          <p:spPr bwMode="auto">
            <a:xfrm>
              <a:off x="4134391" y="3986705"/>
              <a:ext cx="312266" cy="263940"/>
            </a:xfrm>
            <a:custGeom>
              <a:avLst/>
              <a:gdLst/>
              <a:ahLst/>
              <a:cxnLst>
                <a:cxn ang="0">
                  <a:pos x="244" y="216"/>
                </a:cxn>
                <a:cxn ang="0">
                  <a:pos x="12" y="216"/>
                </a:cxn>
                <a:cxn ang="0">
                  <a:pos x="0" y="204"/>
                </a:cxn>
                <a:cxn ang="0">
                  <a:pos x="0" y="12"/>
                </a:cxn>
                <a:cxn ang="0">
                  <a:pos x="12" y="0"/>
                </a:cxn>
                <a:cxn ang="0">
                  <a:pos x="24" y="12"/>
                </a:cxn>
                <a:cxn ang="0">
                  <a:pos x="24" y="164"/>
                </a:cxn>
                <a:cxn ang="0">
                  <a:pos x="24" y="192"/>
                </a:cxn>
                <a:cxn ang="0">
                  <a:pos x="244" y="192"/>
                </a:cxn>
                <a:cxn ang="0">
                  <a:pos x="256" y="204"/>
                </a:cxn>
                <a:cxn ang="0">
                  <a:pos x="244" y="216"/>
                </a:cxn>
                <a:cxn ang="0">
                  <a:pos x="216" y="180"/>
                </a:cxn>
                <a:cxn ang="0">
                  <a:pos x="192" y="180"/>
                </a:cxn>
                <a:cxn ang="0">
                  <a:pos x="180" y="168"/>
                </a:cxn>
                <a:cxn ang="0">
                  <a:pos x="180" y="84"/>
                </a:cxn>
                <a:cxn ang="0">
                  <a:pos x="192" y="72"/>
                </a:cxn>
                <a:cxn ang="0">
                  <a:pos x="216" y="72"/>
                </a:cxn>
                <a:cxn ang="0">
                  <a:pos x="228" y="84"/>
                </a:cxn>
                <a:cxn ang="0">
                  <a:pos x="228" y="168"/>
                </a:cxn>
                <a:cxn ang="0">
                  <a:pos x="216" y="180"/>
                </a:cxn>
                <a:cxn ang="0">
                  <a:pos x="148" y="180"/>
                </a:cxn>
                <a:cxn ang="0">
                  <a:pos x="124" y="180"/>
                </a:cxn>
                <a:cxn ang="0">
                  <a:pos x="112" y="168"/>
                </a:cxn>
                <a:cxn ang="0">
                  <a:pos x="112" y="36"/>
                </a:cxn>
                <a:cxn ang="0">
                  <a:pos x="124" y="24"/>
                </a:cxn>
                <a:cxn ang="0">
                  <a:pos x="148" y="24"/>
                </a:cxn>
                <a:cxn ang="0">
                  <a:pos x="160" y="36"/>
                </a:cxn>
                <a:cxn ang="0">
                  <a:pos x="160" y="168"/>
                </a:cxn>
                <a:cxn ang="0">
                  <a:pos x="148" y="180"/>
                </a:cxn>
                <a:cxn ang="0">
                  <a:pos x="80" y="180"/>
                </a:cxn>
                <a:cxn ang="0">
                  <a:pos x="56" y="180"/>
                </a:cxn>
                <a:cxn ang="0">
                  <a:pos x="44" y="168"/>
                </a:cxn>
                <a:cxn ang="0">
                  <a:pos x="44" y="144"/>
                </a:cxn>
                <a:cxn ang="0">
                  <a:pos x="56" y="132"/>
                </a:cxn>
                <a:cxn ang="0">
                  <a:pos x="80" y="132"/>
                </a:cxn>
                <a:cxn ang="0">
                  <a:pos x="92" y="144"/>
                </a:cxn>
                <a:cxn ang="0">
                  <a:pos x="92" y="168"/>
                </a:cxn>
                <a:cxn ang="0">
                  <a:pos x="80" y="180"/>
                </a:cxn>
              </a:cxnLst>
              <a:rect l="0" t="0" r="r" b="b"/>
              <a:pathLst>
                <a:path w="256" h="216">
                  <a:moveTo>
                    <a:pt x="244" y="216"/>
                  </a:moveTo>
                  <a:cubicBezTo>
                    <a:pt x="12" y="216"/>
                    <a:pt x="12" y="216"/>
                    <a:pt x="12" y="216"/>
                  </a:cubicBezTo>
                  <a:cubicBezTo>
                    <a:pt x="5" y="216"/>
                    <a:pt x="0" y="211"/>
                    <a:pt x="0" y="20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9" y="0"/>
                    <a:pt x="24" y="5"/>
                    <a:pt x="24" y="12"/>
                  </a:cubicBezTo>
                  <a:cubicBezTo>
                    <a:pt x="24" y="164"/>
                    <a:pt x="24" y="164"/>
                    <a:pt x="24" y="164"/>
                  </a:cubicBezTo>
                  <a:cubicBezTo>
                    <a:pt x="24" y="192"/>
                    <a:pt x="24" y="192"/>
                    <a:pt x="24" y="192"/>
                  </a:cubicBezTo>
                  <a:cubicBezTo>
                    <a:pt x="244" y="192"/>
                    <a:pt x="244" y="192"/>
                    <a:pt x="244" y="192"/>
                  </a:cubicBezTo>
                  <a:cubicBezTo>
                    <a:pt x="251" y="192"/>
                    <a:pt x="256" y="197"/>
                    <a:pt x="256" y="204"/>
                  </a:cubicBezTo>
                  <a:cubicBezTo>
                    <a:pt x="256" y="211"/>
                    <a:pt x="251" y="216"/>
                    <a:pt x="244" y="216"/>
                  </a:cubicBezTo>
                  <a:moveTo>
                    <a:pt x="216" y="180"/>
                  </a:moveTo>
                  <a:cubicBezTo>
                    <a:pt x="192" y="180"/>
                    <a:pt x="192" y="180"/>
                    <a:pt x="192" y="180"/>
                  </a:cubicBezTo>
                  <a:cubicBezTo>
                    <a:pt x="185" y="180"/>
                    <a:pt x="180" y="175"/>
                    <a:pt x="180" y="168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180" y="77"/>
                    <a:pt x="185" y="72"/>
                    <a:pt x="192" y="72"/>
                  </a:cubicBezTo>
                  <a:cubicBezTo>
                    <a:pt x="216" y="72"/>
                    <a:pt x="216" y="72"/>
                    <a:pt x="216" y="72"/>
                  </a:cubicBezTo>
                  <a:cubicBezTo>
                    <a:pt x="223" y="72"/>
                    <a:pt x="228" y="77"/>
                    <a:pt x="228" y="84"/>
                  </a:cubicBezTo>
                  <a:cubicBezTo>
                    <a:pt x="228" y="168"/>
                    <a:pt x="228" y="168"/>
                    <a:pt x="228" y="168"/>
                  </a:cubicBezTo>
                  <a:cubicBezTo>
                    <a:pt x="228" y="175"/>
                    <a:pt x="223" y="180"/>
                    <a:pt x="216" y="180"/>
                  </a:cubicBezTo>
                  <a:moveTo>
                    <a:pt x="148" y="180"/>
                  </a:moveTo>
                  <a:cubicBezTo>
                    <a:pt x="124" y="180"/>
                    <a:pt x="124" y="180"/>
                    <a:pt x="124" y="180"/>
                  </a:cubicBezTo>
                  <a:cubicBezTo>
                    <a:pt x="117" y="180"/>
                    <a:pt x="112" y="175"/>
                    <a:pt x="112" y="168"/>
                  </a:cubicBezTo>
                  <a:cubicBezTo>
                    <a:pt x="112" y="36"/>
                    <a:pt x="112" y="36"/>
                    <a:pt x="112" y="36"/>
                  </a:cubicBezTo>
                  <a:cubicBezTo>
                    <a:pt x="112" y="29"/>
                    <a:pt x="117" y="24"/>
                    <a:pt x="124" y="24"/>
                  </a:cubicBezTo>
                  <a:cubicBezTo>
                    <a:pt x="148" y="24"/>
                    <a:pt x="148" y="24"/>
                    <a:pt x="148" y="24"/>
                  </a:cubicBezTo>
                  <a:cubicBezTo>
                    <a:pt x="155" y="24"/>
                    <a:pt x="160" y="29"/>
                    <a:pt x="160" y="36"/>
                  </a:cubicBezTo>
                  <a:cubicBezTo>
                    <a:pt x="160" y="168"/>
                    <a:pt x="160" y="168"/>
                    <a:pt x="160" y="168"/>
                  </a:cubicBezTo>
                  <a:cubicBezTo>
                    <a:pt x="160" y="175"/>
                    <a:pt x="155" y="180"/>
                    <a:pt x="148" y="180"/>
                  </a:cubicBezTo>
                  <a:moveTo>
                    <a:pt x="80" y="180"/>
                  </a:moveTo>
                  <a:cubicBezTo>
                    <a:pt x="56" y="180"/>
                    <a:pt x="56" y="180"/>
                    <a:pt x="56" y="180"/>
                  </a:cubicBezTo>
                  <a:cubicBezTo>
                    <a:pt x="49" y="180"/>
                    <a:pt x="44" y="175"/>
                    <a:pt x="44" y="168"/>
                  </a:cubicBezTo>
                  <a:cubicBezTo>
                    <a:pt x="44" y="144"/>
                    <a:pt x="44" y="144"/>
                    <a:pt x="44" y="144"/>
                  </a:cubicBezTo>
                  <a:cubicBezTo>
                    <a:pt x="44" y="137"/>
                    <a:pt x="49" y="132"/>
                    <a:pt x="56" y="132"/>
                  </a:cubicBezTo>
                  <a:cubicBezTo>
                    <a:pt x="80" y="132"/>
                    <a:pt x="80" y="132"/>
                    <a:pt x="80" y="132"/>
                  </a:cubicBezTo>
                  <a:cubicBezTo>
                    <a:pt x="87" y="132"/>
                    <a:pt x="92" y="137"/>
                    <a:pt x="92" y="144"/>
                  </a:cubicBezTo>
                  <a:cubicBezTo>
                    <a:pt x="92" y="168"/>
                    <a:pt x="92" y="168"/>
                    <a:pt x="92" y="168"/>
                  </a:cubicBezTo>
                  <a:cubicBezTo>
                    <a:pt x="92" y="175"/>
                    <a:pt x="87" y="180"/>
                    <a:pt x="80" y="180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36"/>
          <p:cNvGrpSpPr/>
          <p:nvPr/>
        </p:nvGrpSpPr>
        <p:grpSpPr>
          <a:xfrm>
            <a:off x="7045232" y="1613415"/>
            <a:ext cx="889183" cy="889181"/>
            <a:chOff x="5274567" y="1625529"/>
            <a:chExt cx="728142" cy="728140"/>
          </a:xfrm>
        </p:grpSpPr>
        <p:sp>
          <p:nvSpPr>
            <p:cNvPr id="28" name="Oval 12"/>
            <p:cNvSpPr/>
            <p:nvPr/>
          </p:nvSpPr>
          <p:spPr>
            <a:xfrm rot="20300499">
              <a:off x="5274567" y="1625529"/>
              <a:ext cx="728142" cy="728140"/>
            </a:xfrm>
            <a:prstGeom prst="ellipse">
              <a:avLst/>
            </a:prstGeom>
            <a:solidFill>
              <a:srgbClr val="EFC2C9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Freeform 173"/>
            <p:cNvSpPr>
              <a:spLocks noEditPoints="1"/>
            </p:cNvSpPr>
            <p:nvPr/>
          </p:nvSpPr>
          <p:spPr bwMode="auto">
            <a:xfrm>
              <a:off x="5482504" y="1832846"/>
              <a:ext cx="312266" cy="313506"/>
            </a:xfrm>
            <a:custGeom>
              <a:avLst/>
              <a:gdLst/>
              <a:ahLst/>
              <a:cxnLst>
                <a:cxn ang="0">
                  <a:pos x="128" y="256"/>
                </a:cxn>
                <a:cxn ang="0">
                  <a:pos x="0" y="128"/>
                </a:cxn>
                <a:cxn ang="0">
                  <a:pos x="128" y="0"/>
                </a:cxn>
                <a:cxn ang="0">
                  <a:pos x="256" y="128"/>
                </a:cxn>
                <a:cxn ang="0">
                  <a:pos x="128" y="256"/>
                </a:cxn>
                <a:cxn ang="0">
                  <a:pos x="24" y="128"/>
                </a:cxn>
                <a:cxn ang="0">
                  <a:pos x="128" y="128"/>
                </a:cxn>
                <a:cxn ang="0">
                  <a:pos x="128" y="24"/>
                </a:cxn>
                <a:cxn ang="0">
                  <a:pos x="24" y="128"/>
                </a:cxn>
              </a:cxnLst>
              <a:rect l="0" t="0" r="r" b="b"/>
              <a:pathLst>
                <a:path w="256" h="256">
                  <a:moveTo>
                    <a:pt x="128" y="256"/>
                  </a:moveTo>
                  <a:cubicBezTo>
                    <a:pt x="57" y="256"/>
                    <a:pt x="0" y="199"/>
                    <a:pt x="0" y="128"/>
                  </a:cubicBezTo>
                  <a:cubicBezTo>
                    <a:pt x="0" y="57"/>
                    <a:pt x="57" y="0"/>
                    <a:pt x="128" y="0"/>
                  </a:cubicBezTo>
                  <a:cubicBezTo>
                    <a:pt x="199" y="0"/>
                    <a:pt x="256" y="57"/>
                    <a:pt x="256" y="128"/>
                  </a:cubicBezTo>
                  <a:cubicBezTo>
                    <a:pt x="256" y="199"/>
                    <a:pt x="199" y="256"/>
                    <a:pt x="128" y="256"/>
                  </a:cubicBezTo>
                  <a:moveTo>
                    <a:pt x="24" y="128"/>
                  </a:moveTo>
                  <a:cubicBezTo>
                    <a:pt x="128" y="128"/>
                    <a:pt x="128" y="128"/>
                    <a:pt x="128" y="128"/>
                  </a:cubicBezTo>
                  <a:cubicBezTo>
                    <a:pt x="128" y="24"/>
                    <a:pt x="128" y="24"/>
                    <a:pt x="128" y="24"/>
                  </a:cubicBezTo>
                  <a:cubicBezTo>
                    <a:pt x="71" y="24"/>
                    <a:pt x="24" y="71"/>
                    <a:pt x="24" y="128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Group 37"/>
          <p:cNvGrpSpPr/>
          <p:nvPr/>
        </p:nvGrpSpPr>
        <p:grpSpPr>
          <a:xfrm>
            <a:off x="7221257" y="3525805"/>
            <a:ext cx="889183" cy="889181"/>
            <a:chOff x="5373943" y="3179798"/>
            <a:chExt cx="728142" cy="728140"/>
          </a:xfrm>
        </p:grpSpPr>
        <p:sp>
          <p:nvSpPr>
            <p:cNvPr id="26" name="Oval 13"/>
            <p:cNvSpPr/>
            <p:nvPr/>
          </p:nvSpPr>
          <p:spPr>
            <a:xfrm rot="20300499">
              <a:off x="5373943" y="3179798"/>
              <a:ext cx="728142" cy="728140"/>
            </a:xfrm>
            <a:prstGeom prst="ellipse">
              <a:avLst/>
            </a:prstGeom>
            <a:solidFill>
              <a:srgbClr val="EFC2C9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182"/>
            <p:cNvSpPr>
              <a:spLocks noEditPoints="1"/>
            </p:cNvSpPr>
            <p:nvPr/>
          </p:nvSpPr>
          <p:spPr bwMode="auto">
            <a:xfrm>
              <a:off x="5581880" y="3387734"/>
              <a:ext cx="312266" cy="312266"/>
            </a:xfrm>
            <a:custGeom>
              <a:avLst/>
              <a:gdLst/>
              <a:ahLst/>
              <a:cxnLst>
                <a:cxn ang="0">
                  <a:pos x="128" y="256"/>
                </a:cxn>
                <a:cxn ang="0">
                  <a:pos x="0" y="128"/>
                </a:cxn>
                <a:cxn ang="0">
                  <a:pos x="128" y="0"/>
                </a:cxn>
                <a:cxn ang="0">
                  <a:pos x="256" y="128"/>
                </a:cxn>
                <a:cxn ang="0">
                  <a:pos x="128" y="256"/>
                </a:cxn>
                <a:cxn ang="0">
                  <a:pos x="128" y="24"/>
                </a:cxn>
                <a:cxn ang="0">
                  <a:pos x="24" y="128"/>
                </a:cxn>
                <a:cxn ang="0">
                  <a:pos x="128" y="232"/>
                </a:cxn>
                <a:cxn ang="0">
                  <a:pos x="232" y="128"/>
                </a:cxn>
                <a:cxn ang="0">
                  <a:pos x="128" y="24"/>
                </a:cxn>
                <a:cxn ang="0">
                  <a:pos x="180" y="140"/>
                </a:cxn>
                <a:cxn ang="0">
                  <a:pos x="156" y="140"/>
                </a:cxn>
                <a:cxn ang="0">
                  <a:pos x="140" y="140"/>
                </a:cxn>
                <a:cxn ang="0">
                  <a:pos x="128" y="140"/>
                </a:cxn>
                <a:cxn ang="0">
                  <a:pos x="116" y="128"/>
                </a:cxn>
                <a:cxn ang="0">
                  <a:pos x="116" y="56"/>
                </a:cxn>
                <a:cxn ang="0">
                  <a:pos x="128" y="44"/>
                </a:cxn>
                <a:cxn ang="0">
                  <a:pos x="140" y="56"/>
                </a:cxn>
                <a:cxn ang="0">
                  <a:pos x="140" y="116"/>
                </a:cxn>
                <a:cxn ang="0">
                  <a:pos x="156" y="116"/>
                </a:cxn>
                <a:cxn ang="0">
                  <a:pos x="180" y="116"/>
                </a:cxn>
                <a:cxn ang="0">
                  <a:pos x="192" y="128"/>
                </a:cxn>
                <a:cxn ang="0">
                  <a:pos x="180" y="140"/>
                </a:cxn>
              </a:cxnLst>
              <a:rect l="0" t="0" r="r" b="b"/>
              <a:pathLst>
                <a:path w="256" h="256">
                  <a:moveTo>
                    <a:pt x="128" y="256"/>
                  </a:moveTo>
                  <a:cubicBezTo>
                    <a:pt x="57" y="256"/>
                    <a:pt x="0" y="199"/>
                    <a:pt x="0" y="128"/>
                  </a:cubicBezTo>
                  <a:cubicBezTo>
                    <a:pt x="0" y="57"/>
                    <a:pt x="57" y="0"/>
                    <a:pt x="128" y="0"/>
                  </a:cubicBezTo>
                  <a:cubicBezTo>
                    <a:pt x="199" y="0"/>
                    <a:pt x="256" y="57"/>
                    <a:pt x="256" y="128"/>
                  </a:cubicBezTo>
                  <a:cubicBezTo>
                    <a:pt x="256" y="199"/>
                    <a:pt x="199" y="256"/>
                    <a:pt x="128" y="256"/>
                  </a:cubicBezTo>
                  <a:moveTo>
                    <a:pt x="128" y="24"/>
                  </a:moveTo>
                  <a:cubicBezTo>
                    <a:pt x="71" y="24"/>
                    <a:pt x="24" y="71"/>
                    <a:pt x="24" y="128"/>
                  </a:cubicBezTo>
                  <a:cubicBezTo>
                    <a:pt x="24" y="185"/>
                    <a:pt x="71" y="232"/>
                    <a:pt x="128" y="232"/>
                  </a:cubicBezTo>
                  <a:cubicBezTo>
                    <a:pt x="185" y="232"/>
                    <a:pt x="232" y="185"/>
                    <a:pt x="232" y="128"/>
                  </a:cubicBezTo>
                  <a:cubicBezTo>
                    <a:pt x="232" y="71"/>
                    <a:pt x="185" y="24"/>
                    <a:pt x="128" y="24"/>
                  </a:cubicBezTo>
                  <a:moveTo>
                    <a:pt x="180" y="140"/>
                  </a:moveTo>
                  <a:cubicBezTo>
                    <a:pt x="156" y="140"/>
                    <a:pt x="156" y="140"/>
                    <a:pt x="156" y="140"/>
                  </a:cubicBezTo>
                  <a:cubicBezTo>
                    <a:pt x="140" y="140"/>
                    <a:pt x="140" y="140"/>
                    <a:pt x="140" y="140"/>
                  </a:cubicBezTo>
                  <a:cubicBezTo>
                    <a:pt x="128" y="140"/>
                    <a:pt x="128" y="140"/>
                    <a:pt x="128" y="140"/>
                  </a:cubicBezTo>
                  <a:cubicBezTo>
                    <a:pt x="121" y="140"/>
                    <a:pt x="116" y="135"/>
                    <a:pt x="116" y="128"/>
                  </a:cubicBezTo>
                  <a:cubicBezTo>
                    <a:pt x="116" y="56"/>
                    <a:pt x="116" y="56"/>
                    <a:pt x="116" y="56"/>
                  </a:cubicBezTo>
                  <a:cubicBezTo>
                    <a:pt x="116" y="49"/>
                    <a:pt x="121" y="44"/>
                    <a:pt x="128" y="44"/>
                  </a:cubicBezTo>
                  <a:cubicBezTo>
                    <a:pt x="135" y="44"/>
                    <a:pt x="140" y="49"/>
                    <a:pt x="140" y="56"/>
                  </a:cubicBezTo>
                  <a:cubicBezTo>
                    <a:pt x="140" y="116"/>
                    <a:pt x="140" y="116"/>
                    <a:pt x="140" y="116"/>
                  </a:cubicBezTo>
                  <a:cubicBezTo>
                    <a:pt x="156" y="116"/>
                    <a:pt x="156" y="116"/>
                    <a:pt x="156" y="116"/>
                  </a:cubicBezTo>
                  <a:cubicBezTo>
                    <a:pt x="180" y="116"/>
                    <a:pt x="180" y="116"/>
                    <a:pt x="180" y="116"/>
                  </a:cubicBezTo>
                  <a:cubicBezTo>
                    <a:pt x="187" y="116"/>
                    <a:pt x="192" y="121"/>
                    <a:pt x="192" y="128"/>
                  </a:cubicBezTo>
                  <a:cubicBezTo>
                    <a:pt x="192" y="135"/>
                    <a:pt x="187" y="140"/>
                    <a:pt x="180" y="140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35"/>
          <p:cNvGrpSpPr/>
          <p:nvPr/>
        </p:nvGrpSpPr>
        <p:grpSpPr>
          <a:xfrm>
            <a:off x="5202606" y="1142308"/>
            <a:ext cx="889183" cy="889181"/>
            <a:chOff x="3765661" y="1239745"/>
            <a:chExt cx="728142" cy="728140"/>
          </a:xfrm>
        </p:grpSpPr>
        <p:sp>
          <p:nvSpPr>
            <p:cNvPr id="24" name="Oval 11"/>
            <p:cNvSpPr/>
            <p:nvPr/>
          </p:nvSpPr>
          <p:spPr>
            <a:xfrm rot="20300499">
              <a:off x="3765661" y="1239745"/>
              <a:ext cx="728142" cy="728140"/>
            </a:xfrm>
            <a:prstGeom prst="ellipse">
              <a:avLst/>
            </a:prstGeom>
            <a:solidFill>
              <a:srgbClr val="EFC2C9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221"/>
            <p:cNvSpPr>
              <a:spLocks noEditPoints="1"/>
            </p:cNvSpPr>
            <p:nvPr/>
          </p:nvSpPr>
          <p:spPr bwMode="auto">
            <a:xfrm>
              <a:off x="4012631" y="1447681"/>
              <a:ext cx="234200" cy="312266"/>
            </a:xfrm>
            <a:custGeom>
              <a:avLst/>
              <a:gdLst/>
              <a:ahLst/>
              <a:cxnLst>
                <a:cxn ang="0">
                  <a:pos x="96" y="256"/>
                </a:cxn>
                <a:cxn ang="0">
                  <a:pos x="0" y="96"/>
                </a:cxn>
                <a:cxn ang="0">
                  <a:pos x="96" y="0"/>
                </a:cxn>
                <a:cxn ang="0">
                  <a:pos x="192" y="96"/>
                </a:cxn>
                <a:cxn ang="0">
                  <a:pos x="96" y="256"/>
                </a:cxn>
                <a:cxn ang="0">
                  <a:pos x="96" y="32"/>
                </a:cxn>
                <a:cxn ang="0">
                  <a:pos x="32" y="96"/>
                </a:cxn>
                <a:cxn ang="0">
                  <a:pos x="96" y="160"/>
                </a:cxn>
                <a:cxn ang="0">
                  <a:pos x="160" y="96"/>
                </a:cxn>
                <a:cxn ang="0">
                  <a:pos x="96" y="32"/>
                </a:cxn>
                <a:cxn ang="0">
                  <a:pos x="96" y="128"/>
                </a:cxn>
                <a:cxn ang="0">
                  <a:pos x="64" y="96"/>
                </a:cxn>
                <a:cxn ang="0">
                  <a:pos x="96" y="64"/>
                </a:cxn>
                <a:cxn ang="0">
                  <a:pos x="128" y="96"/>
                </a:cxn>
                <a:cxn ang="0">
                  <a:pos x="96" y="128"/>
                </a:cxn>
              </a:cxnLst>
              <a:rect l="0" t="0" r="r" b="b"/>
              <a:pathLst>
                <a:path w="192" h="256">
                  <a:moveTo>
                    <a:pt x="96" y="256"/>
                  </a:moveTo>
                  <a:cubicBezTo>
                    <a:pt x="96" y="256"/>
                    <a:pt x="0" y="149"/>
                    <a:pt x="0" y="96"/>
                  </a:cubicBezTo>
                  <a:cubicBezTo>
                    <a:pt x="0" y="43"/>
                    <a:pt x="43" y="0"/>
                    <a:pt x="96" y="0"/>
                  </a:cubicBezTo>
                  <a:cubicBezTo>
                    <a:pt x="149" y="0"/>
                    <a:pt x="192" y="43"/>
                    <a:pt x="192" y="96"/>
                  </a:cubicBezTo>
                  <a:cubicBezTo>
                    <a:pt x="192" y="149"/>
                    <a:pt x="96" y="256"/>
                    <a:pt x="96" y="256"/>
                  </a:cubicBezTo>
                  <a:moveTo>
                    <a:pt x="96" y="32"/>
                  </a:moveTo>
                  <a:cubicBezTo>
                    <a:pt x="61" y="32"/>
                    <a:pt x="32" y="61"/>
                    <a:pt x="32" y="96"/>
                  </a:cubicBezTo>
                  <a:cubicBezTo>
                    <a:pt x="32" y="131"/>
                    <a:pt x="61" y="160"/>
                    <a:pt x="96" y="160"/>
                  </a:cubicBezTo>
                  <a:cubicBezTo>
                    <a:pt x="131" y="160"/>
                    <a:pt x="160" y="131"/>
                    <a:pt x="160" y="96"/>
                  </a:cubicBezTo>
                  <a:cubicBezTo>
                    <a:pt x="160" y="61"/>
                    <a:pt x="131" y="32"/>
                    <a:pt x="96" y="32"/>
                  </a:cubicBezTo>
                  <a:moveTo>
                    <a:pt x="96" y="128"/>
                  </a:moveTo>
                  <a:cubicBezTo>
                    <a:pt x="78" y="128"/>
                    <a:pt x="64" y="114"/>
                    <a:pt x="64" y="96"/>
                  </a:cubicBezTo>
                  <a:cubicBezTo>
                    <a:pt x="64" y="78"/>
                    <a:pt x="78" y="64"/>
                    <a:pt x="96" y="64"/>
                  </a:cubicBezTo>
                  <a:cubicBezTo>
                    <a:pt x="114" y="64"/>
                    <a:pt x="128" y="78"/>
                    <a:pt x="128" y="96"/>
                  </a:cubicBezTo>
                  <a:cubicBezTo>
                    <a:pt x="128" y="114"/>
                    <a:pt x="114" y="128"/>
                    <a:pt x="96" y="128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34"/>
          <p:cNvGrpSpPr/>
          <p:nvPr/>
        </p:nvGrpSpPr>
        <p:grpSpPr>
          <a:xfrm>
            <a:off x="4185154" y="2749169"/>
            <a:ext cx="889183" cy="889181"/>
            <a:chOff x="2932481" y="2555586"/>
            <a:chExt cx="728142" cy="728140"/>
          </a:xfrm>
        </p:grpSpPr>
        <p:sp>
          <p:nvSpPr>
            <p:cNvPr id="22" name="Oval 15"/>
            <p:cNvSpPr/>
            <p:nvPr/>
          </p:nvSpPr>
          <p:spPr>
            <a:xfrm rot="20300499">
              <a:off x="2932481" y="2555586"/>
              <a:ext cx="728142" cy="728140"/>
            </a:xfrm>
            <a:prstGeom prst="ellipse">
              <a:avLst/>
            </a:prstGeom>
            <a:solidFill>
              <a:srgbClr val="EFC2C9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86"/>
            <p:cNvSpPr>
              <a:spLocks noEditPoints="1"/>
            </p:cNvSpPr>
            <p:nvPr/>
          </p:nvSpPr>
          <p:spPr bwMode="auto">
            <a:xfrm>
              <a:off x="3136701" y="2819903"/>
              <a:ext cx="319702" cy="199504"/>
            </a:xfrm>
            <a:custGeom>
              <a:avLst/>
              <a:gdLst/>
              <a:ahLst/>
              <a:cxnLst>
                <a:cxn ang="0">
                  <a:pos x="244" y="160"/>
                </a:cxn>
                <a:cxn ang="0">
                  <a:pos x="232" y="160"/>
                </a:cxn>
                <a:cxn ang="0">
                  <a:pos x="24" y="160"/>
                </a:cxn>
                <a:cxn ang="0">
                  <a:pos x="12" y="160"/>
                </a:cxn>
                <a:cxn ang="0">
                  <a:pos x="0" y="148"/>
                </a:cxn>
                <a:cxn ang="0">
                  <a:pos x="0" y="128"/>
                </a:cxn>
                <a:cxn ang="0">
                  <a:pos x="24" y="128"/>
                </a:cxn>
                <a:cxn ang="0">
                  <a:pos x="24" y="12"/>
                </a:cxn>
                <a:cxn ang="0">
                  <a:pos x="36" y="0"/>
                </a:cxn>
                <a:cxn ang="0">
                  <a:pos x="220" y="0"/>
                </a:cxn>
                <a:cxn ang="0">
                  <a:pos x="232" y="12"/>
                </a:cxn>
                <a:cxn ang="0">
                  <a:pos x="232" y="128"/>
                </a:cxn>
                <a:cxn ang="0">
                  <a:pos x="256" y="128"/>
                </a:cxn>
                <a:cxn ang="0">
                  <a:pos x="256" y="148"/>
                </a:cxn>
                <a:cxn ang="0">
                  <a:pos x="244" y="160"/>
                </a:cxn>
                <a:cxn ang="0">
                  <a:pos x="100" y="148"/>
                </a:cxn>
                <a:cxn ang="0">
                  <a:pos x="156" y="148"/>
                </a:cxn>
                <a:cxn ang="0">
                  <a:pos x="156" y="140"/>
                </a:cxn>
                <a:cxn ang="0">
                  <a:pos x="100" y="140"/>
                </a:cxn>
                <a:cxn ang="0">
                  <a:pos x="100" y="148"/>
                </a:cxn>
                <a:cxn ang="0">
                  <a:pos x="216" y="16"/>
                </a:cxn>
                <a:cxn ang="0">
                  <a:pos x="40" y="16"/>
                </a:cxn>
                <a:cxn ang="0">
                  <a:pos x="40" y="120"/>
                </a:cxn>
                <a:cxn ang="0">
                  <a:pos x="216" y="120"/>
                </a:cxn>
                <a:cxn ang="0">
                  <a:pos x="216" y="16"/>
                </a:cxn>
              </a:cxnLst>
              <a:rect l="0" t="0" r="r" b="b"/>
              <a:pathLst>
                <a:path w="256" h="160">
                  <a:moveTo>
                    <a:pt x="244" y="160"/>
                  </a:moveTo>
                  <a:cubicBezTo>
                    <a:pt x="232" y="160"/>
                    <a:pt x="232" y="160"/>
                    <a:pt x="232" y="160"/>
                  </a:cubicBezTo>
                  <a:cubicBezTo>
                    <a:pt x="24" y="160"/>
                    <a:pt x="24" y="160"/>
                    <a:pt x="24" y="160"/>
                  </a:cubicBezTo>
                  <a:cubicBezTo>
                    <a:pt x="12" y="160"/>
                    <a:pt x="12" y="160"/>
                    <a:pt x="12" y="160"/>
                  </a:cubicBezTo>
                  <a:cubicBezTo>
                    <a:pt x="5" y="160"/>
                    <a:pt x="0" y="155"/>
                    <a:pt x="0" y="148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24" y="128"/>
                    <a:pt x="24" y="128"/>
                    <a:pt x="24" y="128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5"/>
                    <a:pt x="29" y="0"/>
                    <a:pt x="36" y="0"/>
                  </a:cubicBezTo>
                  <a:cubicBezTo>
                    <a:pt x="220" y="0"/>
                    <a:pt x="220" y="0"/>
                    <a:pt x="220" y="0"/>
                  </a:cubicBezTo>
                  <a:cubicBezTo>
                    <a:pt x="227" y="0"/>
                    <a:pt x="232" y="5"/>
                    <a:pt x="232" y="12"/>
                  </a:cubicBezTo>
                  <a:cubicBezTo>
                    <a:pt x="232" y="128"/>
                    <a:pt x="232" y="128"/>
                    <a:pt x="232" y="128"/>
                  </a:cubicBezTo>
                  <a:cubicBezTo>
                    <a:pt x="256" y="128"/>
                    <a:pt x="256" y="128"/>
                    <a:pt x="256" y="128"/>
                  </a:cubicBezTo>
                  <a:cubicBezTo>
                    <a:pt x="256" y="148"/>
                    <a:pt x="256" y="148"/>
                    <a:pt x="256" y="148"/>
                  </a:cubicBezTo>
                  <a:cubicBezTo>
                    <a:pt x="256" y="155"/>
                    <a:pt x="251" y="160"/>
                    <a:pt x="244" y="160"/>
                  </a:cubicBezTo>
                  <a:moveTo>
                    <a:pt x="100" y="148"/>
                  </a:moveTo>
                  <a:cubicBezTo>
                    <a:pt x="156" y="148"/>
                    <a:pt x="156" y="148"/>
                    <a:pt x="156" y="148"/>
                  </a:cubicBezTo>
                  <a:cubicBezTo>
                    <a:pt x="156" y="140"/>
                    <a:pt x="156" y="140"/>
                    <a:pt x="156" y="140"/>
                  </a:cubicBezTo>
                  <a:cubicBezTo>
                    <a:pt x="100" y="140"/>
                    <a:pt x="100" y="140"/>
                    <a:pt x="100" y="140"/>
                  </a:cubicBezTo>
                  <a:lnTo>
                    <a:pt x="100" y="148"/>
                  </a:lnTo>
                  <a:close/>
                  <a:moveTo>
                    <a:pt x="216" y="16"/>
                  </a:moveTo>
                  <a:cubicBezTo>
                    <a:pt x="40" y="16"/>
                    <a:pt x="40" y="16"/>
                    <a:pt x="40" y="16"/>
                  </a:cubicBezTo>
                  <a:cubicBezTo>
                    <a:pt x="40" y="120"/>
                    <a:pt x="40" y="120"/>
                    <a:pt x="40" y="120"/>
                  </a:cubicBezTo>
                  <a:cubicBezTo>
                    <a:pt x="216" y="120"/>
                    <a:pt x="216" y="120"/>
                    <a:pt x="216" y="120"/>
                  </a:cubicBezTo>
                  <a:lnTo>
                    <a:pt x="216" y="1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9" name="矩形 38"/>
          <p:cNvSpPr/>
          <p:nvPr/>
        </p:nvSpPr>
        <p:spPr>
          <a:xfrm>
            <a:off x="1476761" y="3797718"/>
            <a:ext cx="310515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400" kern="100" dirty="0">
                <a:solidFill>
                  <a:srgbClr val="93624C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一：</a:t>
            </a:r>
            <a:r>
              <a:rPr lang="zh-CN" altLang="zh-CN" sz="1400" kern="100" dirty="0">
                <a:solidFill>
                  <a:srgbClr val="93624C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过一个扎实的寒假，为以后的学习奠定基础</a:t>
            </a:r>
            <a:r>
              <a:rPr lang="zh-CN" altLang="en-US" sz="1400" kern="100" dirty="0">
                <a:solidFill>
                  <a:srgbClr val="93624C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r>
              <a:rPr lang="zh-CN" altLang="zh-CN" sz="1400" kern="100" dirty="0">
                <a:solidFill>
                  <a:srgbClr val="93624C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丰富生活，进行运动，旅游，学习厨艺等。</a:t>
            </a:r>
          </a:p>
          <a:p>
            <a:pPr algn="just">
              <a:spcAft>
                <a:spcPts val="0"/>
              </a:spcAft>
            </a:pPr>
            <a:endParaRPr lang="zh-CN" altLang="zh-CN" sz="1400" kern="100" dirty="0">
              <a:solidFill>
                <a:srgbClr val="93624C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2101884" y="1737715"/>
            <a:ext cx="310515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zh-CN" altLang="en-US" sz="1400" kern="100" dirty="0">
                <a:solidFill>
                  <a:srgbClr val="93624C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二：</a:t>
            </a:r>
            <a:r>
              <a:rPr lang="zh-CN" altLang="zh-CN" sz="1400" kern="100" dirty="0">
                <a:solidFill>
                  <a:srgbClr val="93624C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反思旧的一年，计划新的</a:t>
            </a:r>
            <a:r>
              <a:rPr lang="zh-CN" altLang="zh-CN" sz="1400" kern="100" dirty="0" smtClean="0">
                <a:solidFill>
                  <a:srgbClr val="93624C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一年</a:t>
            </a:r>
            <a:r>
              <a:rPr lang="zh-CN" altLang="en-US" sz="1400" kern="100" dirty="0" smtClean="0">
                <a:solidFill>
                  <a:srgbClr val="93624C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zh-CN" altLang="zh-CN" sz="1400" kern="100" dirty="0">
              <a:solidFill>
                <a:srgbClr val="93624C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7969470" y="2318010"/>
            <a:ext cx="310515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zh-CN" altLang="en-US" sz="1400" kern="100" dirty="0">
                <a:solidFill>
                  <a:srgbClr val="93624C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三：</a:t>
            </a:r>
            <a:r>
              <a:rPr lang="zh-CN" altLang="zh-CN" sz="1400" kern="100" dirty="0">
                <a:solidFill>
                  <a:srgbClr val="93624C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合理安排寒假生活，忌前松后紧，主张循序渐进，保持学习状态</a:t>
            </a:r>
            <a:r>
              <a:rPr lang="zh-CN" altLang="zh-CN" sz="1400" kern="100" dirty="0" smtClean="0">
                <a:solidFill>
                  <a:srgbClr val="93624C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延迟性</a:t>
            </a:r>
            <a:r>
              <a:rPr lang="zh-CN" altLang="en-US" sz="1400" kern="100" dirty="0" smtClean="0">
                <a:solidFill>
                  <a:srgbClr val="93624C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zh-CN" altLang="zh-CN" sz="1400" kern="100" dirty="0">
              <a:solidFill>
                <a:srgbClr val="93624C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7299158" y="4673095"/>
            <a:ext cx="310515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zh-CN" altLang="en-US" sz="1400" kern="100" dirty="0">
                <a:solidFill>
                  <a:srgbClr val="93624C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四：</a:t>
            </a:r>
            <a:r>
              <a:rPr lang="zh-CN" altLang="zh-CN" sz="1400" kern="100" dirty="0">
                <a:solidFill>
                  <a:srgbClr val="93624C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坚持每天学习，劳逸结合，让学习成为每天的习惯，成为每天生活的一部分</a:t>
            </a:r>
            <a:r>
              <a:rPr lang="zh-CN" altLang="en-US" sz="1400" kern="100" dirty="0">
                <a:solidFill>
                  <a:srgbClr val="93624C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zh-CN" altLang="zh-CN" sz="1400" kern="100" dirty="0">
              <a:solidFill>
                <a:srgbClr val="93624C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2634124" y="5272320"/>
            <a:ext cx="310515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zh-CN" altLang="en-US" sz="1400" kern="100" dirty="0">
                <a:solidFill>
                  <a:srgbClr val="93624C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五：</a:t>
            </a:r>
            <a:r>
              <a:rPr lang="zh-CN" altLang="zh-CN" sz="1400" kern="100" dirty="0">
                <a:solidFill>
                  <a:srgbClr val="93624C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多读好书，让阅读成为习惯，让孩子静下来。</a:t>
            </a:r>
            <a:r>
              <a:rPr lang="zh-CN" altLang="zh-CN" sz="1400" kern="100" dirty="0" smtClean="0">
                <a:solidFill>
                  <a:srgbClr val="93624C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学</a:t>
            </a:r>
            <a:r>
              <a:rPr lang="zh-CN" altLang="en-US" sz="1400" kern="100" dirty="0" smtClean="0">
                <a:solidFill>
                  <a:srgbClr val="93624C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好</a:t>
            </a:r>
            <a:r>
              <a:rPr lang="zh-CN" altLang="zh-CN" sz="1400" kern="100" dirty="0" smtClean="0">
                <a:solidFill>
                  <a:srgbClr val="93624C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沉默</a:t>
            </a:r>
            <a:r>
              <a:rPr lang="zh-CN" altLang="en-US" sz="1400" kern="100" dirty="0">
                <a:solidFill>
                  <a:srgbClr val="93624C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en-US" altLang="zh-CN" sz="1400" kern="100" dirty="0">
              <a:solidFill>
                <a:srgbClr val="93624C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5359958" y="2648240"/>
            <a:ext cx="172860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400" kern="100" dirty="0">
                <a:solidFill>
                  <a:srgbClr val="93624C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六：</a:t>
            </a:r>
            <a:r>
              <a:rPr lang="zh-CN" altLang="zh-CN" sz="1400" kern="100" dirty="0">
                <a:solidFill>
                  <a:srgbClr val="93624C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多于小孩沟通，成绩之外，每个小孩都有着一份与家长共同经历的期待</a:t>
            </a:r>
          </a:p>
        </p:txBody>
      </p:sp>
    </p:spTree>
  </p:cSld>
  <p:clrMapOvr>
    <a:masterClrMapping/>
  </p:clrMapOvr>
  <p:transition spd="slow" advClick="0" advTm="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/>
      <p:bldP spid="41" grpId="0"/>
      <p:bldP spid="42" grpId="0"/>
      <p:bldP spid="43" grpId="0"/>
      <p:bldP spid="4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227807" y="247650"/>
            <a:ext cx="11736385" cy="6362700"/>
          </a:xfrm>
          <a:prstGeom prst="rect">
            <a:avLst/>
          </a:prstGeom>
          <a:noFill/>
          <a:ln w="38100">
            <a:solidFill>
              <a:srgbClr val="EFC2C9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5812214" y="2080051"/>
            <a:ext cx="400101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200" dirty="0">
                <a:solidFill>
                  <a:srgbClr val="93624C"/>
                </a:solidFill>
                <a:latin typeface="站酷小薇LOGO体" panose="02010600010101010101" pitchFamily="2" charset="-122"/>
                <a:ea typeface="站酷小薇LOGO体" panose="02010600010101010101" pitchFamily="2" charset="-122"/>
              </a:rPr>
              <a:t>   </a:t>
            </a:r>
            <a:r>
              <a:rPr lang="zh-CN" altLang="en-US" sz="7200" dirty="0" smtClean="0">
                <a:solidFill>
                  <a:srgbClr val="93624C"/>
                </a:solidFill>
                <a:latin typeface="站酷小薇LOGO体" panose="02010600010101010101" pitchFamily="2" charset="-122"/>
                <a:ea typeface="站酷小薇LOGO体" panose="02010600010101010101" pitchFamily="2" charset="-122"/>
              </a:rPr>
              <a:t>肆</a:t>
            </a:r>
            <a:endParaRPr lang="en-US" altLang="zh-CN" sz="7200" dirty="0">
              <a:solidFill>
                <a:srgbClr val="93624C"/>
              </a:solidFill>
              <a:latin typeface="站酷小薇LOGO体" panose="02010600010101010101" pitchFamily="2" charset="-122"/>
              <a:ea typeface="站酷小薇LOGO体" panose="02010600010101010101" pitchFamily="2" charset="-122"/>
            </a:endParaRPr>
          </a:p>
          <a:p>
            <a:r>
              <a:rPr lang="zh-CN" altLang="en-US" sz="7200" dirty="0">
                <a:solidFill>
                  <a:srgbClr val="93624C"/>
                </a:solidFill>
                <a:latin typeface="站酷小薇LOGO体" panose="02010600010101010101" pitchFamily="2" charset="-122"/>
                <a:ea typeface="站酷小薇LOGO体" panose="02010600010101010101" pitchFamily="2" charset="-122"/>
              </a:rPr>
              <a:t>寒假作业</a:t>
            </a:r>
            <a:endParaRPr lang="en-US" altLang="zh-CN" sz="7200" dirty="0">
              <a:solidFill>
                <a:srgbClr val="93624C"/>
              </a:solidFill>
              <a:latin typeface="站酷小薇LOGO体" panose="02010600010101010101" pitchFamily="2" charset="-122"/>
              <a:ea typeface="站酷小薇LOGO体" panose="02010600010101010101" pitchFamily="2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58" t="38518" r="56146" b="16851"/>
          <a:stretch>
            <a:fillRect/>
          </a:stretch>
        </p:blipFill>
        <p:spPr>
          <a:xfrm>
            <a:off x="1571381" y="2398348"/>
            <a:ext cx="3157139" cy="2446529"/>
          </a:xfrm>
          <a:prstGeom prst="rect">
            <a:avLst/>
          </a:prstGeom>
        </p:spPr>
      </p:pic>
    </p:spTree>
  </p:cSld>
  <p:clrMapOvr>
    <a:masterClrMapping/>
  </p:clrMapOvr>
  <p:transition spd="slow" advClick="0" advTm="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227807" y="247650"/>
            <a:ext cx="11736385" cy="6362700"/>
          </a:xfrm>
          <a:prstGeom prst="rect">
            <a:avLst/>
          </a:prstGeom>
          <a:noFill/>
          <a:ln w="38100">
            <a:solidFill>
              <a:srgbClr val="EFC2C9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0" y="1428750"/>
            <a:ext cx="666750" cy="4000500"/>
          </a:xfrm>
          <a:prstGeom prst="rect">
            <a:avLst/>
          </a:prstGeom>
          <a:solidFill>
            <a:srgbClr val="EFC2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>
                <a:latin typeface="站酷小薇LOGO体" panose="02010600010101010101" pitchFamily="2" charset="-122"/>
                <a:ea typeface="站酷小薇LOGO体" panose="02010600010101010101" pitchFamily="2" charset="-122"/>
              </a:rPr>
              <a:t>寒假作业</a:t>
            </a:r>
            <a:endParaRPr lang="zh-CN" altLang="en-US" dirty="0">
              <a:latin typeface="站酷小薇LOGO体" panose="02010600010101010101" pitchFamily="2" charset="-122"/>
              <a:ea typeface="站酷小薇LOGO体" panose="02010600010101010101" pitchFamily="2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772154" y="1613416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ts val="0"/>
              </a:spcAft>
            </a:pPr>
            <a:r>
              <a:rPr lang="zh-CN" altLang="zh-CN" kern="100" dirty="0">
                <a:solidFill>
                  <a:srgbClr val="93624C"/>
                </a:solidFill>
                <a:latin typeface="站酷小薇LOGO体" panose="02010600010101010101" pitchFamily="2" charset="-122"/>
                <a:ea typeface="站酷小薇LOGO体" panose="02010600010101010101" pitchFamily="2" charset="-122"/>
                <a:cs typeface="Times New Roman" panose="02020603050405020304" pitchFamily="18" charset="0"/>
              </a:rPr>
              <a:t>语文</a:t>
            </a:r>
          </a:p>
        </p:txBody>
      </p:sp>
      <p:sp>
        <p:nvSpPr>
          <p:cNvPr id="4" name="矩形 3"/>
          <p:cNvSpPr/>
          <p:nvPr/>
        </p:nvSpPr>
        <p:spPr>
          <a:xfrm>
            <a:off x="8487765" y="1613416"/>
            <a:ext cx="64633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kern="100" dirty="0">
                <a:solidFill>
                  <a:srgbClr val="93624C"/>
                </a:solidFill>
                <a:latin typeface="站酷小薇LOGO体" panose="02010600010101010101" pitchFamily="2" charset="-122"/>
                <a:ea typeface="站酷小薇LOGO体" panose="02010600010101010101" pitchFamily="2" charset="-122"/>
                <a:cs typeface="Times New Roman" panose="02020603050405020304" pitchFamily="18" charset="0"/>
              </a:rPr>
              <a:t>数学</a:t>
            </a:r>
            <a:endParaRPr lang="zh-CN" altLang="en-US" dirty="0">
              <a:solidFill>
                <a:srgbClr val="93624C"/>
              </a:solidFill>
              <a:latin typeface="站酷小薇LOGO体" panose="02010600010101010101" pitchFamily="2" charset="-122"/>
              <a:ea typeface="站酷小薇LOGO体" panose="0201060001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751124" y="4251246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kern="100" dirty="0">
                <a:solidFill>
                  <a:srgbClr val="93624C"/>
                </a:solidFill>
                <a:latin typeface="站酷小薇LOGO体" panose="02010600010101010101" pitchFamily="2" charset="-122"/>
                <a:ea typeface="站酷小薇LOGO体" panose="02010600010101010101" pitchFamily="2" charset="-122"/>
                <a:cs typeface="Times New Roman" panose="02020603050405020304" pitchFamily="18" charset="0"/>
              </a:rPr>
              <a:t>英语</a:t>
            </a:r>
            <a:endParaRPr lang="zh-CN" altLang="en-US" dirty="0">
              <a:solidFill>
                <a:srgbClr val="93624C"/>
              </a:solidFill>
              <a:latin typeface="站酷小薇LOGO体" panose="02010600010101010101" pitchFamily="2" charset="-122"/>
              <a:ea typeface="站酷小薇LOGO体" panose="02010600010101010101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608006" y="2101176"/>
            <a:ext cx="1620957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solidFill>
                  <a:srgbClr val="93624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一：寒假作业一本</a:t>
            </a:r>
            <a:endParaRPr lang="en-US" altLang="zh-CN" sz="1400" dirty="0">
              <a:solidFill>
                <a:srgbClr val="93624C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1400" dirty="0">
                <a:solidFill>
                  <a:srgbClr val="93624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二：练习本</a:t>
            </a:r>
            <a:endParaRPr lang="en-US" altLang="zh-CN" sz="1400" dirty="0">
              <a:solidFill>
                <a:srgbClr val="93624C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1400" dirty="0">
                <a:solidFill>
                  <a:srgbClr val="93624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三：试卷</a:t>
            </a:r>
            <a:endParaRPr lang="en-US" altLang="zh-CN" sz="1400" dirty="0">
              <a:solidFill>
                <a:srgbClr val="93624C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1400" dirty="0">
                <a:solidFill>
                  <a:srgbClr val="93624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四</a:t>
            </a:r>
            <a:r>
              <a:rPr lang="en-US" altLang="zh-CN" sz="1400" dirty="0">
                <a:solidFill>
                  <a:srgbClr val="93624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: </a:t>
            </a:r>
            <a:r>
              <a:rPr lang="zh-CN" altLang="en-US" sz="1400" dirty="0" smtClean="0">
                <a:solidFill>
                  <a:srgbClr val="93624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看</a:t>
            </a:r>
            <a:r>
              <a:rPr lang="zh-CN" altLang="en-US" sz="1400" dirty="0">
                <a:solidFill>
                  <a:srgbClr val="93624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课外书</a:t>
            </a:r>
            <a:endParaRPr lang="en-US" altLang="zh-CN" sz="1400" dirty="0">
              <a:solidFill>
                <a:srgbClr val="93624C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1400" dirty="0">
                <a:solidFill>
                  <a:srgbClr val="93624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五：背书，默写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8323617" y="2101175"/>
            <a:ext cx="1620957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solidFill>
                  <a:srgbClr val="93624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一：寒假作业一本</a:t>
            </a:r>
            <a:endParaRPr lang="en-US" altLang="zh-CN" sz="1400" dirty="0">
              <a:solidFill>
                <a:srgbClr val="93624C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1400" dirty="0">
                <a:solidFill>
                  <a:srgbClr val="93624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二：练习本</a:t>
            </a:r>
            <a:endParaRPr lang="en-US" altLang="zh-CN" sz="1400" dirty="0">
              <a:solidFill>
                <a:srgbClr val="93624C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1400" dirty="0">
                <a:solidFill>
                  <a:srgbClr val="93624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三：试卷</a:t>
            </a:r>
            <a:endParaRPr lang="en-US" altLang="zh-CN" sz="1400" dirty="0">
              <a:solidFill>
                <a:srgbClr val="93624C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1400" dirty="0">
                <a:solidFill>
                  <a:srgbClr val="93624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四</a:t>
            </a:r>
            <a:r>
              <a:rPr lang="en-US" altLang="zh-CN" sz="1400" dirty="0">
                <a:solidFill>
                  <a:srgbClr val="93624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: </a:t>
            </a:r>
            <a:r>
              <a:rPr lang="zh-CN" altLang="en-US" sz="1400" dirty="0" smtClean="0">
                <a:solidFill>
                  <a:srgbClr val="93624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看</a:t>
            </a:r>
            <a:r>
              <a:rPr lang="zh-CN" altLang="en-US" sz="1400" dirty="0">
                <a:solidFill>
                  <a:srgbClr val="93624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课外书</a:t>
            </a:r>
            <a:endParaRPr lang="en-US" altLang="zh-CN" sz="1400" dirty="0">
              <a:solidFill>
                <a:srgbClr val="93624C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1400" dirty="0">
                <a:solidFill>
                  <a:srgbClr val="93624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五：背书，默写</a:t>
            </a:r>
          </a:p>
        </p:txBody>
      </p:sp>
      <p:sp>
        <p:nvSpPr>
          <p:cNvPr id="34" name="文本框 33"/>
          <p:cNvSpPr txBox="1"/>
          <p:nvPr/>
        </p:nvSpPr>
        <p:spPr>
          <a:xfrm>
            <a:off x="5543651" y="4639628"/>
            <a:ext cx="1620957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solidFill>
                  <a:srgbClr val="93624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一：寒假作业一本</a:t>
            </a:r>
            <a:endParaRPr lang="en-US" altLang="zh-CN" sz="1400" dirty="0">
              <a:solidFill>
                <a:srgbClr val="93624C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1400" dirty="0">
                <a:solidFill>
                  <a:srgbClr val="93624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二：练习本</a:t>
            </a:r>
            <a:endParaRPr lang="en-US" altLang="zh-CN" sz="1400" dirty="0">
              <a:solidFill>
                <a:srgbClr val="93624C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1400" dirty="0">
                <a:solidFill>
                  <a:srgbClr val="93624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三：试卷</a:t>
            </a:r>
            <a:endParaRPr lang="en-US" altLang="zh-CN" sz="1400" dirty="0">
              <a:solidFill>
                <a:srgbClr val="93624C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1400" dirty="0">
                <a:solidFill>
                  <a:srgbClr val="93624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四</a:t>
            </a:r>
            <a:r>
              <a:rPr lang="en-US" altLang="zh-CN" sz="1400" dirty="0">
                <a:solidFill>
                  <a:srgbClr val="93624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: </a:t>
            </a:r>
            <a:r>
              <a:rPr lang="zh-CN" altLang="en-US" sz="1400" dirty="0" smtClean="0">
                <a:solidFill>
                  <a:srgbClr val="93624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看</a:t>
            </a:r>
            <a:r>
              <a:rPr lang="zh-CN" altLang="en-US" sz="1400" dirty="0">
                <a:solidFill>
                  <a:srgbClr val="93624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课外书</a:t>
            </a:r>
            <a:endParaRPr lang="en-US" altLang="zh-CN" sz="1400" dirty="0">
              <a:solidFill>
                <a:srgbClr val="93624C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1400" dirty="0">
                <a:solidFill>
                  <a:srgbClr val="93624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五：背书，默写</a:t>
            </a: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58" t="38518" r="56146" b="16851"/>
          <a:stretch>
            <a:fillRect/>
          </a:stretch>
        </p:blipFill>
        <p:spPr>
          <a:xfrm>
            <a:off x="4761404" y="1507736"/>
            <a:ext cx="2849064" cy="2207795"/>
          </a:xfrm>
          <a:prstGeom prst="rect">
            <a:avLst/>
          </a:prstGeom>
        </p:spPr>
      </p:pic>
    </p:spTree>
  </p:cSld>
  <p:clrMapOvr>
    <a:masterClrMapping/>
  </p:clrMapOvr>
  <p:transition spd="slow" advClick="0" advTm="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29" grpId="0"/>
      <p:bldP spid="3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227807" y="247650"/>
            <a:ext cx="11736385" cy="6362700"/>
          </a:xfrm>
          <a:prstGeom prst="rect">
            <a:avLst/>
          </a:prstGeom>
          <a:noFill/>
          <a:ln w="38100">
            <a:solidFill>
              <a:srgbClr val="EFC2C9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/>
        </p:nvSpPr>
        <p:spPr>
          <a:xfrm>
            <a:off x="3201177" y="1926445"/>
            <a:ext cx="4698722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8800" dirty="0">
                <a:solidFill>
                  <a:srgbClr val="93624C"/>
                </a:solidFill>
                <a:latin typeface="站酷小薇LOGO体" panose="02010600010101010101" pitchFamily="2" charset="-122"/>
                <a:ea typeface="站酷小薇LOGO体" panose="02010600010101010101" pitchFamily="2" charset="-122"/>
              </a:rPr>
              <a:t>谢谢参与</a:t>
            </a:r>
          </a:p>
        </p:txBody>
      </p:sp>
      <p:pic>
        <p:nvPicPr>
          <p:cNvPr id="6" name="图片 5" descr="长颈鹿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7250" y="1342390"/>
            <a:ext cx="2860675" cy="3841115"/>
          </a:xfrm>
          <a:prstGeom prst="rect">
            <a:avLst/>
          </a:prstGeom>
        </p:spPr>
      </p:pic>
      <p:pic>
        <p:nvPicPr>
          <p:cNvPr id="7" name="图片 6" descr="房子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825" y="4664814"/>
            <a:ext cx="10667365" cy="1868805"/>
          </a:xfrm>
          <a:prstGeom prst="rect">
            <a:avLst/>
          </a:prstGeom>
        </p:spPr>
      </p:pic>
      <p:pic>
        <p:nvPicPr>
          <p:cNvPr id="8" name="图片 7" descr="河马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38449" y="4051934"/>
            <a:ext cx="2236470" cy="1933575"/>
          </a:xfrm>
          <a:prstGeom prst="rect">
            <a:avLst/>
          </a:prstGeom>
        </p:spPr>
      </p:pic>
      <p:pic>
        <p:nvPicPr>
          <p:cNvPr id="9" name="图片 8" descr="气球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85436" y="529007"/>
            <a:ext cx="1308735" cy="1927225"/>
          </a:xfrm>
          <a:prstGeom prst="rect">
            <a:avLst/>
          </a:prstGeom>
        </p:spPr>
      </p:pic>
    </p:spTree>
  </p:cSld>
  <p:clrMapOvr>
    <a:masterClrMapping/>
  </p:clrMapOvr>
  <p:transition spd="slow" advClick="0" advTm="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NjRmYjUzMTUxYWIxNGQ1OTA4YTM4MDdjMzA0YTIzNmIifQ==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999</Words>
  <Application>Microsoft Office PowerPoint</Application>
  <PresentationFormat>自定义</PresentationFormat>
  <Paragraphs>134</Paragraphs>
  <Slides>18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19" baseType="lpstr"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期末</Manager>
  <Company>期末</Company>
  <LinksUpToDate>false</LinksUpToDate>
  <SharedDoc>false</SharedDoc>
  <HyperlinkBase>期末</HyperlinkBase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期末</dc:title>
  <dc:subject>期末</dc:subject>
  <dc:creator>期末</dc:creator>
  <cp:keywords>期末</cp:keywords>
  <dc:description>期末</dc:description>
  <cp:lastModifiedBy>dxq</cp:lastModifiedBy>
  <cp:revision>64</cp:revision>
  <dcterms:created xsi:type="dcterms:W3CDTF">2018-11-30T14:48:00Z</dcterms:created>
  <dcterms:modified xsi:type="dcterms:W3CDTF">2024-04-24T02:19:47Z</dcterms:modified>
  <cp:category>期末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F4BE218959394A638A3A704831A1A8E0</vt:lpwstr>
  </property>
  <property fmtid="{D5CDD505-2E9C-101B-9397-08002B2CF9AE}" pid="3" name="KSOProductBuildVer">
    <vt:lpwstr>2052-11.1.0.12313</vt:lpwstr>
  </property>
</Properties>
</file>