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72" r:id="rId6"/>
    <p:sldId id="261" r:id="rId7"/>
    <p:sldId id="262" r:id="rId8"/>
    <p:sldId id="264" r:id="rId9"/>
    <p:sldId id="275" r:id="rId10"/>
    <p:sldId id="265" r:id="rId11"/>
    <p:sldId id="266" r:id="rId12"/>
    <p:sldId id="267" r:id="rId13"/>
    <p:sldId id="269" r:id="rId14"/>
    <p:sldId id="270" r:id="rId15"/>
    <p:sldId id="271" r:id="rId16"/>
    <p:sldId id="276" r:id="rId17"/>
    <p:sldId id="27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02" y="7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3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2.png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12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6.png"/><Relationship Id="rId4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8.png"/><Relationship Id="rId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13.wdp"/><Relationship Id="rId4" Type="http://schemas.openxmlformats.org/officeDocument/2006/relationships/image" Target="../media/image20.png"/><Relationship Id="rId9" Type="http://schemas.microsoft.com/office/2007/relationships/hdphoto" Target="../media/hdphoto15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18900" y="1424396"/>
            <a:ext cx="7848873" cy="1284523"/>
          </a:xfrm>
          <a:prstGeom prst="rect">
            <a:avLst/>
          </a:prstGeom>
        </p:spPr>
        <p:txBody>
          <a:bodyPr spcFirstLastPara="1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49600" b="1" kern="10" spc="600">
                <a:solidFill>
                  <a:srgbClr val="00CC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手抄报制作</a:t>
            </a:r>
            <a:endParaRPr lang="zh-CN" altLang="en-US" sz="49600" b="1" kern="10" spc="600">
              <a:solidFill>
                <a:srgbClr val="00CC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88229">
            <a:off x="716927" y="2992342"/>
            <a:ext cx="2712460" cy="1897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2508">
            <a:off x="4601957" y="3210136"/>
            <a:ext cx="3597920" cy="2380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6374">
            <a:off x="9376609" y="1600420"/>
            <a:ext cx="2455242" cy="1874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椭圆 21"/>
          <p:cNvSpPr/>
          <p:nvPr/>
        </p:nvSpPr>
        <p:spPr>
          <a:xfrm>
            <a:off x="2279576" y="2999851"/>
            <a:ext cx="72008" cy="7200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096000" y="3185948"/>
            <a:ext cx="72008" cy="7200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791924" y="1590328"/>
            <a:ext cx="72008" cy="7200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12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 noChangeArrowheads="1"/>
          </p:cNvSpPr>
          <p:nvPr>
            <p:ph idx="4294967295"/>
          </p:nvPr>
        </p:nvSpPr>
        <p:spPr>
          <a:xfrm>
            <a:off x="1487488" y="1772816"/>
            <a:ext cx="9145016" cy="403244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b="1" smtClean="0">
                <a:latin typeface="+mj-ea"/>
                <a:ea typeface="+mj-ea"/>
              </a:rPr>
              <a:t>      </a:t>
            </a:r>
            <a:r>
              <a:rPr lang="zh-CN" altLang="en-US" b="1" smtClean="0">
                <a:latin typeface="+mj-ea"/>
                <a:ea typeface="+mj-ea"/>
              </a:rPr>
              <a:t>手抄报，简单来讲就是用手亲笔抄写的报刊，是一种以手抄为载体的最通俗的宣传、教育工具，它以</a:t>
            </a:r>
            <a:r>
              <a:rPr lang="zh-CN" altLang="en-US" b="1" smtClean="0">
                <a:solidFill>
                  <a:srgbClr val="FF3300"/>
                </a:solidFill>
                <a:latin typeface="+mj-ea"/>
                <a:ea typeface="+mj-ea"/>
              </a:rPr>
              <a:t>经济、简便、灵活、及时、活跃、多样</a:t>
            </a:r>
            <a:r>
              <a:rPr lang="zh-CN" altLang="en-US" b="1" smtClean="0">
                <a:latin typeface="+mj-ea"/>
                <a:ea typeface="+mj-ea"/>
              </a:rPr>
              <a:t>等优越性广泛地深入人们的工作、学习、生活的每个</a:t>
            </a:r>
            <a:r>
              <a:rPr lang="zh-CN" altLang="en-US" b="1" smtClean="0">
                <a:latin typeface="+mj-ea"/>
                <a:ea typeface="+mj-ea"/>
              </a:rPr>
              <a:t>角落</a:t>
            </a:r>
            <a:r>
              <a:rPr lang="zh-CN" altLang="en-US" b="1" smtClean="0">
                <a:latin typeface="+mj-ea"/>
                <a:ea typeface="+mj-ea"/>
              </a:rPr>
              <a:t>。</a:t>
            </a:r>
            <a:endParaRPr lang="zh-CN" altLang="en-US" b="1" smtClean="0">
              <a:latin typeface="+mj-ea"/>
              <a:ea typeface="+mj-ea"/>
            </a:endParaRPr>
          </a:p>
        </p:txBody>
      </p:sp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3215680" y="692696"/>
            <a:ext cx="511333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一、什么是手抄报？</a:t>
            </a:r>
          </a:p>
        </p:txBody>
      </p:sp>
    </p:spTree>
    <p:extLst>
      <p:ext uri="{BB962C8B-B14F-4D97-AF65-F5344CB8AC3E}">
        <p14:creationId xmlns:p14="http://schemas.microsoft.com/office/powerpoint/2010/main" val="175008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704" y="404664"/>
            <a:ext cx="8504657" cy="5980694"/>
          </a:xfrm>
          <a:prstGeom prst="rect">
            <a:avLst/>
          </a:prstGeom>
        </p:spPr>
      </p:pic>
      <p:sp>
        <p:nvSpPr>
          <p:cNvPr id="4099" name="文本框 5121"/>
          <p:cNvSpPr txBox="1">
            <a:spLocks noChangeArrowheads="1"/>
          </p:cNvSpPr>
          <p:nvPr/>
        </p:nvSpPr>
        <p:spPr bwMode="auto">
          <a:xfrm>
            <a:off x="722205" y="3316222"/>
            <a:ext cx="12192000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3733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42611" y="793702"/>
            <a:ext cx="2199217" cy="666786"/>
            <a:chOff x="1742611" y="793702"/>
            <a:chExt cx="2199217" cy="666786"/>
          </a:xfrm>
        </p:grpSpPr>
        <p:sp>
          <p:nvSpPr>
            <p:cNvPr id="4101" name="直接连接符 5124"/>
            <p:cNvSpPr>
              <a:spLocks noChangeShapeType="1"/>
            </p:cNvSpPr>
            <p:nvPr/>
          </p:nvSpPr>
          <p:spPr bwMode="auto">
            <a:xfrm flipH="1">
              <a:off x="2991444" y="1200101"/>
              <a:ext cx="95038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102" name="文本框 5125"/>
            <p:cNvSpPr txBox="1">
              <a:spLocks noChangeArrowheads="1"/>
            </p:cNvSpPr>
            <p:nvPr/>
          </p:nvSpPr>
          <p:spPr bwMode="auto">
            <a:xfrm>
              <a:off x="1742611" y="793702"/>
              <a:ext cx="1219200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3733" b="1">
                  <a:latin typeface="Times New Roman" panose="02020603050405020304" pitchFamily="18" charset="0"/>
                  <a:ea typeface="黑体" panose="02010609060101010101" pitchFamily="49" charset="-122"/>
                </a:rPr>
                <a:t>刊头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742611" y="1809701"/>
            <a:ext cx="3215217" cy="666786"/>
            <a:chOff x="1742611" y="1809701"/>
            <a:chExt cx="3215217" cy="666786"/>
          </a:xfrm>
        </p:grpSpPr>
        <p:sp>
          <p:nvSpPr>
            <p:cNvPr id="4105" name="直接连接符 5128"/>
            <p:cNvSpPr>
              <a:spLocks noChangeShapeType="1"/>
            </p:cNvSpPr>
            <p:nvPr/>
          </p:nvSpPr>
          <p:spPr bwMode="auto">
            <a:xfrm flipH="1">
              <a:off x="2991444" y="2216101"/>
              <a:ext cx="196638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106" name="文本框 5129"/>
            <p:cNvSpPr txBox="1">
              <a:spLocks noChangeArrowheads="1"/>
            </p:cNvSpPr>
            <p:nvPr/>
          </p:nvSpPr>
          <p:spPr bwMode="auto">
            <a:xfrm>
              <a:off x="1742611" y="1809701"/>
              <a:ext cx="1524000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3733" b="1">
                  <a:latin typeface="Times New Roman" panose="02020603050405020304" pitchFamily="18" charset="0"/>
                  <a:ea typeface="黑体" panose="02010609060101010101" pitchFamily="49" charset="-122"/>
                </a:rPr>
                <a:t>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666411" y="5191673"/>
            <a:ext cx="2658533" cy="666786"/>
            <a:chOff x="1666411" y="5191673"/>
            <a:chExt cx="2658533" cy="666786"/>
          </a:xfrm>
        </p:grpSpPr>
        <p:sp>
          <p:nvSpPr>
            <p:cNvPr id="4107" name="直接连接符 5130"/>
            <p:cNvSpPr>
              <a:spLocks noChangeShapeType="1"/>
            </p:cNvSpPr>
            <p:nvPr/>
          </p:nvSpPr>
          <p:spPr bwMode="auto">
            <a:xfrm>
              <a:off x="3063411" y="5598073"/>
              <a:ext cx="1261533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108" name="文本框 5131"/>
            <p:cNvSpPr txBox="1">
              <a:spLocks noChangeArrowheads="1"/>
            </p:cNvSpPr>
            <p:nvPr/>
          </p:nvSpPr>
          <p:spPr bwMode="auto">
            <a:xfrm>
              <a:off x="1666411" y="5191673"/>
              <a:ext cx="1625600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3733" b="1" smtClean="0">
                  <a:latin typeface="Times New Roman" panose="02020603050405020304" pitchFamily="18" charset="0"/>
                  <a:ea typeface="黑体" panose="02010609060101010101" pitchFamily="49" charset="-122"/>
                </a:rPr>
                <a:t>正文</a:t>
              </a:r>
              <a:endParaRPr lang="zh-CN" altLang="en-US" sz="3733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42611" y="2622502"/>
            <a:ext cx="4231217" cy="882650"/>
            <a:chOff x="1742611" y="2622502"/>
            <a:chExt cx="4231217" cy="882650"/>
          </a:xfrm>
        </p:grpSpPr>
        <p:sp>
          <p:nvSpPr>
            <p:cNvPr id="4109" name="直接连接符 5132"/>
            <p:cNvSpPr>
              <a:spLocks noChangeShapeType="1"/>
            </p:cNvSpPr>
            <p:nvPr/>
          </p:nvSpPr>
          <p:spPr bwMode="auto">
            <a:xfrm flipH="1">
              <a:off x="2991444" y="2622502"/>
              <a:ext cx="2982384" cy="43815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110" name="直接连接符 5133"/>
            <p:cNvSpPr>
              <a:spLocks noChangeShapeType="1"/>
            </p:cNvSpPr>
            <p:nvPr/>
          </p:nvSpPr>
          <p:spPr bwMode="auto">
            <a:xfrm flipH="1" flipV="1">
              <a:off x="2991445" y="3098752"/>
              <a:ext cx="941917" cy="4064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111" name="文本框 5134"/>
            <p:cNvSpPr txBox="1">
              <a:spLocks noChangeArrowheads="1"/>
            </p:cNvSpPr>
            <p:nvPr/>
          </p:nvSpPr>
          <p:spPr bwMode="auto">
            <a:xfrm>
              <a:off x="1742611" y="2724102"/>
              <a:ext cx="1320800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3733" b="1">
                  <a:latin typeface="Times New Roman" panose="02020603050405020304" pitchFamily="18" charset="0"/>
                  <a:ea typeface="黑体" panose="02010609060101010101" pitchFamily="49" charset="-122"/>
                </a:rPr>
                <a:t>花边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689695" y="3232102"/>
            <a:ext cx="6722533" cy="1885986"/>
            <a:chOff x="1689695" y="3232102"/>
            <a:chExt cx="6722533" cy="1885986"/>
          </a:xfrm>
        </p:grpSpPr>
        <p:sp>
          <p:nvSpPr>
            <p:cNvPr id="4103" name="直接连接符 5126"/>
            <p:cNvSpPr>
              <a:spLocks noChangeShapeType="1"/>
            </p:cNvSpPr>
            <p:nvPr/>
          </p:nvSpPr>
          <p:spPr bwMode="auto">
            <a:xfrm flipH="1" flipV="1">
              <a:off x="3086695" y="4633335"/>
              <a:ext cx="2277533" cy="22436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104" name="文本框 5127"/>
            <p:cNvSpPr txBox="1">
              <a:spLocks noChangeArrowheads="1"/>
            </p:cNvSpPr>
            <p:nvPr/>
          </p:nvSpPr>
          <p:spPr bwMode="auto">
            <a:xfrm>
              <a:off x="1689695" y="4451302"/>
              <a:ext cx="1219200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3733" b="1">
                  <a:latin typeface="Times New Roman" panose="02020603050405020304" pitchFamily="18" charset="0"/>
                  <a:ea typeface="黑体" panose="02010609060101010101" pitchFamily="49" charset="-122"/>
                </a:rPr>
                <a:t>插图</a:t>
              </a:r>
            </a:p>
          </p:txBody>
        </p:sp>
        <p:sp>
          <p:nvSpPr>
            <p:cNvPr id="4112" name="直接连接符 5135"/>
            <p:cNvSpPr>
              <a:spLocks noChangeShapeType="1"/>
            </p:cNvSpPr>
            <p:nvPr/>
          </p:nvSpPr>
          <p:spPr bwMode="auto">
            <a:xfrm flipV="1">
              <a:off x="3086695" y="3232102"/>
              <a:ext cx="5325533" cy="140123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919" y="3088160"/>
            <a:ext cx="628571" cy="1428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681" y="3040541"/>
            <a:ext cx="619048" cy="238095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-77267" y="5858459"/>
            <a:ext cx="4395483" cy="666786"/>
            <a:chOff x="-77267" y="5858459"/>
            <a:chExt cx="4395483" cy="666786"/>
          </a:xfrm>
        </p:grpSpPr>
        <p:sp>
          <p:nvSpPr>
            <p:cNvPr id="26" name="直接连接符 5130"/>
            <p:cNvSpPr>
              <a:spLocks noChangeShapeType="1"/>
            </p:cNvSpPr>
            <p:nvPr/>
          </p:nvSpPr>
          <p:spPr bwMode="auto">
            <a:xfrm>
              <a:off x="3056683" y="6257595"/>
              <a:ext cx="1261533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" name="文本框 5131"/>
            <p:cNvSpPr txBox="1">
              <a:spLocks noChangeArrowheads="1"/>
            </p:cNvSpPr>
            <p:nvPr/>
          </p:nvSpPr>
          <p:spPr bwMode="auto">
            <a:xfrm>
              <a:off x="-77267" y="5858459"/>
              <a:ext cx="3086695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主办</a:t>
              </a:r>
              <a:r>
                <a:rPr lang="zh-CN" altLang="en-US" sz="3600" b="1" smtClean="0">
                  <a:latin typeface="Times New Roman" panose="02020603050405020304" pitchFamily="18" charset="0"/>
                  <a:ea typeface="黑体" panose="02010609060101010101" pitchFamily="49" charset="-122"/>
                </a:rPr>
                <a:t>方编辑人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44684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4223792" y="692696"/>
            <a:ext cx="37444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二、总体构思</a:t>
            </a:r>
          </a:p>
        </p:txBody>
      </p:sp>
      <p:sp>
        <p:nvSpPr>
          <p:cNvPr id="6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1145450" y="1772816"/>
            <a:ext cx="9901100" cy="376426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smtClean="0">
                <a:latin typeface="+mn-ea"/>
              </a:rPr>
              <a:t>    办</a:t>
            </a:r>
            <a:r>
              <a:rPr lang="zh-CN" altLang="en-US" b="1">
                <a:latin typeface="+mn-ea"/>
              </a:rPr>
              <a:t>手抄报，从总体上考虑，首先要确立主题思想。一期手抄报，版面很有限，要办出特色，必须在内容上突出一个主题，做到主题突出，又丰富多彩。版面编排和美化设计，也要围绕着主题，根据主题和文章内容决定形式的严肃与活泼，做到形式与内容的统一。</a:t>
            </a:r>
            <a:endParaRPr lang="en-US" altLang="zh-CN" b="1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5179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4223792" y="692696"/>
            <a:ext cx="37444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三、制作工具</a:t>
            </a:r>
            <a:endParaRPr lang="zh-CN" altLang="en-US" sz="44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1307468" y="1536948"/>
            <a:ext cx="9901100" cy="5014242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b="1" smtClean="0">
                <a:latin typeface="+mn-ea"/>
              </a:rPr>
              <a:t>1.</a:t>
            </a:r>
            <a:r>
              <a:rPr lang="zh-CN" altLang="en-US" b="1" smtClean="0">
                <a:latin typeface="+mn-ea"/>
              </a:rPr>
              <a:t>铅笔</a:t>
            </a:r>
            <a:endParaRPr lang="en-US" altLang="zh-CN" b="1" smtClean="0">
              <a:latin typeface="+mn-ea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b="1" smtClean="0">
                <a:latin typeface="+mn-ea"/>
              </a:rPr>
              <a:t>2.</a:t>
            </a:r>
            <a:r>
              <a:rPr lang="zh-CN" altLang="en-US" b="1" smtClean="0">
                <a:latin typeface="+mn-ea"/>
              </a:rPr>
              <a:t>画纸</a:t>
            </a:r>
            <a:r>
              <a:rPr lang="zh-CN" altLang="en-US" b="1" smtClean="0">
                <a:latin typeface="+mn-ea"/>
              </a:rPr>
              <a:t>（最好选择比较硬且不</a:t>
            </a:r>
            <a:r>
              <a:rPr lang="zh-CN" altLang="en-US" b="1" smtClean="0">
                <a:latin typeface="+mn-ea"/>
              </a:rPr>
              <a:t>光滑</a:t>
            </a:r>
            <a:r>
              <a:rPr lang="zh-CN" altLang="en-US" b="1" smtClean="0">
                <a:latin typeface="+mn-ea"/>
              </a:rPr>
              <a:t>的质地</a:t>
            </a:r>
            <a:r>
              <a:rPr lang="zh-CN" altLang="en-US" b="1" smtClean="0">
                <a:latin typeface="+mn-ea"/>
              </a:rPr>
              <a:t>）</a:t>
            </a:r>
            <a:endParaRPr lang="en-US" altLang="zh-CN" b="1" smtClean="0">
              <a:latin typeface="+mn-ea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b="1" smtClean="0">
                <a:latin typeface="+mn-ea"/>
              </a:rPr>
              <a:t>3.</a:t>
            </a:r>
            <a:r>
              <a:rPr lang="zh-CN" altLang="en-US" b="1" smtClean="0">
                <a:latin typeface="+mn-ea"/>
              </a:rPr>
              <a:t>颜色</a:t>
            </a:r>
            <a:r>
              <a:rPr lang="zh-CN" altLang="en-US" b="1" smtClean="0">
                <a:latin typeface="+mn-ea"/>
              </a:rPr>
              <a:t>工具（彩铅</a:t>
            </a:r>
            <a:r>
              <a:rPr lang="zh-CN" altLang="en-US" b="1" smtClean="0">
                <a:latin typeface="+mn-ea"/>
              </a:rPr>
              <a:t>、</a:t>
            </a:r>
            <a:r>
              <a:rPr lang="zh-CN" altLang="en-US" b="1" smtClean="0">
                <a:latin typeface="+mn-ea"/>
              </a:rPr>
              <a:t>水粉或油画棒等）</a:t>
            </a:r>
            <a:endParaRPr lang="en-US" altLang="zh-CN" b="1" smtClean="0">
              <a:latin typeface="+mn-ea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b="1" smtClean="0">
                <a:latin typeface="+mn-ea"/>
              </a:rPr>
              <a:t>4.</a:t>
            </a:r>
            <a:r>
              <a:rPr lang="zh-CN" altLang="en-US" b="1" smtClean="0">
                <a:latin typeface="+mn-ea"/>
              </a:rPr>
              <a:t>尺子</a:t>
            </a:r>
            <a:endParaRPr lang="en-US" altLang="zh-CN" b="1" smtClean="0">
              <a:latin typeface="+mn-ea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b="1" smtClean="0">
                <a:latin typeface="+mn-ea"/>
              </a:rPr>
              <a:t>5.</a:t>
            </a:r>
            <a:r>
              <a:rPr lang="zh-CN" altLang="en-US" b="1" smtClean="0">
                <a:latin typeface="+mn-ea"/>
              </a:rPr>
              <a:t>橡皮擦</a:t>
            </a:r>
            <a:endParaRPr lang="en-US" altLang="zh-CN" b="1" smtClean="0">
              <a:latin typeface="+mn-ea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b="1" smtClean="0">
                <a:latin typeface="+mn-ea"/>
              </a:rPr>
              <a:t>6.</a:t>
            </a:r>
            <a:r>
              <a:rPr lang="zh-CN" altLang="en-US" b="1" smtClean="0">
                <a:latin typeface="+mn-ea"/>
              </a:rPr>
              <a:t>黑色</a:t>
            </a:r>
            <a:r>
              <a:rPr lang="zh-CN" altLang="en-US" b="1" smtClean="0">
                <a:latin typeface="+mn-ea"/>
              </a:rPr>
              <a:t>笔</a:t>
            </a:r>
            <a:endParaRPr lang="en-US" altLang="zh-CN" b="1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538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4223792" y="692696"/>
            <a:ext cx="37444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四、制作流程</a:t>
            </a:r>
            <a:endParaRPr lang="zh-CN" altLang="en-US" sz="44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5440" y="1506910"/>
            <a:ext cx="2592288" cy="65491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mtClean="0">
                <a:gradFill flip="none" rotWithShape="1">
                  <a:gsLst>
                    <a:gs pos="0">
                      <a:srgbClr val="FF0000"/>
                    </a:gs>
                    <a:gs pos="53000">
                      <a:srgbClr val="0070C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</a:rPr>
              <a:t>版式设计</a:t>
            </a:r>
            <a:endParaRPr lang="zh-CN" altLang="en-US" sz="4000" b="1">
              <a:gradFill flip="none" rotWithShape="1">
                <a:gsLst>
                  <a:gs pos="0">
                    <a:srgbClr val="FF0000"/>
                  </a:gs>
                  <a:gs pos="53000">
                    <a:srgbClr val="0070C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6115" y="2780928"/>
            <a:ext cx="3672408" cy="2640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smtClean="0">
                <a:latin typeface="+mn-ea"/>
              </a:rPr>
              <a:t>1.</a:t>
            </a:r>
            <a:r>
              <a:rPr lang="zh-CN" altLang="en-US" sz="3600" b="1" smtClean="0">
                <a:latin typeface="+mn-ea"/>
              </a:rPr>
              <a:t>用</a:t>
            </a:r>
            <a:r>
              <a:rPr lang="zh-CN" altLang="en-US" sz="3600" b="1">
                <a:latin typeface="+mn-ea"/>
              </a:rPr>
              <a:t>胶带把</a:t>
            </a:r>
            <a:r>
              <a:rPr lang="zh-CN" altLang="en-US" sz="4400" b="1">
                <a:solidFill>
                  <a:srgbClr val="FF0000"/>
                </a:solidFill>
                <a:latin typeface="+mn-ea"/>
              </a:rPr>
              <a:t>反面</a:t>
            </a:r>
            <a:r>
              <a:rPr lang="zh-CN" altLang="en-US" sz="3600" b="1">
                <a:latin typeface="+mn-ea"/>
              </a:rPr>
              <a:t>四周贴好，防止</a:t>
            </a:r>
            <a:r>
              <a:rPr lang="zh-CN" altLang="en-US" sz="3600" b="1">
                <a:latin typeface="+mn-ea"/>
              </a:rPr>
              <a:t>撕</a:t>
            </a:r>
            <a:r>
              <a:rPr lang="zh-CN" altLang="en-US" sz="3600" b="1" smtClean="0">
                <a:latin typeface="+mn-ea"/>
              </a:rPr>
              <a:t>坏。</a:t>
            </a:r>
            <a:endParaRPr lang="zh-CN" altLang="en-US" sz="3600" b="1">
              <a:latin typeface="+mn-e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88" y="1916832"/>
            <a:ext cx="6759377" cy="388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5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4223792" y="692696"/>
            <a:ext cx="37444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44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、制作流程</a:t>
            </a:r>
            <a:endParaRPr lang="zh-CN" altLang="en-US" sz="44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5440" y="1506910"/>
            <a:ext cx="2592288" cy="65491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mtClean="0">
                <a:gradFill flip="none" rotWithShape="1">
                  <a:gsLst>
                    <a:gs pos="0">
                      <a:srgbClr val="FF0000"/>
                    </a:gs>
                    <a:gs pos="53000">
                      <a:srgbClr val="0070C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</a:rPr>
              <a:t>版式设计</a:t>
            </a:r>
            <a:endParaRPr lang="zh-CN" altLang="en-US" sz="4000" b="1">
              <a:gradFill flip="none" rotWithShape="1">
                <a:gsLst>
                  <a:gs pos="0">
                    <a:srgbClr val="FF0000"/>
                  </a:gs>
                  <a:gs pos="53000">
                    <a:srgbClr val="0070C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6115" y="2780928"/>
            <a:ext cx="31976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smtClean="0">
                <a:latin typeface="+mn-ea"/>
              </a:rPr>
              <a:t>2.</a:t>
            </a:r>
            <a:r>
              <a:rPr lang="zh-CN" altLang="en-US" sz="3600" b="1">
                <a:latin typeface="+mn-ea"/>
              </a:rPr>
              <a:t>用尺子</a:t>
            </a:r>
            <a:r>
              <a:rPr lang="zh-CN" altLang="en-US" sz="3600" b="1" smtClean="0">
                <a:latin typeface="+mn-ea"/>
              </a:rPr>
              <a:t>画</a:t>
            </a:r>
            <a:r>
              <a:rPr lang="zh-CN" altLang="en-US" sz="3600" b="1">
                <a:latin typeface="+mn-ea"/>
              </a:rPr>
              <a:t>好</a:t>
            </a:r>
            <a:r>
              <a:rPr lang="zh-CN" altLang="en-US" sz="3600" b="1" smtClean="0">
                <a:latin typeface="+mn-ea"/>
              </a:rPr>
              <a:t>边框。</a:t>
            </a:r>
            <a:endParaRPr lang="zh-CN" altLang="en-US" sz="3600" b="1">
              <a:latin typeface="+mn-ea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523" y="1988840"/>
            <a:ext cx="7295026" cy="3964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37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4223792" y="692696"/>
            <a:ext cx="37444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44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、制作流程</a:t>
            </a:r>
            <a:endParaRPr lang="zh-CN" altLang="en-US" sz="44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5440" y="1506910"/>
            <a:ext cx="2592288" cy="65491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mtClean="0">
                <a:gradFill flip="none" rotWithShape="1">
                  <a:gsLst>
                    <a:gs pos="0">
                      <a:srgbClr val="FF0000"/>
                    </a:gs>
                    <a:gs pos="53000">
                      <a:srgbClr val="0070C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</a:rPr>
              <a:t>版式设计</a:t>
            </a:r>
            <a:endParaRPr lang="zh-CN" altLang="en-US" sz="4000" b="1">
              <a:gradFill flip="none" rotWithShape="1">
                <a:gsLst>
                  <a:gs pos="0">
                    <a:srgbClr val="FF0000"/>
                  </a:gs>
                  <a:gs pos="53000">
                    <a:srgbClr val="0070C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6115" y="2444086"/>
            <a:ext cx="3197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mtClean="0">
                <a:latin typeface="+mn-ea"/>
              </a:rPr>
              <a:t>3.</a:t>
            </a:r>
            <a:r>
              <a:rPr lang="zh-CN" altLang="en-US" sz="3600" b="1">
                <a:latin typeface="+mn-ea"/>
              </a:rPr>
              <a:t>设计大</a:t>
            </a:r>
            <a:r>
              <a:rPr lang="zh-CN" altLang="en-US" sz="3600" b="1">
                <a:latin typeface="+mn-ea"/>
              </a:rPr>
              <a:t>版面</a:t>
            </a:r>
            <a:r>
              <a:rPr lang="zh-CN" altLang="en-US" sz="3600" b="1" smtClean="0">
                <a:latin typeface="+mn-ea"/>
              </a:rPr>
              <a:t>和刊头。</a:t>
            </a:r>
            <a:endParaRPr lang="zh-CN" altLang="en-US" sz="3600" b="1">
              <a:latin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60746" y="1666924"/>
            <a:ext cx="7699041" cy="4585643"/>
            <a:chOff x="4460746" y="1666924"/>
            <a:chExt cx="7699041" cy="4585643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0746" y="1666924"/>
              <a:ext cx="4877239" cy="1977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5979" y="2655670"/>
              <a:ext cx="4583808" cy="2736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0746" y="5157192"/>
              <a:ext cx="5072062" cy="10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900616" y="3631230"/>
            <a:ext cx="34416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留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出“天头地脚”，一般上下左右各留出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2cm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。安排好刊头的位置，可用铅笔轻轻地画好框线。</a:t>
            </a:r>
          </a:p>
        </p:txBody>
      </p:sp>
    </p:spTree>
    <p:extLst>
      <p:ext uri="{BB962C8B-B14F-4D97-AF65-F5344CB8AC3E}">
        <p14:creationId xmlns:p14="http://schemas.microsoft.com/office/powerpoint/2010/main" val="213200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460746" y="1666924"/>
            <a:ext cx="7699041" cy="4585643"/>
            <a:chOff x="4460746" y="1666924"/>
            <a:chExt cx="7699041" cy="4585643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0746" y="1666924"/>
              <a:ext cx="4877239" cy="1977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5979" y="2655670"/>
              <a:ext cx="4583808" cy="2736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0746" y="5157192"/>
              <a:ext cx="5072062" cy="10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4223792" y="692696"/>
            <a:ext cx="37444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44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、制作流程</a:t>
            </a:r>
            <a:endParaRPr lang="zh-CN" altLang="en-US" sz="44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5440" y="1506910"/>
            <a:ext cx="2592288" cy="654918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mtClean="0">
                <a:gradFill flip="none" rotWithShape="1">
                  <a:gsLst>
                    <a:gs pos="0">
                      <a:srgbClr val="FF0000"/>
                    </a:gs>
                    <a:gs pos="53000">
                      <a:srgbClr val="0070C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</a:rPr>
              <a:t>版式设计</a:t>
            </a:r>
            <a:endParaRPr lang="zh-CN" altLang="en-US" sz="4000" b="1">
              <a:gradFill flip="none" rotWithShape="1">
                <a:gsLst>
                  <a:gs pos="0">
                    <a:srgbClr val="FF0000"/>
                  </a:gs>
                  <a:gs pos="53000">
                    <a:srgbClr val="0070C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6115" y="2444086"/>
            <a:ext cx="3197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mtClean="0">
                <a:latin typeface="+mn-ea"/>
              </a:rPr>
              <a:t>3.</a:t>
            </a:r>
            <a:r>
              <a:rPr lang="zh-CN" altLang="en-US" sz="3600" b="1">
                <a:latin typeface="+mn-ea"/>
              </a:rPr>
              <a:t>设计大</a:t>
            </a:r>
            <a:r>
              <a:rPr lang="zh-CN" altLang="en-US" sz="3600" b="1">
                <a:latin typeface="+mn-ea"/>
              </a:rPr>
              <a:t>版面</a:t>
            </a:r>
            <a:r>
              <a:rPr lang="zh-CN" altLang="en-US" sz="3600" b="1" smtClean="0">
                <a:latin typeface="+mn-ea"/>
              </a:rPr>
              <a:t>和刊头。</a:t>
            </a:r>
            <a:endParaRPr lang="zh-CN" altLang="en-US" sz="3600" b="1"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 rot="21159867">
            <a:off x="5292850" y="3360538"/>
            <a:ext cx="2874044" cy="1938992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114300">
            <a:solidFill>
              <a:srgbClr val="FFC000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 smtClean="0">
                <a:solidFill>
                  <a:srgbClr val="00B050"/>
                </a:solidFill>
                <a:latin typeface="Calibri" panose="020F0502020204030204" pitchFamily="34" charset="0"/>
              </a:rPr>
              <a:t>版面</a:t>
            </a:r>
            <a:r>
              <a:rPr lang="zh-CN" altLang="en-US" sz="4000" b="1" smtClean="0">
                <a:latin typeface="Calibri" panose="020F0502020204030204" pitchFamily="34" charset="0"/>
              </a:rPr>
              <a:t>要饱满</a:t>
            </a:r>
            <a:endParaRPr lang="en-US" altLang="zh-CN" sz="4000" b="1" smtClean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 smtClean="0">
                <a:solidFill>
                  <a:srgbClr val="00B050"/>
                </a:solidFill>
                <a:latin typeface="Calibri" panose="020F0502020204030204" pitchFamily="34" charset="0"/>
              </a:rPr>
              <a:t>颜色</a:t>
            </a:r>
            <a:r>
              <a:rPr lang="zh-CN" altLang="en-US" sz="4000" b="1" smtClean="0">
                <a:latin typeface="Calibri" panose="020F0502020204030204" pitchFamily="34" charset="0"/>
              </a:rPr>
              <a:t>要鲜艳</a:t>
            </a:r>
            <a:endParaRPr lang="en-US" altLang="zh-CN" sz="4000" b="1" smtClean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 smtClean="0">
                <a:solidFill>
                  <a:srgbClr val="00B050"/>
                </a:solidFill>
                <a:latin typeface="Calibri" panose="020F0502020204030204" pitchFamily="34" charset="0"/>
              </a:rPr>
              <a:t>刊头</a:t>
            </a:r>
            <a:r>
              <a:rPr lang="zh-CN" altLang="en-US" sz="4000" b="1" smtClean="0">
                <a:latin typeface="Calibri" panose="020F0502020204030204" pitchFamily="34" charset="0"/>
              </a:rPr>
              <a:t>要突出</a:t>
            </a:r>
            <a:endParaRPr lang="zh-CN" altLang="en-US" sz="4000" b="1">
              <a:latin typeface="Calibri" panose="020F0502020204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3234" y="3633698"/>
            <a:ext cx="388343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通读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所编辑或撰写的文章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并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计算字数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，根据文章内容及篇幅的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长短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进行排版。重要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文章放在显要位置（即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头版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）。 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152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4223792" y="692696"/>
            <a:ext cx="37444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44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、制作流程</a:t>
            </a:r>
            <a:endParaRPr lang="zh-CN" altLang="en-US" sz="44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5440" y="1506910"/>
            <a:ext cx="2592288" cy="65491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mtClean="0">
                <a:gradFill flip="none" rotWithShape="1">
                  <a:gsLst>
                    <a:gs pos="0">
                      <a:srgbClr val="FF0000"/>
                    </a:gs>
                    <a:gs pos="53000">
                      <a:srgbClr val="0070C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</a:rPr>
              <a:t>版式设计</a:t>
            </a:r>
            <a:endParaRPr lang="zh-CN" altLang="en-US" sz="4000" b="1">
              <a:gradFill flip="none" rotWithShape="1">
                <a:gsLst>
                  <a:gs pos="0">
                    <a:srgbClr val="FF0000"/>
                  </a:gs>
                  <a:gs pos="53000">
                    <a:srgbClr val="0070C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6115" y="2780928"/>
            <a:ext cx="3672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smtClean="0">
                <a:latin typeface="+mn-ea"/>
              </a:rPr>
              <a:t>4.</a:t>
            </a:r>
            <a:r>
              <a:rPr lang="zh-CN" altLang="en-US" sz="3600" b="1">
                <a:latin typeface="+mn-ea"/>
              </a:rPr>
              <a:t>画图</a:t>
            </a:r>
            <a:r>
              <a:rPr lang="zh-CN" altLang="en-US" sz="3600" b="1" smtClean="0">
                <a:latin typeface="+mn-ea"/>
              </a:rPr>
              <a:t>上色。</a:t>
            </a:r>
            <a:endParaRPr lang="zh-CN" altLang="en-US" sz="3600" b="1">
              <a:latin typeface="+mn-e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611" y="1916832"/>
            <a:ext cx="4521766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00" y="2862897"/>
            <a:ext cx="4157613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/>
          <p:cNvSpPr txBox="1">
            <a:spLocks noChangeArrowheads="1"/>
          </p:cNvSpPr>
          <p:nvPr/>
        </p:nvSpPr>
        <p:spPr bwMode="auto">
          <a:xfrm rot="21159867">
            <a:off x="6314961" y="3445583"/>
            <a:ext cx="2332366" cy="132343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14300">
            <a:solidFill>
              <a:srgbClr val="FFC000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000" b="1" smtClean="0">
                <a:solidFill>
                  <a:srgbClr val="00B050"/>
                </a:solidFill>
                <a:latin typeface="Calibri" panose="020F0502020204030204" pitchFamily="34" charset="0"/>
              </a:rPr>
              <a:t>画面</a:t>
            </a:r>
            <a:r>
              <a:rPr lang="zh-CN" altLang="en-US" sz="4000" b="1">
                <a:latin typeface="Calibri" panose="020F0502020204030204" pitchFamily="34" charset="0"/>
              </a:rPr>
              <a:t>保持</a:t>
            </a:r>
            <a:r>
              <a:rPr lang="zh-CN" altLang="en-US" sz="4000" b="1" smtClean="0">
                <a:latin typeface="Calibri" panose="020F0502020204030204" pitchFamily="34" charset="0"/>
              </a:rPr>
              <a:t>干净</a:t>
            </a:r>
            <a:endParaRPr lang="zh-CN" altLang="en-US" sz="4000" b="1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04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4223792" y="692696"/>
            <a:ext cx="37444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44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、制作流程</a:t>
            </a:r>
            <a:endParaRPr lang="zh-CN" altLang="en-US" sz="44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5440" y="1506910"/>
            <a:ext cx="2592288" cy="65491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mtClean="0">
                <a:gradFill flip="none" rotWithShape="1">
                  <a:gsLst>
                    <a:gs pos="0">
                      <a:srgbClr val="FF0000"/>
                    </a:gs>
                    <a:gs pos="53000">
                      <a:srgbClr val="0070C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</a:rPr>
              <a:t>版式设计</a:t>
            </a:r>
            <a:endParaRPr lang="zh-CN" altLang="en-US" sz="4000" b="1">
              <a:gradFill flip="none" rotWithShape="1">
                <a:gsLst>
                  <a:gs pos="0">
                    <a:srgbClr val="FF0000"/>
                  </a:gs>
                  <a:gs pos="53000">
                    <a:srgbClr val="0070C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6115" y="2780928"/>
            <a:ext cx="3672408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smtClean="0">
                <a:latin typeface="+mn-ea"/>
              </a:rPr>
              <a:t>5.</a:t>
            </a:r>
            <a:r>
              <a:rPr lang="zh-CN" altLang="en-US" sz="3600" b="1">
                <a:latin typeface="+mn-ea"/>
              </a:rPr>
              <a:t>打</a:t>
            </a:r>
            <a:r>
              <a:rPr lang="zh-CN" altLang="en-US" sz="3600" b="1" smtClean="0">
                <a:latin typeface="+mn-ea"/>
              </a:rPr>
              <a:t>格子。</a:t>
            </a:r>
            <a:endParaRPr lang="zh-CN" altLang="en-US" sz="3600" b="1">
              <a:latin typeface="+mn-ea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8" y="1967071"/>
            <a:ext cx="5705475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3643">
            <a:off x="8933508" y="3065955"/>
            <a:ext cx="2714625" cy="326231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935596" y="3658265"/>
            <a:ext cx="31441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要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注意长短文章穿插和横排竖排相结合，使版面既工整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又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生动活泼。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4727661" y="3904486"/>
            <a:ext cx="6331254" cy="2554545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14300">
            <a:solidFill>
              <a:srgbClr val="FFC000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4000" b="1" smtClean="0">
                <a:solidFill>
                  <a:srgbClr val="00B050"/>
                </a:solidFill>
                <a:latin typeface="Calibri" panose="020F0502020204030204" pitchFamily="34" charset="0"/>
              </a:rPr>
              <a:t>①</a:t>
            </a:r>
            <a:r>
              <a:rPr lang="zh-CN" altLang="en-US" sz="4000" b="1" smtClean="0">
                <a:latin typeface="Calibri" panose="020F0502020204030204" pitchFamily="34" charset="0"/>
              </a:rPr>
              <a:t>以横排为主</a:t>
            </a:r>
            <a:r>
              <a:rPr lang="zh-CN" altLang="en-US" sz="4000" b="1">
                <a:latin typeface="Calibri" panose="020F0502020204030204" pitchFamily="34" charset="0"/>
              </a:rPr>
              <a:t>，</a:t>
            </a:r>
            <a:r>
              <a:rPr lang="zh-CN" altLang="en-US" sz="4000" b="1">
                <a:latin typeface="Calibri" panose="020F0502020204030204" pitchFamily="34" charset="0"/>
              </a:rPr>
              <a:t>以</a:t>
            </a:r>
            <a:r>
              <a:rPr lang="zh-CN" altLang="en-US" sz="4000" b="1" smtClean="0">
                <a:latin typeface="Calibri" panose="020F0502020204030204" pitchFamily="34" charset="0"/>
              </a:rPr>
              <a:t>竖</a:t>
            </a:r>
            <a:r>
              <a:rPr lang="zh-CN" altLang="en-US" sz="4000" b="1">
                <a:latin typeface="Calibri" panose="020F0502020204030204" pitchFamily="34" charset="0"/>
              </a:rPr>
              <a:t>排</a:t>
            </a:r>
            <a:r>
              <a:rPr lang="zh-CN" altLang="en-US" sz="4000" b="1" smtClean="0">
                <a:latin typeface="Calibri" panose="020F0502020204030204" pitchFamily="34" charset="0"/>
              </a:rPr>
              <a:t>为辅。</a:t>
            </a:r>
            <a:endParaRPr lang="en-US" altLang="zh-CN" sz="4000" b="1" smtClean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zh-CN" altLang="en-US" sz="4000" b="1">
                <a:solidFill>
                  <a:srgbClr val="00B050"/>
                </a:solidFill>
                <a:latin typeface="Calibri" panose="020F0502020204030204" pitchFamily="34" charset="0"/>
              </a:rPr>
              <a:t>②</a:t>
            </a:r>
            <a:r>
              <a:rPr lang="zh-CN" altLang="en-US" sz="4000" b="1" smtClean="0">
                <a:latin typeface="Calibri" panose="020F0502020204030204" pitchFamily="34" charset="0"/>
              </a:rPr>
              <a:t>行距</a:t>
            </a:r>
            <a:r>
              <a:rPr lang="zh-CN" altLang="en-US" sz="4000" b="1">
                <a:latin typeface="Calibri" panose="020F0502020204030204" pitchFamily="34" charset="0"/>
              </a:rPr>
              <a:t>要大于</a:t>
            </a:r>
            <a:r>
              <a:rPr lang="zh-CN" altLang="en-US" sz="4000" b="1">
                <a:latin typeface="Calibri" panose="020F0502020204030204" pitchFamily="34" charset="0"/>
              </a:rPr>
              <a:t>字</a:t>
            </a:r>
            <a:r>
              <a:rPr lang="zh-CN" altLang="en-US" sz="4000" b="1" smtClean="0">
                <a:latin typeface="Calibri" panose="020F0502020204030204" pitchFamily="34" charset="0"/>
              </a:rPr>
              <a:t>距。</a:t>
            </a:r>
            <a:endParaRPr lang="en-US" altLang="zh-CN" sz="4000" b="1" smtClean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zh-CN" altLang="en-US" sz="4000" b="1" smtClean="0">
                <a:solidFill>
                  <a:srgbClr val="00B050"/>
                </a:solidFill>
                <a:latin typeface="Calibri" panose="020F0502020204030204" pitchFamily="34" charset="0"/>
              </a:rPr>
              <a:t>③</a:t>
            </a:r>
            <a:r>
              <a:rPr lang="zh-CN" altLang="en-US" sz="4000" b="1" smtClean="0">
                <a:latin typeface="Calibri" panose="020F0502020204030204" pitchFamily="34" charset="0"/>
              </a:rPr>
              <a:t>篇</a:t>
            </a:r>
            <a:r>
              <a:rPr lang="zh-CN" altLang="en-US" sz="4000" b="1">
                <a:latin typeface="Calibri" panose="020F0502020204030204" pitchFamily="34" charset="0"/>
              </a:rPr>
              <a:t>与篇之间要有空隙，篇与边之间要</a:t>
            </a:r>
            <a:r>
              <a:rPr lang="zh-CN" altLang="en-US" sz="4000" b="1">
                <a:latin typeface="Calibri" panose="020F0502020204030204" pitchFamily="34" charset="0"/>
              </a:rPr>
              <a:t>有</a:t>
            </a:r>
            <a:r>
              <a:rPr lang="zh-CN" altLang="en-US" sz="4000" b="1" smtClean="0">
                <a:latin typeface="Calibri" panose="020F0502020204030204" pitchFamily="34" charset="0"/>
              </a:rPr>
              <a:t>空隙</a:t>
            </a:r>
            <a:r>
              <a:rPr lang="zh-CN" altLang="en-US" sz="4000" b="1">
                <a:latin typeface="Calibri" panose="020F0502020204030204" pitchFamily="34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9841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4223792" y="692696"/>
            <a:ext cx="37444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44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、制作流程</a:t>
            </a:r>
            <a:endParaRPr lang="zh-CN" altLang="en-US" sz="44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5440" y="1506910"/>
            <a:ext cx="2808312" cy="65491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mtClean="0">
                <a:gradFill flip="none" rotWithShape="1">
                  <a:gsLst>
                    <a:gs pos="0">
                      <a:srgbClr val="FF0000"/>
                    </a:gs>
                    <a:gs pos="53000">
                      <a:srgbClr val="0070C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</a:rPr>
              <a:t>标题和正文</a:t>
            </a:r>
            <a:endParaRPr lang="zh-CN" altLang="en-US" sz="4000" b="1">
              <a:gradFill flip="none" rotWithShape="1">
                <a:gsLst>
                  <a:gs pos="0">
                    <a:srgbClr val="FF0000"/>
                  </a:gs>
                  <a:gs pos="53000">
                    <a:srgbClr val="0070C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6114" y="2780928"/>
            <a:ext cx="370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smtClean="0">
                <a:latin typeface="+mn-ea"/>
              </a:rPr>
              <a:t>写标题</a:t>
            </a:r>
            <a:r>
              <a:rPr lang="zh-CN" altLang="en-US" sz="3600" b="1">
                <a:latin typeface="+mn-ea"/>
              </a:rPr>
              <a:t>和</a:t>
            </a:r>
            <a:r>
              <a:rPr lang="zh-CN" altLang="en-US" sz="3600" b="1" smtClean="0">
                <a:latin typeface="+mn-ea"/>
              </a:rPr>
              <a:t>正文。</a:t>
            </a:r>
            <a:endParaRPr lang="zh-CN" altLang="en-US" sz="3600" b="1">
              <a:latin typeface="+mn-ea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 rot="21159867">
            <a:off x="6304362" y="2356924"/>
            <a:ext cx="4922123" cy="31700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14300">
            <a:solidFill>
              <a:srgbClr val="FFC000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4000" b="1" smtClean="0">
                <a:solidFill>
                  <a:srgbClr val="00B050"/>
                </a:solidFill>
                <a:latin typeface="Calibri" panose="020F0502020204030204" pitchFamily="34" charset="0"/>
              </a:rPr>
              <a:t>①字迹</a:t>
            </a:r>
            <a:r>
              <a:rPr lang="zh-CN" altLang="en-US" sz="4000" b="1" smtClean="0">
                <a:latin typeface="Calibri" panose="020F0502020204030204" pitchFamily="34" charset="0"/>
              </a:rPr>
              <a:t>工整</a:t>
            </a:r>
            <a:r>
              <a:rPr lang="zh-CN" altLang="en-US" sz="4000" b="1">
                <a:latin typeface="Calibri" panose="020F0502020204030204" pitchFamily="34" charset="0"/>
              </a:rPr>
              <a:t>、</a:t>
            </a:r>
            <a:r>
              <a:rPr lang="zh-CN" altLang="en-US" sz="4000" b="1">
                <a:latin typeface="Calibri" panose="020F0502020204030204" pitchFamily="34" charset="0"/>
              </a:rPr>
              <a:t>美观</a:t>
            </a:r>
            <a:r>
              <a:rPr lang="zh-CN" altLang="en-US" sz="4000" b="1" smtClean="0">
                <a:latin typeface="Calibri" panose="020F0502020204030204" pitchFamily="34" charset="0"/>
              </a:rPr>
              <a:t>，无错别字。</a:t>
            </a:r>
            <a:endParaRPr lang="en-US" altLang="zh-CN" sz="4000" b="1" smtClean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zh-CN" altLang="en-US" sz="4000" b="1" smtClean="0">
                <a:solidFill>
                  <a:srgbClr val="00B050"/>
                </a:solidFill>
                <a:latin typeface="Calibri" panose="020F0502020204030204" pitchFamily="34" charset="0"/>
              </a:rPr>
              <a:t>②字体统一。</a:t>
            </a:r>
            <a:r>
              <a:rPr lang="zh-CN" altLang="en-US" sz="4000" b="1" smtClean="0">
                <a:latin typeface="Calibri" panose="020F0502020204030204" pitchFamily="34" charset="0"/>
              </a:rPr>
              <a:t>多用行书楷书。</a:t>
            </a:r>
            <a:endParaRPr lang="en-US" altLang="zh-CN" sz="4000" b="1" smtClean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zh-CN" altLang="en-US" sz="4000" b="1" smtClean="0">
                <a:solidFill>
                  <a:srgbClr val="00B050"/>
                </a:solidFill>
                <a:latin typeface="Calibri" panose="020F0502020204030204" pitchFamily="34" charset="0"/>
              </a:rPr>
              <a:t>③</a:t>
            </a:r>
            <a:r>
              <a:rPr lang="zh-CN" altLang="en-US" sz="4000" b="1" smtClean="0">
                <a:latin typeface="Calibri" panose="020F0502020204030204" pitchFamily="34" charset="0"/>
              </a:rPr>
              <a:t>字</a:t>
            </a:r>
            <a:r>
              <a:rPr lang="zh-CN" altLang="en-US" sz="4000" b="1">
                <a:latin typeface="Calibri" panose="020F0502020204030204" pitchFamily="34" charset="0"/>
              </a:rPr>
              <a:t>的头尾要</a:t>
            </a:r>
            <a:r>
              <a:rPr lang="zh-CN" altLang="en-US" sz="4000" b="1">
                <a:solidFill>
                  <a:srgbClr val="00B050"/>
                </a:solidFill>
                <a:latin typeface="Calibri" panose="020F0502020204030204" pitchFamily="34" charset="0"/>
              </a:rPr>
              <a:t>整齐</a:t>
            </a:r>
            <a:r>
              <a:rPr lang="zh-CN" altLang="en-US" sz="4000" b="1" smtClean="0">
                <a:solidFill>
                  <a:srgbClr val="00B050"/>
                </a:solidFill>
                <a:latin typeface="Calibri" panose="020F0502020204030204" pitchFamily="34" charset="0"/>
              </a:rPr>
              <a:t>。</a:t>
            </a:r>
            <a:endParaRPr lang="zh-CN" altLang="en-US" sz="4000" b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26114" y="3704620"/>
            <a:ext cx="334169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每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一篇文章应有一个标题。如果是多篇文章，要围绕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一个主题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81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4223792" y="692696"/>
            <a:ext cx="37444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44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、制作流程</a:t>
            </a:r>
            <a:endParaRPr lang="zh-CN" altLang="en-US" sz="44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5440" y="1506910"/>
            <a:ext cx="2808312" cy="65491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mtClean="0">
                <a:gradFill flip="none" rotWithShape="1">
                  <a:gsLst>
                    <a:gs pos="0">
                      <a:srgbClr val="FF0000"/>
                    </a:gs>
                    <a:gs pos="53000">
                      <a:srgbClr val="0070C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</a:rPr>
              <a:t>插图及花边</a:t>
            </a:r>
            <a:endParaRPr lang="zh-CN" altLang="en-US" sz="4000" b="1">
              <a:gradFill flip="none" rotWithShape="1">
                <a:gsLst>
                  <a:gs pos="0">
                    <a:srgbClr val="FF0000"/>
                  </a:gs>
                  <a:gs pos="53000">
                    <a:srgbClr val="0070C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6114" y="2780928"/>
            <a:ext cx="370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mtClean="0">
                <a:latin typeface="+mn-ea"/>
              </a:rPr>
              <a:t>1.</a:t>
            </a:r>
            <a:r>
              <a:rPr lang="zh-CN" altLang="en-US" sz="3600" b="1" smtClean="0">
                <a:latin typeface="+mn-ea"/>
              </a:rPr>
              <a:t>画插图。</a:t>
            </a:r>
            <a:endParaRPr lang="zh-CN" altLang="en-US" sz="3600" b="1">
              <a:latin typeface="+mn-ea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 rot="21159867">
            <a:off x="6304362" y="2972476"/>
            <a:ext cx="4922123" cy="193899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14300">
            <a:solidFill>
              <a:srgbClr val="FFC000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4000" b="1" smtClean="0">
                <a:solidFill>
                  <a:srgbClr val="00B050"/>
                </a:solidFill>
                <a:latin typeface="Calibri" panose="020F0502020204030204" pitchFamily="34" charset="0"/>
              </a:rPr>
              <a:t>插图</a:t>
            </a:r>
            <a:r>
              <a:rPr lang="zh-CN" altLang="en-US" sz="4000" b="1" smtClean="0">
                <a:latin typeface="Calibri" panose="020F0502020204030204" pitchFamily="34" charset="0"/>
              </a:rPr>
              <a:t>占</a:t>
            </a:r>
            <a:r>
              <a:rPr lang="zh-CN" altLang="en-US" sz="4000" b="1">
                <a:latin typeface="Calibri" panose="020F0502020204030204" pitchFamily="34" charset="0"/>
              </a:rPr>
              <a:t>位</a:t>
            </a:r>
            <a:r>
              <a:rPr lang="zh-CN" altLang="en-US" sz="4000" b="1" smtClean="0">
                <a:latin typeface="Calibri" panose="020F0502020204030204" pitchFamily="34" charset="0"/>
              </a:rPr>
              <a:t>不宜太</a:t>
            </a:r>
            <a:r>
              <a:rPr lang="zh-CN" altLang="en-US" sz="4000" b="1">
                <a:latin typeface="Calibri" panose="020F0502020204030204" pitchFamily="34" charset="0"/>
              </a:rPr>
              <a:t>大</a:t>
            </a:r>
            <a:r>
              <a:rPr lang="zh-CN" altLang="en-US" sz="4000" b="1" smtClean="0">
                <a:latin typeface="Calibri" panose="020F0502020204030204" pitchFamily="34" charset="0"/>
              </a:rPr>
              <a:t>，应有 </a:t>
            </a:r>
            <a:r>
              <a:rPr lang="zh-CN" altLang="en-US" sz="4000" b="1">
                <a:latin typeface="Calibri" panose="020F0502020204030204" pitchFamily="34" charset="0"/>
              </a:rPr>
              <a:t>“画龙点睛”之效。 </a:t>
            </a:r>
          </a:p>
        </p:txBody>
      </p:sp>
      <p:sp>
        <p:nvSpPr>
          <p:cNvPr id="4" name="矩形 3"/>
          <p:cNvSpPr/>
          <p:nvPr/>
        </p:nvSpPr>
        <p:spPr>
          <a:xfrm>
            <a:off x="1019155" y="3457388"/>
            <a:ext cx="39737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插图要根据文章内容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及版面装饰的需要进行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设计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，要既能够美化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版面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又能够帮助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读者理解文章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内容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911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4223792" y="692696"/>
            <a:ext cx="37444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44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、制作流程</a:t>
            </a:r>
            <a:endParaRPr lang="zh-CN" altLang="en-US" sz="44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5440" y="1506910"/>
            <a:ext cx="2808312" cy="65491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mtClean="0">
                <a:gradFill flip="none" rotWithShape="1">
                  <a:gsLst>
                    <a:gs pos="0">
                      <a:srgbClr val="FF0000"/>
                    </a:gs>
                    <a:gs pos="53000">
                      <a:srgbClr val="0070C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</a:rPr>
              <a:t>插图及花边</a:t>
            </a:r>
            <a:endParaRPr lang="zh-CN" altLang="en-US" sz="4000" b="1">
              <a:gradFill flip="none" rotWithShape="1">
                <a:gsLst>
                  <a:gs pos="0">
                    <a:srgbClr val="FF0000"/>
                  </a:gs>
                  <a:gs pos="53000">
                    <a:srgbClr val="0070C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6114" y="2780928"/>
            <a:ext cx="370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mtClean="0">
                <a:latin typeface="+mn-ea"/>
              </a:rPr>
              <a:t>2.</a:t>
            </a:r>
            <a:r>
              <a:rPr lang="zh-CN" altLang="en-US" sz="3600" b="1" smtClean="0">
                <a:latin typeface="+mn-ea"/>
              </a:rPr>
              <a:t>画花边。</a:t>
            </a:r>
            <a:endParaRPr lang="zh-CN" altLang="en-US" sz="3600" b="1">
              <a:latin typeface="+mn-ea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 rot="21159867">
            <a:off x="6304362" y="3280252"/>
            <a:ext cx="4922123" cy="132343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14300">
            <a:solidFill>
              <a:srgbClr val="FFC000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4000" b="1" smtClean="0">
                <a:solidFill>
                  <a:srgbClr val="00B050"/>
                </a:solidFill>
                <a:latin typeface="Calibri" panose="020F0502020204030204" pitchFamily="34" charset="0"/>
              </a:rPr>
              <a:t>花边</a:t>
            </a:r>
            <a:r>
              <a:rPr lang="zh-CN" altLang="en-US" sz="4000" b="1" smtClean="0">
                <a:latin typeface="Calibri" panose="020F0502020204030204" pitchFamily="34" charset="0"/>
              </a:rPr>
              <a:t>常用</a:t>
            </a:r>
            <a:r>
              <a:rPr lang="zh-CN" altLang="en-US" sz="4000" b="1">
                <a:latin typeface="Calibri" panose="020F0502020204030204" pitchFamily="34" charset="0"/>
              </a:rPr>
              <a:t>的多是直线或波状</a:t>
            </a:r>
            <a:r>
              <a:rPr lang="zh-CN" altLang="en-US" sz="4000" b="1">
                <a:latin typeface="Calibri" panose="020F0502020204030204" pitchFamily="34" charset="0"/>
              </a:rPr>
              <a:t>线</a:t>
            </a:r>
            <a:r>
              <a:rPr lang="zh-CN" altLang="en-US" sz="4000" b="1" smtClean="0">
                <a:latin typeface="Calibri" panose="020F0502020204030204" pitchFamily="34" charset="0"/>
              </a:rPr>
              <a:t>等</a:t>
            </a:r>
            <a:r>
              <a:rPr lang="zh-CN" altLang="en-US" sz="4000" b="1">
                <a:latin typeface="Calibri" panose="020F0502020204030204" pitchFamily="34" charset="0"/>
              </a:rPr>
              <a:t>线条</a:t>
            </a:r>
            <a:r>
              <a:rPr lang="zh-CN" altLang="en-US" sz="4000" b="1" smtClean="0">
                <a:latin typeface="Calibri" panose="020F0502020204030204" pitchFamily="34" charset="0"/>
              </a:rPr>
              <a:t>。 </a:t>
            </a:r>
            <a:endParaRPr lang="zh-CN" altLang="en-US" sz="4000" b="1">
              <a:latin typeface="Calibri" panose="020F0502020204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19155" y="3457388"/>
            <a:ext cx="39737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花边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是手抄报中不可少的。重要文章用花边作外框；文章之间也可用花边分隔；有的整个版面上下或左右也可用花边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隔开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249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ChangeArrowheads="1"/>
          </p:cNvSpPr>
          <p:nvPr/>
        </p:nvSpPr>
        <p:spPr bwMode="auto">
          <a:xfrm>
            <a:off x="4223792" y="692696"/>
            <a:ext cx="37444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</a:t>
            </a:r>
            <a:r>
              <a:rPr lang="zh-CN" altLang="en-US" sz="44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、作品欣赏</a:t>
            </a:r>
            <a:endParaRPr lang="zh-CN" altLang="en-US" sz="44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543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3793" descr="6bd7cc79h7a99f93b84fa&amp;690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03536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4817" descr="091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707" y="22412"/>
            <a:ext cx="6055923" cy="340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35841" descr="10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7" y="3410861"/>
            <a:ext cx="6081750" cy="34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37889" descr="09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706" y="3410860"/>
            <a:ext cx="6076094" cy="3418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85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20000"/>
                    </a14:imgEffect>
                  </a14:imgLayer>
                </a14:imgProps>
              </a:ext>
            </a:extLst>
          </a:blip>
          <a:srcRect l="841" t="1709" r="863" b="3003"/>
          <a:stretch/>
        </p:blipFill>
        <p:spPr>
          <a:xfrm>
            <a:off x="0" y="188640"/>
            <a:ext cx="12221265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14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590</Words>
  <Application>Microsoft Office PowerPoint</Application>
  <PresentationFormat>宽屏</PresentationFormat>
  <Paragraphs>64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黑体</vt:lpstr>
      <vt:lpstr>华文新魏</vt:lpstr>
      <vt:lpstr>楷体</vt:lpstr>
      <vt:lpstr>宋体</vt:lpstr>
      <vt:lpstr>Arial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18</cp:revision>
  <dcterms:created xsi:type="dcterms:W3CDTF">2024-03-25T03:05:30Z</dcterms:created>
  <dcterms:modified xsi:type="dcterms:W3CDTF">2024-03-25T07:19:09Z</dcterms:modified>
</cp:coreProperties>
</file>