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312" r:id="rId2"/>
    <p:sldId id="257" r:id="rId3"/>
    <p:sldId id="258" r:id="rId4"/>
    <p:sldId id="334" r:id="rId5"/>
    <p:sldId id="294" r:id="rId6"/>
    <p:sldId id="336" r:id="rId7"/>
    <p:sldId id="337" r:id="rId8"/>
    <p:sldId id="330" r:id="rId9"/>
    <p:sldId id="295" r:id="rId10"/>
    <p:sldId id="338" r:id="rId11"/>
    <p:sldId id="324" r:id="rId12"/>
    <p:sldId id="326" r:id="rId13"/>
    <p:sldId id="331" r:id="rId14"/>
    <p:sldId id="297" r:id="rId15"/>
    <p:sldId id="341" r:id="rId16"/>
    <p:sldId id="339" r:id="rId17"/>
    <p:sldId id="342" r:id="rId18"/>
    <p:sldId id="332" r:id="rId19"/>
    <p:sldId id="296" r:id="rId20"/>
    <p:sldId id="343" r:id="rId21"/>
    <p:sldId id="344" r:id="rId22"/>
    <p:sldId id="345" r:id="rId23"/>
    <p:sldId id="346" r:id="rId24"/>
    <p:sldId id="347" r:id="rId25"/>
    <p:sldId id="348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101"/>
    <a:srgbClr val="1E2E48"/>
    <a:srgbClr val="1746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05" autoAdjust="0"/>
    <p:restoredTop sz="94660"/>
  </p:normalViewPr>
  <p:slideViewPr>
    <p:cSldViewPr snapToGrid="0">
      <p:cViewPr>
        <p:scale>
          <a:sx n="66" d="100"/>
          <a:sy n="66" d="100"/>
        </p:scale>
        <p:origin x="510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3011-1B50-47F1-9C30-86B1F968BEDD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47CB3-C65F-47A0-B58F-97E8F1C629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74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powerpoint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kejian/meishu/" TargetMode="External"/><Relationship Id="rId3" Type="http://schemas.openxmlformats.org/officeDocument/2006/relationships/hyperlink" Target="http://www.1ppt.com/moban/" TargetMode="External"/><Relationship Id="rId21" Type="http://schemas.openxmlformats.org/officeDocument/2006/relationships/hyperlink" Target="http://www.1ppt.com/kejian/huaxue/" TargetMode="External"/><Relationship Id="rId7" Type="http://schemas.openxmlformats.org/officeDocument/2006/relationships/hyperlink" Target="http://www.1ppt.com/xiazai/" TargetMode="External"/><Relationship Id="rId12" Type="http://schemas.openxmlformats.org/officeDocument/2006/relationships/hyperlink" Target="http://www.1ppt.com/jiaoan/" TargetMode="External"/><Relationship Id="rId17" Type="http://schemas.openxmlformats.org/officeDocument/2006/relationships/hyperlink" Target="http://www.1ppt.com/kejian/yingyu/" TargetMode="External"/><Relationship Id="rId2" Type="http://schemas.openxmlformats.org/officeDocument/2006/relationships/slide" Target="../slides/slide4.xml"/><Relationship Id="rId16" Type="http://schemas.openxmlformats.org/officeDocument/2006/relationships/hyperlink" Target="http://www.1ppt.com/kejian/shuxue/" TargetMode="External"/><Relationship Id="rId20" Type="http://schemas.openxmlformats.org/officeDocument/2006/relationships/hyperlink" Target="http://www.1ppt.com/kejian/wul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tubiao/" TargetMode="External"/><Relationship Id="rId11" Type="http://schemas.openxmlformats.org/officeDocument/2006/relationships/hyperlink" Target="http://www.1ppt.com/shiti/" TargetMode="External"/><Relationship Id="rId24" Type="http://schemas.openxmlformats.org/officeDocument/2006/relationships/hyperlink" Target="http://www.1ppt.com/kejian/lishi/" TargetMode="External"/><Relationship Id="rId5" Type="http://schemas.openxmlformats.org/officeDocument/2006/relationships/hyperlink" Target="http://www.1ppt.com/beijing/" TargetMode="External"/><Relationship Id="rId15" Type="http://schemas.openxmlformats.org/officeDocument/2006/relationships/hyperlink" Target="http://www.1ppt.com/kejian/yuwen/" TargetMode="External"/><Relationship Id="rId23" Type="http://schemas.openxmlformats.org/officeDocument/2006/relationships/hyperlink" Target="http://www.1ppt.com/kejian/dili/" TargetMode="External"/><Relationship Id="rId10" Type="http://schemas.openxmlformats.org/officeDocument/2006/relationships/hyperlink" Target="http://www.1ppt.com/excel/" TargetMode="External"/><Relationship Id="rId19" Type="http://schemas.openxmlformats.org/officeDocument/2006/relationships/hyperlink" Target="http://www.1ppt.com/kejian/kexue/" TargetMode="External"/><Relationship Id="rId4" Type="http://schemas.openxmlformats.org/officeDocument/2006/relationships/hyperlink" Target="http://www.1ppt.com/sucai/" TargetMode="External"/><Relationship Id="rId9" Type="http://schemas.openxmlformats.org/officeDocument/2006/relationships/hyperlink" Target="http://www.1ppt.com/word/" TargetMode="External"/><Relationship Id="rId14" Type="http://schemas.openxmlformats.org/officeDocument/2006/relationships/hyperlink" Target="http://www.1ppt.com/kejian/" TargetMode="External"/><Relationship Id="rId22" Type="http://schemas.openxmlformats.org/officeDocument/2006/relationships/hyperlink" Target="http://www.1ppt.com/kejian/shengwu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素材：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背景：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图表：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试卷下载：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教案下载：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个人简历：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www.1ppt.com/jianli/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语文课件：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www.1ppt.com/kejian/yuwen/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数学课件：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www.1ppt.com/kejian/shuxue/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英语课件：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www.1ppt.com/kejian/yingyu/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美术课件：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www.1ppt.com/kejian/meishu/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科学课件：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9"/>
              </a:rPr>
              <a:t>www.1ppt.com/kejian/kexue/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物理课件：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0"/>
              </a:rPr>
              <a:t>www.1ppt.com/kejian/wuli/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化学课件：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1"/>
              </a:rPr>
              <a:t>www.1ppt.com/kejian/huaxue/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生物课件：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2"/>
              </a:rPr>
              <a:t>www.1ppt.com/kejian/shengwu/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地理课件：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3"/>
              </a:rPr>
              <a:t>www.1ppt.com/kejian/dili/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历史课件：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4"/>
              </a:rPr>
              <a:t>www.1ppt.com/kejian/lishi/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675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441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909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293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864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884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16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316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4123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726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5871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9826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7CB3-C65F-47A0-B58F-97E8F1C6294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672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5932713" cy="47461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0115" y="-1"/>
            <a:ext cx="5471886" cy="5331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5932713" cy="474617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0115" y="-1"/>
            <a:ext cx="5471886" cy="53314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597" y="101600"/>
            <a:ext cx="2724497" cy="11674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647700" y="2379418"/>
            <a:ext cx="6096000" cy="3434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感谢您下载平台上提供的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endParaRPr lang="en-US" altLang="zh-CN" sz="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在熊猫办公出售的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不得将熊猫办公的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44F1AF-F311-4681-8923-3149B0498D97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9195623-D93C-47AD-B37D-3AD831C409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2024/4/11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14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>
        <p:rando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eb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eb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eb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eb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6.png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eb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56765"/>
            <a:ext cx="12192000" cy="100123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71" y="-1"/>
            <a:ext cx="11456659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449" y="3618771"/>
            <a:ext cx="3553103" cy="30615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20240" y="1603827"/>
            <a:ext cx="7351519" cy="203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0669" y="5517772"/>
            <a:ext cx="3484544" cy="184024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7878" y="5260963"/>
            <a:ext cx="3484543" cy="184024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6083" y="2694252"/>
            <a:ext cx="5736167" cy="374364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7892" y="5029737"/>
            <a:ext cx="3889515" cy="205412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128247" y="2761975"/>
            <a:ext cx="5736167" cy="374364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7378" y="5029737"/>
            <a:ext cx="3889515" cy="205412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56696" y="-29718"/>
            <a:ext cx="2183363" cy="17688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6083" y="-66015"/>
            <a:ext cx="2183363" cy="1768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883717" y="681807"/>
            <a:ext cx="2236510" cy="707886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00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/>
                <a:ea typeface="微软雅黑"/>
                <a:sym typeface="Times New Roman"/>
              </a:rPr>
              <a:t>主题班会</a:t>
            </a:r>
            <a:endParaRPr lang="zh-CN" altLang="en-US" sz="4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/>
              <a:ea typeface="微软雅黑"/>
              <a:sym typeface="Times New Roman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22" y="0"/>
            <a:ext cx="3311678" cy="353144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1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94746" y="24982"/>
            <a:ext cx="3311678" cy="3531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77175" y="1861970"/>
            <a:ext cx="5001752" cy="3739250"/>
            <a:chOff x="877175" y="1861970"/>
            <a:chExt cx="5001752" cy="3739250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5955" y="1861970"/>
              <a:ext cx="3553103" cy="3061528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175" y="3760971"/>
              <a:ext cx="3484544" cy="184024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94384" y="3504162"/>
              <a:ext cx="3484543" cy="1840248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2793735" y="2028369"/>
            <a:ext cx="1600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目录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560475" y="2138672"/>
            <a:ext cx="4496576" cy="3205738"/>
            <a:chOff x="7313052" y="2946400"/>
            <a:chExt cx="3850248" cy="3205738"/>
          </a:xfrm>
        </p:grpSpPr>
        <p:grpSp>
          <p:nvGrpSpPr>
            <p:cNvPr id="15" name="组合 32"/>
            <p:cNvGrpSpPr/>
            <p:nvPr/>
          </p:nvGrpSpPr>
          <p:grpSpPr>
            <a:xfrm>
              <a:off x="7313052" y="2946400"/>
              <a:ext cx="3850248" cy="584775"/>
              <a:chOff x="619108" y="0"/>
              <a:chExt cx="3701634" cy="586425"/>
            </a:xfrm>
          </p:grpSpPr>
          <p:sp>
            <p:nvSpPr>
              <p:cNvPr id="24" name="TextBox 2"/>
              <p:cNvSpPr txBox="1">
                <a:spLocks noChangeArrowheads="1"/>
              </p:cNvSpPr>
              <p:nvPr/>
            </p:nvSpPr>
            <p:spPr bwMode="auto">
              <a:xfrm>
                <a:off x="1339362" y="0"/>
                <a:ext cx="2981380" cy="585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chemeClr val="accent2">
                        <a:lumMod val="50000"/>
                      </a:schemeClr>
                    </a:solidFill>
                    <a:latin typeface="Times New Roman"/>
                    <a:ea typeface="微软雅黑"/>
                    <a:sym typeface="Times New Roman"/>
                  </a:rPr>
                  <a:t>中秋节的起源</a:t>
                </a:r>
              </a:p>
            </p:txBody>
          </p:sp>
          <p:sp>
            <p:nvSpPr>
              <p:cNvPr id="25" name="文本框 34"/>
              <p:cNvSpPr txBox="1">
                <a:spLocks noChangeArrowheads="1"/>
              </p:cNvSpPr>
              <p:nvPr/>
            </p:nvSpPr>
            <p:spPr bwMode="auto">
              <a:xfrm>
                <a:off x="619108" y="0"/>
                <a:ext cx="720254" cy="586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2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/>
                    <a:ea typeface="微软雅黑"/>
                    <a:sym typeface="Times New Roman"/>
                  </a:rPr>
                  <a:t>壹</a:t>
                </a:r>
              </a:p>
            </p:txBody>
          </p:sp>
          <p:sp>
            <p:nvSpPr>
              <p:cNvPr id="26" name="流程图: 联系 36"/>
              <p:cNvSpPr>
                <a:spLocks noChangeArrowheads="1"/>
              </p:cNvSpPr>
              <p:nvPr/>
            </p:nvSpPr>
            <p:spPr bwMode="auto">
              <a:xfrm>
                <a:off x="1233069" y="202520"/>
                <a:ext cx="106293" cy="106293"/>
              </a:xfrm>
              <a:prstGeom prst="flowChartConnector">
                <a:avLst/>
              </a:prstGeom>
              <a:solidFill>
                <a:srgbClr val="843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>
                  <a:solidFill>
                    <a:schemeClr val="accent2">
                      <a:lumMod val="50000"/>
                    </a:schemeClr>
                  </a:solidFill>
                  <a:latin typeface="Times New Roman"/>
                  <a:ea typeface="微软雅黑"/>
                  <a:sym typeface="Times New Roman"/>
                </a:endParaRPr>
              </a:p>
            </p:txBody>
          </p:sp>
        </p:grpSp>
        <p:grpSp>
          <p:nvGrpSpPr>
            <p:cNvPr id="16" name="组合 37"/>
            <p:cNvGrpSpPr/>
            <p:nvPr/>
          </p:nvGrpSpPr>
          <p:grpSpPr>
            <a:xfrm>
              <a:off x="7313052" y="3819525"/>
              <a:ext cx="3850248" cy="584775"/>
              <a:chOff x="619108" y="0"/>
              <a:chExt cx="3701634" cy="584410"/>
            </a:xfrm>
          </p:grpSpPr>
          <p:sp>
            <p:nvSpPr>
              <p:cNvPr id="21" name="TextBox 2"/>
              <p:cNvSpPr txBox="1">
                <a:spLocks noChangeArrowheads="1"/>
              </p:cNvSpPr>
              <p:nvPr/>
            </p:nvSpPr>
            <p:spPr bwMode="auto">
              <a:xfrm>
                <a:off x="1339362" y="0"/>
                <a:ext cx="2981380" cy="584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chemeClr val="accent2">
                        <a:lumMod val="50000"/>
                      </a:schemeClr>
                    </a:solidFill>
                    <a:latin typeface="Times New Roman"/>
                    <a:ea typeface="微软雅黑"/>
                    <a:sym typeface="Times New Roman"/>
                  </a:rPr>
                  <a:t>中秋节的典故</a:t>
                </a:r>
              </a:p>
            </p:txBody>
          </p:sp>
          <p:sp>
            <p:nvSpPr>
              <p:cNvPr id="22" name="文本框 39"/>
              <p:cNvSpPr txBox="1">
                <a:spLocks noChangeArrowheads="1"/>
              </p:cNvSpPr>
              <p:nvPr/>
            </p:nvSpPr>
            <p:spPr bwMode="auto">
              <a:xfrm>
                <a:off x="619108" y="0"/>
                <a:ext cx="720254" cy="584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chemeClr val="accent2">
                        <a:lumMod val="50000"/>
                      </a:schemeClr>
                    </a:solidFill>
                    <a:latin typeface="Times New Roman"/>
                    <a:ea typeface="微软雅黑"/>
                    <a:sym typeface="Times New Roman"/>
                  </a:rPr>
                  <a:t>贰</a:t>
                </a:r>
              </a:p>
            </p:txBody>
          </p:sp>
          <p:sp>
            <p:nvSpPr>
              <p:cNvPr id="23" name="流程图: 联系 41"/>
              <p:cNvSpPr>
                <a:spLocks noChangeArrowheads="1"/>
              </p:cNvSpPr>
              <p:nvPr/>
            </p:nvSpPr>
            <p:spPr bwMode="auto">
              <a:xfrm>
                <a:off x="1233069" y="202435"/>
                <a:ext cx="106293" cy="106293"/>
              </a:xfrm>
              <a:prstGeom prst="flowChartConnector">
                <a:avLst/>
              </a:prstGeom>
              <a:solidFill>
                <a:srgbClr val="843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>
                  <a:solidFill>
                    <a:schemeClr val="accent2">
                      <a:lumMod val="50000"/>
                    </a:schemeClr>
                  </a:solidFill>
                  <a:latin typeface="Times New Roman"/>
                  <a:ea typeface="微软雅黑"/>
                  <a:sym typeface="Times New Roman"/>
                </a:endParaRPr>
              </a:p>
            </p:txBody>
          </p:sp>
        </p:grpSp>
        <p:grpSp>
          <p:nvGrpSpPr>
            <p:cNvPr id="17" name="组合 42"/>
            <p:cNvGrpSpPr/>
            <p:nvPr/>
          </p:nvGrpSpPr>
          <p:grpSpPr>
            <a:xfrm>
              <a:off x="7313052" y="4694238"/>
              <a:ext cx="3850248" cy="584775"/>
              <a:chOff x="619108" y="0"/>
              <a:chExt cx="3701634" cy="586426"/>
            </a:xfrm>
          </p:grpSpPr>
          <p:sp>
            <p:nvSpPr>
              <p:cNvPr id="18" name="TextBox 2"/>
              <p:cNvSpPr txBox="1">
                <a:spLocks noChangeArrowheads="1"/>
              </p:cNvSpPr>
              <p:nvPr/>
            </p:nvSpPr>
            <p:spPr bwMode="auto">
              <a:xfrm>
                <a:off x="1339362" y="0"/>
                <a:ext cx="2981380" cy="586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chemeClr val="accent2">
                        <a:lumMod val="50000"/>
                      </a:schemeClr>
                    </a:solidFill>
                    <a:latin typeface="Times New Roman"/>
                    <a:ea typeface="微软雅黑"/>
                    <a:sym typeface="Times New Roman"/>
                  </a:rPr>
                  <a:t>中秋节的诗词</a:t>
                </a:r>
              </a:p>
            </p:txBody>
          </p:sp>
          <p:sp>
            <p:nvSpPr>
              <p:cNvPr id="19" name="文本框 44"/>
              <p:cNvSpPr txBox="1">
                <a:spLocks noChangeArrowheads="1"/>
              </p:cNvSpPr>
              <p:nvPr/>
            </p:nvSpPr>
            <p:spPr bwMode="auto">
              <a:xfrm>
                <a:off x="619108" y="0"/>
                <a:ext cx="720254" cy="586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chemeClr val="accent2">
                        <a:lumMod val="50000"/>
                      </a:schemeClr>
                    </a:solidFill>
                    <a:latin typeface="Times New Roman"/>
                    <a:ea typeface="微软雅黑"/>
                    <a:sym typeface="Times New Roman"/>
                  </a:rPr>
                  <a:t>叁</a:t>
                </a:r>
              </a:p>
            </p:txBody>
          </p:sp>
          <p:sp>
            <p:nvSpPr>
              <p:cNvPr id="20" name="流程图: 联系 46"/>
              <p:cNvSpPr>
                <a:spLocks noChangeArrowheads="1"/>
              </p:cNvSpPr>
              <p:nvPr/>
            </p:nvSpPr>
            <p:spPr bwMode="auto">
              <a:xfrm>
                <a:off x="1233069" y="202520"/>
                <a:ext cx="106293" cy="106293"/>
              </a:xfrm>
              <a:prstGeom prst="flowChartConnector">
                <a:avLst/>
              </a:prstGeom>
              <a:solidFill>
                <a:srgbClr val="843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>
                  <a:solidFill>
                    <a:schemeClr val="accent2">
                      <a:lumMod val="50000"/>
                    </a:schemeClr>
                  </a:solidFill>
                  <a:latin typeface="Times New Roman"/>
                  <a:ea typeface="微软雅黑"/>
                  <a:sym typeface="Times New Roman"/>
                </a:endParaRPr>
              </a:p>
            </p:txBody>
          </p:sp>
        </p:grpSp>
        <p:grpSp>
          <p:nvGrpSpPr>
            <p:cNvPr id="27" name="组合 47"/>
            <p:cNvGrpSpPr/>
            <p:nvPr/>
          </p:nvGrpSpPr>
          <p:grpSpPr>
            <a:xfrm>
              <a:off x="7313052" y="5567363"/>
              <a:ext cx="3850248" cy="584775"/>
              <a:chOff x="619108" y="0"/>
              <a:chExt cx="3701634" cy="584412"/>
            </a:xfrm>
          </p:grpSpPr>
          <p:sp>
            <p:nvSpPr>
              <p:cNvPr id="28" name="TextBox 2"/>
              <p:cNvSpPr txBox="1">
                <a:spLocks noChangeArrowheads="1"/>
              </p:cNvSpPr>
              <p:nvPr/>
            </p:nvSpPr>
            <p:spPr bwMode="auto">
              <a:xfrm>
                <a:off x="1339362" y="0"/>
                <a:ext cx="2981380" cy="583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chemeClr val="accent2">
                        <a:lumMod val="50000"/>
                      </a:schemeClr>
                    </a:solidFill>
                    <a:latin typeface="Times New Roman"/>
                    <a:ea typeface="微软雅黑"/>
                    <a:sym typeface="Times New Roman"/>
                  </a:rPr>
                  <a:t>中秋节的习俗</a:t>
                </a:r>
              </a:p>
            </p:txBody>
          </p:sp>
          <p:sp>
            <p:nvSpPr>
              <p:cNvPr id="29" name="文本框 49"/>
              <p:cNvSpPr txBox="1">
                <a:spLocks noChangeArrowheads="1"/>
              </p:cNvSpPr>
              <p:nvPr/>
            </p:nvSpPr>
            <p:spPr bwMode="auto">
              <a:xfrm>
                <a:off x="619108" y="0"/>
                <a:ext cx="720254" cy="584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chemeClr val="accent2">
                        <a:lumMod val="50000"/>
                      </a:schemeClr>
                    </a:solidFill>
                    <a:latin typeface="Times New Roman"/>
                    <a:ea typeface="微软雅黑"/>
                    <a:sym typeface="Times New Roman"/>
                  </a:rPr>
                  <a:t>肆</a:t>
                </a:r>
              </a:p>
            </p:txBody>
          </p:sp>
          <p:sp>
            <p:nvSpPr>
              <p:cNvPr id="30" name="流程图: 联系 51"/>
              <p:cNvSpPr>
                <a:spLocks noChangeArrowheads="1"/>
              </p:cNvSpPr>
              <p:nvPr/>
            </p:nvSpPr>
            <p:spPr bwMode="auto">
              <a:xfrm>
                <a:off x="1233069" y="177685"/>
                <a:ext cx="106293" cy="106293"/>
              </a:xfrm>
              <a:prstGeom prst="flowChartConnector">
                <a:avLst/>
              </a:prstGeom>
              <a:solidFill>
                <a:srgbClr val="843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>
                  <a:solidFill>
                    <a:schemeClr val="accent2">
                      <a:lumMod val="50000"/>
                    </a:schemeClr>
                  </a:solidFill>
                  <a:latin typeface="Times New Roman"/>
                  <a:ea typeface="微软雅黑"/>
                  <a:sym typeface="Times New Roman"/>
                </a:endParaRPr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96053" y="3529745"/>
            <a:ext cx="5736167" cy="374364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7378" y="5029737"/>
            <a:ext cx="3889515" cy="205412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146" y="3389869"/>
            <a:ext cx="5736167" cy="3743643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7892" y="5029737"/>
            <a:ext cx="3889515" cy="205412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0640"/>
            <a:ext cx="12192000" cy="1001234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22" y="0"/>
            <a:ext cx="3311678" cy="353144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94746" y="24982"/>
            <a:ext cx="3311678" cy="3531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6229209">
            <a:off x="4271018" y="563716"/>
            <a:ext cx="3959509" cy="5287945"/>
            <a:chOff x="3075548" y="-1204035"/>
            <a:chExt cx="3959509" cy="52879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70790">
              <a:off x="2411330" y="-539817"/>
              <a:ext cx="5287945" cy="3959509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 rot="15370790">
              <a:off x="3572649" y="839104"/>
              <a:ext cx="1600500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accent2">
                      <a:lumMod val="50000"/>
                    </a:schemeClr>
                  </a:solidFill>
                  <a:latin typeface="Times New Roman"/>
                  <a:ea typeface="微软雅黑"/>
                  <a:sym typeface="Times New Roman"/>
                </a:rPr>
                <a:t>壹</a:t>
              </a:r>
            </a:p>
          </p:txBody>
        </p:sp>
      </p:grpSp>
      <p:sp>
        <p:nvSpPr>
          <p:cNvPr id="28" name="TextBox 2"/>
          <p:cNvSpPr txBox="1">
            <a:spLocks noChangeArrowheads="1"/>
          </p:cNvSpPr>
          <p:nvPr/>
        </p:nvSpPr>
        <p:spPr bwMode="auto">
          <a:xfrm>
            <a:off x="3887470" y="4988209"/>
            <a:ext cx="476440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中秋节的起源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71960" y="786157"/>
            <a:ext cx="1924040" cy="155871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96053" y="3529745"/>
            <a:ext cx="5736167" cy="37436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7378" y="5029737"/>
            <a:ext cx="3889515" cy="205412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146" y="3389869"/>
            <a:ext cx="5736167" cy="374364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7892" y="5029737"/>
            <a:ext cx="3889515" cy="205412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0640"/>
            <a:ext cx="12192000" cy="100123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22" y="0"/>
            <a:ext cx="3311678" cy="353144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94746" y="24982"/>
            <a:ext cx="3311678" cy="3531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4"/>
          <p:cNvSpPr txBox="1"/>
          <p:nvPr/>
        </p:nvSpPr>
        <p:spPr>
          <a:xfrm>
            <a:off x="3602971" y="1151550"/>
            <a:ext cx="7165038" cy="44021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2800" dirty="0">
                <a:solidFill>
                  <a:srgbClr val="420000"/>
                </a:solidFill>
                <a:latin typeface="Times New Roman"/>
                <a:ea typeface="微软雅黑"/>
                <a:sym typeface="Times New Roman"/>
              </a:rPr>
              <a:t>中秋节，又称月夕、秋节、仲秋节、八月节、八月会、追月节、玩月节、拜月节、女儿节或团圆节，是流行于中国众多民族与汉字文化圈诸国的传统文化节日，时在农历八月十五；因其恰值三秋之半，故名，也有些地方将中秋节定在八月十六。</a:t>
            </a:r>
          </a:p>
        </p:txBody>
      </p:sp>
      <p:sp>
        <p:nvSpPr>
          <p:cNvPr id="2" name="矩形 1"/>
          <p:cNvSpPr/>
          <p:nvPr/>
        </p:nvSpPr>
        <p:spPr>
          <a:xfrm>
            <a:off x="10472863" y="2403680"/>
            <a:ext cx="743151" cy="2288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0000"/>
              </a:solidFill>
              <a:latin typeface="Times New Roman"/>
              <a:ea typeface="微软雅黑"/>
              <a:sym typeface="Times New Roman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7778" y="4488575"/>
            <a:ext cx="1372407" cy="63424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000">
            <a:off x="-79670" y="1847038"/>
            <a:ext cx="4013200" cy="3011170"/>
          </a:xfrm>
          <a:prstGeom prst="rect">
            <a:avLst/>
          </a:prstGeom>
        </p:spPr>
      </p:pic>
      <p:sp>
        <p:nvSpPr>
          <p:cNvPr id="32" name="文本框 35"/>
          <p:cNvSpPr txBox="1"/>
          <p:nvPr/>
        </p:nvSpPr>
        <p:spPr>
          <a:xfrm>
            <a:off x="10678464" y="2304630"/>
            <a:ext cx="627095" cy="24863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4000" b="1" dirty="0">
                <a:solidFill>
                  <a:srgbClr val="420000"/>
                </a:solidFill>
                <a:latin typeface="Times New Roman"/>
                <a:ea typeface="微软雅黑"/>
                <a:sym typeface="Times New Roman"/>
              </a:rPr>
              <a:t>中秋佳节</a:t>
            </a:r>
          </a:p>
        </p:txBody>
      </p:sp>
    </p:spTree>
    <p:extLst>
      <p:ext uri="{BB962C8B-B14F-4D97-AF65-F5344CB8AC3E}">
        <p14:creationId xmlns:p14="http://schemas.microsoft.com/office/powerpoint/2010/main" val="23744824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717455" y="1433422"/>
            <a:ext cx="391444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中秋节起源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17455" y="2485534"/>
            <a:ext cx="5494159" cy="35394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中秋节是由天子夕月、秋社、赏月以及月宫的传说等多种风俗事项汇合而成的，它起源于先秦，最后定型于唐朝。</a:t>
            </a:r>
            <a:endParaRPr lang="zh-CN" altLang="en-US" sz="2800" dirty="0">
              <a:solidFill>
                <a:schemeClr val="accent2">
                  <a:lumMod val="50000"/>
                </a:schemeClr>
              </a:solidFill>
              <a:latin typeface="Times New Roman"/>
              <a:ea typeface="微软雅黑"/>
              <a:sym typeface="Times New Roman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90" y="0"/>
            <a:ext cx="4379310" cy="685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699"/>
                                  </p:stCondLst>
                                  <p:iterate type="lt">
                                    <p:tmPct val="3101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717455" y="1433422"/>
            <a:ext cx="391444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中秋节起源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17456" y="2141308"/>
            <a:ext cx="5857516" cy="35394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2800" smtClean="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夕月</a:t>
            </a:r>
            <a:endParaRPr lang="en-US" altLang="zh-CN" sz="2800" smtClean="0">
              <a:solidFill>
                <a:schemeClr val="accent2">
                  <a:lumMod val="50000"/>
                </a:schemeClr>
              </a:solidFill>
              <a:latin typeface="Times New Roman"/>
              <a:sym typeface="Times New Roman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古代天子秋分祭祀月亮</a:t>
            </a:r>
            <a:r>
              <a:rPr lang="zh-CN" altLang="en-US" sz="2800" smtClean="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。</a:t>
            </a:r>
            <a:endParaRPr lang="en-US" altLang="zh-CN" sz="2800" smtClean="0">
              <a:solidFill>
                <a:schemeClr val="accent2">
                  <a:lumMod val="50000"/>
                </a:schemeClr>
              </a:solidFill>
              <a:latin typeface="Times New Roman"/>
              <a:sym typeface="Times New Roman"/>
            </a:endParaRPr>
          </a:p>
          <a:p>
            <a:pPr algn="just">
              <a:lnSpc>
                <a:spcPct val="200000"/>
              </a:lnSpc>
            </a:pPr>
            <a:r>
              <a:rPr lang="en-US" altLang="zh-CN" sz="2800" smtClean="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《</a:t>
            </a: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周礼</a:t>
            </a:r>
            <a:r>
              <a:rPr lang="en-US" altLang="zh-CN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·</a:t>
            </a: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春官宗伯</a:t>
            </a:r>
            <a:r>
              <a:rPr lang="en-US" altLang="zh-CN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·</a:t>
            </a: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典瑞</a:t>
            </a:r>
            <a:r>
              <a:rPr lang="en-US" altLang="zh-CN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》</a:t>
            </a: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郑玄注：“天子常春分朝日，秋分夕月。</a:t>
            </a:r>
            <a:r>
              <a:rPr lang="zh-CN" altLang="en-US" sz="2800" smtClean="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”</a:t>
            </a:r>
            <a:endParaRPr lang="en-US" altLang="zh-CN" sz="2800" smtClean="0">
              <a:solidFill>
                <a:schemeClr val="accent2">
                  <a:lumMod val="50000"/>
                </a:schemeClr>
              </a:solidFill>
              <a:latin typeface="Times New Roman"/>
              <a:sym typeface="Times New Roman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90" y="0"/>
            <a:ext cx="43793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6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699"/>
                                  </p:stCondLst>
                                  <p:iterate type="lt">
                                    <p:tmPct val="3101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717455" y="1433422"/>
            <a:ext cx="391444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中秋节起源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17456" y="2141308"/>
            <a:ext cx="5857516" cy="448738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在汉代时，有在中秋或立秋之日敬老、养老，赐以雄粗饼的活动</a:t>
            </a:r>
            <a:r>
              <a:rPr lang="zh-CN" altLang="en-US" sz="2800" smtClean="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。</a:t>
            </a:r>
            <a:endParaRPr lang="en-US" altLang="zh-CN" sz="2800" smtClean="0">
              <a:solidFill>
                <a:schemeClr val="accent2">
                  <a:lumMod val="50000"/>
                </a:schemeClr>
              </a:solidFill>
              <a:latin typeface="Times New Roman"/>
              <a:sym typeface="Times New Roman"/>
            </a:endParaRPr>
          </a:p>
          <a:p>
            <a:pPr algn="just">
              <a:lnSpc>
                <a:spcPct val="170000"/>
              </a:lnSpc>
            </a:pP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在唐代中秋节成为了官方认定的全国性节日</a:t>
            </a:r>
            <a:r>
              <a:rPr lang="zh-CN" altLang="en-US" sz="2800" smtClean="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。</a:t>
            </a:r>
            <a:endParaRPr lang="en-US" altLang="zh-CN" sz="2800" smtClean="0">
              <a:solidFill>
                <a:schemeClr val="accent2">
                  <a:lumMod val="50000"/>
                </a:schemeClr>
              </a:solidFill>
              <a:latin typeface="Times New Roman"/>
              <a:sym typeface="Times New Roman"/>
            </a:endParaRPr>
          </a:p>
          <a:p>
            <a:pPr algn="just">
              <a:lnSpc>
                <a:spcPct val="170000"/>
              </a:lnSpc>
            </a:pP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北宋时期，正式定阴历八月十五为“中秋节”。</a:t>
            </a:r>
            <a:endParaRPr lang="en-US" altLang="zh-CN" sz="2800" smtClean="0">
              <a:solidFill>
                <a:schemeClr val="accent2">
                  <a:lumMod val="50000"/>
                </a:schemeClr>
              </a:solidFill>
              <a:latin typeface="Times New Roman"/>
              <a:sym typeface="Times New Roman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90" y="0"/>
            <a:ext cx="43793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170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699"/>
                                  </p:stCondLst>
                                  <p:iterate type="lt">
                                    <p:tmPct val="3101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6229209">
            <a:off x="4271018" y="563716"/>
            <a:ext cx="3959509" cy="5287945"/>
            <a:chOff x="3075548" y="-1204035"/>
            <a:chExt cx="3959509" cy="52879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70790">
              <a:off x="2411330" y="-539817"/>
              <a:ext cx="5287945" cy="3959509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 rot="15370790">
              <a:off x="3572649" y="839104"/>
              <a:ext cx="1600500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accent2">
                      <a:lumMod val="50000"/>
                    </a:schemeClr>
                  </a:solidFill>
                  <a:latin typeface="Times New Roman"/>
                  <a:ea typeface="微软雅黑"/>
                  <a:sym typeface="Times New Roman"/>
                </a:rPr>
                <a:t>贰</a:t>
              </a:r>
            </a:p>
          </p:txBody>
        </p:sp>
      </p:grpSp>
      <p:sp>
        <p:nvSpPr>
          <p:cNvPr id="28" name="TextBox 2"/>
          <p:cNvSpPr txBox="1">
            <a:spLocks noChangeArrowheads="1"/>
          </p:cNvSpPr>
          <p:nvPr/>
        </p:nvSpPr>
        <p:spPr bwMode="auto">
          <a:xfrm>
            <a:off x="3887470" y="4988209"/>
            <a:ext cx="476440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中秋节的典故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71960" y="786157"/>
            <a:ext cx="1924040" cy="155871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96053" y="3529745"/>
            <a:ext cx="5736167" cy="37436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7378" y="5029737"/>
            <a:ext cx="3889515" cy="205412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146" y="3389869"/>
            <a:ext cx="5736167" cy="374364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7892" y="5029737"/>
            <a:ext cx="3889515" cy="205412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0640"/>
            <a:ext cx="12192000" cy="100123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22" y="0"/>
            <a:ext cx="3311678" cy="353144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94746" y="24982"/>
            <a:ext cx="3311678" cy="353144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43932" y="3032090"/>
            <a:ext cx="6368630" cy="324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pc="6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中国上古时代神话传说故事，讲述了嫦娥被逢蒙所逼，无奈之下，吃下了西王母赐给丈夫后羿的两粒不死之药后，飞到了月宫的事情。</a:t>
            </a:r>
          </a:p>
        </p:txBody>
      </p:sp>
      <p:sp>
        <p:nvSpPr>
          <p:cNvPr id="21" name="文本框 35"/>
          <p:cNvSpPr txBox="1"/>
          <p:nvPr/>
        </p:nvSpPr>
        <p:spPr>
          <a:xfrm>
            <a:off x="643932" y="2124492"/>
            <a:ext cx="339090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嫦娥奔月</a:t>
            </a:r>
          </a:p>
        </p:txBody>
      </p:sp>
      <p:sp>
        <p:nvSpPr>
          <p:cNvPr id="22" name="矩形 21"/>
          <p:cNvSpPr/>
          <p:nvPr/>
        </p:nvSpPr>
        <p:spPr>
          <a:xfrm rot="5400000">
            <a:off x="1613090" y="1494903"/>
            <a:ext cx="743151" cy="256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50000"/>
                </a:schemeClr>
              </a:solidFill>
              <a:latin typeface="Times New Roman"/>
              <a:ea typeface="微软雅黑"/>
              <a:sym typeface="Times New Roman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495" y="2404802"/>
            <a:ext cx="1372407" cy="63424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63" b="90000" l="9922" r="89883">
                        <a14:foregroundMark x1="67704" y1="25938" x2="67704" y2="25938"/>
                        <a14:foregroundMark x1="70233" y1="23125" x2="70233" y2="23125"/>
                        <a14:foregroundMark x1="69455" y1="22500" x2="69455" y2="22500"/>
                        <a14:foregroundMark x1="66148" y1="27500" x2="66148" y2="27500"/>
                        <a14:foregroundMark x1="66926" y1="26250" x2="66926" y2="26250"/>
                        <a14:foregroundMark x1="68288" y1="12500" x2="68288" y2="12500"/>
                        <a14:backgroundMark x1="66732" y1="37188" x2="66732" y2="37188"/>
                        <a14:backgroundMark x1="66926" y1="41250" x2="66926" y2="41250"/>
                        <a14:backgroundMark x1="67315" y1="46875" x2="67315" y2="46875"/>
                        <a14:backgroundMark x1="63619" y1="40625" x2="63619" y2="40625"/>
                        <a14:backgroundMark x1="62840" y1="37188" x2="62840" y2="37188"/>
                        <a14:backgroundMark x1="47860" y1="33438" x2="47860" y2="33438"/>
                        <a14:backgroundMark x1="49805" y1="35625" x2="49805" y2="35625"/>
                        <a14:backgroundMark x1="49027" y1="29688" x2="49027" y2="29688"/>
                        <a14:backgroundMark x1="52335" y1="17813" x2="52335" y2="17813"/>
                        <a14:backgroundMark x1="65564" y1="22500" x2="65564" y2="22500"/>
                        <a14:backgroundMark x1="69261" y1="15000" x2="69261" y2="15000"/>
                        <a14:backgroundMark x1="65953" y1="15313" x2="65953" y2="15313"/>
                        <a14:backgroundMark x1="59728" y1="23438" x2="59728" y2="23438"/>
                        <a14:backgroundMark x1="61673" y1="20625" x2="61673" y2="20625"/>
                        <a14:backgroundMark x1="62451" y1="26875" x2="62451" y2="26875"/>
                        <a14:backgroundMark x1="64591" y1="32500" x2="64591" y2="32500"/>
                        <a14:backgroundMark x1="64591" y1="30625" x2="64591" y2="3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50" y="134646"/>
            <a:ext cx="6392379" cy="3979691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1"/>
      <p:bldP spid="22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43932" y="3032090"/>
            <a:ext cx="6368630" cy="324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Times New Roman"/>
                <a:sym typeface="Times New Roman"/>
              </a:rPr>
              <a:t>据说嫦娥身体变轻，开始升空时，惶恐中抱起了一直喂养的白兔。白兔便随她一起上了月亮。玉兔在月宫有一只捣药杵，夜晚在药臼中捣制长生不老的灵药。</a:t>
            </a:r>
            <a:endParaRPr lang="zh-CN" altLang="en-US" sz="2800" spc="600" dirty="0">
              <a:solidFill>
                <a:schemeClr val="accent2">
                  <a:lumMod val="50000"/>
                </a:schemeClr>
              </a:solidFill>
              <a:latin typeface="Times New Roman"/>
              <a:ea typeface="微软雅黑"/>
              <a:sym typeface="Times New Roman"/>
            </a:endParaRPr>
          </a:p>
        </p:txBody>
      </p:sp>
      <p:sp>
        <p:nvSpPr>
          <p:cNvPr id="21" name="文本框 35"/>
          <p:cNvSpPr txBox="1"/>
          <p:nvPr/>
        </p:nvSpPr>
        <p:spPr>
          <a:xfrm>
            <a:off x="643932" y="2124492"/>
            <a:ext cx="339090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b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玉兔捣药</a:t>
            </a:r>
            <a:endParaRPr lang="zh-CN" altLang="en-US" sz="4000" b="1" dirty="0">
              <a:solidFill>
                <a:schemeClr val="accent2">
                  <a:lumMod val="50000"/>
                </a:schemeClr>
              </a:solidFill>
              <a:latin typeface="Times New Roman"/>
              <a:ea typeface="微软雅黑"/>
              <a:sym typeface="Times New Roman"/>
            </a:endParaRPr>
          </a:p>
        </p:txBody>
      </p:sp>
      <p:sp>
        <p:nvSpPr>
          <p:cNvPr id="22" name="矩形 21"/>
          <p:cNvSpPr/>
          <p:nvPr/>
        </p:nvSpPr>
        <p:spPr>
          <a:xfrm rot="5400000">
            <a:off x="1613090" y="1494903"/>
            <a:ext cx="743151" cy="256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50000"/>
                </a:schemeClr>
              </a:solidFill>
              <a:latin typeface="Times New Roman"/>
              <a:ea typeface="微软雅黑"/>
              <a:sym typeface="Times New Roman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495" y="2404802"/>
            <a:ext cx="1372407" cy="63424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clrChange>
              <a:clrFrom>
                <a:srgbClr val="0E0E0E"/>
              </a:clrFrom>
              <a:clrTo>
                <a:srgbClr val="0E0E0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3830" y="1365039"/>
            <a:ext cx="4468170" cy="412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729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43932" y="2609890"/>
            <a:ext cx="6368630" cy="324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spc="60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</a:defRPr>
            </a:lvl1pPr>
          </a:lstStyle>
          <a:p>
            <a:r>
              <a:rPr lang="en-US" altLang="zh-CN">
                <a:sym typeface="Times New Roman"/>
              </a:rPr>
              <a:t>《</a:t>
            </a:r>
            <a:r>
              <a:rPr lang="zh-CN" altLang="en-US">
                <a:sym typeface="Times New Roman"/>
              </a:rPr>
              <a:t>酉阳杂俎</a:t>
            </a:r>
            <a:r>
              <a:rPr lang="en-US" altLang="zh-CN" smtClean="0">
                <a:sym typeface="Times New Roman"/>
              </a:rPr>
              <a:t>》</a:t>
            </a:r>
            <a:r>
              <a:rPr lang="zh-CN" altLang="en-US" smtClean="0">
                <a:sym typeface="Times New Roman"/>
              </a:rPr>
              <a:t>中记载：旧</a:t>
            </a:r>
            <a:r>
              <a:rPr lang="zh-CN" altLang="en-US">
                <a:sym typeface="Times New Roman"/>
              </a:rPr>
              <a:t>言月中有桂，有蟾蜍。故异书言：月桂高五百丈，下有一人，常斫之，树创随合。人姓吴，名刚，西河人，学仙有过，谪令</a:t>
            </a:r>
            <a:r>
              <a:rPr lang="zh-CN" altLang="en-US">
                <a:sym typeface="Times New Roman"/>
              </a:rPr>
              <a:t>伐树</a:t>
            </a:r>
            <a:r>
              <a:rPr lang="zh-CN" altLang="en-US" smtClean="0">
                <a:sym typeface="Times New Roman"/>
              </a:rPr>
              <a:t>。</a:t>
            </a:r>
            <a:endParaRPr lang="zh-CN" altLang="en-US" dirty="0">
              <a:sym typeface="Times New Roman"/>
            </a:endParaRPr>
          </a:p>
        </p:txBody>
      </p:sp>
      <p:sp>
        <p:nvSpPr>
          <p:cNvPr id="21" name="文本框 35"/>
          <p:cNvSpPr txBox="1"/>
          <p:nvPr/>
        </p:nvSpPr>
        <p:spPr>
          <a:xfrm>
            <a:off x="643932" y="1902004"/>
            <a:ext cx="339090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吴刚伐桂</a:t>
            </a:r>
          </a:p>
        </p:txBody>
      </p:sp>
      <p:sp>
        <p:nvSpPr>
          <p:cNvPr id="22" name="矩形 21"/>
          <p:cNvSpPr/>
          <p:nvPr/>
        </p:nvSpPr>
        <p:spPr>
          <a:xfrm rot="5400000">
            <a:off x="1613090" y="1494903"/>
            <a:ext cx="743151" cy="256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50000"/>
                </a:schemeClr>
              </a:solidFill>
              <a:latin typeface="Times New Roman"/>
              <a:ea typeface="微软雅黑"/>
              <a:sym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5"/>
          <a:stretch/>
        </p:blipFill>
        <p:spPr>
          <a:xfrm>
            <a:off x="7783575" y="2644202"/>
            <a:ext cx="4419019" cy="422831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1"/>
      <p:bldP spid="22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16716" y="1998476"/>
            <a:ext cx="662591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spc="60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</a:defRPr>
            </a:lvl1pPr>
          </a:lstStyle>
          <a:p>
            <a:r>
              <a:rPr lang="zh-CN" altLang="en-US">
                <a:sym typeface="Times New Roman"/>
              </a:rPr>
              <a:t>元末</a:t>
            </a:r>
            <a:r>
              <a:rPr lang="zh-CN" altLang="en-US">
                <a:sym typeface="Times New Roman"/>
              </a:rPr>
              <a:t>，</a:t>
            </a:r>
            <a:r>
              <a:rPr lang="zh-CN" altLang="en-US" smtClean="0">
                <a:sym typeface="Times New Roman"/>
              </a:rPr>
              <a:t>朱元璋准备</a:t>
            </a:r>
            <a:r>
              <a:rPr lang="zh-CN" altLang="en-US">
                <a:sym typeface="Times New Roman"/>
              </a:rPr>
              <a:t>起义</a:t>
            </a:r>
            <a:r>
              <a:rPr lang="zh-CN" altLang="en-US">
                <a:sym typeface="Times New Roman"/>
              </a:rPr>
              <a:t>。</a:t>
            </a:r>
            <a:r>
              <a:rPr lang="zh-CN" altLang="en-US" smtClean="0">
                <a:sym typeface="Times New Roman"/>
              </a:rPr>
              <a:t>但朝廷官兵搜查严密，传递</a:t>
            </a:r>
            <a:r>
              <a:rPr lang="zh-CN" altLang="en-US">
                <a:sym typeface="Times New Roman"/>
              </a:rPr>
              <a:t>消息十分困难。</a:t>
            </a:r>
            <a:r>
              <a:rPr lang="zh-CN" altLang="en-US">
                <a:sym typeface="Times New Roman"/>
              </a:rPr>
              <a:t>军师</a:t>
            </a:r>
            <a:r>
              <a:rPr lang="zh-CN" altLang="en-US" smtClean="0">
                <a:sym typeface="Times New Roman"/>
              </a:rPr>
              <a:t>刘伯温命属下</a:t>
            </a:r>
            <a:r>
              <a:rPr lang="zh-CN" altLang="en-US">
                <a:sym typeface="Times New Roman"/>
              </a:rPr>
              <a:t>将“八月十五夜起义”的纸条藏入</a:t>
            </a:r>
            <a:r>
              <a:rPr lang="zh-CN" altLang="en-US">
                <a:sym typeface="Times New Roman"/>
              </a:rPr>
              <a:t>饼子</a:t>
            </a:r>
            <a:r>
              <a:rPr lang="zh-CN" altLang="en-US" smtClean="0">
                <a:sym typeface="Times New Roman"/>
              </a:rPr>
              <a:t>里，再分头</a:t>
            </a:r>
            <a:r>
              <a:rPr lang="zh-CN" altLang="en-US">
                <a:sym typeface="Times New Roman"/>
              </a:rPr>
              <a:t>传送到各地</a:t>
            </a:r>
            <a:r>
              <a:rPr lang="zh-CN" altLang="en-US">
                <a:sym typeface="Times New Roman"/>
              </a:rPr>
              <a:t>起义军</a:t>
            </a:r>
            <a:r>
              <a:rPr lang="zh-CN" altLang="en-US" smtClean="0">
                <a:sym typeface="Times New Roman"/>
              </a:rPr>
              <a:t>中。到了起义那天</a:t>
            </a:r>
            <a:r>
              <a:rPr lang="zh-CN" altLang="en-US">
                <a:sym typeface="Times New Roman"/>
              </a:rPr>
              <a:t>，各路</a:t>
            </a:r>
            <a:r>
              <a:rPr lang="zh-CN" altLang="en-US">
                <a:sym typeface="Times New Roman"/>
              </a:rPr>
              <a:t>义军</a:t>
            </a:r>
            <a:r>
              <a:rPr lang="zh-CN" altLang="en-US" smtClean="0">
                <a:sym typeface="Times New Roman"/>
              </a:rPr>
              <a:t>果然一齐响应。</a:t>
            </a:r>
            <a:endParaRPr lang="zh-CN" altLang="en-US" dirty="0">
              <a:sym typeface="Times New Roman"/>
            </a:endParaRPr>
          </a:p>
        </p:txBody>
      </p:sp>
      <p:sp>
        <p:nvSpPr>
          <p:cNvPr id="21" name="文本框 35"/>
          <p:cNvSpPr txBox="1"/>
          <p:nvPr/>
        </p:nvSpPr>
        <p:spPr>
          <a:xfrm>
            <a:off x="616717" y="1290590"/>
            <a:ext cx="339090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月饼起义</a:t>
            </a:r>
          </a:p>
        </p:txBody>
      </p:sp>
      <p:sp>
        <p:nvSpPr>
          <p:cNvPr id="22" name="矩形 21"/>
          <p:cNvSpPr/>
          <p:nvPr/>
        </p:nvSpPr>
        <p:spPr>
          <a:xfrm rot="5400000">
            <a:off x="1613090" y="1494903"/>
            <a:ext cx="743151" cy="256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50000"/>
                </a:schemeClr>
              </a:solidFill>
              <a:latin typeface="Times New Roman"/>
              <a:ea typeface="微软雅黑"/>
              <a:sym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55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085" y="2401800"/>
            <a:ext cx="3810000" cy="381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1"/>
      <p:bldP spid="22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6229209">
            <a:off x="4271018" y="563716"/>
            <a:ext cx="3959509" cy="5287945"/>
            <a:chOff x="3075548" y="-1204035"/>
            <a:chExt cx="3959509" cy="52879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70790">
              <a:off x="2411330" y="-539817"/>
              <a:ext cx="5287945" cy="3959509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 rot="15370790">
              <a:off x="3572649" y="839104"/>
              <a:ext cx="1600500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accent2">
                      <a:lumMod val="50000"/>
                    </a:schemeClr>
                  </a:solidFill>
                  <a:latin typeface="Times New Roman"/>
                  <a:ea typeface="微软雅黑"/>
                  <a:sym typeface="Times New Roman"/>
                </a:rPr>
                <a:t>叁</a:t>
              </a:r>
            </a:p>
          </p:txBody>
        </p:sp>
      </p:grpSp>
      <p:sp>
        <p:nvSpPr>
          <p:cNvPr id="28" name="TextBox 2"/>
          <p:cNvSpPr txBox="1">
            <a:spLocks noChangeArrowheads="1"/>
          </p:cNvSpPr>
          <p:nvPr/>
        </p:nvSpPr>
        <p:spPr bwMode="auto">
          <a:xfrm>
            <a:off x="3887470" y="4988209"/>
            <a:ext cx="476440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中秋节的诗词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71960" y="786157"/>
            <a:ext cx="1924040" cy="155871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96053" y="3529745"/>
            <a:ext cx="5736167" cy="37436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7378" y="5029737"/>
            <a:ext cx="3889515" cy="205412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146" y="3389869"/>
            <a:ext cx="5736167" cy="374364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7892" y="5029737"/>
            <a:ext cx="3889515" cy="205412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0640"/>
            <a:ext cx="12192000" cy="100123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22" y="0"/>
            <a:ext cx="3311678" cy="353144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94746" y="24982"/>
            <a:ext cx="3311678" cy="353144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232729" y="-783771"/>
            <a:ext cx="6596414" cy="659641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20000"/>
                <a:lumOff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/>
              <a:ea typeface="微软雅黑"/>
              <a:sym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42827" y="1151959"/>
            <a:ext cx="4321183" cy="261744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海上生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明月</a:t>
            </a: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，</a:t>
            </a:r>
            <a:endParaRPr lang="en-US" altLang="zh-CN" sz="2800" spc="600" smtClean="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pPr>
              <a:lnSpc>
                <a:spcPct val="120000"/>
              </a:lnSpc>
            </a:pP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天涯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共此时。</a:t>
            </a:r>
          </a:p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情人怨遥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夜</a:t>
            </a: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，</a:t>
            </a:r>
            <a:endParaRPr lang="en-US" altLang="zh-CN" sz="2800" spc="600" smtClean="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pPr>
              <a:lnSpc>
                <a:spcPct val="120000"/>
              </a:lnSpc>
            </a:pP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竟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夕起相思。</a:t>
            </a:r>
          </a:p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灭烛怜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光</a:t>
            </a: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满，</a:t>
            </a:r>
            <a:endParaRPr lang="en-US" altLang="zh-CN" sz="2800" spc="600" smtClean="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pPr>
              <a:lnSpc>
                <a:spcPct val="120000"/>
              </a:lnSpc>
            </a:pP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披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衣觉露滋。</a:t>
            </a:r>
          </a:p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不堪盈手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赠</a:t>
            </a: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，</a:t>
            </a:r>
            <a:endParaRPr lang="en-US" altLang="zh-CN" sz="2800" spc="600" smtClean="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pPr>
              <a:lnSpc>
                <a:spcPct val="120000"/>
              </a:lnSpc>
            </a:pP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还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寝梦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佳期</a:t>
            </a: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。</a:t>
            </a:r>
            <a:endParaRPr lang="zh-CN" altLang="en-US" sz="2800" spc="60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64010" y="1151959"/>
            <a:ext cx="1569660" cy="3009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望月怀远</a:t>
            </a:r>
          </a:p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张</a:t>
            </a:r>
            <a:r>
              <a:rPr lang="zh-CN" altLang="en-US" sz="28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九</a:t>
            </a: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龄</a:t>
            </a:r>
            <a:r>
              <a:rPr lang="en-US" altLang="zh-CN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【</a:t>
            </a: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唐</a:t>
            </a:r>
            <a:r>
              <a:rPr lang="en-US" altLang="zh-CN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】</a:t>
            </a:r>
            <a:endParaRPr lang="zh-CN" altLang="en-US" sz="2800">
              <a:solidFill>
                <a:srgbClr val="843C0C"/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232729" y="-783771"/>
            <a:ext cx="6596414" cy="659641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20000"/>
                <a:lumOff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/>
              <a:ea typeface="微软雅黑"/>
              <a:sym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42827" y="1151959"/>
            <a:ext cx="4321183" cy="261744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今夜鄜州月，闺中只独看。</a:t>
            </a:r>
          </a:p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遥怜小儿女，未解忆长安。</a:t>
            </a:r>
          </a:p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香雾云鬟湿，清辉玉臂寒。</a:t>
            </a:r>
          </a:p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何时倚虚幌，双照泪痕干。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064010" y="1151959"/>
            <a:ext cx="1569660" cy="3009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月夜</a:t>
            </a:r>
          </a:p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杜甫</a:t>
            </a:r>
            <a:r>
              <a:rPr lang="en-US" altLang="zh-CN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【</a:t>
            </a: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唐</a:t>
            </a:r>
            <a:r>
              <a:rPr lang="en-US" altLang="zh-CN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】</a:t>
            </a:r>
            <a:endParaRPr lang="zh-CN" altLang="en-US" sz="2800">
              <a:solidFill>
                <a:srgbClr val="843C0C"/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716708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对角圆角矩形 8"/>
          <p:cNvSpPr/>
          <p:nvPr/>
        </p:nvSpPr>
        <p:spPr>
          <a:xfrm>
            <a:off x="791029" y="1089689"/>
            <a:ext cx="10435771" cy="5079648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20000"/>
                <a:lumOff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/>
              <a:ea typeface="微软雅黑"/>
              <a:sym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5235" y="1519124"/>
            <a:ext cx="8285345" cy="403497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凭高眺远，见长空万里，云无留迹。桂魄飞来光射处，冷浸一天秋碧。玉宇琼楼，乘鸾来去，人在清凉国。江山如画，望中烟树历历</a:t>
            </a: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。</a:t>
            </a:r>
            <a:endParaRPr lang="en-US" altLang="zh-CN" sz="2800" spc="600" smtClean="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我醉拍手狂歌，举杯邀月，对影成三客。起舞徘徊风露下，今夕不知何夕。便欲乘风，翻然归去，何用骑鹏翼。水晶宫里，一声吹断横笛。</a:t>
            </a:r>
          </a:p>
          <a:p>
            <a:endParaRPr lang="en-US" altLang="zh-CN" sz="2800" spc="600" smtClean="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endParaRPr lang="zh-CN" altLang="en-US" sz="2800" spc="60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20580" y="1519124"/>
            <a:ext cx="1569660" cy="3009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念奴</a:t>
            </a:r>
            <a:r>
              <a:rPr lang="zh-CN" altLang="en-US" sz="32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娇</a:t>
            </a:r>
            <a:r>
              <a:rPr lang="en-US" altLang="zh-CN" sz="32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·</a:t>
            </a:r>
            <a:r>
              <a:rPr lang="zh-CN" altLang="en-US" sz="32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中秋</a:t>
            </a:r>
            <a:endParaRPr lang="en-US" altLang="zh-CN" sz="3200">
              <a:solidFill>
                <a:srgbClr val="843C0C"/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苏轼</a:t>
            </a:r>
            <a:r>
              <a:rPr lang="en-US" altLang="zh-CN" sz="28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【</a:t>
            </a: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宋</a:t>
            </a:r>
            <a:r>
              <a:rPr lang="en-US" altLang="zh-CN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】</a:t>
            </a:r>
            <a:endParaRPr lang="zh-CN" altLang="en-US" sz="2800">
              <a:solidFill>
                <a:srgbClr val="843C0C"/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7665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对角圆角矩形 8"/>
          <p:cNvSpPr/>
          <p:nvPr/>
        </p:nvSpPr>
        <p:spPr>
          <a:xfrm>
            <a:off x="791029" y="1089689"/>
            <a:ext cx="10435771" cy="5079648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accent4">
                <a:lumMod val="20000"/>
                <a:lumOff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/>
              <a:ea typeface="微软雅黑"/>
              <a:sym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97009" y="1519124"/>
            <a:ext cx="7423571" cy="403497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明月几时有？把酒问青天。不知天上宫阙，今夕是何年。我欲乘风归去，又恐琼楼玉宇，高处不胜寒。起舞弄清影，何似在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人间</a:t>
            </a: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。</a:t>
            </a:r>
            <a:endParaRPr lang="en-US" altLang="zh-CN" sz="2800" spc="600" smtClean="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pPr>
              <a:lnSpc>
                <a:spcPct val="120000"/>
              </a:lnSpc>
            </a:pP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转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朱阁，低绮户，照无眠。不应有恨，何事长向别时圆？人有悲欢离合，月有阴晴圆缺，此事古难全。但愿人长久，千里共</a:t>
            </a:r>
            <a:r>
              <a:rPr lang="zh-CN" altLang="en-US" sz="2800" spc="60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婵娟</a:t>
            </a:r>
            <a:r>
              <a:rPr lang="zh-CN" altLang="en-US" sz="2800" spc="600" smtClean="0">
                <a:solidFill>
                  <a:schemeClr val="accent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。</a:t>
            </a:r>
            <a:endParaRPr lang="zh-CN" altLang="en-US" sz="2800" spc="600">
              <a:solidFill>
                <a:schemeClr val="accent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20580" y="1519124"/>
            <a:ext cx="1569660" cy="43591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水调歌</a:t>
            </a:r>
            <a:r>
              <a:rPr lang="zh-CN" altLang="en-US" sz="32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头</a:t>
            </a:r>
            <a:r>
              <a:rPr lang="en-US" altLang="zh-CN" sz="32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·</a:t>
            </a:r>
            <a:r>
              <a:rPr lang="zh-CN" altLang="en-US" sz="28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明月</a:t>
            </a:r>
            <a:r>
              <a:rPr lang="zh-CN" altLang="en-US" sz="28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几时</a:t>
            </a: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有</a:t>
            </a:r>
            <a:endParaRPr lang="en-US" altLang="zh-CN" sz="2800" smtClean="0">
              <a:solidFill>
                <a:srgbClr val="843C0C"/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  <a:p>
            <a:pPr>
              <a:lnSpc>
                <a:spcPct val="150000"/>
              </a:lnSpc>
            </a:pP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苏轼</a:t>
            </a:r>
            <a:r>
              <a:rPr lang="en-US" altLang="zh-CN" sz="280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【</a:t>
            </a:r>
            <a:r>
              <a:rPr lang="zh-CN" altLang="en-US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宋</a:t>
            </a:r>
            <a:r>
              <a:rPr lang="en-US" altLang="zh-CN" sz="2800" smtClean="0">
                <a:solidFill>
                  <a:srgbClr val="843C0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/>
              </a:rPr>
              <a:t>】</a:t>
            </a:r>
            <a:endParaRPr lang="zh-CN" altLang="en-US" sz="2800">
              <a:solidFill>
                <a:srgbClr val="843C0C"/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4726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6229209">
            <a:off x="4271018" y="563716"/>
            <a:ext cx="3959509" cy="5287945"/>
            <a:chOff x="3075548" y="-1204035"/>
            <a:chExt cx="3959509" cy="52879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70790">
              <a:off x="2411330" y="-539817"/>
              <a:ext cx="5287945" cy="3959509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 rot="15370790">
              <a:off x="3572649" y="839104"/>
              <a:ext cx="1600500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accent2">
                      <a:lumMod val="50000"/>
                    </a:schemeClr>
                  </a:solidFill>
                  <a:latin typeface="Times New Roman"/>
                  <a:ea typeface="微软雅黑"/>
                  <a:sym typeface="Times New Roman"/>
                </a:rPr>
                <a:t>肆</a:t>
              </a:r>
            </a:p>
          </p:txBody>
        </p:sp>
      </p:grpSp>
      <p:sp>
        <p:nvSpPr>
          <p:cNvPr id="28" name="TextBox 2"/>
          <p:cNvSpPr txBox="1">
            <a:spLocks noChangeArrowheads="1"/>
          </p:cNvSpPr>
          <p:nvPr/>
        </p:nvSpPr>
        <p:spPr bwMode="auto">
          <a:xfrm>
            <a:off x="3887470" y="4988209"/>
            <a:ext cx="476440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chemeClr val="accent2">
                    <a:lumMod val="50000"/>
                  </a:schemeClr>
                </a:solidFill>
                <a:latin typeface="Times New Roman"/>
                <a:ea typeface="微软雅黑"/>
                <a:sym typeface="Times New Roman"/>
              </a:rPr>
              <a:t>中秋节的习俗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71960" y="786157"/>
            <a:ext cx="1924040" cy="155871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96053" y="3529745"/>
            <a:ext cx="5736167" cy="37436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7378" y="5029737"/>
            <a:ext cx="3889515" cy="205412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146" y="3389869"/>
            <a:ext cx="5736167" cy="374364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7892" y="5029737"/>
            <a:ext cx="3889515" cy="205412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0640"/>
            <a:ext cx="12192000" cy="100123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22" y="0"/>
            <a:ext cx="3311678" cy="353144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94746" y="24982"/>
            <a:ext cx="3311678" cy="3531446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E2E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Content Placeholder 2"/>
          <p:cNvSpPr txBox="1"/>
          <p:nvPr/>
        </p:nvSpPr>
        <p:spPr>
          <a:xfrm>
            <a:off x="529640" y="2206927"/>
            <a:ext cx="6747376" cy="3909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145034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800">
                <a:solidFill>
                  <a:srgbClr val="420000"/>
                </a:solidFill>
                <a:latin typeface="Times New Roman"/>
                <a:sym typeface="Times New Roman"/>
              </a:rPr>
              <a:t>祭月，在中国是一种十分古老的习俗，实际上是古人对“月神”的一种崇拜</a:t>
            </a:r>
            <a:r>
              <a:rPr lang="zh-CN" altLang="en-US" sz="2800">
                <a:solidFill>
                  <a:srgbClr val="420000"/>
                </a:solidFill>
                <a:latin typeface="Times New Roman"/>
                <a:sym typeface="Times New Roman"/>
              </a:rPr>
              <a:t>活动</a:t>
            </a:r>
            <a:r>
              <a:rPr lang="zh-CN" altLang="en-US" sz="2800" smtClean="0">
                <a:solidFill>
                  <a:srgbClr val="420000"/>
                </a:solidFill>
                <a:latin typeface="Times New Roman"/>
                <a:sym typeface="Times New Roman"/>
              </a:rPr>
              <a:t>。自古以来</a:t>
            </a:r>
            <a:r>
              <a:rPr lang="zh-CN" altLang="en-US" sz="2800">
                <a:solidFill>
                  <a:srgbClr val="420000"/>
                </a:solidFill>
                <a:latin typeface="Times New Roman"/>
                <a:sym typeface="Times New Roman"/>
              </a:rPr>
              <a:t>，在广东部分地区，人们都有在中秋晚上拜祭月神（拜月娘、拜月光）的</a:t>
            </a:r>
            <a:r>
              <a:rPr lang="zh-CN" altLang="en-US" sz="2800">
                <a:solidFill>
                  <a:srgbClr val="420000"/>
                </a:solidFill>
                <a:latin typeface="Times New Roman"/>
                <a:sym typeface="Times New Roman"/>
              </a:rPr>
              <a:t>习俗</a:t>
            </a:r>
            <a:r>
              <a:rPr lang="zh-CN" altLang="en-US" sz="2800" smtClean="0">
                <a:solidFill>
                  <a:srgbClr val="420000"/>
                </a:solidFill>
                <a:latin typeface="Times New Roman"/>
                <a:sym typeface="Times New Roman"/>
              </a:rPr>
              <a:t>。</a:t>
            </a:r>
            <a:endParaRPr lang="en-US" altLang="zh-CN" sz="2800" dirty="0">
              <a:solidFill>
                <a:srgbClr val="420000"/>
              </a:solidFill>
              <a:latin typeface="Times New Roman"/>
              <a:ea typeface="微软雅黑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52688" y="1203311"/>
            <a:ext cx="3912684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solidFill>
                  <a:srgbClr val="420000"/>
                </a:solidFill>
                <a:latin typeface="Times New Roman"/>
                <a:sym typeface="Times New Roman"/>
              </a:rPr>
              <a:t>祭月（拜月）</a:t>
            </a:r>
            <a:endParaRPr lang="zh-CN" altLang="en-US" sz="4000" b="1">
              <a:solidFill>
                <a:srgbClr val="420000"/>
              </a:solidFill>
              <a:latin typeface="Times New Roman"/>
              <a:ea typeface="微软雅黑"/>
              <a:sym typeface="Times New Roman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1" y="1911198"/>
            <a:ext cx="4397829" cy="321009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29640" y="1362969"/>
            <a:ext cx="6747376" cy="5168460"/>
            <a:chOff x="7646633" y="1884524"/>
            <a:chExt cx="10469343" cy="1926756"/>
          </a:xfrm>
        </p:grpSpPr>
        <p:sp>
          <p:nvSpPr>
            <p:cNvPr id="12" name="Content Placeholder 2"/>
            <p:cNvSpPr txBox="1"/>
            <p:nvPr/>
          </p:nvSpPr>
          <p:spPr>
            <a:xfrm>
              <a:off x="7646633" y="2199144"/>
              <a:ext cx="10469343" cy="1612136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defTabSz="145034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中秋赏月风俗的正式形成是在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唐代</a:t>
              </a:r>
              <a:r>
                <a:rPr lang="zh-CN" altLang="en-US" sz="2800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。</a:t>
              </a:r>
              <a:r>
                <a:rPr lang="en-US" altLang="zh-CN" sz="2800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《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开元天宝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遗事</a:t>
              </a:r>
              <a:r>
                <a:rPr lang="en-US" altLang="zh-CN" sz="2800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》</a:t>
              </a:r>
              <a:r>
                <a:rPr lang="zh-CN" altLang="en-US" sz="2800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中载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，八月十五日夜，唐玄宗备文酒之宴，与禁中直宿诸学士玩月。以后每年八月十五，都照例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赏月</a:t>
              </a:r>
              <a:r>
                <a:rPr lang="zh-CN" altLang="en-US" sz="2800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。</a:t>
              </a:r>
              <a:endParaRPr lang="en-US" altLang="zh-CN" sz="2800" smtClean="0">
                <a:solidFill>
                  <a:srgbClr val="420000"/>
                </a:solidFill>
                <a:latin typeface="Times New Roman"/>
                <a:sym typeface="Times New Roman"/>
              </a:endParaRPr>
            </a:p>
            <a:p>
              <a:pPr marL="0" indent="0" algn="just" defTabSz="145034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宋代中秋节赏月的风俗十分盛行。</a:t>
              </a:r>
              <a:r>
                <a:rPr lang="en-US" altLang="zh-CN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《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东京梦华录</a:t>
              </a:r>
              <a:r>
                <a:rPr lang="en-US" altLang="zh-CN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》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卷八</a:t>
              </a:r>
              <a:r>
                <a:rPr lang="en-US" altLang="zh-CN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《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中秋</a:t>
              </a:r>
              <a:r>
                <a:rPr lang="en-US" altLang="zh-CN" sz="2800" smtClean="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》</a:t>
              </a:r>
              <a:r>
                <a:rPr lang="zh-CN" altLang="en-US" sz="2800" smtClean="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写道“</a:t>
              </a:r>
              <a:r>
                <a:rPr lang="en-US" altLang="zh-CN" sz="2800" smtClean="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……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中秋夜，贵家结饰台榭，民间争占酒楼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玩</a:t>
              </a:r>
              <a:r>
                <a:rPr lang="zh-CN" altLang="en-US" sz="2800" smtClean="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月</a:t>
              </a:r>
              <a:r>
                <a:rPr lang="en-US" altLang="zh-CN" sz="2800" smtClean="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……</a:t>
              </a:r>
              <a:r>
                <a:rPr lang="zh-CN" altLang="en-US" sz="2800" smtClean="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儿童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cs typeface="Arial" panose="020B0604020202020204" pitchFamily="34" charset="0"/>
                  <a:sym typeface="Times New Roman"/>
                </a:rPr>
                <a:t>连宵嬉戏，夜市骈阗，至于通晓。”</a:t>
              </a:r>
              <a:endParaRPr lang="en-US" altLang="zh-CN" sz="2800" dirty="0">
                <a:solidFill>
                  <a:srgbClr val="420000"/>
                </a:solidFill>
                <a:latin typeface="Times New Roman"/>
                <a:ea typeface="微软雅黑"/>
                <a:cs typeface="Arial" panose="020B0604020202020204" pitchFamily="34" charset="0"/>
                <a:sym typeface="Times New Roman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753001" y="1884524"/>
              <a:ext cx="3848553" cy="263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420000"/>
                  </a:solidFill>
                  <a:latin typeface="Times New Roman"/>
                  <a:ea typeface="微软雅黑"/>
                  <a:sym typeface="Times New Roman"/>
                </a:rPr>
                <a:t>赏月</a:t>
              </a:r>
              <a:endParaRPr lang="zh-CN" altLang="en-US" sz="4000" b="1">
                <a:solidFill>
                  <a:srgbClr val="420000"/>
                </a:solidFill>
                <a:latin typeface="Times New Roman"/>
                <a:ea typeface="微软雅黑"/>
                <a:sym typeface="Times New Roman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700" l="2113" r="968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6816" y="125338"/>
            <a:ext cx="1992538" cy="77877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705" y="5561240"/>
            <a:ext cx="1296760" cy="129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83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29640" y="1638740"/>
            <a:ext cx="6747376" cy="4681059"/>
            <a:chOff x="7646633" y="1987329"/>
            <a:chExt cx="10469343" cy="1745057"/>
          </a:xfrm>
        </p:grpSpPr>
        <p:sp>
          <p:nvSpPr>
            <p:cNvPr id="12" name="Content Placeholder 2"/>
            <p:cNvSpPr txBox="1"/>
            <p:nvPr/>
          </p:nvSpPr>
          <p:spPr>
            <a:xfrm>
              <a:off x="7646633" y="2274895"/>
              <a:ext cx="10469343" cy="1457491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defTabSz="1450340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月饼，又叫月团、丰收饼、宫饼、团圆饼等，是古代中秋祭拜月神的贡品。月饼最初是用来祭奉月神的供品，后来人们逐渐把中秋赏月与品尝月饼，作为家人团圆的一大象征。</a:t>
              </a:r>
              <a:endParaRPr lang="en-US" altLang="zh-CN" sz="2800" dirty="0">
                <a:solidFill>
                  <a:srgbClr val="420000"/>
                </a:solidFill>
                <a:latin typeface="Times New Roman"/>
                <a:ea typeface="微软雅黑"/>
                <a:cs typeface="Arial" panose="020B0604020202020204" pitchFamily="34" charset="0"/>
                <a:sym typeface="Times New Roman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99902" y="1987329"/>
              <a:ext cx="3848553" cy="263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420000"/>
                  </a:solidFill>
                  <a:latin typeface="Times New Roman"/>
                  <a:ea typeface="微软雅黑"/>
                  <a:sym typeface="Times New Roman"/>
                </a:rPr>
                <a:t>吃月饼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1" y="2554513"/>
            <a:ext cx="4397829" cy="274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65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29640" y="1645780"/>
            <a:ext cx="6747376" cy="4674017"/>
            <a:chOff x="7646633" y="1989954"/>
            <a:chExt cx="10469343" cy="1742432"/>
          </a:xfrm>
        </p:grpSpPr>
        <p:sp>
          <p:nvSpPr>
            <p:cNvPr id="12" name="Content Placeholder 2"/>
            <p:cNvSpPr txBox="1"/>
            <p:nvPr/>
          </p:nvSpPr>
          <p:spPr>
            <a:xfrm>
              <a:off x="7646633" y="2274895"/>
              <a:ext cx="10469343" cy="1457491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defTabSz="1450340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人们经常在中秋时吃月饼赏桂花，食用桂花制作的各种食品，以糕点、糖果最为多见。中秋之夜，仰望着月中丹桂，闻着阵阵桂香，喝一杯桂花蜜酒，欢庆合家甜甜蜜蜜，已成为节日一种美的享受。</a:t>
              </a:r>
              <a:endParaRPr lang="en-US" altLang="zh-CN" sz="2800" dirty="0">
                <a:solidFill>
                  <a:srgbClr val="420000"/>
                </a:solidFill>
                <a:latin typeface="Times New Roman"/>
                <a:ea typeface="微软雅黑"/>
                <a:cs typeface="Arial" panose="020B0604020202020204" pitchFamily="34" charset="0"/>
                <a:sym typeface="Times New Roman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451700" y="1989954"/>
              <a:ext cx="6859208" cy="263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>
                  <a:solidFill>
                    <a:srgbClr val="420000"/>
                  </a:solidFill>
                  <a:latin typeface="Times New Roman"/>
                  <a:sym typeface="Times New Roman"/>
                </a:rPr>
                <a:t>赏</a:t>
              </a:r>
              <a:r>
                <a:rPr lang="zh-CN" altLang="en-US" sz="4000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桂花 喝桂花酒</a:t>
              </a:r>
              <a:endParaRPr lang="zh-CN" altLang="en-US" sz="4000" b="1">
                <a:solidFill>
                  <a:srgbClr val="420000"/>
                </a:solidFill>
                <a:latin typeface="Times New Roman"/>
                <a:ea typeface="微软雅黑"/>
                <a:sym typeface="Times New Roman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1" y="326571"/>
            <a:ext cx="2083554" cy="20835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177" y="5478692"/>
            <a:ext cx="1611536" cy="161153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00" l="2113" r="968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58046" y="116114"/>
            <a:ext cx="1076935" cy="4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0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762428" y="1653255"/>
            <a:ext cx="6747376" cy="4681059"/>
            <a:chOff x="7646633" y="1987329"/>
            <a:chExt cx="10469343" cy="1745057"/>
          </a:xfrm>
        </p:grpSpPr>
        <p:sp>
          <p:nvSpPr>
            <p:cNvPr id="12" name="Content Placeholder 2"/>
            <p:cNvSpPr txBox="1"/>
            <p:nvPr/>
          </p:nvSpPr>
          <p:spPr>
            <a:xfrm>
              <a:off x="7646633" y="2274895"/>
              <a:ext cx="10469343" cy="1457491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defTabSz="1450340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中秋月圆夜在公共场所挂着许多灯笼，人们都聚集在一起，猜灯笼身上写的谜语，因为是大多数年轻男女喜爱的活动，同时在这些活动上也传出爱情佳话，因此中秋猜灯谜也被衍生了一种男女相恋的形式。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99902" y="1987329"/>
              <a:ext cx="3848553" cy="263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420000"/>
                  </a:solidFill>
                  <a:latin typeface="Times New Roman"/>
                  <a:sym typeface="Times New Roman"/>
                </a:rPr>
                <a:t>猜灯谜</a:t>
              </a:r>
              <a:endParaRPr lang="zh-CN" altLang="en-US" sz="4000" b="1">
                <a:solidFill>
                  <a:srgbClr val="420000"/>
                </a:solidFill>
                <a:latin typeface="Times New Roman"/>
                <a:sym typeface="Times New Roman"/>
              </a:endParaRPr>
            </a:p>
          </p:txBody>
        </p:sp>
      </p:grpSp>
      <p:pic>
        <p:nvPicPr>
          <p:cNvPr id="1026" name="Picture 2" descr="https://ts1.cn.mm.bing.net/th/id/R-C.258ab85be49d69bf949c8a174da5d5dd?rik=N4teUmGSfnJ9Gg&amp;riu=http%3a%2f%2fres.jnnews.tv%2fa%2f10001%2f202202%2f877827e09ad96f2e5b88e248583e554a.jpg&amp;ehk=jKhqA9f58Tu4VNipL3%2faLAA9LAe5otijCSgsvqm8bMo%3d&amp;risl=&amp;pid=ImgRaw&amp;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0" y="0"/>
            <a:ext cx="4397829" cy="335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52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0101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29640" y="1638740"/>
            <a:ext cx="6747376" cy="4681059"/>
            <a:chOff x="7646633" y="1987329"/>
            <a:chExt cx="10469343" cy="1745057"/>
          </a:xfrm>
        </p:grpSpPr>
        <p:sp>
          <p:nvSpPr>
            <p:cNvPr id="12" name="Content Placeholder 2"/>
            <p:cNvSpPr txBox="1"/>
            <p:nvPr/>
          </p:nvSpPr>
          <p:spPr>
            <a:xfrm>
              <a:off x="7646633" y="2274895"/>
              <a:ext cx="10469343" cy="1457491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defTabSz="1450340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中秋是中国三大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灯节</a:t>
              </a:r>
              <a:r>
                <a:rPr lang="zh-CN" altLang="en-US" sz="2800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之一。不过，中秋少有元宵节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那样的大型灯会，玩灯主要只是在家庭、儿童之间进行的。早在北宋</a:t>
              </a:r>
              <a:r>
                <a:rPr lang="en-US" altLang="zh-CN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《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武林旧事</a:t>
              </a:r>
              <a:r>
                <a:rPr lang="en-US" altLang="zh-CN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》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中，记载中秋夜节俗，就有将“一点红”灯放入江中漂流玩耍的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活动</a:t>
              </a:r>
              <a:r>
                <a:rPr lang="zh-CN" altLang="en-US" sz="2800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。</a:t>
              </a: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中秋玩花灯，多集中在南方。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99902" y="1987329"/>
              <a:ext cx="3848553" cy="263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smtClean="0">
                  <a:solidFill>
                    <a:srgbClr val="420000"/>
                  </a:solidFill>
                  <a:latin typeface="Times New Roman"/>
                  <a:sym typeface="Times New Roman"/>
                </a:rPr>
                <a:t>玩花灯</a:t>
              </a:r>
              <a:endParaRPr lang="zh-CN" altLang="en-US" sz="4000" b="1">
                <a:solidFill>
                  <a:srgbClr val="420000"/>
                </a:solidFill>
                <a:latin typeface="Times New Roman"/>
                <a:sym typeface="Times New Roman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1" y="2466976"/>
            <a:ext cx="4397829" cy="27486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0" y="0"/>
            <a:ext cx="4385735" cy="2466976"/>
          </a:xfrm>
          <a:prstGeom prst="rect">
            <a:avLst/>
          </a:prstGeom>
        </p:spPr>
      </p:pic>
      <p:pic>
        <p:nvPicPr>
          <p:cNvPr id="2050" name="Picture 2" descr="https://gimg2.baidu.com/image_search/src=http%3A%2F%2Fimg.alicdn.com%2Fi3%2F21799411%2FO1CN01oXs1tU2JOI4PTfnw6_%21%2121799411.jpg&amp;refer=http%3A%2F%2Fimg.alicdn.com&amp;app=2002&amp;size=f9999,10000&amp;q=a80&amp;n=0&amp;g=0n&amp;fmt=auto?sec=1715395696&amp;t=2ea48f269cecd504cab499bb244054f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01732" y="5290532"/>
            <a:ext cx="1492555" cy="14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gimg2.baidu.com/image_search/src=http%3A%2F%2Fimg.alicdn.com%2Fi3%2F21799411%2FO1CN01oXs1tU2JOI4PTfnw6_%21%2121799411.jpg&amp;refer=http%3A%2F%2Fimg.alicdn.com&amp;app=2002&amp;size=f9999,10000&amp;q=a80&amp;n=0&amp;g=0n&amp;fmt=auto?sec=1715395696&amp;t=2ea48f269cecd504cab499bb244054f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85510" y="5240258"/>
            <a:ext cx="1492555" cy="14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gimg2.baidu.com/image_search/src=http%3A%2F%2Fimg.alicdn.com%2Fi3%2F21799411%2FO1CN01oXs1tU2JOI4PTfnw6_%21%2121799411.jpg&amp;refer=http%3A%2F%2Fimg.alicdn.com&amp;app=2002&amp;size=f9999,10000&amp;q=a80&amp;n=0&amp;g=0n&amp;fmt=auto?sec=1715395696&amp;t=2ea48f269cecd504cab499bb244054f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56504" y="5301189"/>
            <a:ext cx="1492555" cy="14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1869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94171" y="0"/>
            <a:ext cx="4397829" cy="6858000"/>
          </a:xfrm>
          <a:prstGeom prst="rect">
            <a:avLst/>
          </a:prstGeom>
          <a:solidFill>
            <a:srgbClr val="1746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29640" y="1638740"/>
            <a:ext cx="6747376" cy="4681059"/>
            <a:chOff x="7646633" y="1987329"/>
            <a:chExt cx="10469343" cy="1745057"/>
          </a:xfrm>
        </p:grpSpPr>
        <p:sp>
          <p:nvSpPr>
            <p:cNvPr id="12" name="Content Placeholder 2"/>
            <p:cNvSpPr txBox="1"/>
            <p:nvPr/>
          </p:nvSpPr>
          <p:spPr>
            <a:xfrm>
              <a:off x="7646633" y="2274895"/>
              <a:ext cx="10469343" cy="1457491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defTabSz="145034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2800">
                  <a:solidFill>
                    <a:srgbClr val="420000"/>
                  </a:solidFill>
                  <a:latin typeface="Times New Roman"/>
                  <a:sym typeface="Times New Roman"/>
                </a:rPr>
                <a:t>玩兔儿爷是流行于中国北方地区的中秋习俗。玩兔儿爷的中秋习俗起始约在明末。“老北京”过中秋，除了吃月饼，还有一项习俗是供兔儿爷。“兔儿爷”兔首人身，披甲胄，插护背旗，或坐或立，或捣杵或骑兽，竖着两只大耳朵。最初，“兔儿爷”用于中秋拜月祭祀。到了清代，“兔儿爷”逐步转变为儿童的中秋节玩具。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99902" y="1987329"/>
              <a:ext cx="3848553" cy="263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420000"/>
                  </a:solidFill>
                  <a:latin typeface="Times New Roman"/>
                  <a:sym typeface="Times New Roman"/>
                </a:rPr>
                <a:t>玩兔爷</a:t>
              </a:r>
              <a:endParaRPr lang="zh-CN" altLang="en-US" sz="4000" b="1">
                <a:solidFill>
                  <a:srgbClr val="420000"/>
                </a:solidFill>
                <a:latin typeface="Times New Roman"/>
                <a:sym typeface="Times New Roman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6571" l="9905" r="899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016" y="1638740"/>
            <a:ext cx="50006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341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Unix 3.10 unknown"/>
  <p:tag name="AS_RELEASE_DATE" val="2020.11.30"/>
  <p:tag name="AS_TITLE" val="Aspose.Slides for Java"/>
  <p:tag name="AS_VERSION" val="20.11"/>
  <p:tag name="COMMONDATA" val="eyJoZGlkIjoiYmU1NWNmOTZkNTBjYzI3MjY2YTM1NzQ5NzkzYTM0NzMifQ=="/>
  <p:tag name="ISPRING_PRESENTATION_TITLE" val="17"/>
  <p:tag name="KSO_WPP_MARK_KEY" val="c7bd2a03-2b61-4f8f-a5ae-bdb61930b0bb"/>
</p:tagLst>
</file>

<file path=ppt/theme/theme1.xml><?xml version="1.0" encoding="utf-8"?>
<a:theme xmlns:a="http://schemas.openxmlformats.org/drawingml/2006/main" name="第一PPT模板网-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1371</Words>
  <Application>Microsoft Office PowerPoint</Application>
  <PresentationFormat>宽屏</PresentationFormat>
  <Paragraphs>113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楷体</vt:lpstr>
      <vt:lpstr>微软雅黑</vt:lpstr>
      <vt:lpstr>Arial</vt:lpstr>
      <vt:lpstr>Times New Roman</vt:lpstr>
      <vt:lpstr>第一PPT模板网-WWW.1PPT.COM​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lastPrinted>2022-07-06T10:05:05Z</cp:lastPrinted>
  <dcterms:created xsi:type="dcterms:W3CDTF">2022-07-06T10:05:05Z</dcterms:created>
  <dcterms:modified xsi:type="dcterms:W3CDTF">2024-04-11T03:36:19Z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