
<file path=[Content_Types].xml><?xml version="1.0" encoding="utf-8"?>
<Types xmlns="http://schemas.openxmlformats.org/package/2006/content-types">
  <Default Extension="png" ContentType="image/png"/>
  <Default Extension="webp"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87"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4" r:id="rId29"/>
    <p:sldId id="285" r:id="rId30"/>
    <p:sldId id="286"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3" autoAdjust="0"/>
    <p:restoredTop sz="94660"/>
  </p:normalViewPr>
  <p:slideViewPr>
    <p:cSldViewPr>
      <p:cViewPr>
        <p:scale>
          <a:sx n="66" d="100"/>
          <a:sy n="66" d="100"/>
        </p:scale>
        <p:origin x="486" y="52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96085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992656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476661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112720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751832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824979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82958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292556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215491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18637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smtClean="0"/>
              <a:t>单击此处编辑母版标题样式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73897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568196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smtClean="0"/>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78548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CN" altLang="en-US" smtClean="0"/>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948389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411484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917644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30820CF-B880-4189-942D-D702A7CBA730}" type="datetimeFigureOut">
              <a:rPr lang="zh-CN" altLang="en-US" smtClean="0"/>
              <a:t>2024/4/8</a:t>
            </a:fld>
            <a:endParaRPr lang="zh-CN"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74820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web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webp"/><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webp"/><Relationship Id="rId5" Type="http://schemas.openxmlformats.org/officeDocument/2006/relationships/image" Target="../media/image5.jpg"/><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web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335360" y="1525485"/>
            <a:ext cx="9889490" cy="1322070"/>
          </a:xfrm>
          <a:prstGeom prst="rect">
            <a:avLst/>
          </a:prstGeom>
          <a:noFill/>
        </p:spPr>
        <p:txBody>
          <a:bodyPr wrap="square" rtlCol="0">
            <a:spAutoFit/>
          </a:bodyPr>
          <a:lstStyle/>
          <a:p>
            <a:pPr algn="ctr"/>
            <a:r>
              <a:rPr lang="zh-CN" altLang="en-US" sz="8000" dirty="0">
                <a:ln w="12700">
                  <a:noFill/>
                </a:ln>
                <a:solidFill>
                  <a:srgbClr val="88CD2F"/>
                </a:solidFill>
                <a:cs typeface="+mn-ea"/>
                <a:sym typeface="+mn-lt"/>
              </a:rPr>
              <a:t>让青春在劳动中闪光</a:t>
            </a:r>
          </a:p>
        </p:txBody>
      </p:sp>
      <p:sp>
        <p:nvSpPr>
          <p:cNvPr id="5" name="PA_文本框 57"/>
          <p:cNvSpPr txBox="1"/>
          <p:nvPr>
            <p:custDataLst>
              <p:tags r:id="rId2"/>
            </p:custDataLst>
          </p:nvPr>
        </p:nvSpPr>
        <p:spPr>
          <a:xfrm>
            <a:off x="2855640" y="548680"/>
            <a:ext cx="5010785" cy="499624"/>
          </a:xfrm>
          <a:prstGeom prst="rect">
            <a:avLst/>
          </a:prstGeom>
          <a:noFill/>
        </p:spPr>
        <p:txBody>
          <a:bodyPr wrap="square" rtlCol="0">
            <a:spAutoFit/>
          </a:bodyPr>
          <a:lstStyle/>
          <a:p>
            <a:pPr algn="dist">
              <a:lnSpc>
                <a:spcPct val="150000"/>
              </a:lnSpc>
            </a:pPr>
            <a:r>
              <a:rPr lang="en-US" altLang="zh-CN" sz="2000">
                <a:solidFill>
                  <a:schemeClr val="tx1">
                    <a:alpha val="82000"/>
                  </a:schemeClr>
                </a:solidFill>
                <a:cs typeface="+mn-ea"/>
                <a:sym typeface="+mn-lt"/>
              </a:rPr>
              <a:t>劳/动/最/光/荣/劳/动/者/最/伟/大</a:t>
            </a:r>
          </a:p>
        </p:txBody>
      </p:sp>
      <p:sp>
        <p:nvSpPr>
          <p:cNvPr id="6" name="文本框 5"/>
          <p:cNvSpPr txBox="1"/>
          <p:nvPr/>
        </p:nvSpPr>
        <p:spPr>
          <a:xfrm>
            <a:off x="1983115" y="3356992"/>
            <a:ext cx="6785610" cy="707886"/>
          </a:xfrm>
          <a:prstGeom prst="rect">
            <a:avLst/>
          </a:prstGeom>
          <a:noFill/>
        </p:spPr>
        <p:txBody>
          <a:bodyPr wrap="square" rtlCol="0">
            <a:spAutoFit/>
          </a:bodyPr>
          <a:lstStyle/>
          <a:p>
            <a:r>
              <a:rPr lang="zh-CN" altLang="en-US" sz="4000" smtClean="0">
                <a:ln w="12700" cmpd="sng">
                  <a:noFill/>
                  <a:prstDash val="solid"/>
                </a:ln>
                <a:solidFill>
                  <a:srgbClr val="88CD2F"/>
                </a:solidFill>
                <a:uFillTx/>
                <a:cs typeface="+mn-ea"/>
                <a:sym typeface="+mn-lt"/>
              </a:rPr>
              <a:t>小学生</a:t>
            </a:r>
            <a:r>
              <a:rPr lang="zh-CN" altLang="en-US" sz="4000" dirty="0">
                <a:ln w="12700" cmpd="sng">
                  <a:noFill/>
                  <a:prstDash val="solid"/>
                </a:ln>
                <a:solidFill>
                  <a:srgbClr val="88CD2F"/>
                </a:solidFill>
                <a:uFillTx/>
                <a:cs typeface="+mn-ea"/>
                <a:sym typeface="+mn-lt"/>
              </a:rPr>
              <a:t>劳动教育课主题班会</a:t>
            </a:r>
          </a:p>
        </p:txBody>
      </p:sp>
      <p:sp>
        <p:nvSpPr>
          <p:cNvPr id="7" name="PA-圆角矩形 25"/>
          <p:cNvSpPr/>
          <p:nvPr>
            <p:custDataLst>
              <p:tags r:id="rId3"/>
            </p:custDataLst>
          </p:nvPr>
        </p:nvSpPr>
        <p:spPr>
          <a:xfrm>
            <a:off x="1824435" y="5373216"/>
            <a:ext cx="1967309" cy="461010"/>
          </a:xfrm>
          <a:prstGeom prst="roundRect">
            <a:avLst>
              <a:gd name="adj" fmla="val 50000"/>
            </a:avLst>
          </a:prstGeom>
          <a:solidFill>
            <a:srgbClr val="88CD2F"/>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800" dirty="0">
                <a:solidFill>
                  <a:schemeClr val="bg1"/>
                </a:solidFill>
                <a:cs typeface="+mn-ea"/>
                <a:sym typeface="+mn-lt"/>
              </a:rPr>
              <a:t>讲解</a:t>
            </a:r>
            <a:r>
              <a:rPr lang="zh-CN" altLang="en-US" sz="2800">
                <a:solidFill>
                  <a:schemeClr val="bg1"/>
                </a:solidFill>
                <a:cs typeface="+mn-ea"/>
                <a:sym typeface="+mn-lt"/>
              </a:rPr>
              <a:t>人</a:t>
            </a:r>
            <a:r>
              <a:rPr lang="zh-CN" altLang="en-US" sz="2800" smtClean="0">
                <a:solidFill>
                  <a:schemeClr val="bg1"/>
                </a:solidFill>
                <a:cs typeface="+mn-ea"/>
                <a:sym typeface="+mn-lt"/>
              </a:rPr>
              <a:t>：</a:t>
            </a:r>
            <a:endParaRPr lang="en-US" altLang="zh-CN" sz="2800" dirty="0">
              <a:solidFill>
                <a:schemeClr val="bg1"/>
              </a:solidFill>
              <a:cs typeface="+mn-ea"/>
              <a:sym typeface="+mn-lt"/>
            </a:endParaRPr>
          </a:p>
        </p:txBody>
      </p:sp>
      <p:sp>
        <p:nvSpPr>
          <p:cNvPr id="8" name="PA-圆角矩形 25"/>
          <p:cNvSpPr/>
          <p:nvPr>
            <p:custDataLst>
              <p:tags r:id="rId4"/>
            </p:custDataLst>
          </p:nvPr>
        </p:nvSpPr>
        <p:spPr>
          <a:xfrm>
            <a:off x="5375920" y="5373216"/>
            <a:ext cx="1739900" cy="461010"/>
          </a:xfrm>
          <a:prstGeom prst="roundRect">
            <a:avLst>
              <a:gd name="adj" fmla="val 50000"/>
            </a:avLst>
          </a:prstGeom>
          <a:noFill/>
          <a:ln w="6350" cap="flat" cmpd="sng" algn="ctr">
            <a:solidFill>
              <a:srgbClr val="88CD2F"/>
            </a:solidFill>
            <a:prstDash val="solid"/>
            <a:miter lim="800000"/>
          </a:ln>
          <a:effectLst/>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0" lang="zh-CN" altLang="en-US" sz="2800" b="0" i="0" u="none" strike="noStrike" kern="1200" cap="none" spc="0" normalizeH="0" baseline="0" noProof="0">
                <a:ln>
                  <a:noFill/>
                </a:ln>
                <a:solidFill>
                  <a:srgbClr val="88CD2F"/>
                </a:solidFill>
                <a:effectLst/>
                <a:uLnTx/>
                <a:uFillTx/>
                <a:cs typeface="+mn-ea"/>
                <a:sym typeface="+mn-lt"/>
              </a:rPr>
              <a:t>时间</a:t>
            </a:r>
            <a:r>
              <a:rPr kumimoji="0" lang="zh-CN" altLang="en-US" sz="2800" b="0" i="0" u="none" strike="noStrike" kern="1200" cap="none" spc="0" normalizeH="0" baseline="0" noProof="0" smtClean="0">
                <a:ln>
                  <a:noFill/>
                </a:ln>
                <a:solidFill>
                  <a:srgbClr val="88CD2F"/>
                </a:solidFill>
                <a:effectLst/>
                <a:uLnTx/>
                <a:uFillTx/>
                <a:cs typeface="+mn-ea"/>
                <a:sym typeface="+mn-lt"/>
              </a:rPr>
              <a:t>：</a:t>
            </a:r>
            <a:endParaRPr kumimoji="0" lang="en-US" altLang="zh-CN" sz="2800" b="0" i="0" u="none" strike="noStrike" kern="1200" cap="none" spc="0" normalizeH="0" baseline="0" noProof="0" dirty="0">
              <a:ln>
                <a:noFill/>
              </a:ln>
              <a:solidFill>
                <a:srgbClr val="88CD2F"/>
              </a:solidFill>
              <a:effectLst/>
              <a:uLnTx/>
              <a:uFillTx/>
              <a:cs typeface="+mn-ea"/>
              <a:sym typeface="+mn-lt"/>
            </a:endParaRPr>
          </a:p>
        </p:txBody>
      </p:sp>
    </p:spTree>
    <p:extLst>
      <p:ext uri="{BB962C8B-B14F-4D97-AF65-F5344CB8AC3E}">
        <p14:creationId xmlns:p14="http://schemas.microsoft.com/office/powerpoint/2010/main" val="39009594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bldLst>
      <p:bldP spid="5" grpId="1"/>
      <p:bldP spid="7" grpId="1" animBg="1"/>
      <p:bldP spid="8"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09719" y="1481234"/>
            <a:ext cx="7870657" cy="584775"/>
            <a:chOff x="1609719" y="1481234"/>
            <a:chExt cx="7870657" cy="584775"/>
          </a:xfrm>
        </p:grpSpPr>
        <p:sp>
          <p:nvSpPr>
            <p:cNvPr id="9" name="Oval 15"/>
            <p:cNvSpPr/>
            <p:nvPr/>
          </p:nvSpPr>
          <p:spPr>
            <a:xfrm>
              <a:off x="1609719" y="1516316"/>
              <a:ext cx="514611" cy="514611"/>
            </a:xfrm>
            <a:prstGeom prst="ellipse">
              <a:avLst/>
            </a:prstGeom>
            <a:solidFill>
              <a:srgbClr val="88CD2F"/>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zh-CN" altLang="en-US" sz="2400" dirty="0">
                  <a:solidFill>
                    <a:schemeClr val="bg1"/>
                  </a:solidFill>
                  <a:cs typeface="+mn-ea"/>
                  <a:sym typeface="+mn-lt"/>
                </a:rPr>
                <a:t>01</a:t>
              </a:r>
            </a:p>
          </p:txBody>
        </p:sp>
        <p:sp>
          <p:nvSpPr>
            <p:cNvPr id="10" name="矩形 9"/>
            <p:cNvSpPr/>
            <p:nvPr/>
          </p:nvSpPr>
          <p:spPr>
            <a:xfrm>
              <a:off x="2423592" y="1481234"/>
              <a:ext cx="7056784" cy="584775"/>
            </a:xfrm>
            <a:prstGeom prst="rect">
              <a:avLst/>
            </a:prstGeom>
            <a:noFill/>
          </p:spPr>
          <p:txBody>
            <a:bodyPr wrap="square" rtlCol="0" anchor="t">
              <a:spAutoFit/>
            </a:bodyPr>
            <a:lstStyle/>
            <a:p>
              <a:pPr lvl="0" algn="just" fontAlgn="auto">
                <a:spcBef>
                  <a:spcPts val="0"/>
                </a:spcBef>
                <a:spcAft>
                  <a:spcPts val="0"/>
                </a:spcAft>
                <a:buClrTx/>
                <a:buSzTx/>
                <a:buFontTx/>
                <a:defRPr/>
              </a:pPr>
              <a:r>
                <a:rPr lang="zh-CN" altLang="en-US" sz="3200" smtClean="0">
                  <a:solidFill>
                    <a:srgbClr val="88CD2F"/>
                  </a:solidFill>
                  <a:cs typeface="+mn-ea"/>
                  <a:sym typeface="+mn-lt"/>
                </a:rPr>
                <a:t>劳动节的起源</a:t>
              </a:r>
              <a:endParaRPr lang="zh-CN" altLang="en-US" sz="3200" dirty="0">
                <a:solidFill>
                  <a:srgbClr val="88CD2F"/>
                </a:solidFill>
                <a:cs typeface="+mn-ea"/>
                <a:sym typeface="+mn-lt"/>
              </a:endParaRPr>
            </a:p>
          </p:txBody>
        </p:sp>
      </p:grpSp>
      <p:sp>
        <p:nvSpPr>
          <p:cNvPr id="11" name="文本框 10"/>
          <p:cNvSpPr txBox="1"/>
          <p:nvPr>
            <p:custDataLst>
              <p:tags r:id="rId1"/>
            </p:custDataLst>
          </p:nvPr>
        </p:nvSpPr>
        <p:spPr>
          <a:xfrm>
            <a:off x="1490400" y="165130"/>
            <a:ext cx="2367280" cy="1106805"/>
          </a:xfrm>
          <a:prstGeom prst="rect">
            <a:avLst/>
          </a:prstGeom>
          <a:noFill/>
        </p:spPr>
        <p:txBody>
          <a:bodyPr wrap="square" rtlCol="0">
            <a:spAutoFit/>
          </a:bodyPr>
          <a:lstStyle/>
          <a:p>
            <a:pPr lvl="0" algn="just">
              <a:buClrTx/>
              <a:buSzTx/>
              <a:buFontTx/>
            </a:pPr>
            <a:r>
              <a:rPr lang="zh-CN" altLang="en-US" sz="6600" dirty="0">
                <a:ln w="12700">
                  <a:noFill/>
                </a:ln>
                <a:solidFill>
                  <a:srgbClr val="88CD2F"/>
                </a:solidFill>
                <a:cs typeface="+mn-ea"/>
                <a:sym typeface="+mn-lt"/>
              </a:rPr>
              <a:t>目录</a:t>
            </a:r>
          </a:p>
        </p:txBody>
      </p:sp>
      <p:grpSp>
        <p:nvGrpSpPr>
          <p:cNvPr id="3" name="组合 2"/>
          <p:cNvGrpSpPr/>
          <p:nvPr/>
        </p:nvGrpSpPr>
        <p:grpSpPr>
          <a:xfrm>
            <a:off x="1609719" y="2204350"/>
            <a:ext cx="7870657" cy="584775"/>
            <a:chOff x="1609719" y="2204350"/>
            <a:chExt cx="7870657" cy="584775"/>
          </a:xfrm>
        </p:grpSpPr>
        <p:sp>
          <p:nvSpPr>
            <p:cNvPr id="12" name="Oval 15"/>
            <p:cNvSpPr/>
            <p:nvPr/>
          </p:nvSpPr>
          <p:spPr>
            <a:xfrm>
              <a:off x="1609719" y="2239551"/>
              <a:ext cx="514611" cy="514373"/>
            </a:xfrm>
            <a:prstGeom prst="ellipse">
              <a:avLst/>
            </a:prstGeom>
            <a:solidFill>
              <a:srgbClr val="88CD2F"/>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zh-CN" altLang="en-US" sz="2400" dirty="0">
                  <a:solidFill>
                    <a:schemeClr val="bg1"/>
                  </a:solidFill>
                  <a:cs typeface="+mn-ea"/>
                  <a:sym typeface="+mn-lt"/>
                </a:rPr>
                <a:t>0</a:t>
              </a:r>
              <a:r>
                <a:rPr lang="en-US" altLang="zh-CN" sz="2400" dirty="0">
                  <a:solidFill>
                    <a:schemeClr val="bg1"/>
                  </a:solidFill>
                  <a:cs typeface="+mn-ea"/>
                  <a:sym typeface="+mn-lt"/>
                </a:rPr>
                <a:t>2</a:t>
              </a:r>
            </a:p>
          </p:txBody>
        </p:sp>
        <p:sp>
          <p:nvSpPr>
            <p:cNvPr id="18" name="矩形 17"/>
            <p:cNvSpPr/>
            <p:nvPr/>
          </p:nvSpPr>
          <p:spPr>
            <a:xfrm>
              <a:off x="2423592" y="2204350"/>
              <a:ext cx="7056784" cy="584775"/>
            </a:xfrm>
            <a:prstGeom prst="rect">
              <a:avLst/>
            </a:prstGeom>
            <a:noFill/>
          </p:spPr>
          <p:txBody>
            <a:bodyPr wrap="square" rtlCol="0" anchor="t">
              <a:spAutoFit/>
            </a:bodyPr>
            <a:lstStyle/>
            <a:p>
              <a:pPr lvl="0" algn="just" fontAlgn="auto">
                <a:spcBef>
                  <a:spcPts val="0"/>
                </a:spcBef>
                <a:spcAft>
                  <a:spcPts val="0"/>
                </a:spcAft>
                <a:buClrTx/>
                <a:buSzTx/>
                <a:buFontTx/>
                <a:defRPr/>
              </a:pPr>
              <a:r>
                <a:rPr lang="zh-CN" altLang="en-US" sz="3200" smtClean="0">
                  <a:solidFill>
                    <a:srgbClr val="88CD2F"/>
                  </a:solidFill>
                  <a:cs typeface="+mn-ea"/>
                  <a:sym typeface="+mn-lt"/>
                </a:rPr>
                <a:t>中国的劳动节</a:t>
              </a:r>
              <a:endParaRPr lang="zh-CN" altLang="en-US" sz="3200" dirty="0">
                <a:solidFill>
                  <a:srgbClr val="88CD2F"/>
                </a:solidFill>
                <a:cs typeface="+mn-ea"/>
                <a:sym typeface="+mn-lt"/>
              </a:endParaRPr>
            </a:p>
          </p:txBody>
        </p:sp>
      </p:grpSp>
      <p:grpSp>
        <p:nvGrpSpPr>
          <p:cNvPr id="24" name="组合 23"/>
          <p:cNvGrpSpPr/>
          <p:nvPr/>
        </p:nvGrpSpPr>
        <p:grpSpPr>
          <a:xfrm>
            <a:off x="1609719" y="2925490"/>
            <a:ext cx="7870657" cy="584775"/>
            <a:chOff x="1609719" y="2925490"/>
            <a:chExt cx="7870657" cy="584775"/>
          </a:xfrm>
        </p:grpSpPr>
        <p:sp>
          <p:nvSpPr>
            <p:cNvPr id="13" name="Oval 15"/>
            <p:cNvSpPr/>
            <p:nvPr/>
          </p:nvSpPr>
          <p:spPr>
            <a:xfrm>
              <a:off x="1609719" y="2960691"/>
              <a:ext cx="514611" cy="514373"/>
            </a:xfrm>
            <a:prstGeom prst="ellipse">
              <a:avLst/>
            </a:prstGeom>
            <a:solidFill>
              <a:srgbClr val="88CD2F"/>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zh-CN" altLang="en-US" sz="2400" dirty="0">
                  <a:solidFill>
                    <a:schemeClr val="bg1"/>
                  </a:solidFill>
                  <a:cs typeface="+mn-ea"/>
                  <a:sym typeface="+mn-lt"/>
                </a:rPr>
                <a:t>0</a:t>
              </a:r>
              <a:r>
                <a:rPr lang="en-US" altLang="zh-CN" sz="2400" dirty="0">
                  <a:solidFill>
                    <a:schemeClr val="bg1"/>
                  </a:solidFill>
                  <a:cs typeface="+mn-ea"/>
                  <a:sym typeface="+mn-lt"/>
                </a:rPr>
                <a:t>3</a:t>
              </a:r>
            </a:p>
          </p:txBody>
        </p:sp>
        <p:sp>
          <p:nvSpPr>
            <p:cNvPr id="19" name="矩形 18"/>
            <p:cNvSpPr/>
            <p:nvPr/>
          </p:nvSpPr>
          <p:spPr>
            <a:xfrm>
              <a:off x="2423592" y="2925490"/>
              <a:ext cx="7056784" cy="584775"/>
            </a:xfrm>
            <a:prstGeom prst="rect">
              <a:avLst/>
            </a:prstGeom>
            <a:noFill/>
          </p:spPr>
          <p:txBody>
            <a:bodyPr wrap="square" rtlCol="0" anchor="t">
              <a:spAutoFit/>
            </a:bodyPr>
            <a:lstStyle/>
            <a:p>
              <a:pPr lvl="0" algn="just" fontAlgn="auto">
                <a:spcBef>
                  <a:spcPts val="0"/>
                </a:spcBef>
                <a:spcAft>
                  <a:spcPts val="0"/>
                </a:spcAft>
                <a:buClrTx/>
                <a:buSzTx/>
                <a:buFontTx/>
                <a:defRPr/>
              </a:pPr>
              <a:r>
                <a:rPr lang="zh-CN" altLang="en-US" sz="3200">
                  <a:solidFill>
                    <a:srgbClr val="88CD2F"/>
                  </a:solidFill>
                  <a:cs typeface="+mn-ea"/>
                  <a:sym typeface="+mn-lt"/>
                </a:rPr>
                <a:t>名人对劳动的看法</a:t>
              </a:r>
              <a:endParaRPr lang="zh-CN" altLang="en-US" sz="3200" dirty="0">
                <a:solidFill>
                  <a:srgbClr val="88CD2F"/>
                </a:solidFill>
                <a:cs typeface="+mn-ea"/>
                <a:sym typeface="+mn-lt"/>
              </a:endParaRPr>
            </a:p>
          </p:txBody>
        </p:sp>
      </p:grpSp>
      <p:grpSp>
        <p:nvGrpSpPr>
          <p:cNvPr id="25" name="组合 24"/>
          <p:cNvGrpSpPr/>
          <p:nvPr/>
        </p:nvGrpSpPr>
        <p:grpSpPr>
          <a:xfrm>
            <a:off x="1609719" y="3662377"/>
            <a:ext cx="7870657" cy="584775"/>
            <a:chOff x="1609719" y="3662377"/>
            <a:chExt cx="7870657" cy="584775"/>
          </a:xfrm>
        </p:grpSpPr>
        <p:sp>
          <p:nvSpPr>
            <p:cNvPr id="14" name="Oval 15"/>
            <p:cNvSpPr/>
            <p:nvPr/>
          </p:nvSpPr>
          <p:spPr>
            <a:xfrm>
              <a:off x="1609719" y="3697459"/>
              <a:ext cx="514611" cy="514611"/>
            </a:xfrm>
            <a:prstGeom prst="ellipse">
              <a:avLst/>
            </a:prstGeom>
            <a:solidFill>
              <a:srgbClr val="88CD2F"/>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en-US" altLang="zh-CN" sz="2400" smtClean="0">
                  <a:solidFill>
                    <a:schemeClr val="bg1"/>
                  </a:solidFill>
                  <a:cs typeface="+mn-ea"/>
                  <a:sym typeface="+mn-lt"/>
                </a:rPr>
                <a:t>04</a:t>
              </a:r>
              <a:endParaRPr lang="zh-CN" altLang="en-US" sz="2400" dirty="0">
                <a:solidFill>
                  <a:schemeClr val="bg1"/>
                </a:solidFill>
                <a:cs typeface="+mn-ea"/>
                <a:sym typeface="+mn-lt"/>
              </a:endParaRPr>
            </a:p>
          </p:txBody>
        </p:sp>
        <p:sp>
          <p:nvSpPr>
            <p:cNvPr id="20" name="矩形 19"/>
            <p:cNvSpPr/>
            <p:nvPr/>
          </p:nvSpPr>
          <p:spPr>
            <a:xfrm>
              <a:off x="2423592" y="3662377"/>
              <a:ext cx="7056784" cy="584775"/>
            </a:xfrm>
            <a:prstGeom prst="rect">
              <a:avLst/>
            </a:prstGeom>
            <a:noFill/>
          </p:spPr>
          <p:txBody>
            <a:bodyPr wrap="square" rtlCol="0" anchor="t">
              <a:spAutoFit/>
            </a:bodyPr>
            <a:lstStyle/>
            <a:p>
              <a:pPr lvl="0" algn="just" fontAlgn="auto">
                <a:spcBef>
                  <a:spcPts val="0"/>
                </a:spcBef>
                <a:spcAft>
                  <a:spcPts val="0"/>
                </a:spcAft>
                <a:buClrTx/>
                <a:buSzTx/>
                <a:buFontTx/>
                <a:defRPr/>
              </a:pPr>
              <a:r>
                <a:rPr lang="zh-CN" altLang="en-US" sz="3200">
                  <a:solidFill>
                    <a:srgbClr val="88CD2F"/>
                  </a:solidFill>
                  <a:cs typeface="+mn-ea"/>
                  <a:sym typeface="+mn-lt"/>
                </a:rPr>
                <a:t>诗歌中的劳动</a:t>
              </a:r>
              <a:endParaRPr lang="zh-CN" altLang="en-US" sz="3200" dirty="0">
                <a:solidFill>
                  <a:srgbClr val="88CD2F"/>
                </a:solidFill>
                <a:cs typeface="+mn-ea"/>
                <a:sym typeface="+mn-lt"/>
              </a:endParaRPr>
            </a:p>
          </p:txBody>
        </p:sp>
      </p:grpSp>
      <p:grpSp>
        <p:nvGrpSpPr>
          <p:cNvPr id="26" name="组合 25"/>
          <p:cNvGrpSpPr/>
          <p:nvPr/>
        </p:nvGrpSpPr>
        <p:grpSpPr>
          <a:xfrm>
            <a:off x="1609719" y="4365189"/>
            <a:ext cx="7870657" cy="584775"/>
            <a:chOff x="1609719" y="4365189"/>
            <a:chExt cx="7870657" cy="584775"/>
          </a:xfrm>
        </p:grpSpPr>
        <p:sp>
          <p:nvSpPr>
            <p:cNvPr id="15" name="Oval 15"/>
            <p:cNvSpPr/>
            <p:nvPr/>
          </p:nvSpPr>
          <p:spPr>
            <a:xfrm>
              <a:off x="1609719" y="4400390"/>
              <a:ext cx="514611" cy="514373"/>
            </a:xfrm>
            <a:prstGeom prst="ellipse">
              <a:avLst/>
            </a:prstGeom>
            <a:solidFill>
              <a:srgbClr val="88CD2F"/>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en-US" altLang="zh-CN" sz="2400" smtClean="0">
                  <a:solidFill>
                    <a:schemeClr val="bg1"/>
                  </a:solidFill>
                  <a:cs typeface="+mn-ea"/>
                  <a:sym typeface="+mn-lt"/>
                </a:rPr>
                <a:t>05</a:t>
              </a:r>
              <a:endParaRPr lang="en-US" altLang="zh-CN" sz="2400" dirty="0">
                <a:solidFill>
                  <a:schemeClr val="bg1"/>
                </a:solidFill>
                <a:cs typeface="+mn-ea"/>
                <a:sym typeface="+mn-lt"/>
              </a:endParaRPr>
            </a:p>
          </p:txBody>
        </p:sp>
        <p:sp>
          <p:nvSpPr>
            <p:cNvPr id="21" name="矩形 20"/>
            <p:cNvSpPr/>
            <p:nvPr/>
          </p:nvSpPr>
          <p:spPr>
            <a:xfrm>
              <a:off x="2423592" y="4365189"/>
              <a:ext cx="7056784" cy="584775"/>
            </a:xfrm>
            <a:prstGeom prst="rect">
              <a:avLst/>
            </a:prstGeom>
            <a:noFill/>
          </p:spPr>
          <p:txBody>
            <a:bodyPr wrap="square" rtlCol="0" anchor="t">
              <a:spAutoFit/>
            </a:bodyPr>
            <a:lstStyle/>
            <a:p>
              <a:pPr lvl="0" algn="just" fontAlgn="auto">
                <a:spcBef>
                  <a:spcPts val="0"/>
                </a:spcBef>
                <a:spcAft>
                  <a:spcPts val="0"/>
                </a:spcAft>
                <a:buClrTx/>
                <a:buSzTx/>
                <a:buFontTx/>
                <a:defRPr/>
              </a:pPr>
              <a:r>
                <a:rPr lang="zh-CN" altLang="en-US" sz="3200">
                  <a:solidFill>
                    <a:srgbClr val="88CD2F"/>
                  </a:solidFill>
                  <a:cs typeface="+mn-ea"/>
                  <a:sym typeface="+mn-lt"/>
                </a:rPr>
                <a:t>身边劳动者的故事</a:t>
              </a:r>
              <a:endParaRPr lang="zh-CN" altLang="en-US" sz="3200" dirty="0">
                <a:solidFill>
                  <a:srgbClr val="88CD2F"/>
                </a:solidFill>
                <a:cs typeface="+mn-ea"/>
                <a:sym typeface="+mn-lt"/>
              </a:endParaRPr>
            </a:p>
          </p:txBody>
        </p:sp>
      </p:grpSp>
      <p:grpSp>
        <p:nvGrpSpPr>
          <p:cNvPr id="27" name="组合 26"/>
          <p:cNvGrpSpPr/>
          <p:nvPr/>
        </p:nvGrpSpPr>
        <p:grpSpPr>
          <a:xfrm>
            <a:off x="1609719" y="5083899"/>
            <a:ext cx="7870657" cy="584775"/>
            <a:chOff x="1609719" y="5083899"/>
            <a:chExt cx="7870657" cy="584775"/>
          </a:xfrm>
        </p:grpSpPr>
        <p:sp>
          <p:nvSpPr>
            <p:cNvPr id="16" name="Oval 15"/>
            <p:cNvSpPr/>
            <p:nvPr/>
          </p:nvSpPr>
          <p:spPr>
            <a:xfrm>
              <a:off x="1609719" y="5119100"/>
              <a:ext cx="514611" cy="514373"/>
            </a:xfrm>
            <a:prstGeom prst="ellipse">
              <a:avLst/>
            </a:prstGeom>
            <a:solidFill>
              <a:srgbClr val="88CD2F"/>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en-US" altLang="zh-CN" sz="2400" smtClean="0">
                  <a:solidFill>
                    <a:schemeClr val="bg1"/>
                  </a:solidFill>
                  <a:cs typeface="+mn-ea"/>
                  <a:sym typeface="+mn-lt"/>
                </a:rPr>
                <a:t>06</a:t>
              </a:r>
              <a:endParaRPr lang="en-US" altLang="zh-CN" sz="2400" dirty="0">
                <a:solidFill>
                  <a:schemeClr val="bg1"/>
                </a:solidFill>
                <a:cs typeface="+mn-ea"/>
                <a:sym typeface="+mn-lt"/>
              </a:endParaRPr>
            </a:p>
          </p:txBody>
        </p:sp>
        <p:sp>
          <p:nvSpPr>
            <p:cNvPr id="22" name="矩形 21"/>
            <p:cNvSpPr/>
            <p:nvPr/>
          </p:nvSpPr>
          <p:spPr>
            <a:xfrm>
              <a:off x="2423592" y="5083899"/>
              <a:ext cx="7056784" cy="584775"/>
            </a:xfrm>
            <a:prstGeom prst="rect">
              <a:avLst/>
            </a:prstGeom>
            <a:noFill/>
          </p:spPr>
          <p:txBody>
            <a:bodyPr wrap="square" rtlCol="0" anchor="t">
              <a:spAutoFit/>
            </a:bodyPr>
            <a:lstStyle/>
            <a:p>
              <a:pPr lvl="0" algn="just" fontAlgn="auto">
                <a:spcBef>
                  <a:spcPts val="0"/>
                </a:spcBef>
                <a:spcAft>
                  <a:spcPts val="0"/>
                </a:spcAft>
                <a:buClrTx/>
                <a:buSzTx/>
                <a:buFontTx/>
                <a:defRPr/>
              </a:pPr>
              <a:r>
                <a:rPr lang="zh-CN" altLang="en-US" sz="3200">
                  <a:solidFill>
                    <a:srgbClr val="88CD2F"/>
                  </a:solidFill>
                  <a:cs typeface="+mn-ea"/>
                  <a:sym typeface="+mn-lt"/>
                </a:rPr>
                <a:t>生活中如何劳动</a:t>
              </a:r>
              <a:endParaRPr lang="zh-CN" altLang="en-US" sz="3200" dirty="0">
                <a:solidFill>
                  <a:srgbClr val="88CD2F"/>
                </a:solidFill>
                <a:cs typeface="+mn-ea"/>
                <a:sym typeface="+mn-lt"/>
              </a:endParaRPr>
            </a:p>
          </p:txBody>
        </p:sp>
      </p:grpSp>
    </p:spTree>
    <p:extLst>
      <p:ext uri="{BB962C8B-B14F-4D97-AF65-F5344CB8AC3E}">
        <p14:creationId xmlns:p14="http://schemas.microsoft.com/office/powerpoint/2010/main" val="655529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1487488" y="2202251"/>
            <a:ext cx="6923004" cy="1107996"/>
          </a:xfrm>
          <a:prstGeom prst="rect">
            <a:avLst/>
          </a:prstGeom>
          <a:noFill/>
        </p:spPr>
        <p:txBody>
          <a:bodyPr wrap="square" rtlCol="0" anchor="t">
            <a:spAutoFit/>
          </a:bodyPr>
          <a:lstStyle/>
          <a:p>
            <a:pPr lvl="0" algn="dist" fontAlgn="auto">
              <a:spcBef>
                <a:spcPts val="0"/>
              </a:spcBef>
              <a:spcAft>
                <a:spcPts val="0"/>
              </a:spcAft>
              <a:buClrTx/>
              <a:buSzTx/>
              <a:buFontTx/>
              <a:defRPr/>
            </a:pPr>
            <a:r>
              <a:rPr lang="zh-CN" altLang="en-US" sz="6600">
                <a:solidFill>
                  <a:srgbClr val="88CD2F"/>
                </a:solidFill>
                <a:cs typeface="+mn-ea"/>
                <a:sym typeface="+mn-lt"/>
              </a:rPr>
              <a:t>劳动节的起源</a:t>
            </a:r>
            <a:endParaRPr lang="zh-CN" altLang="en-US" sz="6600" dirty="0">
              <a:solidFill>
                <a:srgbClr val="88CD2F"/>
              </a:solidFill>
              <a:cs typeface="+mn-ea"/>
              <a:sym typeface="+mn-lt"/>
            </a:endParaRPr>
          </a:p>
        </p:txBody>
      </p:sp>
      <p:grpSp>
        <p:nvGrpSpPr>
          <p:cNvPr id="30" name="组合 29"/>
          <p:cNvGrpSpPr/>
          <p:nvPr/>
        </p:nvGrpSpPr>
        <p:grpSpPr>
          <a:xfrm>
            <a:off x="3550347" y="1207658"/>
            <a:ext cx="2540635" cy="620501"/>
            <a:chOff x="7255" y="2018"/>
            <a:chExt cx="4688" cy="1144"/>
          </a:xfrm>
          <a:solidFill>
            <a:srgbClr val="88CD2F"/>
          </a:solidFill>
        </p:grpSpPr>
        <p:grpSp>
          <p:nvGrpSpPr>
            <p:cNvPr id="31" name="组合 30"/>
            <p:cNvGrpSpPr/>
            <p:nvPr/>
          </p:nvGrpSpPr>
          <p:grpSpPr>
            <a:xfrm>
              <a:off x="7255" y="2018"/>
              <a:ext cx="4688" cy="1112"/>
              <a:chOff x="4953" y="2354"/>
              <a:chExt cx="4688" cy="1112"/>
            </a:xfrm>
            <a:grpFill/>
          </p:grpSpPr>
          <p:sp>
            <p:nvSpPr>
              <p:cNvPr id="33" name="椭圆 32"/>
              <p:cNvSpPr/>
              <p:nvPr/>
            </p:nvSpPr>
            <p:spPr>
              <a:xfrm>
                <a:off x="4953"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4" name="椭圆 33"/>
              <p:cNvSpPr/>
              <p:nvPr/>
            </p:nvSpPr>
            <p:spPr>
              <a:xfrm>
                <a:off x="6145"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5" name="椭圆 34"/>
              <p:cNvSpPr/>
              <p:nvPr/>
            </p:nvSpPr>
            <p:spPr>
              <a:xfrm>
                <a:off x="7337"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6" name="椭圆 35"/>
              <p:cNvSpPr/>
              <p:nvPr/>
            </p:nvSpPr>
            <p:spPr>
              <a:xfrm>
                <a:off x="8529"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grpSp>
        <p:sp>
          <p:nvSpPr>
            <p:cNvPr id="32" name="文本框 31"/>
            <p:cNvSpPr txBox="1"/>
            <p:nvPr/>
          </p:nvSpPr>
          <p:spPr>
            <a:xfrm>
              <a:off x="7255" y="2086"/>
              <a:ext cx="4688" cy="1076"/>
            </a:xfrm>
            <a:prstGeom prst="rect">
              <a:avLst/>
            </a:prstGeom>
            <a:noFill/>
            <a:extLst>
              <a:ext uri="{909E8E84-426E-40DD-AFC4-6F175D3DCCD1}">
                <a14:hiddenFill xmlns:a14="http://schemas.microsoft.com/office/drawing/2010/main">
                  <a:grpFill/>
                </a14:hiddenFill>
              </a:ext>
            </a:extLst>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sz="3200" b="0" i="0" u="none" strike="noStrike" kern="0" cap="none" spc="0" normalizeH="0" baseline="0" noProof="0" dirty="0">
                  <a:ln>
                    <a:noFill/>
                  </a:ln>
                  <a:solidFill>
                    <a:prstClr val="white"/>
                  </a:solidFill>
                  <a:effectLst/>
                  <a:uLnTx/>
                  <a:uFillTx/>
                  <a:cs typeface="+mn-ea"/>
                  <a:sym typeface="+mn-lt"/>
                </a:rPr>
                <a:t>第一部分</a:t>
              </a:r>
            </a:p>
          </p:txBody>
        </p:sp>
      </p:grpSp>
      <p:sp>
        <p:nvSpPr>
          <p:cNvPr id="37" name="文本框 36"/>
          <p:cNvSpPr txBox="1"/>
          <p:nvPr/>
        </p:nvSpPr>
        <p:spPr>
          <a:xfrm>
            <a:off x="2711624" y="3671290"/>
            <a:ext cx="4706620" cy="523220"/>
          </a:xfrm>
          <a:prstGeom prst="rect">
            <a:avLst/>
          </a:prstGeom>
          <a:noFill/>
        </p:spPr>
        <p:txBody>
          <a:bodyPr wrap="square" rtlCol="0">
            <a:spAutoFit/>
          </a:bodyPr>
          <a:lstStyle/>
          <a:p>
            <a:pPr algn="dist"/>
            <a:r>
              <a:rPr lang="zh-CN" altLang="en-US" sz="2800" smtClean="0">
                <a:ln w="12700" cmpd="sng">
                  <a:noFill/>
                  <a:prstDash val="solid"/>
                </a:ln>
                <a:solidFill>
                  <a:schemeClr val="tx1">
                    <a:lumMod val="65000"/>
                    <a:lumOff val="35000"/>
                  </a:schemeClr>
                </a:solidFill>
                <a:uFillTx/>
                <a:cs typeface="+mn-ea"/>
                <a:sym typeface="+mn-lt"/>
              </a:rPr>
              <a:t>小学生劳动教育课主题班会</a:t>
            </a:r>
            <a:endParaRPr sz="2800" dirty="0">
              <a:ln w="12700" cmpd="sng">
                <a:noFill/>
                <a:prstDash val="solid"/>
              </a:ln>
              <a:solidFill>
                <a:schemeClr val="tx1">
                  <a:lumMod val="65000"/>
                  <a:lumOff val="35000"/>
                </a:schemeClr>
              </a:solidFill>
              <a:uFillTx/>
              <a:cs typeface="+mn-ea"/>
              <a:sym typeface="+mn-lt"/>
            </a:endParaRPr>
          </a:p>
        </p:txBody>
      </p:sp>
    </p:spTree>
    <p:extLst>
      <p:ext uri="{BB962C8B-B14F-4D97-AF65-F5344CB8AC3E}">
        <p14:creationId xmlns:p14="http://schemas.microsoft.com/office/powerpoint/2010/main" val="9978720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695400" y="332656"/>
            <a:ext cx="8568952" cy="500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800" b="1" dirty="0">
                <a:latin typeface="微软雅黑" panose="020B0503020204020204" pitchFamily="34" charset="-122"/>
                <a:ea typeface="微软雅黑" panose="020B0503020204020204" pitchFamily="34" charset="-122"/>
              </a:rPr>
              <a:t>五一国际劳动节源于美国芝加哥城的工人大</a:t>
            </a:r>
            <a:r>
              <a:rPr lang="zh-CN" altLang="en-US" sz="2800" b="1">
                <a:latin typeface="微软雅黑" panose="020B0503020204020204" pitchFamily="34" charset="-122"/>
                <a:ea typeface="微软雅黑" panose="020B0503020204020204" pitchFamily="34" charset="-122"/>
              </a:rPr>
              <a:t>罢工</a:t>
            </a:r>
            <a:r>
              <a:rPr lang="zh-CN" altLang="en-US" sz="2800" b="1" smtClean="0">
                <a:latin typeface="微软雅黑" panose="020B0503020204020204" pitchFamily="34" charset="-122"/>
                <a:ea typeface="微软雅黑" panose="020B0503020204020204" pitchFamily="34" charset="-122"/>
              </a:rPr>
              <a:t>。当</a:t>
            </a:r>
            <a:endParaRPr lang="en-US" altLang="zh-CN" sz="2800" b="1" smtClean="0">
              <a:latin typeface="微软雅黑" panose="020B0503020204020204" pitchFamily="34" charset="-122"/>
              <a:ea typeface="微软雅黑" panose="020B0503020204020204" pitchFamily="34" charset="-122"/>
            </a:endParaRPr>
          </a:p>
          <a:p>
            <a:pPr eaLnBrk="1" hangingPunct="1">
              <a:lnSpc>
                <a:spcPct val="120000"/>
              </a:lnSpc>
              <a:spcBef>
                <a:spcPct val="50000"/>
              </a:spcBef>
            </a:pPr>
            <a:r>
              <a:rPr lang="zh-CN" altLang="en-US" sz="2800" b="1" smtClean="0">
                <a:latin typeface="微软雅黑" panose="020B0503020204020204" pitchFamily="34" charset="-122"/>
                <a:ea typeface="微软雅黑" panose="020B0503020204020204" pitchFamily="34" charset="-122"/>
              </a:rPr>
              <a:t>时人们平均工作</a:t>
            </a:r>
            <a:r>
              <a:rPr lang="en-US" altLang="zh-CN" sz="2800" b="1" smtClean="0">
                <a:latin typeface="微软雅黑" panose="020B0503020204020204" pitchFamily="34" charset="-122"/>
                <a:ea typeface="微软雅黑" panose="020B0503020204020204" pitchFamily="34" charset="-122"/>
              </a:rPr>
              <a:t>14</a:t>
            </a:r>
            <a:r>
              <a:rPr lang="zh-CN" altLang="en-US" sz="2800" b="1" smtClean="0">
                <a:latin typeface="微软雅黑" panose="020B0503020204020204" pitchFamily="34" charset="-122"/>
                <a:ea typeface="微软雅黑" panose="020B0503020204020204" pitchFamily="34" charset="-122"/>
              </a:rPr>
              <a:t>到</a:t>
            </a:r>
            <a:r>
              <a:rPr lang="en-US" altLang="zh-CN" sz="2800" b="1" smtClean="0">
                <a:latin typeface="微软雅黑" panose="020B0503020204020204" pitchFamily="34" charset="-122"/>
                <a:ea typeface="微软雅黑" panose="020B0503020204020204" pitchFamily="34" charset="-122"/>
              </a:rPr>
              <a:t>18</a:t>
            </a:r>
            <a:r>
              <a:rPr lang="zh-CN" altLang="en-US" sz="2800" b="1" smtClean="0">
                <a:latin typeface="微软雅黑" panose="020B0503020204020204" pitchFamily="34" charset="-122"/>
                <a:ea typeface="微软雅黑" panose="020B0503020204020204" pitchFamily="34" charset="-122"/>
              </a:rPr>
              <a:t>个小时。</a:t>
            </a:r>
            <a:endParaRPr lang="en-US" altLang="zh-CN" sz="2800" b="1" smtClean="0">
              <a:latin typeface="微软雅黑" panose="020B0503020204020204" pitchFamily="34" charset="-122"/>
              <a:ea typeface="微软雅黑" panose="020B0503020204020204" pitchFamily="34" charset="-122"/>
            </a:endParaRPr>
          </a:p>
          <a:p>
            <a:pPr eaLnBrk="1" hangingPunct="1">
              <a:lnSpc>
                <a:spcPct val="120000"/>
              </a:lnSpc>
              <a:spcBef>
                <a:spcPct val="50000"/>
              </a:spcBef>
            </a:pPr>
            <a:r>
              <a:rPr lang="en-US" altLang="zh-CN" sz="2800" b="1" smtClean="0">
                <a:latin typeface="微软雅黑" panose="020B0503020204020204" pitchFamily="34" charset="-122"/>
                <a:ea typeface="微软雅黑" panose="020B0503020204020204" pitchFamily="34" charset="-122"/>
              </a:rPr>
              <a:t>1886</a:t>
            </a:r>
            <a:r>
              <a:rPr lang="zh-CN" altLang="en-US" sz="2800" b="1" dirty="0">
                <a:latin typeface="微软雅黑" panose="020B0503020204020204" pitchFamily="34" charset="-122"/>
                <a:ea typeface="微软雅黑" panose="020B0503020204020204" pitchFamily="34" charset="-122"/>
              </a:rPr>
              <a:t>年</a:t>
            </a:r>
            <a:r>
              <a:rPr lang="en-US" altLang="zh-CN" sz="2800" b="1" dirty="0">
                <a:latin typeface="微软雅黑" panose="020B0503020204020204" pitchFamily="34" charset="-122"/>
                <a:ea typeface="微软雅黑" panose="020B0503020204020204" pitchFamily="34" charset="-122"/>
              </a:rPr>
              <a:t>5</a:t>
            </a:r>
            <a:r>
              <a:rPr lang="zh-CN" altLang="en-US" sz="2800" b="1" dirty="0">
                <a:latin typeface="微软雅黑" panose="020B0503020204020204" pitchFamily="34" charset="-122"/>
                <a:ea typeface="微软雅黑" panose="020B0503020204020204" pitchFamily="34" charset="-122"/>
              </a:rPr>
              <a:t>月</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日，</a:t>
            </a:r>
            <a:r>
              <a:rPr lang="zh-CN" altLang="en-US" sz="2800" b="1">
                <a:latin typeface="微软雅黑" panose="020B0503020204020204" pitchFamily="34" charset="-122"/>
                <a:ea typeface="微软雅黑" panose="020B0503020204020204" pitchFamily="34" charset="-122"/>
              </a:rPr>
              <a:t>芝加哥</a:t>
            </a:r>
            <a:r>
              <a:rPr lang="zh-CN" altLang="en-US" sz="2800" b="1" smtClean="0">
                <a:latin typeface="微软雅黑" panose="020B0503020204020204" pitchFamily="34" charset="-122"/>
                <a:ea typeface="微软雅黑" panose="020B0503020204020204" pitchFamily="34" charset="-122"/>
              </a:rPr>
              <a:t>的</a:t>
            </a:r>
            <a:endParaRPr lang="en-US" altLang="zh-CN" sz="2800" b="1" smtClean="0">
              <a:latin typeface="微软雅黑" panose="020B0503020204020204" pitchFamily="34" charset="-122"/>
              <a:ea typeface="微软雅黑" panose="020B0503020204020204" pitchFamily="34" charset="-122"/>
            </a:endParaRPr>
          </a:p>
          <a:p>
            <a:pPr eaLnBrk="1" hangingPunct="1">
              <a:lnSpc>
                <a:spcPct val="120000"/>
              </a:lnSpc>
              <a:spcBef>
                <a:spcPct val="50000"/>
              </a:spcBef>
            </a:pPr>
            <a:r>
              <a:rPr lang="en-US" altLang="zh-CN" sz="2800" b="1" smtClean="0">
                <a:latin typeface="微软雅黑" panose="020B0503020204020204" pitchFamily="34" charset="-122"/>
                <a:ea typeface="微软雅黑" panose="020B0503020204020204" pitchFamily="34" charset="-122"/>
              </a:rPr>
              <a:t>216816</a:t>
            </a:r>
            <a:r>
              <a:rPr lang="zh-CN" altLang="en-US" sz="2800" b="1" dirty="0">
                <a:latin typeface="微软雅黑" panose="020B0503020204020204" pitchFamily="34" charset="-122"/>
                <a:ea typeface="微软雅黑" panose="020B0503020204020204" pitchFamily="34" charset="-122"/>
              </a:rPr>
              <a:t>名工人为</a:t>
            </a:r>
            <a:r>
              <a:rPr lang="zh-CN" altLang="en-US" sz="2800" b="1">
                <a:latin typeface="微软雅黑" panose="020B0503020204020204" pitchFamily="34" charset="-122"/>
                <a:ea typeface="微软雅黑" panose="020B0503020204020204" pitchFamily="34" charset="-122"/>
              </a:rPr>
              <a:t>争取</a:t>
            </a:r>
            <a:r>
              <a:rPr lang="zh-CN" altLang="en-US" sz="2800" b="1" smtClean="0">
                <a:latin typeface="微软雅黑" panose="020B0503020204020204" pitchFamily="34" charset="-122"/>
                <a:ea typeface="微软雅黑" panose="020B0503020204020204" pitchFamily="34" charset="-122"/>
              </a:rPr>
              <a:t>实行</a:t>
            </a:r>
            <a:endParaRPr lang="en-US" altLang="zh-CN" sz="2800" b="1" smtClean="0">
              <a:latin typeface="微软雅黑" panose="020B0503020204020204" pitchFamily="34" charset="-122"/>
              <a:ea typeface="微软雅黑" panose="020B0503020204020204" pitchFamily="34" charset="-122"/>
            </a:endParaRPr>
          </a:p>
          <a:p>
            <a:pPr eaLnBrk="1" hangingPunct="1">
              <a:lnSpc>
                <a:spcPct val="120000"/>
              </a:lnSpc>
              <a:spcBef>
                <a:spcPct val="50000"/>
              </a:spcBef>
            </a:pPr>
            <a:r>
              <a:rPr lang="zh-CN" altLang="en-US" sz="2800" b="1" smtClean="0">
                <a:latin typeface="微软雅黑" panose="020B0503020204020204" pitchFamily="34" charset="-122"/>
                <a:ea typeface="微软雅黑" panose="020B0503020204020204" pitchFamily="34" charset="-122"/>
              </a:rPr>
              <a:t>八小时</a:t>
            </a:r>
            <a:r>
              <a:rPr lang="zh-CN" altLang="en-US" sz="2800" b="1" dirty="0">
                <a:latin typeface="微软雅黑" panose="020B0503020204020204" pitchFamily="34" charset="-122"/>
                <a:ea typeface="微软雅黑" panose="020B0503020204020204" pitchFamily="34" charset="-122"/>
              </a:rPr>
              <a:t>工作制而举行大</a:t>
            </a:r>
            <a:r>
              <a:rPr lang="zh-CN" altLang="en-US" sz="2800" b="1">
                <a:latin typeface="微软雅黑" panose="020B0503020204020204" pitchFamily="34" charset="-122"/>
                <a:ea typeface="微软雅黑" panose="020B0503020204020204" pitchFamily="34" charset="-122"/>
              </a:rPr>
              <a:t>罢工</a:t>
            </a:r>
            <a:r>
              <a:rPr lang="zh-CN" altLang="en-US" sz="2800" b="1" smtClean="0">
                <a:latin typeface="微软雅黑" panose="020B0503020204020204" pitchFamily="34" charset="-122"/>
                <a:ea typeface="微软雅黑" panose="020B0503020204020204" pitchFamily="34" charset="-122"/>
              </a:rPr>
              <a:t>，</a:t>
            </a:r>
            <a:endParaRPr lang="en-US" altLang="zh-CN" sz="2800" b="1" smtClean="0">
              <a:latin typeface="微软雅黑" panose="020B0503020204020204" pitchFamily="34" charset="-122"/>
              <a:ea typeface="微软雅黑" panose="020B0503020204020204" pitchFamily="34" charset="-122"/>
            </a:endParaRPr>
          </a:p>
          <a:p>
            <a:pPr eaLnBrk="1" hangingPunct="1">
              <a:lnSpc>
                <a:spcPct val="120000"/>
              </a:lnSpc>
              <a:spcBef>
                <a:spcPct val="50000"/>
              </a:spcBef>
            </a:pPr>
            <a:r>
              <a:rPr lang="zh-CN" altLang="en-US" sz="2800" b="1" smtClean="0">
                <a:latin typeface="微软雅黑" panose="020B0503020204020204" pitchFamily="34" charset="-122"/>
                <a:ea typeface="微软雅黑" panose="020B0503020204020204" pitchFamily="34" charset="-122"/>
              </a:rPr>
              <a:t>经过</a:t>
            </a:r>
            <a:r>
              <a:rPr lang="zh-CN" altLang="en-US" sz="2800" b="1" dirty="0">
                <a:latin typeface="微软雅黑" panose="020B0503020204020204" pitchFamily="34" charset="-122"/>
                <a:ea typeface="微软雅黑" panose="020B0503020204020204" pitchFamily="34" charset="-122"/>
              </a:rPr>
              <a:t>艰苦的流血斗争</a:t>
            </a:r>
            <a:r>
              <a:rPr lang="zh-CN" altLang="en-US" sz="2800" b="1">
                <a:latin typeface="微软雅黑" panose="020B0503020204020204" pitchFamily="34" charset="-122"/>
                <a:ea typeface="微软雅黑" panose="020B0503020204020204" pitchFamily="34" charset="-122"/>
              </a:rPr>
              <a:t>，</a:t>
            </a:r>
            <a:r>
              <a:rPr lang="zh-CN" altLang="en-US" sz="2800" b="1" smtClean="0">
                <a:latin typeface="微软雅黑" panose="020B0503020204020204" pitchFamily="34" charset="-122"/>
                <a:ea typeface="微软雅黑" panose="020B0503020204020204" pitchFamily="34" charset="-122"/>
              </a:rPr>
              <a:t>终于</a:t>
            </a:r>
            <a:endParaRPr lang="en-US" altLang="zh-CN" sz="2800" b="1" smtClean="0">
              <a:latin typeface="微软雅黑" panose="020B0503020204020204" pitchFamily="34" charset="-122"/>
              <a:ea typeface="微软雅黑" panose="020B0503020204020204" pitchFamily="34" charset="-122"/>
            </a:endParaRPr>
          </a:p>
          <a:p>
            <a:pPr eaLnBrk="1" hangingPunct="1">
              <a:lnSpc>
                <a:spcPct val="120000"/>
              </a:lnSpc>
              <a:spcBef>
                <a:spcPct val="50000"/>
              </a:spcBef>
            </a:pPr>
            <a:r>
              <a:rPr lang="zh-CN" altLang="en-US" sz="2800" b="1" smtClean="0">
                <a:latin typeface="微软雅黑" panose="020B0503020204020204" pitchFamily="34" charset="-122"/>
                <a:ea typeface="微软雅黑" panose="020B0503020204020204" pitchFamily="34" charset="-122"/>
              </a:rPr>
              <a:t>获得</a:t>
            </a:r>
            <a:r>
              <a:rPr lang="zh-CN" altLang="en-US" sz="2800" b="1" dirty="0">
                <a:latin typeface="微软雅黑" panose="020B0503020204020204" pitchFamily="34" charset="-122"/>
                <a:ea typeface="微软雅黑" panose="020B0503020204020204" pitchFamily="34" charset="-122"/>
              </a:rPr>
              <a:t>了</a:t>
            </a:r>
            <a:r>
              <a:rPr lang="zh-CN" altLang="en-US" sz="2800" b="1">
                <a:latin typeface="微软雅黑" panose="020B0503020204020204" pitchFamily="34" charset="-122"/>
                <a:ea typeface="微软雅黑" panose="020B0503020204020204" pitchFamily="34" charset="-122"/>
              </a:rPr>
              <a:t>胜利</a:t>
            </a:r>
            <a:r>
              <a:rPr lang="zh-CN" altLang="en-US" sz="2800" b="1" smtClean="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7928" y="1772816"/>
            <a:ext cx="4179999" cy="2953866"/>
          </a:xfrm>
          <a:prstGeom prst="rect">
            <a:avLst/>
          </a:prstGeom>
        </p:spPr>
      </p:pic>
    </p:spTree>
    <p:extLst>
      <p:ext uri="{BB962C8B-B14F-4D97-AF65-F5344CB8AC3E}">
        <p14:creationId xmlns:p14="http://schemas.microsoft.com/office/powerpoint/2010/main" val="73919755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695400" y="548680"/>
            <a:ext cx="8712968" cy="371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800" b="1" smtClean="0">
                <a:latin typeface="微软雅黑" panose="020B0503020204020204" pitchFamily="34" charset="-122"/>
                <a:ea typeface="微软雅黑" panose="020B0503020204020204" pitchFamily="34" charset="-122"/>
              </a:rPr>
              <a:t>为</a:t>
            </a:r>
            <a:r>
              <a:rPr lang="zh-CN" altLang="en-US" sz="2800" b="1" dirty="0">
                <a:latin typeface="微软雅黑" panose="020B0503020204020204" pitchFamily="34" charset="-122"/>
                <a:ea typeface="微软雅黑" panose="020B0503020204020204" pitchFamily="34" charset="-122"/>
              </a:rPr>
              <a:t>纪念这次伟大的工人运动，</a:t>
            </a:r>
            <a:r>
              <a:rPr lang="en-US" altLang="zh-CN" sz="2800" b="1" dirty="0">
                <a:latin typeface="微软雅黑" panose="020B0503020204020204" pitchFamily="34" charset="-122"/>
                <a:ea typeface="微软雅黑" panose="020B0503020204020204" pitchFamily="34" charset="-122"/>
              </a:rPr>
              <a:t>1889</a:t>
            </a:r>
            <a:r>
              <a:rPr lang="zh-CN" altLang="en-US" sz="2800" b="1" dirty="0">
                <a:latin typeface="微软雅黑" panose="020B0503020204020204" pitchFamily="34" charset="-122"/>
                <a:ea typeface="微软雅黑" panose="020B0503020204020204" pitchFamily="34" charset="-122"/>
              </a:rPr>
              <a:t>年</a:t>
            </a:r>
            <a:r>
              <a:rPr lang="en-US" altLang="zh-CN" sz="2800" b="1" dirty="0">
                <a:latin typeface="微软雅黑" panose="020B0503020204020204" pitchFamily="34" charset="-122"/>
                <a:ea typeface="微软雅黑" panose="020B0503020204020204" pitchFamily="34" charset="-122"/>
              </a:rPr>
              <a:t>7</a:t>
            </a:r>
            <a:r>
              <a:rPr lang="zh-CN" altLang="en-US" sz="2800" b="1" dirty="0">
                <a:latin typeface="微软雅黑" panose="020B0503020204020204" pitchFamily="34" charset="-122"/>
                <a:ea typeface="微软雅黑" panose="020B0503020204020204" pitchFamily="34" charset="-122"/>
              </a:rPr>
              <a:t>月，在恩格斯组织召开的第二国际成立大会上宣布将每年的五月一日定为国际劳动节。这一决定立即得到世界各国工人的积极响应。</a:t>
            </a:r>
            <a:r>
              <a:rPr lang="en-US" altLang="zh-CN" sz="2800" b="1" dirty="0">
                <a:latin typeface="微软雅黑" panose="020B0503020204020204" pitchFamily="34" charset="-122"/>
                <a:ea typeface="微软雅黑" panose="020B0503020204020204" pitchFamily="34" charset="-122"/>
              </a:rPr>
              <a:t>1890</a:t>
            </a:r>
            <a:r>
              <a:rPr lang="zh-CN" altLang="en-US" sz="2800" b="1" dirty="0">
                <a:latin typeface="微软雅黑" panose="020B0503020204020204" pitchFamily="34" charset="-122"/>
                <a:ea typeface="微软雅黑" panose="020B0503020204020204" pitchFamily="34" charset="-122"/>
              </a:rPr>
              <a:t>年</a:t>
            </a:r>
            <a:r>
              <a:rPr lang="en-US" altLang="zh-CN" sz="2800" b="1" dirty="0">
                <a:latin typeface="微软雅黑" panose="020B0503020204020204" pitchFamily="34" charset="-122"/>
                <a:ea typeface="微软雅黑" panose="020B0503020204020204" pitchFamily="34" charset="-122"/>
              </a:rPr>
              <a:t>5</a:t>
            </a:r>
            <a:r>
              <a:rPr lang="zh-CN" altLang="en-US" sz="2800" b="1" dirty="0">
                <a:latin typeface="微软雅黑" panose="020B0503020204020204" pitchFamily="34" charset="-122"/>
                <a:ea typeface="微软雅黑" panose="020B0503020204020204" pitchFamily="34" charset="-122"/>
              </a:rPr>
              <a:t>月</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日，欧美各国的工人阶级率先走向街头，举行盛大的示威游行与集会，争取合法权益。从此，每逢这一天世界各国的劳动人民都要集会、游行，以示庆祝，并公众放假</a:t>
            </a:r>
            <a:r>
              <a:rPr lang="zh-CN" altLang="en-US" sz="2800" b="1" dirty="0" smtClean="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835241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1487488" y="2202251"/>
            <a:ext cx="6923004" cy="1107996"/>
          </a:xfrm>
          <a:prstGeom prst="rect">
            <a:avLst/>
          </a:prstGeom>
          <a:noFill/>
        </p:spPr>
        <p:txBody>
          <a:bodyPr wrap="square" rtlCol="0" anchor="t">
            <a:spAutoFit/>
          </a:bodyPr>
          <a:lstStyle/>
          <a:p>
            <a:pPr lvl="0" algn="dist" fontAlgn="auto">
              <a:spcBef>
                <a:spcPts val="0"/>
              </a:spcBef>
              <a:spcAft>
                <a:spcPts val="0"/>
              </a:spcAft>
              <a:buClrTx/>
              <a:buSzTx/>
              <a:buFontTx/>
              <a:defRPr/>
            </a:pPr>
            <a:r>
              <a:rPr lang="zh-CN" altLang="en-US" sz="6600">
                <a:solidFill>
                  <a:srgbClr val="88CD2F"/>
                </a:solidFill>
                <a:cs typeface="+mn-ea"/>
                <a:sym typeface="+mn-lt"/>
              </a:rPr>
              <a:t>中国的劳动节</a:t>
            </a:r>
          </a:p>
        </p:txBody>
      </p:sp>
      <p:grpSp>
        <p:nvGrpSpPr>
          <p:cNvPr id="30" name="组合 29"/>
          <p:cNvGrpSpPr/>
          <p:nvPr/>
        </p:nvGrpSpPr>
        <p:grpSpPr>
          <a:xfrm>
            <a:off x="3550347" y="1207658"/>
            <a:ext cx="2540635" cy="620501"/>
            <a:chOff x="7255" y="2018"/>
            <a:chExt cx="4688" cy="1144"/>
          </a:xfrm>
          <a:solidFill>
            <a:srgbClr val="88CD2F"/>
          </a:solidFill>
        </p:grpSpPr>
        <p:grpSp>
          <p:nvGrpSpPr>
            <p:cNvPr id="31" name="组合 30"/>
            <p:cNvGrpSpPr/>
            <p:nvPr/>
          </p:nvGrpSpPr>
          <p:grpSpPr>
            <a:xfrm>
              <a:off x="7255" y="2018"/>
              <a:ext cx="4688" cy="1112"/>
              <a:chOff x="4953" y="2354"/>
              <a:chExt cx="4688" cy="1112"/>
            </a:xfrm>
            <a:grpFill/>
          </p:grpSpPr>
          <p:sp>
            <p:nvSpPr>
              <p:cNvPr id="33" name="椭圆 32"/>
              <p:cNvSpPr/>
              <p:nvPr/>
            </p:nvSpPr>
            <p:spPr>
              <a:xfrm>
                <a:off x="4953"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4" name="椭圆 33"/>
              <p:cNvSpPr/>
              <p:nvPr/>
            </p:nvSpPr>
            <p:spPr>
              <a:xfrm>
                <a:off x="6145"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5" name="椭圆 34"/>
              <p:cNvSpPr/>
              <p:nvPr/>
            </p:nvSpPr>
            <p:spPr>
              <a:xfrm>
                <a:off x="7337"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6" name="椭圆 35"/>
              <p:cNvSpPr/>
              <p:nvPr/>
            </p:nvSpPr>
            <p:spPr>
              <a:xfrm>
                <a:off x="8529"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grpSp>
        <p:sp>
          <p:nvSpPr>
            <p:cNvPr id="32" name="文本框 31"/>
            <p:cNvSpPr txBox="1"/>
            <p:nvPr/>
          </p:nvSpPr>
          <p:spPr>
            <a:xfrm>
              <a:off x="7255" y="2086"/>
              <a:ext cx="4688" cy="1076"/>
            </a:xfrm>
            <a:prstGeom prst="rect">
              <a:avLst/>
            </a:prstGeom>
            <a:noFill/>
            <a:extLst>
              <a:ext uri="{909E8E84-426E-40DD-AFC4-6F175D3DCCD1}">
                <a14:hiddenFill xmlns:a14="http://schemas.microsoft.com/office/drawing/2010/main">
                  <a:grpFill/>
                </a14:hiddenFill>
              </a:ext>
            </a:extLst>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sz="3200" b="0" i="0" u="none" strike="noStrike" kern="0" cap="none" spc="0" normalizeH="0" baseline="0" noProof="0" smtClean="0">
                  <a:ln>
                    <a:noFill/>
                  </a:ln>
                  <a:solidFill>
                    <a:prstClr val="white"/>
                  </a:solidFill>
                  <a:effectLst/>
                  <a:uLnTx/>
                  <a:uFillTx/>
                  <a:cs typeface="+mn-ea"/>
                  <a:sym typeface="+mn-lt"/>
                </a:rPr>
                <a:t>第</a:t>
              </a:r>
              <a:r>
                <a:rPr lang="zh-CN" altLang="en-US" sz="3200" kern="0">
                  <a:solidFill>
                    <a:prstClr val="white"/>
                  </a:solidFill>
                  <a:cs typeface="+mn-ea"/>
                  <a:sym typeface="+mn-lt"/>
                </a:rPr>
                <a:t>二</a:t>
              </a:r>
              <a:r>
                <a:rPr kumimoji="0" lang="zh-CN" sz="3200" b="0" i="0" u="none" strike="noStrike" kern="0" cap="none" spc="0" normalizeH="0" baseline="0" noProof="0" smtClean="0">
                  <a:ln>
                    <a:noFill/>
                  </a:ln>
                  <a:solidFill>
                    <a:prstClr val="white"/>
                  </a:solidFill>
                  <a:effectLst/>
                  <a:uLnTx/>
                  <a:uFillTx/>
                  <a:cs typeface="+mn-ea"/>
                  <a:sym typeface="+mn-lt"/>
                </a:rPr>
                <a:t>部分</a:t>
              </a:r>
              <a:endParaRPr kumimoji="0" lang="zh-CN" sz="3200" b="0" i="0" u="none" strike="noStrike" kern="0" cap="none" spc="0" normalizeH="0" baseline="0" noProof="0" dirty="0">
                <a:ln>
                  <a:noFill/>
                </a:ln>
                <a:solidFill>
                  <a:prstClr val="white"/>
                </a:solidFill>
                <a:effectLst/>
                <a:uLnTx/>
                <a:uFillTx/>
                <a:cs typeface="+mn-ea"/>
                <a:sym typeface="+mn-lt"/>
              </a:endParaRPr>
            </a:p>
          </p:txBody>
        </p:sp>
      </p:grpSp>
      <p:sp>
        <p:nvSpPr>
          <p:cNvPr id="37" name="文本框 36"/>
          <p:cNvSpPr txBox="1"/>
          <p:nvPr/>
        </p:nvSpPr>
        <p:spPr>
          <a:xfrm>
            <a:off x="2711624" y="3671290"/>
            <a:ext cx="4706620" cy="523220"/>
          </a:xfrm>
          <a:prstGeom prst="rect">
            <a:avLst/>
          </a:prstGeom>
          <a:noFill/>
        </p:spPr>
        <p:txBody>
          <a:bodyPr wrap="square" rtlCol="0">
            <a:spAutoFit/>
          </a:bodyPr>
          <a:lstStyle/>
          <a:p>
            <a:pPr algn="dist"/>
            <a:r>
              <a:rPr lang="zh-CN" altLang="en-US" sz="2800" smtClean="0">
                <a:ln w="12700" cmpd="sng">
                  <a:noFill/>
                  <a:prstDash val="solid"/>
                </a:ln>
                <a:solidFill>
                  <a:schemeClr val="tx1">
                    <a:lumMod val="65000"/>
                    <a:lumOff val="35000"/>
                  </a:schemeClr>
                </a:solidFill>
                <a:uFillTx/>
                <a:cs typeface="+mn-ea"/>
                <a:sym typeface="+mn-lt"/>
              </a:rPr>
              <a:t>小学生劳动教育课主题班会</a:t>
            </a:r>
            <a:endParaRPr sz="2800" dirty="0">
              <a:ln w="12700" cmpd="sng">
                <a:noFill/>
                <a:prstDash val="solid"/>
              </a:ln>
              <a:solidFill>
                <a:schemeClr val="tx1">
                  <a:lumMod val="65000"/>
                  <a:lumOff val="35000"/>
                </a:schemeClr>
              </a:solidFill>
              <a:uFillTx/>
              <a:cs typeface="+mn-ea"/>
              <a:sym typeface="+mn-lt"/>
            </a:endParaRPr>
          </a:p>
        </p:txBody>
      </p:sp>
    </p:spTree>
    <p:extLst>
      <p:ext uri="{BB962C8B-B14F-4D97-AF65-F5344CB8AC3E}">
        <p14:creationId xmlns:p14="http://schemas.microsoft.com/office/powerpoint/2010/main" val="45091581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695400" y="548680"/>
            <a:ext cx="8712968" cy="4098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en-US" altLang="zh-CN" sz="2800" b="1">
                <a:latin typeface="微软雅黑" panose="020B0503020204020204" pitchFamily="34" charset="-122"/>
                <a:ea typeface="微软雅黑" panose="020B0503020204020204" pitchFamily="34" charset="-122"/>
              </a:rPr>
              <a:t>1918</a:t>
            </a:r>
            <a:r>
              <a:rPr lang="zh-CN" altLang="en-US" sz="2800" b="1">
                <a:latin typeface="微软雅黑" panose="020B0503020204020204" pitchFamily="34" charset="-122"/>
                <a:ea typeface="微软雅黑" panose="020B0503020204020204" pitchFamily="34" charset="-122"/>
              </a:rPr>
              <a:t>年，一些革命的知识分子在上海、苏州、杭州、汉口等地向群众散发介绍“五一”的传单。 </a:t>
            </a:r>
          </a:p>
          <a:p>
            <a:pPr eaLnBrk="1" hangingPunct="1">
              <a:lnSpc>
                <a:spcPct val="120000"/>
              </a:lnSpc>
              <a:spcBef>
                <a:spcPct val="50000"/>
              </a:spcBef>
            </a:pPr>
            <a:r>
              <a:rPr lang="en-US" altLang="zh-CN" sz="2800" b="1">
                <a:latin typeface="微软雅黑" panose="020B0503020204020204" pitchFamily="34" charset="-122"/>
                <a:ea typeface="微软雅黑" panose="020B0503020204020204" pitchFamily="34" charset="-122"/>
              </a:rPr>
              <a:t>1920</a:t>
            </a:r>
            <a:r>
              <a:rPr lang="zh-CN" altLang="en-US" sz="2800" b="1">
                <a:latin typeface="微软雅黑" panose="020B0503020204020204" pitchFamily="34" charset="-122"/>
                <a:ea typeface="微软雅黑" panose="020B0503020204020204" pitchFamily="34" charset="-122"/>
              </a:rPr>
              <a:t>年</a:t>
            </a:r>
            <a:r>
              <a:rPr lang="en-US" altLang="zh-CN" sz="2800" b="1">
                <a:latin typeface="微软雅黑" panose="020B0503020204020204" pitchFamily="34" charset="-122"/>
                <a:ea typeface="微软雅黑" panose="020B0503020204020204" pitchFamily="34" charset="-122"/>
              </a:rPr>
              <a:t>5</a:t>
            </a:r>
            <a:r>
              <a:rPr lang="zh-CN" altLang="en-US" sz="2800" b="1">
                <a:latin typeface="微软雅黑" panose="020B0503020204020204" pitchFamily="34" charset="-122"/>
                <a:ea typeface="微软雅黑" panose="020B0503020204020204" pitchFamily="34" charset="-122"/>
              </a:rPr>
              <a:t>月</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日，中国首次大规模纪念“‍五一”‍国际劳动节‍</a:t>
            </a:r>
          </a:p>
          <a:p>
            <a:pPr eaLnBrk="1" hangingPunct="1">
              <a:lnSpc>
                <a:spcPct val="120000"/>
              </a:lnSpc>
              <a:spcBef>
                <a:spcPct val="50000"/>
              </a:spcBef>
            </a:pPr>
            <a:r>
              <a:rPr lang="en-US" altLang="zh-CN" sz="2800" b="1">
                <a:latin typeface="微软雅黑" panose="020B0503020204020204" pitchFamily="34" charset="-122"/>
                <a:ea typeface="微软雅黑" panose="020B0503020204020204" pitchFamily="34" charset="-122"/>
              </a:rPr>
              <a:t>1921</a:t>
            </a:r>
            <a:r>
              <a:rPr lang="zh-CN" altLang="en-US" sz="2800" b="1">
                <a:latin typeface="微软雅黑" panose="020B0503020204020204" pitchFamily="34" charset="-122"/>
                <a:ea typeface="微软雅黑" panose="020B0503020204020204" pitchFamily="34" charset="-122"/>
              </a:rPr>
              <a:t>年“五一”前夕，在北京的共产主义小组成员邓中夏等人创办的长辛店劳动补习学校里，工人们学唱</a:t>
            </a: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五一纪念歌</a:t>
            </a:r>
            <a:r>
              <a:rPr lang="en-US" altLang="zh-CN" sz="2800" b="1">
                <a:latin typeface="微软雅黑" panose="020B0503020204020204" pitchFamily="34" charset="-122"/>
                <a:ea typeface="微软雅黑" panose="020B0503020204020204" pitchFamily="34" charset="-122"/>
              </a:rPr>
              <a:t>》</a:t>
            </a:r>
            <a:r>
              <a:rPr lang="zh-CN" altLang="en-US" sz="2800" b="1" smtClean="0">
                <a:latin typeface="微软雅黑" panose="020B0503020204020204" pitchFamily="34" charset="-122"/>
                <a:ea typeface="微软雅黑" panose="020B0503020204020204" pitchFamily="34" charset="-122"/>
              </a:rPr>
              <a:t>。</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9997899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695400" y="548680"/>
            <a:ext cx="8712968" cy="517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800" b="1" smtClean="0">
                <a:latin typeface="微软雅黑" panose="020B0503020204020204" pitchFamily="34" charset="-122"/>
                <a:ea typeface="微软雅黑" panose="020B0503020204020204" pitchFamily="34" charset="-122"/>
              </a:rPr>
              <a:t>新中国</a:t>
            </a:r>
            <a:r>
              <a:rPr lang="zh-CN" altLang="en-US" sz="2800" b="1">
                <a:latin typeface="微软雅黑" panose="020B0503020204020204" pitchFamily="34" charset="-122"/>
                <a:ea typeface="微软雅黑" panose="020B0503020204020204" pitchFamily="34" charset="-122"/>
              </a:rPr>
              <a:t>成立以后</a:t>
            </a: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中央人民政府政务院于</a:t>
            </a:r>
            <a:r>
              <a:rPr lang="en-US" altLang="zh-CN" sz="2800" b="1">
                <a:latin typeface="微软雅黑" panose="020B0503020204020204" pitchFamily="34" charset="-122"/>
                <a:ea typeface="微软雅黑" panose="020B0503020204020204" pitchFamily="34" charset="-122"/>
              </a:rPr>
              <a:t>1949</a:t>
            </a:r>
            <a:r>
              <a:rPr lang="zh-CN" altLang="en-US" sz="2800" b="1">
                <a:latin typeface="微软雅黑" panose="020B0503020204020204" pitchFamily="34" charset="-122"/>
                <a:ea typeface="微软雅黑" panose="020B0503020204020204" pitchFamily="34" charset="-122"/>
              </a:rPr>
              <a:t>年</a:t>
            </a:r>
            <a:r>
              <a:rPr lang="en-US" altLang="zh-CN" sz="2800" b="1">
                <a:latin typeface="微软雅黑" panose="020B0503020204020204" pitchFamily="34" charset="-122"/>
                <a:ea typeface="微软雅黑" panose="020B0503020204020204" pitchFamily="34" charset="-122"/>
              </a:rPr>
              <a:t>12</a:t>
            </a:r>
            <a:r>
              <a:rPr lang="zh-CN" altLang="en-US" sz="2800" b="1">
                <a:latin typeface="微软雅黑" panose="020B0503020204020204" pitchFamily="34" charset="-122"/>
                <a:ea typeface="微软雅黑" panose="020B0503020204020204" pitchFamily="34" charset="-122"/>
              </a:rPr>
              <a:t>月将</a:t>
            </a:r>
            <a:r>
              <a:rPr lang="en-US" altLang="zh-CN" sz="2800" b="1">
                <a:latin typeface="微软雅黑" panose="020B0503020204020204" pitchFamily="34" charset="-122"/>
                <a:ea typeface="微软雅黑" panose="020B0503020204020204" pitchFamily="34" charset="-122"/>
              </a:rPr>
              <a:t>5</a:t>
            </a:r>
            <a:r>
              <a:rPr lang="zh-CN" altLang="en-US" sz="2800" b="1">
                <a:latin typeface="微软雅黑" panose="020B0503020204020204" pitchFamily="34" charset="-122"/>
                <a:ea typeface="微软雅黑" panose="020B0503020204020204" pitchFamily="34" charset="-122"/>
              </a:rPr>
              <a:t>月</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日定为法定的劳动节</a:t>
            </a: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全国放假一天。</a:t>
            </a:r>
          </a:p>
          <a:p>
            <a:pPr eaLnBrk="1" hangingPunct="1">
              <a:lnSpc>
                <a:spcPct val="120000"/>
              </a:lnSpc>
              <a:spcBef>
                <a:spcPct val="50000"/>
              </a:spcBef>
            </a:pPr>
            <a:r>
              <a:rPr lang="en-US" altLang="zh-CN" sz="2800" b="1">
                <a:latin typeface="微软雅黑" panose="020B0503020204020204" pitchFamily="34" charset="-122"/>
                <a:ea typeface="微软雅黑" panose="020B0503020204020204" pitchFamily="34" charset="-122"/>
              </a:rPr>
              <a:t>1999</a:t>
            </a:r>
            <a:r>
              <a:rPr lang="zh-CN" altLang="en-US" sz="2800" b="1">
                <a:latin typeface="微软雅黑" panose="020B0503020204020204" pitchFamily="34" charset="-122"/>
                <a:ea typeface="微软雅黑" panose="020B0503020204020204" pitchFamily="34" charset="-122"/>
              </a:rPr>
              <a:t>年</a:t>
            </a:r>
            <a:r>
              <a:rPr lang="en-US" altLang="zh-CN" sz="2800" b="1">
                <a:latin typeface="微软雅黑" panose="020B0503020204020204" pitchFamily="34" charset="-122"/>
                <a:ea typeface="微软雅黑" panose="020B0503020204020204" pitchFamily="34" charset="-122"/>
              </a:rPr>
              <a:t>9</a:t>
            </a:r>
            <a:r>
              <a:rPr lang="zh-CN" altLang="en-US" sz="2800" b="1">
                <a:latin typeface="微软雅黑" panose="020B0503020204020204" pitchFamily="34" charset="-122"/>
                <a:ea typeface="微软雅黑" panose="020B0503020204020204" pitchFamily="34" charset="-122"/>
              </a:rPr>
              <a:t>月，国务院改革出台新的法定休假制度，每年国庆节、春节和“五一”法定节日加上调休，全国放假</a:t>
            </a:r>
            <a:r>
              <a:rPr lang="en-US" altLang="zh-CN" sz="2800" b="1">
                <a:latin typeface="微软雅黑" panose="020B0503020204020204" pitchFamily="34" charset="-122"/>
                <a:ea typeface="微软雅黑" panose="020B0503020204020204" pitchFamily="34" charset="-122"/>
              </a:rPr>
              <a:t>7</a:t>
            </a:r>
            <a:r>
              <a:rPr lang="zh-CN" altLang="en-US" sz="2800" b="1">
                <a:latin typeface="微软雅黑" panose="020B0503020204020204" pitchFamily="34" charset="-122"/>
                <a:ea typeface="微软雅黑" panose="020B0503020204020204" pitchFamily="34" charset="-122"/>
              </a:rPr>
              <a:t>天。</a:t>
            </a:r>
          </a:p>
          <a:p>
            <a:pPr eaLnBrk="1" hangingPunct="1">
              <a:lnSpc>
                <a:spcPct val="120000"/>
              </a:lnSpc>
              <a:spcBef>
                <a:spcPct val="50000"/>
              </a:spcBef>
            </a:pPr>
            <a:r>
              <a:rPr lang="zh-CN" altLang="en-US" sz="2800" b="1">
                <a:latin typeface="微软雅黑" panose="020B0503020204020204" pitchFamily="34" charset="-122"/>
                <a:ea typeface="微软雅黑" panose="020B0503020204020204" pitchFamily="34" charset="-122"/>
              </a:rPr>
              <a:t>从</a:t>
            </a:r>
            <a:r>
              <a:rPr lang="en-US" altLang="zh-CN" sz="2800" b="1">
                <a:latin typeface="微软雅黑" panose="020B0503020204020204" pitchFamily="34" charset="-122"/>
                <a:ea typeface="微软雅黑" panose="020B0503020204020204" pitchFamily="34" charset="-122"/>
              </a:rPr>
              <a:t>2007</a:t>
            </a:r>
            <a:r>
              <a:rPr lang="zh-CN" altLang="en-US" sz="2800" b="1">
                <a:latin typeface="微软雅黑" panose="020B0503020204020204" pitchFamily="34" charset="-122"/>
                <a:ea typeface="微软雅黑" panose="020B0503020204020204" pitchFamily="34" charset="-122"/>
              </a:rPr>
              <a:t>年</a:t>
            </a:r>
            <a:r>
              <a:rPr lang="en-US" altLang="zh-CN" sz="2800" b="1">
                <a:latin typeface="微软雅黑" panose="020B0503020204020204" pitchFamily="34" charset="-122"/>
                <a:ea typeface="微软雅黑" panose="020B0503020204020204" pitchFamily="34" charset="-122"/>
              </a:rPr>
              <a:t>11</a:t>
            </a:r>
            <a:r>
              <a:rPr lang="zh-CN" altLang="en-US" sz="2800" b="1">
                <a:latin typeface="微软雅黑" panose="020B0503020204020204" pitchFamily="34" charset="-122"/>
                <a:ea typeface="微软雅黑" panose="020B0503020204020204" pitchFamily="34" charset="-122"/>
              </a:rPr>
              <a:t>月</a:t>
            </a:r>
            <a:r>
              <a:rPr lang="en-US" altLang="zh-CN" sz="2800" b="1">
                <a:latin typeface="微软雅黑" panose="020B0503020204020204" pitchFamily="34" charset="-122"/>
                <a:ea typeface="微软雅黑" panose="020B0503020204020204" pitchFamily="34" charset="-122"/>
              </a:rPr>
              <a:t>9</a:t>
            </a:r>
            <a:r>
              <a:rPr lang="zh-CN" altLang="en-US" sz="2800" b="1">
                <a:latin typeface="微软雅黑" panose="020B0503020204020204" pitchFamily="34" charset="-122"/>
                <a:ea typeface="微软雅黑" panose="020B0503020204020204" pitchFamily="34" charset="-122"/>
              </a:rPr>
              <a:t>日开始，春节放假起始时间由农历年正月初一调整为除夕；“五一”由</a:t>
            </a:r>
            <a:r>
              <a:rPr lang="en-US" altLang="zh-CN" sz="2800" b="1">
                <a:latin typeface="微软雅黑" panose="020B0503020204020204" pitchFamily="34" charset="-122"/>
                <a:ea typeface="微软雅黑" panose="020B0503020204020204" pitchFamily="34" charset="-122"/>
              </a:rPr>
              <a:t>7</a:t>
            </a:r>
            <a:r>
              <a:rPr lang="zh-CN" altLang="en-US" sz="2800" b="1">
                <a:latin typeface="微软雅黑" panose="020B0503020204020204" pitchFamily="34" charset="-122"/>
                <a:ea typeface="微软雅黑" panose="020B0503020204020204" pitchFamily="34" charset="-122"/>
              </a:rPr>
              <a:t>天调整为</a:t>
            </a:r>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天，减少</a:t>
            </a:r>
            <a:r>
              <a:rPr lang="en-US" altLang="zh-CN" sz="2800" b="1">
                <a:latin typeface="微软雅黑" panose="020B0503020204020204" pitchFamily="34" charset="-122"/>
                <a:ea typeface="微软雅黑" panose="020B0503020204020204" pitchFamily="34" charset="-122"/>
              </a:rPr>
              <a:t>4</a:t>
            </a:r>
            <a:r>
              <a:rPr lang="zh-CN" altLang="en-US" sz="2800" b="1">
                <a:latin typeface="微软雅黑" panose="020B0503020204020204" pitchFamily="34" charset="-122"/>
                <a:ea typeface="微软雅黑" panose="020B0503020204020204" pitchFamily="34" charset="-122"/>
              </a:rPr>
              <a:t>天；清明、端午、中秋增设为法定节假日，各放假</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天。五一黄金周也将成为历史。</a:t>
            </a:r>
          </a:p>
        </p:txBody>
      </p:sp>
    </p:spTree>
    <p:extLst>
      <p:ext uri="{BB962C8B-B14F-4D97-AF65-F5344CB8AC3E}">
        <p14:creationId xmlns:p14="http://schemas.microsoft.com/office/powerpoint/2010/main" val="323031920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1487488" y="2202251"/>
            <a:ext cx="6923004" cy="1107996"/>
          </a:xfrm>
          <a:prstGeom prst="rect">
            <a:avLst/>
          </a:prstGeom>
          <a:noFill/>
        </p:spPr>
        <p:txBody>
          <a:bodyPr wrap="square" rtlCol="0" anchor="t">
            <a:spAutoFit/>
          </a:bodyPr>
          <a:lstStyle/>
          <a:p>
            <a:pPr lvl="0" algn="just" fontAlgn="auto">
              <a:spcBef>
                <a:spcPts val="0"/>
              </a:spcBef>
              <a:spcAft>
                <a:spcPts val="0"/>
              </a:spcAft>
              <a:buClrTx/>
              <a:buSzTx/>
              <a:buFontTx/>
              <a:defRPr/>
            </a:pPr>
            <a:r>
              <a:rPr lang="zh-CN" altLang="en-US" sz="6600">
                <a:solidFill>
                  <a:srgbClr val="88CD2F"/>
                </a:solidFill>
                <a:cs typeface="+mn-ea"/>
                <a:sym typeface="+mn-lt"/>
              </a:rPr>
              <a:t>名人对劳动的看法</a:t>
            </a:r>
            <a:endParaRPr lang="zh-CN" altLang="en-US" sz="6600" dirty="0">
              <a:solidFill>
                <a:srgbClr val="88CD2F"/>
              </a:solidFill>
              <a:cs typeface="+mn-ea"/>
              <a:sym typeface="+mn-lt"/>
            </a:endParaRPr>
          </a:p>
        </p:txBody>
      </p:sp>
      <p:grpSp>
        <p:nvGrpSpPr>
          <p:cNvPr id="30" name="组合 29"/>
          <p:cNvGrpSpPr/>
          <p:nvPr/>
        </p:nvGrpSpPr>
        <p:grpSpPr>
          <a:xfrm>
            <a:off x="3550347" y="1207658"/>
            <a:ext cx="2540635" cy="620501"/>
            <a:chOff x="7255" y="2018"/>
            <a:chExt cx="4688" cy="1144"/>
          </a:xfrm>
          <a:solidFill>
            <a:srgbClr val="88CD2F"/>
          </a:solidFill>
        </p:grpSpPr>
        <p:grpSp>
          <p:nvGrpSpPr>
            <p:cNvPr id="31" name="组合 30"/>
            <p:cNvGrpSpPr/>
            <p:nvPr/>
          </p:nvGrpSpPr>
          <p:grpSpPr>
            <a:xfrm>
              <a:off x="7255" y="2018"/>
              <a:ext cx="4688" cy="1112"/>
              <a:chOff x="4953" y="2354"/>
              <a:chExt cx="4688" cy="1112"/>
            </a:xfrm>
            <a:grpFill/>
          </p:grpSpPr>
          <p:sp>
            <p:nvSpPr>
              <p:cNvPr id="33" name="椭圆 32"/>
              <p:cNvSpPr/>
              <p:nvPr/>
            </p:nvSpPr>
            <p:spPr>
              <a:xfrm>
                <a:off x="4953"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4" name="椭圆 33"/>
              <p:cNvSpPr/>
              <p:nvPr/>
            </p:nvSpPr>
            <p:spPr>
              <a:xfrm>
                <a:off x="6145"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5" name="椭圆 34"/>
              <p:cNvSpPr/>
              <p:nvPr/>
            </p:nvSpPr>
            <p:spPr>
              <a:xfrm>
                <a:off x="7337"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6" name="椭圆 35"/>
              <p:cNvSpPr/>
              <p:nvPr/>
            </p:nvSpPr>
            <p:spPr>
              <a:xfrm>
                <a:off x="8529"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grpSp>
        <p:sp>
          <p:nvSpPr>
            <p:cNvPr id="32" name="文本框 31"/>
            <p:cNvSpPr txBox="1"/>
            <p:nvPr/>
          </p:nvSpPr>
          <p:spPr>
            <a:xfrm>
              <a:off x="7255" y="2086"/>
              <a:ext cx="4688" cy="1076"/>
            </a:xfrm>
            <a:prstGeom prst="rect">
              <a:avLst/>
            </a:prstGeom>
            <a:noFill/>
            <a:extLst>
              <a:ext uri="{909E8E84-426E-40DD-AFC4-6F175D3DCCD1}">
                <a14:hiddenFill xmlns:a14="http://schemas.microsoft.com/office/drawing/2010/main">
                  <a:grpFill/>
                </a14:hiddenFill>
              </a:ext>
            </a:extLst>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sz="3200" b="0" i="0" u="none" strike="noStrike" kern="0" cap="none" spc="0" normalizeH="0" baseline="0" noProof="0" smtClean="0">
                  <a:ln>
                    <a:noFill/>
                  </a:ln>
                  <a:solidFill>
                    <a:prstClr val="white"/>
                  </a:solidFill>
                  <a:effectLst/>
                  <a:uLnTx/>
                  <a:uFillTx/>
                  <a:cs typeface="+mn-ea"/>
                  <a:sym typeface="+mn-lt"/>
                </a:rPr>
                <a:t>第</a:t>
              </a:r>
              <a:r>
                <a:rPr kumimoji="0" lang="zh-CN" altLang="en-US" sz="3200" b="0" i="0" u="none" strike="noStrike" kern="0" cap="none" spc="0" normalizeH="0" baseline="0" noProof="0" smtClean="0">
                  <a:ln>
                    <a:noFill/>
                  </a:ln>
                  <a:solidFill>
                    <a:prstClr val="white"/>
                  </a:solidFill>
                  <a:effectLst/>
                  <a:uLnTx/>
                  <a:uFillTx/>
                  <a:cs typeface="+mn-ea"/>
                  <a:sym typeface="+mn-lt"/>
                </a:rPr>
                <a:t>三</a:t>
              </a:r>
              <a:r>
                <a:rPr kumimoji="0" lang="zh-CN" sz="3200" b="0" i="0" u="none" strike="noStrike" kern="0" cap="none" spc="0" normalizeH="0" baseline="0" noProof="0" smtClean="0">
                  <a:ln>
                    <a:noFill/>
                  </a:ln>
                  <a:solidFill>
                    <a:prstClr val="white"/>
                  </a:solidFill>
                  <a:effectLst/>
                  <a:uLnTx/>
                  <a:uFillTx/>
                  <a:cs typeface="+mn-ea"/>
                  <a:sym typeface="+mn-lt"/>
                </a:rPr>
                <a:t>部分</a:t>
              </a:r>
              <a:endParaRPr kumimoji="0" lang="zh-CN" sz="3200" b="0" i="0" u="none" strike="noStrike" kern="0" cap="none" spc="0" normalizeH="0" baseline="0" noProof="0" dirty="0">
                <a:ln>
                  <a:noFill/>
                </a:ln>
                <a:solidFill>
                  <a:prstClr val="white"/>
                </a:solidFill>
                <a:effectLst/>
                <a:uLnTx/>
                <a:uFillTx/>
                <a:cs typeface="+mn-ea"/>
                <a:sym typeface="+mn-lt"/>
              </a:endParaRPr>
            </a:p>
          </p:txBody>
        </p:sp>
      </p:grpSp>
      <p:sp>
        <p:nvSpPr>
          <p:cNvPr id="37" name="文本框 36"/>
          <p:cNvSpPr txBox="1"/>
          <p:nvPr/>
        </p:nvSpPr>
        <p:spPr>
          <a:xfrm>
            <a:off x="2711624" y="3671290"/>
            <a:ext cx="4706620" cy="523220"/>
          </a:xfrm>
          <a:prstGeom prst="rect">
            <a:avLst/>
          </a:prstGeom>
          <a:noFill/>
        </p:spPr>
        <p:txBody>
          <a:bodyPr wrap="square" rtlCol="0">
            <a:spAutoFit/>
          </a:bodyPr>
          <a:lstStyle/>
          <a:p>
            <a:pPr algn="dist"/>
            <a:r>
              <a:rPr lang="zh-CN" altLang="en-US" sz="2800" smtClean="0">
                <a:ln w="12700" cmpd="sng">
                  <a:noFill/>
                  <a:prstDash val="solid"/>
                </a:ln>
                <a:solidFill>
                  <a:schemeClr val="tx1">
                    <a:lumMod val="65000"/>
                    <a:lumOff val="35000"/>
                  </a:schemeClr>
                </a:solidFill>
                <a:uFillTx/>
                <a:cs typeface="+mn-ea"/>
                <a:sym typeface="+mn-lt"/>
              </a:rPr>
              <a:t>小学生劳动教育课主题班会</a:t>
            </a:r>
            <a:endParaRPr sz="2800" dirty="0">
              <a:ln w="12700" cmpd="sng">
                <a:noFill/>
                <a:prstDash val="solid"/>
              </a:ln>
              <a:solidFill>
                <a:schemeClr val="tx1">
                  <a:lumMod val="65000"/>
                  <a:lumOff val="35000"/>
                </a:schemeClr>
              </a:solidFill>
              <a:uFillTx/>
              <a:cs typeface="+mn-ea"/>
              <a:sym typeface="+mn-lt"/>
            </a:endParaRPr>
          </a:p>
        </p:txBody>
      </p:sp>
    </p:spTree>
    <p:extLst>
      <p:ext uri="{BB962C8B-B14F-4D97-AF65-F5344CB8AC3E}">
        <p14:creationId xmlns:p14="http://schemas.microsoft.com/office/powerpoint/2010/main" val="46997857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673300" y="980728"/>
            <a:ext cx="8712968" cy="1341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800" b="1">
                <a:latin typeface="微软雅黑" panose="020B0503020204020204" pitchFamily="34" charset="-122"/>
                <a:ea typeface="微软雅黑" panose="020B0503020204020204" pitchFamily="34" charset="-122"/>
              </a:rPr>
              <a:t>劳动</a:t>
            </a:r>
            <a:r>
              <a:rPr lang="zh-CN" altLang="en-US" sz="2800" b="1">
                <a:latin typeface="微软雅黑" panose="020B0503020204020204" pitchFamily="34" charset="-122"/>
                <a:ea typeface="微软雅黑" panose="020B0503020204020204" pitchFamily="34" charset="-122"/>
              </a:rPr>
              <a:t>创造</a:t>
            </a:r>
            <a:r>
              <a:rPr lang="zh-CN" altLang="en-US" sz="2800" b="1" smtClean="0">
                <a:latin typeface="微软雅黑" panose="020B0503020204020204" pitchFamily="34" charset="-122"/>
                <a:ea typeface="微软雅黑" panose="020B0503020204020204" pitchFamily="34" charset="-122"/>
              </a:rPr>
              <a:t>世界。</a:t>
            </a:r>
            <a:endParaRPr lang="en-US" altLang="zh-CN" sz="2800" b="1" smtClean="0">
              <a:latin typeface="微软雅黑" panose="020B0503020204020204" pitchFamily="34" charset="-122"/>
              <a:ea typeface="微软雅黑" panose="020B0503020204020204" pitchFamily="34" charset="-122"/>
            </a:endParaRPr>
          </a:p>
          <a:p>
            <a:pPr algn="r" eaLnBrk="1" hangingPunct="1">
              <a:lnSpc>
                <a:spcPct val="120000"/>
              </a:lnSpc>
              <a:spcBef>
                <a:spcPct val="50000"/>
              </a:spcBef>
            </a:pPr>
            <a:r>
              <a:rPr lang="en-US" altLang="zh-CN" sz="2800" b="1" smtClean="0">
                <a:latin typeface="微软雅黑" panose="020B0503020204020204" pitchFamily="34" charset="-122"/>
                <a:ea typeface="微软雅黑" panose="020B0503020204020204" pitchFamily="34" charset="-122"/>
              </a:rPr>
              <a:t>——</a:t>
            </a:r>
            <a:r>
              <a:rPr lang="zh-CN" altLang="en-US" sz="2800" b="1" smtClean="0">
                <a:latin typeface="微软雅黑" panose="020B0503020204020204" pitchFamily="34" charset="-122"/>
                <a:ea typeface="微软雅黑" panose="020B0503020204020204" pitchFamily="34" charset="-122"/>
              </a:rPr>
              <a:t>马克思</a:t>
            </a:r>
            <a:endParaRPr lang="zh-CN" altLang="en-US" sz="2800" b="1">
              <a:latin typeface="微软雅黑" panose="020B0503020204020204" pitchFamily="34" charset="-122"/>
              <a:ea typeface="微软雅黑" panose="020B0503020204020204" pitchFamily="34" charset="-122"/>
            </a:endParaRPr>
          </a:p>
        </p:txBody>
      </p:sp>
      <p:sp>
        <p:nvSpPr>
          <p:cNvPr id="3" name="Text Box 6"/>
          <p:cNvSpPr txBox="1">
            <a:spLocks noChangeArrowheads="1"/>
          </p:cNvSpPr>
          <p:nvPr/>
        </p:nvSpPr>
        <p:spPr bwMode="auto">
          <a:xfrm>
            <a:off x="659673" y="3356992"/>
            <a:ext cx="8712968" cy="185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800" b="1">
                <a:latin typeface="微软雅黑" panose="020B0503020204020204" pitchFamily="34" charset="-122"/>
                <a:ea typeface="微软雅黑" panose="020B0503020204020204" pitchFamily="34" charset="-122"/>
              </a:rPr>
              <a:t>我</a:t>
            </a:r>
            <a:r>
              <a:rPr lang="zh-CN" altLang="en-US" sz="2800" b="1" smtClean="0">
                <a:latin typeface="微软雅黑" panose="020B0503020204020204" pitchFamily="34" charset="-122"/>
                <a:ea typeface="微软雅黑" panose="020B0503020204020204" pitchFamily="34" charset="-122"/>
              </a:rPr>
              <a:t>知道</a:t>
            </a:r>
            <a:r>
              <a:rPr lang="zh-CN" altLang="en-US" sz="2800" b="1">
                <a:latin typeface="微软雅黑" panose="020B0503020204020204" pitchFamily="34" charset="-122"/>
                <a:ea typeface="微软雅黑" panose="020B0503020204020204" pitchFamily="34" charset="-122"/>
              </a:rPr>
              <a:t>什么</a:t>
            </a:r>
            <a:r>
              <a:rPr lang="zh-CN" altLang="en-US" sz="2800" b="1" smtClean="0">
                <a:latin typeface="微软雅黑" panose="020B0503020204020204" pitchFamily="34" charset="-122"/>
                <a:ea typeface="微软雅黑" panose="020B0503020204020204" pitchFamily="34" charset="-122"/>
              </a:rPr>
              <a:t>是</a:t>
            </a:r>
            <a:r>
              <a:rPr lang="zh-CN" altLang="en-US" sz="2800" b="1">
                <a:latin typeface="微软雅黑" panose="020B0503020204020204" pitchFamily="34" charset="-122"/>
                <a:ea typeface="微软雅黑" panose="020B0503020204020204" pitchFamily="34" charset="-122"/>
              </a:rPr>
              <a:t>劳动：劳动是世界上一切欢乐和一切美好事情的源泉。</a:t>
            </a:r>
            <a:endParaRPr lang="en-US" altLang="zh-CN" sz="2800" b="1">
              <a:latin typeface="微软雅黑" panose="020B0503020204020204" pitchFamily="34" charset="-122"/>
              <a:ea typeface="微软雅黑" panose="020B0503020204020204" pitchFamily="34" charset="-122"/>
            </a:endParaRPr>
          </a:p>
          <a:p>
            <a:pPr algn="r" eaLnBrk="1" hangingPunct="1">
              <a:lnSpc>
                <a:spcPct val="120000"/>
              </a:lnSpc>
              <a:spcBef>
                <a:spcPct val="50000"/>
              </a:spcBef>
            </a:pP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高尔基</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134574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673300" y="980728"/>
            <a:ext cx="8712968" cy="181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800" b="1">
                <a:latin typeface="微软雅黑" panose="020B0503020204020204" pitchFamily="34" charset="-122"/>
                <a:ea typeface="微软雅黑" panose="020B0503020204020204" pitchFamily="34" charset="-122"/>
              </a:rPr>
              <a:t>最有幸福的，只是勤劳的劳动之后。劳动能给人以完全的幸福，幸福</a:t>
            </a: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劳动。</a:t>
            </a:r>
            <a:endParaRPr lang="en-US" altLang="zh-CN" sz="2800" b="1">
              <a:latin typeface="微软雅黑" panose="020B0503020204020204" pitchFamily="34" charset="-122"/>
              <a:ea typeface="微软雅黑" panose="020B0503020204020204" pitchFamily="34" charset="-122"/>
            </a:endParaRPr>
          </a:p>
          <a:p>
            <a:pPr algn="r" eaLnBrk="1" hangingPunct="1">
              <a:lnSpc>
                <a:spcPct val="120000"/>
              </a:lnSpc>
              <a:spcBef>
                <a:spcPct val="50000"/>
              </a:spcBef>
            </a:pP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瞿秋白</a:t>
            </a:r>
            <a:endParaRPr lang="zh-CN" altLang="en-US" sz="2800" b="1">
              <a:latin typeface="微软雅黑" panose="020B0503020204020204" pitchFamily="34" charset="-122"/>
              <a:ea typeface="微软雅黑" panose="020B0503020204020204" pitchFamily="34" charset="-122"/>
            </a:endParaRPr>
          </a:p>
        </p:txBody>
      </p:sp>
      <p:sp>
        <p:nvSpPr>
          <p:cNvPr id="3" name="Text Box 6"/>
          <p:cNvSpPr txBox="1">
            <a:spLocks noChangeArrowheads="1"/>
          </p:cNvSpPr>
          <p:nvPr/>
        </p:nvSpPr>
        <p:spPr bwMode="auto">
          <a:xfrm>
            <a:off x="659673" y="3356992"/>
            <a:ext cx="8712968" cy="185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800" b="1">
                <a:latin typeface="微软雅黑" panose="020B0503020204020204" pitchFamily="34" charset="-122"/>
                <a:ea typeface="微软雅黑" panose="020B0503020204020204" pitchFamily="34" charset="-122"/>
              </a:rPr>
              <a:t>知识是从劳动中得来的，任何成就都是刻苦劳动的结晶。</a:t>
            </a:r>
            <a:endParaRPr lang="en-US" altLang="zh-CN" sz="2800" b="1">
              <a:latin typeface="微软雅黑" panose="020B0503020204020204" pitchFamily="34" charset="-122"/>
              <a:ea typeface="微软雅黑" panose="020B0503020204020204" pitchFamily="34" charset="-122"/>
            </a:endParaRPr>
          </a:p>
          <a:p>
            <a:pPr algn="r" eaLnBrk="1" hangingPunct="1">
              <a:lnSpc>
                <a:spcPct val="120000"/>
              </a:lnSpc>
              <a:spcBef>
                <a:spcPct val="50000"/>
              </a:spcBef>
            </a:pP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宋庆龄</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314550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1487488" y="2202251"/>
            <a:ext cx="6923004" cy="1107996"/>
          </a:xfrm>
          <a:prstGeom prst="rect">
            <a:avLst/>
          </a:prstGeom>
          <a:noFill/>
        </p:spPr>
        <p:txBody>
          <a:bodyPr wrap="square" rtlCol="0" anchor="t">
            <a:spAutoFit/>
          </a:bodyPr>
          <a:lstStyle/>
          <a:p>
            <a:pPr lvl="0" algn="dist" fontAlgn="auto">
              <a:spcBef>
                <a:spcPts val="0"/>
              </a:spcBef>
              <a:spcAft>
                <a:spcPts val="0"/>
              </a:spcAft>
              <a:buClrTx/>
              <a:buSzTx/>
              <a:buFontTx/>
              <a:defRPr/>
            </a:pPr>
            <a:r>
              <a:rPr lang="zh-CN" altLang="en-US" sz="6600" smtClean="0">
                <a:solidFill>
                  <a:srgbClr val="88CD2F"/>
                </a:solidFill>
                <a:cs typeface="+mn-ea"/>
                <a:sym typeface="+mn-lt"/>
              </a:rPr>
              <a:t>诗歌中的劳动</a:t>
            </a:r>
            <a:endParaRPr lang="zh-CN" altLang="en-US" sz="6600" dirty="0">
              <a:solidFill>
                <a:srgbClr val="88CD2F"/>
              </a:solidFill>
              <a:cs typeface="+mn-ea"/>
              <a:sym typeface="+mn-lt"/>
            </a:endParaRPr>
          </a:p>
        </p:txBody>
      </p:sp>
      <p:grpSp>
        <p:nvGrpSpPr>
          <p:cNvPr id="30" name="组合 29"/>
          <p:cNvGrpSpPr/>
          <p:nvPr/>
        </p:nvGrpSpPr>
        <p:grpSpPr>
          <a:xfrm>
            <a:off x="3550347" y="1207658"/>
            <a:ext cx="2540635" cy="620501"/>
            <a:chOff x="7255" y="2018"/>
            <a:chExt cx="4688" cy="1144"/>
          </a:xfrm>
          <a:solidFill>
            <a:srgbClr val="88CD2F"/>
          </a:solidFill>
        </p:grpSpPr>
        <p:grpSp>
          <p:nvGrpSpPr>
            <p:cNvPr id="31" name="组合 30"/>
            <p:cNvGrpSpPr/>
            <p:nvPr/>
          </p:nvGrpSpPr>
          <p:grpSpPr>
            <a:xfrm>
              <a:off x="7255" y="2018"/>
              <a:ext cx="4688" cy="1112"/>
              <a:chOff x="4953" y="2354"/>
              <a:chExt cx="4688" cy="1112"/>
            </a:xfrm>
            <a:grpFill/>
          </p:grpSpPr>
          <p:sp>
            <p:nvSpPr>
              <p:cNvPr id="33" name="椭圆 32"/>
              <p:cNvSpPr/>
              <p:nvPr/>
            </p:nvSpPr>
            <p:spPr>
              <a:xfrm>
                <a:off x="4953"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4" name="椭圆 33"/>
              <p:cNvSpPr/>
              <p:nvPr/>
            </p:nvSpPr>
            <p:spPr>
              <a:xfrm>
                <a:off x="6145"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5" name="椭圆 34"/>
              <p:cNvSpPr/>
              <p:nvPr/>
            </p:nvSpPr>
            <p:spPr>
              <a:xfrm>
                <a:off x="7337"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6" name="椭圆 35"/>
              <p:cNvSpPr/>
              <p:nvPr/>
            </p:nvSpPr>
            <p:spPr>
              <a:xfrm>
                <a:off x="8529"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grpSp>
        <p:sp>
          <p:nvSpPr>
            <p:cNvPr id="32" name="文本框 31"/>
            <p:cNvSpPr txBox="1"/>
            <p:nvPr/>
          </p:nvSpPr>
          <p:spPr>
            <a:xfrm>
              <a:off x="7255" y="2086"/>
              <a:ext cx="4688" cy="1076"/>
            </a:xfrm>
            <a:prstGeom prst="rect">
              <a:avLst/>
            </a:prstGeom>
            <a:noFill/>
            <a:extLst>
              <a:ext uri="{909E8E84-426E-40DD-AFC4-6F175D3DCCD1}">
                <a14:hiddenFill xmlns:a14="http://schemas.microsoft.com/office/drawing/2010/main">
                  <a:grpFill/>
                </a14:hiddenFill>
              </a:ext>
            </a:extLst>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sz="3200" b="0" i="0" u="none" strike="noStrike" kern="0" cap="none" spc="0" normalizeH="0" baseline="0" noProof="0" smtClean="0">
                  <a:ln>
                    <a:noFill/>
                  </a:ln>
                  <a:solidFill>
                    <a:prstClr val="white"/>
                  </a:solidFill>
                  <a:effectLst/>
                  <a:uLnTx/>
                  <a:uFillTx/>
                  <a:cs typeface="+mn-ea"/>
                  <a:sym typeface="+mn-lt"/>
                </a:rPr>
                <a:t>第</a:t>
              </a:r>
              <a:r>
                <a:rPr kumimoji="0" lang="zh-CN" altLang="en-US" sz="3200" b="0" i="0" u="none" strike="noStrike" kern="0" cap="none" spc="0" normalizeH="0" baseline="0" noProof="0" smtClean="0">
                  <a:ln>
                    <a:noFill/>
                  </a:ln>
                  <a:solidFill>
                    <a:prstClr val="white"/>
                  </a:solidFill>
                  <a:effectLst/>
                  <a:uLnTx/>
                  <a:uFillTx/>
                  <a:cs typeface="+mn-ea"/>
                  <a:sym typeface="+mn-lt"/>
                </a:rPr>
                <a:t>四</a:t>
              </a:r>
              <a:r>
                <a:rPr kumimoji="0" lang="zh-CN" sz="3200" b="0" i="0" u="none" strike="noStrike" kern="0" cap="none" spc="0" normalizeH="0" baseline="0" noProof="0" smtClean="0">
                  <a:ln>
                    <a:noFill/>
                  </a:ln>
                  <a:solidFill>
                    <a:prstClr val="white"/>
                  </a:solidFill>
                  <a:effectLst/>
                  <a:uLnTx/>
                  <a:uFillTx/>
                  <a:cs typeface="+mn-ea"/>
                  <a:sym typeface="+mn-lt"/>
                </a:rPr>
                <a:t>部分</a:t>
              </a:r>
              <a:endParaRPr kumimoji="0" lang="zh-CN" sz="3200" b="0" i="0" u="none" strike="noStrike" kern="0" cap="none" spc="0" normalizeH="0" baseline="0" noProof="0" dirty="0">
                <a:ln>
                  <a:noFill/>
                </a:ln>
                <a:solidFill>
                  <a:prstClr val="white"/>
                </a:solidFill>
                <a:effectLst/>
                <a:uLnTx/>
                <a:uFillTx/>
                <a:cs typeface="+mn-ea"/>
                <a:sym typeface="+mn-lt"/>
              </a:endParaRPr>
            </a:p>
          </p:txBody>
        </p:sp>
      </p:grpSp>
      <p:sp>
        <p:nvSpPr>
          <p:cNvPr id="37" name="文本框 36"/>
          <p:cNvSpPr txBox="1"/>
          <p:nvPr/>
        </p:nvSpPr>
        <p:spPr>
          <a:xfrm>
            <a:off x="2711624" y="3671290"/>
            <a:ext cx="4706620" cy="523220"/>
          </a:xfrm>
          <a:prstGeom prst="rect">
            <a:avLst/>
          </a:prstGeom>
          <a:noFill/>
        </p:spPr>
        <p:txBody>
          <a:bodyPr wrap="square" rtlCol="0">
            <a:spAutoFit/>
          </a:bodyPr>
          <a:lstStyle/>
          <a:p>
            <a:pPr algn="dist"/>
            <a:r>
              <a:rPr lang="zh-CN" altLang="en-US" sz="2800" smtClean="0">
                <a:ln w="12700" cmpd="sng">
                  <a:noFill/>
                  <a:prstDash val="solid"/>
                </a:ln>
                <a:solidFill>
                  <a:schemeClr val="tx1">
                    <a:lumMod val="65000"/>
                    <a:lumOff val="35000"/>
                  </a:schemeClr>
                </a:solidFill>
                <a:uFillTx/>
                <a:cs typeface="+mn-ea"/>
                <a:sym typeface="+mn-lt"/>
              </a:rPr>
              <a:t>小学生劳动教育课主题班会</a:t>
            </a:r>
            <a:endParaRPr sz="2800" dirty="0">
              <a:ln w="12700" cmpd="sng">
                <a:noFill/>
                <a:prstDash val="solid"/>
              </a:ln>
              <a:solidFill>
                <a:schemeClr val="tx1">
                  <a:lumMod val="65000"/>
                  <a:lumOff val="35000"/>
                </a:schemeClr>
              </a:solidFill>
              <a:uFillTx/>
              <a:cs typeface="+mn-ea"/>
              <a:sym typeface="+mn-lt"/>
            </a:endParaRPr>
          </a:p>
        </p:txBody>
      </p:sp>
    </p:spTree>
    <p:extLst>
      <p:ext uri="{BB962C8B-B14F-4D97-AF65-F5344CB8AC3E}">
        <p14:creationId xmlns:p14="http://schemas.microsoft.com/office/powerpoint/2010/main" val="190487437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767408" y="836712"/>
            <a:ext cx="8712968" cy="431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spcBef>
                <a:spcPct val="50000"/>
              </a:spcBef>
            </a:pPr>
            <a:r>
              <a:rPr lang="zh-CN" altLang="en-US" sz="4400" b="1" smtClean="0">
                <a:latin typeface="+mn-ea"/>
                <a:ea typeface="+mn-ea"/>
              </a:rPr>
              <a:t>秋浦歌</a:t>
            </a:r>
            <a:r>
              <a:rPr lang="en-US" altLang="zh-CN" sz="4400" b="1" smtClean="0">
                <a:latin typeface="+mn-ea"/>
                <a:ea typeface="+mn-ea"/>
              </a:rPr>
              <a:t>·</a:t>
            </a:r>
            <a:r>
              <a:rPr lang="zh-CN" altLang="en-US" sz="4400" b="1" smtClean="0">
                <a:latin typeface="+mn-ea"/>
                <a:ea typeface="+mn-ea"/>
              </a:rPr>
              <a:t>其十四</a:t>
            </a:r>
            <a:endParaRPr lang="en-US" altLang="zh-CN" sz="4400" b="1" smtClean="0">
              <a:latin typeface="+mn-ea"/>
              <a:ea typeface="+mn-ea"/>
            </a:endParaRPr>
          </a:p>
          <a:p>
            <a:pPr algn="ctr" eaLnBrk="1" hangingPunct="1">
              <a:lnSpc>
                <a:spcPct val="120000"/>
              </a:lnSpc>
              <a:spcBef>
                <a:spcPct val="50000"/>
              </a:spcBef>
            </a:pPr>
            <a:r>
              <a:rPr lang="zh-CN" altLang="en-US" sz="4400" b="1" smtClean="0">
                <a:latin typeface="+mn-ea"/>
                <a:ea typeface="+mn-ea"/>
              </a:rPr>
              <a:t>                 李白</a:t>
            </a:r>
            <a:r>
              <a:rPr lang="en-US" altLang="zh-CN" sz="4400" b="1">
                <a:latin typeface="+mn-ea"/>
                <a:ea typeface="+mn-ea"/>
              </a:rPr>
              <a:t>〔</a:t>
            </a:r>
            <a:r>
              <a:rPr lang="zh-CN" altLang="en-US" sz="4400" b="1">
                <a:latin typeface="+mn-ea"/>
                <a:ea typeface="+mn-ea"/>
              </a:rPr>
              <a:t>唐代</a:t>
            </a:r>
            <a:r>
              <a:rPr lang="en-US" altLang="zh-CN" sz="4400" b="1" smtClean="0">
                <a:latin typeface="+mn-ea"/>
                <a:ea typeface="+mn-ea"/>
              </a:rPr>
              <a:t>〕</a:t>
            </a:r>
            <a:endParaRPr lang="en-US" altLang="zh-CN" sz="4400" b="1">
              <a:latin typeface="+mn-ea"/>
              <a:ea typeface="+mn-ea"/>
            </a:endParaRPr>
          </a:p>
          <a:p>
            <a:pPr algn="ctr" eaLnBrk="1" hangingPunct="1">
              <a:lnSpc>
                <a:spcPct val="120000"/>
              </a:lnSpc>
              <a:spcBef>
                <a:spcPct val="50000"/>
              </a:spcBef>
            </a:pPr>
            <a:r>
              <a:rPr lang="zh-CN" altLang="en-US" sz="4400" b="1">
                <a:latin typeface="+mn-ea"/>
                <a:ea typeface="+mn-ea"/>
              </a:rPr>
              <a:t>炉火照天地，红星乱紫烟。</a:t>
            </a:r>
          </a:p>
          <a:p>
            <a:pPr algn="ctr" eaLnBrk="1" hangingPunct="1">
              <a:lnSpc>
                <a:spcPct val="120000"/>
              </a:lnSpc>
              <a:spcBef>
                <a:spcPct val="50000"/>
              </a:spcBef>
            </a:pPr>
            <a:r>
              <a:rPr lang="zh-CN" altLang="en-US" sz="4400" b="1">
                <a:latin typeface="+mn-ea"/>
                <a:ea typeface="+mn-ea"/>
              </a:rPr>
              <a:t>赧郎明月夜，歌曲动寒川。</a:t>
            </a:r>
          </a:p>
        </p:txBody>
      </p:sp>
    </p:spTree>
    <p:extLst>
      <p:ext uri="{BB962C8B-B14F-4D97-AF65-F5344CB8AC3E}">
        <p14:creationId xmlns:p14="http://schemas.microsoft.com/office/powerpoint/2010/main" val="141180988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767408" y="404664"/>
            <a:ext cx="8712968" cy="598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spcBef>
                <a:spcPct val="50000"/>
              </a:spcBef>
            </a:pPr>
            <a:r>
              <a:rPr lang="zh-CN" altLang="en-US" sz="4400" b="1">
                <a:latin typeface="+mn-ea"/>
                <a:ea typeface="+mn-ea"/>
              </a:rPr>
              <a:t>清平</a:t>
            </a:r>
            <a:r>
              <a:rPr lang="zh-CN" altLang="en-US" sz="4400" b="1" smtClean="0">
                <a:latin typeface="+mn-ea"/>
                <a:ea typeface="+mn-ea"/>
              </a:rPr>
              <a:t>乐</a:t>
            </a:r>
            <a:r>
              <a:rPr lang="en-US" altLang="zh-CN" sz="4400" b="1" smtClean="0">
                <a:latin typeface="+mn-ea"/>
                <a:ea typeface="+mn-ea"/>
              </a:rPr>
              <a:t>·</a:t>
            </a:r>
            <a:r>
              <a:rPr lang="zh-CN" altLang="en-US" sz="4400" b="1">
                <a:latin typeface="+mn-ea"/>
                <a:ea typeface="+mn-ea"/>
              </a:rPr>
              <a:t>村</a:t>
            </a:r>
            <a:r>
              <a:rPr lang="zh-CN" altLang="en-US" sz="4400" b="1" smtClean="0">
                <a:latin typeface="+mn-ea"/>
                <a:ea typeface="+mn-ea"/>
              </a:rPr>
              <a:t>居</a:t>
            </a:r>
            <a:endParaRPr lang="en-US" altLang="zh-CN" sz="4400" b="1" smtClean="0">
              <a:latin typeface="+mn-ea"/>
              <a:ea typeface="+mn-ea"/>
            </a:endParaRPr>
          </a:p>
          <a:p>
            <a:pPr algn="ctr" eaLnBrk="1" hangingPunct="1">
              <a:lnSpc>
                <a:spcPct val="120000"/>
              </a:lnSpc>
              <a:spcBef>
                <a:spcPct val="50000"/>
              </a:spcBef>
            </a:pPr>
            <a:r>
              <a:rPr lang="zh-CN" altLang="en-US" sz="4400" b="1" smtClean="0">
                <a:latin typeface="+mn-ea"/>
                <a:ea typeface="+mn-ea"/>
              </a:rPr>
              <a:t>                                   辛弃疾</a:t>
            </a:r>
            <a:r>
              <a:rPr lang="en-US" altLang="zh-CN" sz="4400" b="1" smtClean="0">
                <a:latin typeface="+mn-ea"/>
                <a:ea typeface="+mn-ea"/>
              </a:rPr>
              <a:t>〔</a:t>
            </a:r>
            <a:r>
              <a:rPr lang="zh-CN" altLang="en-US" sz="4400" b="1" smtClean="0">
                <a:latin typeface="+mn-ea"/>
                <a:ea typeface="+mn-ea"/>
              </a:rPr>
              <a:t>宋代</a:t>
            </a:r>
            <a:r>
              <a:rPr lang="en-US" altLang="zh-CN" sz="4400" b="1" smtClean="0">
                <a:latin typeface="+mn-ea"/>
                <a:ea typeface="+mn-ea"/>
              </a:rPr>
              <a:t>〕</a:t>
            </a:r>
            <a:endParaRPr lang="zh-CN" altLang="en-US" sz="4400" b="1" smtClean="0">
              <a:latin typeface="+mn-ea"/>
              <a:ea typeface="+mn-ea"/>
            </a:endParaRPr>
          </a:p>
          <a:p>
            <a:pPr eaLnBrk="1" hangingPunct="1">
              <a:lnSpc>
                <a:spcPct val="120000"/>
              </a:lnSpc>
              <a:spcBef>
                <a:spcPct val="50000"/>
              </a:spcBef>
            </a:pPr>
            <a:r>
              <a:rPr lang="zh-CN" altLang="en-US" sz="4400" b="1" smtClean="0">
                <a:latin typeface="+mn-ea"/>
                <a:ea typeface="+mn-ea"/>
              </a:rPr>
              <a:t>        茅</a:t>
            </a:r>
            <a:r>
              <a:rPr lang="zh-CN" altLang="en-US" sz="4400" b="1">
                <a:latin typeface="+mn-ea"/>
                <a:ea typeface="+mn-ea"/>
              </a:rPr>
              <a:t>檐</a:t>
            </a:r>
            <a:r>
              <a:rPr lang="zh-CN" altLang="en-US" sz="4400" b="1">
                <a:latin typeface="+mn-ea"/>
                <a:ea typeface="+mn-ea"/>
              </a:rPr>
              <a:t>低</a:t>
            </a:r>
            <a:r>
              <a:rPr lang="zh-CN" altLang="en-US" sz="4400" b="1" smtClean="0">
                <a:latin typeface="+mn-ea"/>
                <a:ea typeface="+mn-ea"/>
              </a:rPr>
              <a:t>小，</a:t>
            </a:r>
            <a:r>
              <a:rPr lang="zh-CN" altLang="en-US" sz="4400" b="1">
                <a:latin typeface="+mn-ea"/>
                <a:ea typeface="+mn-ea"/>
              </a:rPr>
              <a:t>溪上青青草。醉里吴音相</a:t>
            </a:r>
            <a:r>
              <a:rPr lang="zh-CN" altLang="en-US" sz="4400" b="1">
                <a:latin typeface="+mn-ea"/>
                <a:ea typeface="+mn-ea"/>
              </a:rPr>
              <a:t>媚</a:t>
            </a:r>
            <a:r>
              <a:rPr lang="zh-CN" altLang="en-US" sz="4400" b="1" smtClean="0">
                <a:latin typeface="+mn-ea"/>
                <a:ea typeface="+mn-ea"/>
              </a:rPr>
              <a:t>好，</a:t>
            </a:r>
            <a:r>
              <a:rPr lang="zh-CN" altLang="en-US" sz="4400" b="1">
                <a:latin typeface="+mn-ea"/>
                <a:ea typeface="+mn-ea"/>
              </a:rPr>
              <a:t>白发谁家</a:t>
            </a:r>
            <a:r>
              <a:rPr lang="zh-CN" altLang="en-US" sz="4400" b="1">
                <a:latin typeface="+mn-ea"/>
                <a:ea typeface="+mn-ea"/>
              </a:rPr>
              <a:t>翁</a:t>
            </a:r>
            <a:r>
              <a:rPr lang="zh-CN" altLang="en-US" sz="4400" b="1" smtClean="0">
                <a:latin typeface="+mn-ea"/>
                <a:ea typeface="+mn-ea"/>
              </a:rPr>
              <a:t>媪？</a:t>
            </a:r>
            <a:endParaRPr lang="zh-CN" altLang="en-US" sz="4400" b="1">
              <a:latin typeface="+mn-ea"/>
              <a:ea typeface="+mn-ea"/>
            </a:endParaRPr>
          </a:p>
          <a:p>
            <a:pPr eaLnBrk="1" hangingPunct="1">
              <a:lnSpc>
                <a:spcPct val="120000"/>
              </a:lnSpc>
              <a:spcBef>
                <a:spcPct val="50000"/>
              </a:spcBef>
            </a:pPr>
            <a:r>
              <a:rPr lang="zh-CN" altLang="en-US" sz="4400" b="1" smtClean="0">
                <a:latin typeface="+mn-ea"/>
                <a:ea typeface="+mn-ea"/>
              </a:rPr>
              <a:t>        大</a:t>
            </a:r>
            <a:r>
              <a:rPr lang="zh-CN" altLang="en-US" sz="4400" b="1">
                <a:latin typeface="+mn-ea"/>
                <a:ea typeface="+mn-ea"/>
              </a:rPr>
              <a:t>儿锄豆</a:t>
            </a:r>
            <a:r>
              <a:rPr lang="zh-CN" altLang="en-US" sz="4400" b="1">
                <a:latin typeface="+mn-ea"/>
                <a:ea typeface="+mn-ea"/>
              </a:rPr>
              <a:t>溪</a:t>
            </a:r>
            <a:r>
              <a:rPr lang="zh-CN" altLang="en-US" sz="4400" b="1" smtClean="0">
                <a:latin typeface="+mn-ea"/>
                <a:ea typeface="+mn-ea"/>
              </a:rPr>
              <a:t>东，</a:t>
            </a:r>
            <a:r>
              <a:rPr lang="zh-CN" altLang="en-US" sz="4400" b="1">
                <a:latin typeface="+mn-ea"/>
                <a:ea typeface="+mn-ea"/>
              </a:rPr>
              <a:t>中儿正</a:t>
            </a:r>
            <a:r>
              <a:rPr lang="zh-CN" altLang="en-US" sz="4400" b="1">
                <a:latin typeface="+mn-ea"/>
                <a:ea typeface="+mn-ea"/>
              </a:rPr>
              <a:t>织</a:t>
            </a:r>
            <a:r>
              <a:rPr lang="zh-CN" altLang="en-US" sz="4400" b="1" smtClean="0">
                <a:latin typeface="+mn-ea"/>
                <a:ea typeface="+mn-ea"/>
              </a:rPr>
              <a:t>鸡笼。</a:t>
            </a:r>
            <a:r>
              <a:rPr lang="zh-CN" altLang="en-US" sz="4400" b="1">
                <a:latin typeface="+mn-ea"/>
                <a:ea typeface="+mn-ea"/>
              </a:rPr>
              <a:t>最喜小儿</a:t>
            </a:r>
            <a:r>
              <a:rPr lang="zh-CN" altLang="en-US" sz="4400" b="1">
                <a:latin typeface="+mn-ea"/>
                <a:ea typeface="+mn-ea"/>
              </a:rPr>
              <a:t>亡</a:t>
            </a:r>
            <a:r>
              <a:rPr lang="zh-CN" altLang="en-US" sz="4400" b="1" smtClean="0">
                <a:latin typeface="+mn-ea"/>
                <a:ea typeface="+mn-ea"/>
              </a:rPr>
              <a:t>赖，</a:t>
            </a:r>
            <a:r>
              <a:rPr lang="zh-CN" altLang="en-US" sz="4400" b="1">
                <a:latin typeface="+mn-ea"/>
                <a:ea typeface="+mn-ea"/>
              </a:rPr>
              <a:t>溪头卧</a:t>
            </a:r>
            <a:r>
              <a:rPr lang="zh-CN" altLang="en-US" sz="4400" b="1">
                <a:latin typeface="+mn-ea"/>
                <a:ea typeface="+mn-ea"/>
              </a:rPr>
              <a:t>剥</a:t>
            </a:r>
            <a:r>
              <a:rPr lang="zh-CN" altLang="en-US" sz="4400" b="1" smtClean="0">
                <a:latin typeface="+mn-ea"/>
                <a:ea typeface="+mn-ea"/>
              </a:rPr>
              <a:t>莲蓬。</a:t>
            </a:r>
            <a:endParaRPr lang="zh-CN" altLang="en-US" sz="4400" b="1">
              <a:latin typeface="+mn-ea"/>
              <a:ea typeface="+mn-ea"/>
            </a:endParaRPr>
          </a:p>
        </p:txBody>
      </p:sp>
    </p:spTree>
    <p:extLst>
      <p:ext uri="{BB962C8B-B14F-4D97-AF65-F5344CB8AC3E}">
        <p14:creationId xmlns:p14="http://schemas.microsoft.com/office/powerpoint/2010/main" val="43982089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767408" y="836712"/>
            <a:ext cx="8712968" cy="4358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spcBef>
                <a:spcPct val="50000"/>
              </a:spcBef>
            </a:pPr>
            <a:r>
              <a:rPr lang="zh-CN" altLang="en-US" sz="4400" b="1">
                <a:latin typeface="+mn-ea"/>
                <a:ea typeface="+mn-ea"/>
              </a:rPr>
              <a:t>乡村四月</a:t>
            </a:r>
          </a:p>
          <a:p>
            <a:pPr algn="ctr" eaLnBrk="1" hangingPunct="1">
              <a:lnSpc>
                <a:spcPct val="120000"/>
              </a:lnSpc>
              <a:spcBef>
                <a:spcPct val="50000"/>
              </a:spcBef>
            </a:pPr>
            <a:r>
              <a:rPr lang="zh-CN" altLang="en-US" sz="4400" b="1" smtClean="0">
                <a:latin typeface="+mn-ea"/>
                <a:ea typeface="+mn-ea"/>
              </a:rPr>
              <a:t>                                       翁卷 </a:t>
            </a:r>
            <a:r>
              <a:rPr lang="en-US" altLang="zh-CN" sz="4400" b="1" smtClean="0">
                <a:latin typeface="+mn-ea"/>
                <a:ea typeface="+mn-ea"/>
              </a:rPr>
              <a:t>〔</a:t>
            </a:r>
            <a:r>
              <a:rPr lang="zh-CN" altLang="en-US" sz="4400" b="1" smtClean="0">
                <a:latin typeface="+mn-ea"/>
                <a:ea typeface="+mn-ea"/>
              </a:rPr>
              <a:t>宋代</a:t>
            </a:r>
            <a:r>
              <a:rPr lang="en-US" altLang="zh-CN" sz="4400" b="1">
                <a:latin typeface="+mn-ea"/>
                <a:ea typeface="+mn-ea"/>
              </a:rPr>
              <a:t>〕</a:t>
            </a:r>
          </a:p>
          <a:p>
            <a:pPr algn="ctr" eaLnBrk="1" hangingPunct="1">
              <a:lnSpc>
                <a:spcPct val="120000"/>
              </a:lnSpc>
              <a:spcBef>
                <a:spcPct val="50000"/>
              </a:spcBef>
            </a:pPr>
            <a:r>
              <a:rPr lang="zh-CN" altLang="en-US" sz="4400" b="1" smtClean="0">
                <a:latin typeface="+mn-ea"/>
                <a:ea typeface="+mn-ea"/>
              </a:rPr>
              <a:t>绿</a:t>
            </a:r>
            <a:r>
              <a:rPr lang="zh-CN" altLang="en-US" sz="4400" b="1">
                <a:latin typeface="+mn-ea"/>
                <a:ea typeface="+mn-ea"/>
              </a:rPr>
              <a:t>遍山原白满川，子规声里雨如</a:t>
            </a:r>
            <a:r>
              <a:rPr lang="zh-CN" altLang="en-US" sz="4400" b="1">
                <a:latin typeface="+mn-ea"/>
                <a:ea typeface="+mn-ea"/>
              </a:rPr>
              <a:t>烟</a:t>
            </a:r>
            <a:r>
              <a:rPr lang="zh-CN" altLang="en-US" sz="4400" b="1" smtClean="0">
                <a:latin typeface="+mn-ea"/>
                <a:ea typeface="+mn-ea"/>
              </a:rPr>
              <a:t>。</a:t>
            </a:r>
            <a:endParaRPr lang="zh-CN" altLang="en-US" sz="4400" b="1">
              <a:latin typeface="+mn-ea"/>
              <a:ea typeface="+mn-ea"/>
            </a:endParaRPr>
          </a:p>
          <a:p>
            <a:pPr algn="ctr" eaLnBrk="1" hangingPunct="1">
              <a:lnSpc>
                <a:spcPct val="120000"/>
              </a:lnSpc>
              <a:spcBef>
                <a:spcPct val="50000"/>
              </a:spcBef>
            </a:pPr>
            <a:r>
              <a:rPr lang="zh-CN" altLang="en-US" sz="4400" b="1">
                <a:latin typeface="+mn-ea"/>
                <a:ea typeface="+mn-ea"/>
              </a:rPr>
              <a:t>乡村四月闲人少，才了蚕桑又插田。</a:t>
            </a:r>
          </a:p>
        </p:txBody>
      </p:sp>
    </p:spTree>
    <p:extLst>
      <p:ext uri="{BB962C8B-B14F-4D97-AF65-F5344CB8AC3E}">
        <p14:creationId xmlns:p14="http://schemas.microsoft.com/office/powerpoint/2010/main" val="88305116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1487488" y="2202251"/>
            <a:ext cx="6923004" cy="1107996"/>
          </a:xfrm>
          <a:prstGeom prst="rect">
            <a:avLst/>
          </a:prstGeom>
          <a:noFill/>
        </p:spPr>
        <p:txBody>
          <a:bodyPr wrap="square" rtlCol="0" anchor="t">
            <a:spAutoFit/>
          </a:bodyPr>
          <a:lstStyle/>
          <a:p>
            <a:pPr lvl="0" algn="just" fontAlgn="auto">
              <a:spcBef>
                <a:spcPts val="0"/>
              </a:spcBef>
              <a:spcAft>
                <a:spcPts val="0"/>
              </a:spcAft>
              <a:buClrTx/>
              <a:buSzTx/>
              <a:buFontTx/>
              <a:defRPr/>
            </a:pPr>
            <a:r>
              <a:rPr lang="zh-CN" altLang="en-US" sz="6600" smtClean="0">
                <a:solidFill>
                  <a:srgbClr val="88CD2F"/>
                </a:solidFill>
                <a:cs typeface="+mn-ea"/>
                <a:sym typeface="+mn-lt"/>
              </a:rPr>
              <a:t>身边劳动者的故事</a:t>
            </a:r>
            <a:endParaRPr lang="zh-CN" altLang="en-US" sz="6600" dirty="0">
              <a:solidFill>
                <a:srgbClr val="88CD2F"/>
              </a:solidFill>
              <a:cs typeface="+mn-ea"/>
              <a:sym typeface="+mn-lt"/>
            </a:endParaRPr>
          </a:p>
        </p:txBody>
      </p:sp>
      <p:grpSp>
        <p:nvGrpSpPr>
          <p:cNvPr id="30" name="组合 29"/>
          <p:cNvGrpSpPr/>
          <p:nvPr/>
        </p:nvGrpSpPr>
        <p:grpSpPr>
          <a:xfrm>
            <a:off x="3550347" y="1207658"/>
            <a:ext cx="2540635" cy="620501"/>
            <a:chOff x="7255" y="2018"/>
            <a:chExt cx="4688" cy="1144"/>
          </a:xfrm>
          <a:solidFill>
            <a:srgbClr val="88CD2F"/>
          </a:solidFill>
        </p:grpSpPr>
        <p:grpSp>
          <p:nvGrpSpPr>
            <p:cNvPr id="31" name="组合 30"/>
            <p:cNvGrpSpPr/>
            <p:nvPr/>
          </p:nvGrpSpPr>
          <p:grpSpPr>
            <a:xfrm>
              <a:off x="7255" y="2018"/>
              <a:ext cx="4688" cy="1112"/>
              <a:chOff x="4953" y="2354"/>
              <a:chExt cx="4688" cy="1112"/>
            </a:xfrm>
            <a:grpFill/>
          </p:grpSpPr>
          <p:sp>
            <p:nvSpPr>
              <p:cNvPr id="33" name="椭圆 32"/>
              <p:cNvSpPr/>
              <p:nvPr/>
            </p:nvSpPr>
            <p:spPr>
              <a:xfrm>
                <a:off x="4953"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4" name="椭圆 33"/>
              <p:cNvSpPr/>
              <p:nvPr/>
            </p:nvSpPr>
            <p:spPr>
              <a:xfrm>
                <a:off x="6145"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5" name="椭圆 34"/>
              <p:cNvSpPr/>
              <p:nvPr/>
            </p:nvSpPr>
            <p:spPr>
              <a:xfrm>
                <a:off x="7337"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6" name="椭圆 35"/>
              <p:cNvSpPr/>
              <p:nvPr/>
            </p:nvSpPr>
            <p:spPr>
              <a:xfrm>
                <a:off x="8529"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grpSp>
        <p:sp>
          <p:nvSpPr>
            <p:cNvPr id="32" name="文本框 31"/>
            <p:cNvSpPr txBox="1"/>
            <p:nvPr/>
          </p:nvSpPr>
          <p:spPr>
            <a:xfrm>
              <a:off x="7255" y="2086"/>
              <a:ext cx="4688" cy="1076"/>
            </a:xfrm>
            <a:prstGeom prst="rect">
              <a:avLst/>
            </a:prstGeom>
            <a:noFill/>
            <a:extLst>
              <a:ext uri="{909E8E84-426E-40DD-AFC4-6F175D3DCCD1}">
                <a14:hiddenFill xmlns:a14="http://schemas.microsoft.com/office/drawing/2010/main">
                  <a:grpFill/>
                </a14:hiddenFill>
              </a:ext>
            </a:extLst>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sz="3200" b="0" i="0" u="none" strike="noStrike" kern="0" cap="none" spc="0" normalizeH="0" baseline="0" noProof="0" smtClean="0">
                  <a:ln>
                    <a:noFill/>
                  </a:ln>
                  <a:solidFill>
                    <a:prstClr val="white"/>
                  </a:solidFill>
                  <a:effectLst/>
                  <a:uLnTx/>
                  <a:uFillTx/>
                  <a:cs typeface="+mn-ea"/>
                  <a:sym typeface="+mn-lt"/>
                </a:rPr>
                <a:t>第</a:t>
              </a:r>
              <a:r>
                <a:rPr kumimoji="0" lang="zh-CN" altLang="en-US" sz="3200" b="0" i="0" u="none" strike="noStrike" kern="0" cap="none" spc="0" normalizeH="0" baseline="0" noProof="0" smtClean="0">
                  <a:ln>
                    <a:noFill/>
                  </a:ln>
                  <a:solidFill>
                    <a:prstClr val="white"/>
                  </a:solidFill>
                  <a:effectLst/>
                  <a:uLnTx/>
                  <a:uFillTx/>
                  <a:cs typeface="+mn-ea"/>
                  <a:sym typeface="+mn-lt"/>
                </a:rPr>
                <a:t>五</a:t>
              </a:r>
              <a:r>
                <a:rPr kumimoji="0" lang="zh-CN" sz="3200" b="0" i="0" u="none" strike="noStrike" kern="0" cap="none" spc="0" normalizeH="0" baseline="0" noProof="0" smtClean="0">
                  <a:ln>
                    <a:noFill/>
                  </a:ln>
                  <a:solidFill>
                    <a:prstClr val="white"/>
                  </a:solidFill>
                  <a:effectLst/>
                  <a:uLnTx/>
                  <a:uFillTx/>
                  <a:cs typeface="+mn-ea"/>
                  <a:sym typeface="+mn-lt"/>
                </a:rPr>
                <a:t>部分</a:t>
              </a:r>
              <a:endParaRPr kumimoji="0" lang="zh-CN" sz="3200" b="0" i="0" u="none" strike="noStrike" kern="0" cap="none" spc="0" normalizeH="0" baseline="0" noProof="0" dirty="0">
                <a:ln>
                  <a:noFill/>
                </a:ln>
                <a:solidFill>
                  <a:prstClr val="white"/>
                </a:solidFill>
                <a:effectLst/>
                <a:uLnTx/>
                <a:uFillTx/>
                <a:cs typeface="+mn-ea"/>
                <a:sym typeface="+mn-lt"/>
              </a:endParaRPr>
            </a:p>
          </p:txBody>
        </p:sp>
      </p:grpSp>
      <p:sp>
        <p:nvSpPr>
          <p:cNvPr id="37" name="文本框 36"/>
          <p:cNvSpPr txBox="1"/>
          <p:nvPr/>
        </p:nvSpPr>
        <p:spPr>
          <a:xfrm>
            <a:off x="2711624" y="3671290"/>
            <a:ext cx="4706620" cy="523220"/>
          </a:xfrm>
          <a:prstGeom prst="rect">
            <a:avLst/>
          </a:prstGeom>
          <a:noFill/>
        </p:spPr>
        <p:txBody>
          <a:bodyPr wrap="square" rtlCol="0">
            <a:spAutoFit/>
          </a:bodyPr>
          <a:lstStyle/>
          <a:p>
            <a:pPr algn="dist"/>
            <a:r>
              <a:rPr lang="zh-CN" altLang="en-US" sz="2800" smtClean="0">
                <a:ln w="12700" cmpd="sng">
                  <a:noFill/>
                  <a:prstDash val="solid"/>
                </a:ln>
                <a:solidFill>
                  <a:schemeClr val="tx1">
                    <a:lumMod val="65000"/>
                    <a:lumOff val="35000"/>
                  </a:schemeClr>
                </a:solidFill>
                <a:uFillTx/>
                <a:cs typeface="+mn-ea"/>
                <a:sym typeface="+mn-lt"/>
              </a:rPr>
              <a:t>小学生劳动教育课主题班会</a:t>
            </a:r>
            <a:endParaRPr sz="2800" dirty="0">
              <a:ln w="12700" cmpd="sng">
                <a:noFill/>
                <a:prstDash val="solid"/>
              </a:ln>
              <a:solidFill>
                <a:schemeClr val="tx1">
                  <a:lumMod val="65000"/>
                  <a:lumOff val="35000"/>
                </a:schemeClr>
              </a:solidFill>
              <a:uFillTx/>
              <a:cs typeface="+mn-ea"/>
              <a:sym typeface="+mn-lt"/>
            </a:endParaRPr>
          </a:p>
        </p:txBody>
      </p:sp>
    </p:spTree>
    <p:extLst>
      <p:ext uri="{BB962C8B-B14F-4D97-AF65-F5344CB8AC3E}">
        <p14:creationId xmlns:p14="http://schemas.microsoft.com/office/powerpoint/2010/main" val="152176059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3086" y="332656"/>
            <a:ext cx="3633234" cy="3811334"/>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4370" y="336645"/>
            <a:ext cx="2818716" cy="1842298"/>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b="26873"/>
          <a:stretch/>
        </p:blipFill>
        <p:spPr>
          <a:xfrm>
            <a:off x="5343086" y="4189417"/>
            <a:ext cx="3633234" cy="1763957"/>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8369" y="4204097"/>
            <a:ext cx="2818715" cy="1734595"/>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8369" y="2211114"/>
            <a:ext cx="2888268" cy="1946131"/>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4470" y="351028"/>
            <a:ext cx="1698579" cy="1813233"/>
          </a:xfrm>
          <a:prstGeom prst="rect">
            <a:avLst/>
          </a:prstGeom>
        </p:spPr>
      </p:pic>
      <p:pic>
        <p:nvPicPr>
          <p:cNvPr id="11" name="图片 10"/>
          <p:cNvPicPr>
            <a:picLocks noChangeAspect="1"/>
          </p:cNvPicPr>
          <p:nvPr/>
        </p:nvPicPr>
        <p:blipFill rotWithShape="1">
          <a:blip r:embed="rId8"/>
          <a:srcRect l="7946"/>
          <a:stretch/>
        </p:blipFill>
        <p:spPr>
          <a:xfrm>
            <a:off x="833409" y="2164261"/>
            <a:ext cx="1690961" cy="3752644"/>
          </a:xfrm>
          <a:prstGeom prst="rect">
            <a:avLst/>
          </a:prstGeom>
        </p:spPr>
      </p:pic>
    </p:spTree>
    <p:extLst>
      <p:ext uri="{BB962C8B-B14F-4D97-AF65-F5344CB8AC3E}">
        <p14:creationId xmlns:p14="http://schemas.microsoft.com/office/powerpoint/2010/main" val="125019015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479376" y="1196752"/>
            <a:ext cx="8712968" cy="5533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600" b="1">
                <a:latin typeface="微软雅黑" panose="020B0503020204020204" pitchFamily="34" charset="-122"/>
                <a:ea typeface="微软雅黑" panose="020B0503020204020204" pitchFamily="34" charset="-122"/>
              </a:rPr>
              <a:t>上海公安局虹口分局四川北路派出所民警、全国五一劳动奖章获得者、上海市十大平安卫士。</a:t>
            </a:r>
          </a:p>
          <a:p>
            <a:pPr eaLnBrk="1" hangingPunct="1">
              <a:lnSpc>
                <a:spcPct val="120000"/>
              </a:lnSpc>
              <a:spcBef>
                <a:spcPct val="50000"/>
              </a:spcBef>
            </a:pPr>
            <a:r>
              <a:rPr lang="zh-CN" altLang="en-US" sz="2600" b="1" smtClean="0">
                <a:latin typeface="微软雅黑" panose="020B0503020204020204" pitchFamily="34" charset="-122"/>
                <a:ea typeface="微软雅黑" panose="020B0503020204020204" pitchFamily="34" charset="-122"/>
              </a:rPr>
              <a:t>近年来</a:t>
            </a:r>
            <a:r>
              <a:rPr lang="zh-CN" altLang="en-US" sz="2600" b="1">
                <a:latin typeface="微软雅黑" panose="020B0503020204020204" pitchFamily="34" charset="-122"/>
                <a:ea typeface="微软雅黑" panose="020B0503020204020204" pitchFamily="34" charset="-122"/>
              </a:rPr>
              <a:t>，他凭借扎实的语言功底和新颖的微博工作法，打开了社区管理的新路子，得到了上级领导的充分肯定，也得到了居民群众的普遍认同。他充分运用语言艺术这把金钥匙，敲开群众的家门，打开群众的心门，办好群众最想办、最难办的事，贴近群众，融入群众，在群众中打下深厚的根基。他在新民网开通个人微博，以独特的“海派清口”和“人性智慧”迅速成为网络“红人”，不仅赢得了网民的广泛赞誉，还得到了市局领导的充分肯定，成功树立了上海公安的良好形象。</a:t>
            </a:r>
          </a:p>
        </p:txBody>
      </p:sp>
      <p:sp>
        <p:nvSpPr>
          <p:cNvPr id="5" name="矩形 4"/>
          <p:cNvSpPr/>
          <p:nvPr/>
        </p:nvSpPr>
        <p:spPr>
          <a:xfrm>
            <a:off x="3287688" y="476672"/>
            <a:ext cx="2879314"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Bef>
                <a:spcPct val="50000"/>
              </a:spcBef>
            </a:pPr>
            <a:r>
              <a:rPr lang="zh-CN" altLang="en-US" sz="2600" b="1" dirty="0">
                <a:latin typeface="微软雅黑" panose="020B0503020204020204" pitchFamily="34" charset="-122"/>
                <a:ea typeface="微软雅黑" panose="020B0503020204020204" pitchFamily="34" charset="-122"/>
              </a:rPr>
              <a:t>平安卫士</a:t>
            </a:r>
            <a:r>
              <a:rPr lang="en-US" altLang="zh-CN" sz="2600" b="1" dirty="0">
                <a:latin typeface="微软雅黑" panose="020B0503020204020204" pitchFamily="34" charset="-122"/>
                <a:ea typeface="微软雅黑" panose="020B0503020204020204" pitchFamily="34" charset="-122"/>
              </a:rPr>
              <a:t>—</a:t>
            </a:r>
            <a:r>
              <a:rPr lang="zh-CN" altLang="en-US" sz="2600" b="1" dirty="0">
                <a:latin typeface="微软雅黑" panose="020B0503020204020204" pitchFamily="34" charset="-122"/>
                <a:ea typeface="微软雅黑" panose="020B0503020204020204" pitchFamily="34" charset="-122"/>
              </a:rPr>
              <a:t>邹克耀</a:t>
            </a:r>
          </a:p>
        </p:txBody>
      </p:sp>
    </p:spTree>
    <p:extLst>
      <p:ext uri="{BB962C8B-B14F-4D97-AF65-F5344CB8AC3E}">
        <p14:creationId xmlns:p14="http://schemas.microsoft.com/office/powerpoint/2010/main" val="132566827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479376" y="1196752"/>
            <a:ext cx="8712968" cy="317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zh-CN" altLang="en-US" sz="2600" b="1" smtClean="0">
                <a:latin typeface="微软雅黑" panose="020B0503020204020204" pitchFamily="34" charset="-122"/>
                <a:ea typeface="微软雅黑" panose="020B0503020204020204" pitchFamily="34" charset="-122"/>
              </a:rPr>
              <a:t>作为</a:t>
            </a:r>
            <a:r>
              <a:rPr lang="zh-CN" altLang="en-US" sz="2600" b="1">
                <a:latin typeface="微软雅黑" panose="020B0503020204020204" pitchFamily="34" charset="-122"/>
                <a:ea typeface="微软雅黑" panose="020B0503020204020204" pitchFamily="34" charset="-122"/>
              </a:rPr>
              <a:t>“慈善光明行”纯民间公益项目的创始人，坚持十年带领志愿团队到中国西部老少边远贫困山区开展白内障复明免费手术，义诊患者</a:t>
            </a:r>
            <a:r>
              <a:rPr lang="en-US" altLang="zh-CN" sz="2600" b="1">
                <a:latin typeface="微软雅黑" panose="020B0503020204020204" pitchFamily="34" charset="-122"/>
                <a:ea typeface="微软雅黑" panose="020B0503020204020204" pitchFamily="34" charset="-122"/>
              </a:rPr>
              <a:t>13459</a:t>
            </a:r>
            <a:r>
              <a:rPr lang="zh-CN" altLang="en-US" sz="2600" b="1">
                <a:latin typeface="微软雅黑" panose="020B0503020204020204" pitchFamily="34" charset="-122"/>
                <a:ea typeface="微软雅黑" panose="020B0503020204020204" pitchFamily="34" charset="-122"/>
              </a:rPr>
              <a:t>人，免费行白内障超声乳化人工晶体植入</a:t>
            </a:r>
            <a:r>
              <a:rPr lang="en-US" altLang="zh-CN" sz="2600" b="1">
                <a:latin typeface="微软雅黑" panose="020B0503020204020204" pitchFamily="34" charset="-122"/>
                <a:ea typeface="微软雅黑" panose="020B0503020204020204" pitchFamily="34" charset="-122"/>
              </a:rPr>
              <a:t>1454</a:t>
            </a:r>
            <a:r>
              <a:rPr lang="zh-CN" altLang="en-US" sz="2600" b="1">
                <a:latin typeface="微软雅黑" panose="020B0503020204020204" pitchFamily="34" charset="-122"/>
                <a:ea typeface="微软雅黑" panose="020B0503020204020204" pitchFamily="34" charset="-122"/>
              </a:rPr>
              <a:t>例，复明率</a:t>
            </a:r>
            <a:r>
              <a:rPr lang="en-US" altLang="zh-CN" sz="2600" b="1">
                <a:latin typeface="微软雅黑" panose="020B0503020204020204" pitchFamily="34" charset="-122"/>
                <a:ea typeface="微软雅黑" panose="020B0503020204020204" pitchFamily="34" charset="-122"/>
              </a:rPr>
              <a:t>100</a:t>
            </a:r>
            <a:r>
              <a:rPr lang="en-US" altLang="zh-CN" sz="2600" b="1">
                <a:latin typeface="微软雅黑" panose="020B0503020204020204" pitchFamily="34" charset="-122"/>
                <a:ea typeface="微软雅黑" panose="020B0503020204020204" pitchFamily="34" charset="-122"/>
              </a:rPr>
              <a:t>%</a:t>
            </a:r>
            <a:r>
              <a:rPr lang="zh-CN" altLang="en-US" sz="2600" b="1" smtClean="0">
                <a:latin typeface="微软雅黑" panose="020B0503020204020204" pitchFamily="34" charset="-122"/>
                <a:ea typeface="微软雅黑" panose="020B0503020204020204" pitchFamily="34" charset="-122"/>
              </a:rPr>
              <a:t>。</a:t>
            </a:r>
            <a:endParaRPr lang="en-US" altLang="zh-CN" sz="2600" b="1" smtClean="0">
              <a:latin typeface="微软雅黑" panose="020B0503020204020204" pitchFamily="34" charset="-122"/>
              <a:ea typeface="微软雅黑" panose="020B0503020204020204" pitchFamily="34" charset="-122"/>
            </a:endParaRPr>
          </a:p>
          <a:p>
            <a:pPr eaLnBrk="1" hangingPunct="1">
              <a:lnSpc>
                <a:spcPct val="120000"/>
              </a:lnSpc>
              <a:spcBef>
                <a:spcPct val="50000"/>
              </a:spcBef>
            </a:pPr>
            <a:r>
              <a:rPr lang="en-US" altLang="zh-CN" sz="2600" b="1">
                <a:latin typeface="微软雅黑" panose="020B0503020204020204" pitchFamily="34" charset="-122"/>
                <a:ea typeface="微软雅黑" panose="020B0503020204020204" pitchFamily="34" charset="-122"/>
              </a:rPr>
              <a:t>2017</a:t>
            </a:r>
            <a:r>
              <a:rPr lang="zh-CN" altLang="en-US" sz="2600" b="1">
                <a:latin typeface="微软雅黑" panose="020B0503020204020204" pitchFamily="34" charset="-122"/>
                <a:ea typeface="微软雅黑" panose="020B0503020204020204" pitchFamily="34" charset="-122"/>
              </a:rPr>
              <a:t>年</a:t>
            </a:r>
            <a:r>
              <a:rPr lang="en-US" altLang="zh-CN" sz="2600" b="1">
                <a:latin typeface="微软雅黑" panose="020B0503020204020204" pitchFamily="34" charset="-122"/>
                <a:ea typeface="微软雅黑" panose="020B0503020204020204" pitchFamily="34" charset="-122"/>
              </a:rPr>
              <a:t>9</a:t>
            </a:r>
            <a:r>
              <a:rPr lang="zh-CN" altLang="en-US" sz="2600" b="1">
                <a:latin typeface="微软雅黑" panose="020B0503020204020204" pitchFamily="34" charset="-122"/>
                <a:ea typeface="微软雅黑" panose="020B0503020204020204" pitchFamily="34" charset="-122"/>
              </a:rPr>
              <a:t>月</a:t>
            </a:r>
            <a:r>
              <a:rPr lang="en-US" altLang="zh-CN" sz="2600" b="1">
                <a:latin typeface="微软雅黑" panose="020B0503020204020204" pitchFamily="34" charset="-122"/>
                <a:ea typeface="微软雅黑" panose="020B0503020204020204" pitchFamily="34" charset="-122"/>
              </a:rPr>
              <a:t>2</a:t>
            </a:r>
            <a:r>
              <a:rPr lang="zh-CN" altLang="en-US" sz="2600" b="1">
                <a:latin typeface="微软雅黑" panose="020B0503020204020204" pitchFamily="34" charset="-122"/>
                <a:ea typeface="微软雅黑" panose="020B0503020204020204" pitchFamily="34" charset="-122"/>
              </a:rPr>
              <a:t>日晚，张兴儒因病医治无效在上海逝世，终年</a:t>
            </a:r>
            <a:r>
              <a:rPr lang="en-US" altLang="zh-CN" sz="2600" b="1">
                <a:latin typeface="微软雅黑" panose="020B0503020204020204" pitchFamily="34" charset="-122"/>
                <a:ea typeface="微软雅黑" panose="020B0503020204020204" pitchFamily="34" charset="-122"/>
              </a:rPr>
              <a:t>55</a:t>
            </a:r>
            <a:r>
              <a:rPr lang="zh-CN" altLang="en-US" sz="2600" b="1">
                <a:latin typeface="微软雅黑" panose="020B0503020204020204" pitchFamily="34" charset="-122"/>
                <a:ea typeface="微软雅黑" panose="020B0503020204020204" pitchFamily="34" charset="-122"/>
              </a:rPr>
              <a:t>岁。</a:t>
            </a:r>
          </a:p>
        </p:txBody>
      </p:sp>
      <p:sp>
        <p:nvSpPr>
          <p:cNvPr id="5" name="矩形 4"/>
          <p:cNvSpPr/>
          <p:nvPr/>
        </p:nvSpPr>
        <p:spPr>
          <a:xfrm>
            <a:off x="2135560" y="404664"/>
            <a:ext cx="5400600"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Bef>
                <a:spcPct val="50000"/>
              </a:spcBef>
            </a:pPr>
            <a:r>
              <a:rPr lang="zh-CN" altLang="en-US" sz="2600" b="1">
                <a:latin typeface="微软雅黑" panose="020B0503020204020204" pitchFamily="34" charset="-122"/>
                <a:ea typeface="微软雅黑" panose="020B0503020204020204" pitchFamily="34" charset="-122"/>
              </a:rPr>
              <a:t>张兴儒教授和他“光明行”的故事</a:t>
            </a:r>
          </a:p>
        </p:txBody>
      </p:sp>
    </p:spTree>
    <p:extLst>
      <p:ext uri="{BB962C8B-B14F-4D97-AF65-F5344CB8AC3E}">
        <p14:creationId xmlns:p14="http://schemas.microsoft.com/office/powerpoint/2010/main" val="388448574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1487488" y="2202251"/>
            <a:ext cx="6923004" cy="1107996"/>
          </a:xfrm>
          <a:prstGeom prst="rect">
            <a:avLst/>
          </a:prstGeom>
          <a:noFill/>
        </p:spPr>
        <p:txBody>
          <a:bodyPr wrap="square" rtlCol="0" anchor="t">
            <a:spAutoFit/>
          </a:bodyPr>
          <a:lstStyle/>
          <a:p>
            <a:pPr lvl="0" algn="dist" fontAlgn="auto">
              <a:spcBef>
                <a:spcPts val="0"/>
              </a:spcBef>
              <a:spcAft>
                <a:spcPts val="0"/>
              </a:spcAft>
              <a:buClrTx/>
              <a:buSzTx/>
              <a:buFontTx/>
              <a:defRPr/>
            </a:pPr>
            <a:r>
              <a:rPr lang="zh-CN" altLang="en-US" sz="6600" smtClean="0">
                <a:solidFill>
                  <a:srgbClr val="88CD2F"/>
                </a:solidFill>
                <a:cs typeface="+mn-ea"/>
                <a:sym typeface="+mn-lt"/>
              </a:rPr>
              <a:t>生活中如何劳动</a:t>
            </a:r>
            <a:endParaRPr lang="zh-CN" altLang="en-US" sz="6600" dirty="0">
              <a:solidFill>
                <a:srgbClr val="88CD2F"/>
              </a:solidFill>
              <a:cs typeface="+mn-ea"/>
              <a:sym typeface="+mn-lt"/>
            </a:endParaRPr>
          </a:p>
        </p:txBody>
      </p:sp>
      <p:grpSp>
        <p:nvGrpSpPr>
          <p:cNvPr id="30" name="组合 29"/>
          <p:cNvGrpSpPr/>
          <p:nvPr/>
        </p:nvGrpSpPr>
        <p:grpSpPr>
          <a:xfrm>
            <a:off x="3550347" y="1207658"/>
            <a:ext cx="2540635" cy="620501"/>
            <a:chOff x="7255" y="2018"/>
            <a:chExt cx="4688" cy="1144"/>
          </a:xfrm>
          <a:solidFill>
            <a:srgbClr val="88CD2F"/>
          </a:solidFill>
        </p:grpSpPr>
        <p:grpSp>
          <p:nvGrpSpPr>
            <p:cNvPr id="31" name="组合 30"/>
            <p:cNvGrpSpPr/>
            <p:nvPr/>
          </p:nvGrpSpPr>
          <p:grpSpPr>
            <a:xfrm>
              <a:off x="7255" y="2018"/>
              <a:ext cx="4688" cy="1112"/>
              <a:chOff x="4953" y="2354"/>
              <a:chExt cx="4688" cy="1112"/>
            </a:xfrm>
            <a:grpFill/>
          </p:grpSpPr>
          <p:sp>
            <p:nvSpPr>
              <p:cNvPr id="33" name="椭圆 32"/>
              <p:cNvSpPr/>
              <p:nvPr/>
            </p:nvSpPr>
            <p:spPr>
              <a:xfrm>
                <a:off x="4953"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4" name="椭圆 33"/>
              <p:cNvSpPr/>
              <p:nvPr/>
            </p:nvSpPr>
            <p:spPr>
              <a:xfrm>
                <a:off x="6145"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5" name="椭圆 34"/>
              <p:cNvSpPr/>
              <p:nvPr/>
            </p:nvSpPr>
            <p:spPr>
              <a:xfrm>
                <a:off x="7337"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sp>
            <p:nvSpPr>
              <p:cNvPr id="36" name="椭圆 35"/>
              <p:cNvSpPr/>
              <p:nvPr/>
            </p:nvSpPr>
            <p:spPr>
              <a:xfrm>
                <a:off x="8529" y="2354"/>
                <a:ext cx="1112" cy="1113"/>
              </a:xfrm>
              <a:prstGeom prst="ellipse">
                <a:avLst/>
              </a:prstGeom>
              <a:gr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olidFill>
                    <a:schemeClr val="bg1"/>
                  </a:solidFill>
                  <a:cs typeface="+mn-ea"/>
                  <a:sym typeface="+mn-lt"/>
                </a:endParaRPr>
              </a:p>
            </p:txBody>
          </p:sp>
        </p:grpSp>
        <p:sp>
          <p:nvSpPr>
            <p:cNvPr id="32" name="文本框 31"/>
            <p:cNvSpPr txBox="1"/>
            <p:nvPr/>
          </p:nvSpPr>
          <p:spPr>
            <a:xfrm>
              <a:off x="7255" y="2086"/>
              <a:ext cx="4688" cy="1076"/>
            </a:xfrm>
            <a:prstGeom prst="rect">
              <a:avLst/>
            </a:prstGeom>
            <a:noFill/>
            <a:extLst>
              <a:ext uri="{909E8E84-426E-40DD-AFC4-6F175D3DCCD1}">
                <a14:hiddenFill xmlns:a14="http://schemas.microsoft.com/office/drawing/2010/main">
                  <a:grpFill/>
                </a14:hiddenFill>
              </a:ext>
            </a:extLst>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sz="3200" b="0" i="0" u="none" strike="noStrike" kern="0" cap="none" spc="0" normalizeH="0" baseline="0" noProof="0" smtClean="0">
                  <a:ln>
                    <a:noFill/>
                  </a:ln>
                  <a:solidFill>
                    <a:prstClr val="white"/>
                  </a:solidFill>
                  <a:effectLst/>
                  <a:uLnTx/>
                  <a:uFillTx/>
                  <a:cs typeface="+mn-ea"/>
                  <a:sym typeface="+mn-lt"/>
                </a:rPr>
                <a:t>第</a:t>
              </a:r>
              <a:r>
                <a:rPr kumimoji="0" lang="zh-CN" altLang="en-US" sz="3200" b="0" i="0" u="none" strike="noStrike" kern="0" cap="none" spc="0" normalizeH="0" baseline="0" noProof="0" smtClean="0">
                  <a:ln>
                    <a:noFill/>
                  </a:ln>
                  <a:solidFill>
                    <a:prstClr val="white"/>
                  </a:solidFill>
                  <a:effectLst/>
                  <a:uLnTx/>
                  <a:uFillTx/>
                  <a:cs typeface="+mn-ea"/>
                  <a:sym typeface="+mn-lt"/>
                </a:rPr>
                <a:t>六</a:t>
              </a:r>
              <a:r>
                <a:rPr kumimoji="0" lang="zh-CN" sz="3200" b="0" i="0" u="none" strike="noStrike" kern="0" cap="none" spc="0" normalizeH="0" baseline="0" noProof="0" smtClean="0">
                  <a:ln>
                    <a:noFill/>
                  </a:ln>
                  <a:solidFill>
                    <a:prstClr val="white"/>
                  </a:solidFill>
                  <a:effectLst/>
                  <a:uLnTx/>
                  <a:uFillTx/>
                  <a:cs typeface="+mn-ea"/>
                  <a:sym typeface="+mn-lt"/>
                </a:rPr>
                <a:t>部分</a:t>
              </a:r>
              <a:endParaRPr kumimoji="0" lang="zh-CN" sz="3200" b="0" i="0" u="none" strike="noStrike" kern="0" cap="none" spc="0" normalizeH="0" baseline="0" noProof="0" dirty="0">
                <a:ln>
                  <a:noFill/>
                </a:ln>
                <a:solidFill>
                  <a:prstClr val="white"/>
                </a:solidFill>
                <a:effectLst/>
                <a:uLnTx/>
                <a:uFillTx/>
                <a:cs typeface="+mn-ea"/>
                <a:sym typeface="+mn-lt"/>
              </a:endParaRPr>
            </a:p>
          </p:txBody>
        </p:sp>
      </p:grpSp>
      <p:sp>
        <p:nvSpPr>
          <p:cNvPr id="37" name="文本框 36"/>
          <p:cNvSpPr txBox="1"/>
          <p:nvPr/>
        </p:nvSpPr>
        <p:spPr>
          <a:xfrm>
            <a:off x="2711624" y="3671290"/>
            <a:ext cx="4706620" cy="523220"/>
          </a:xfrm>
          <a:prstGeom prst="rect">
            <a:avLst/>
          </a:prstGeom>
          <a:noFill/>
        </p:spPr>
        <p:txBody>
          <a:bodyPr wrap="square" rtlCol="0">
            <a:spAutoFit/>
          </a:bodyPr>
          <a:lstStyle/>
          <a:p>
            <a:pPr algn="dist"/>
            <a:r>
              <a:rPr lang="zh-CN" altLang="en-US" sz="2800" smtClean="0">
                <a:ln w="12700" cmpd="sng">
                  <a:noFill/>
                  <a:prstDash val="solid"/>
                </a:ln>
                <a:solidFill>
                  <a:schemeClr val="tx1">
                    <a:lumMod val="65000"/>
                    <a:lumOff val="35000"/>
                  </a:schemeClr>
                </a:solidFill>
                <a:uFillTx/>
                <a:cs typeface="+mn-ea"/>
                <a:sym typeface="+mn-lt"/>
              </a:rPr>
              <a:t>小学生劳动教育课主题班会</a:t>
            </a:r>
            <a:endParaRPr sz="2800" dirty="0">
              <a:ln w="12700" cmpd="sng">
                <a:noFill/>
                <a:prstDash val="solid"/>
              </a:ln>
              <a:solidFill>
                <a:schemeClr val="tx1">
                  <a:lumMod val="65000"/>
                  <a:lumOff val="35000"/>
                </a:schemeClr>
              </a:solidFill>
              <a:uFillTx/>
              <a:cs typeface="+mn-ea"/>
              <a:sym typeface="+mn-lt"/>
            </a:endParaRPr>
          </a:p>
        </p:txBody>
      </p:sp>
    </p:spTree>
    <p:extLst>
      <p:ext uri="{BB962C8B-B14F-4D97-AF65-F5344CB8AC3E}">
        <p14:creationId xmlns:p14="http://schemas.microsoft.com/office/powerpoint/2010/main" val="389676557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335360" y="404664"/>
            <a:ext cx="7488832"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en-US" altLang="zh-CN" sz="2800" b="1" smtClean="0">
                <a:latin typeface="微软雅黑" panose="020B0503020204020204" pitchFamily="34" charset="-122"/>
                <a:ea typeface="微软雅黑" panose="020B0503020204020204" pitchFamily="34" charset="-122"/>
              </a:rPr>
              <a:t>1.</a:t>
            </a:r>
            <a:r>
              <a:rPr lang="zh-CN" altLang="en-US" sz="2800" b="1" smtClean="0">
                <a:latin typeface="微软雅黑" panose="020B0503020204020204" pitchFamily="34" charset="-122"/>
                <a:ea typeface="微软雅黑" panose="020B0503020204020204" pitchFamily="34" charset="-122"/>
              </a:rPr>
              <a:t>合理</a:t>
            </a:r>
            <a:r>
              <a:rPr lang="zh-CN" altLang="en-US" sz="2800" b="1">
                <a:latin typeface="微软雅黑" panose="020B0503020204020204" pitchFamily="34" charset="-122"/>
                <a:ea typeface="微软雅黑" panose="020B0503020204020204" pitchFamily="34" charset="-122"/>
              </a:rPr>
              <a:t>安排时间，养成良好</a:t>
            </a:r>
            <a:r>
              <a:rPr lang="zh-CN" altLang="en-US" sz="2800" b="1">
                <a:latin typeface="微软雅黑" panose="020B0503020204020204" pitchFamily="34" charset="-122"/>
                <a:ea typeface="微软雅黑" panose="020B0503020204020204" pitchFamily="34" charset="-122"/>
              </a:rPr>
              <a:t>劳动</a:t>
            </a:r>
            <a:r>
              <a:rPr lang="zh-CN" altLang="en-US" sz="2800" b="1" smtClean="0">
                <a:latin typeface="微软雅黑" panose="020B0503020204020204" pitchFamily="34" charset="-122"/>
                <a:ea typeface="微软雅黑" panose="020B0503020204020204" pitchFamily="34" charset="-122"/>
              </a:rPr>
              <a:t>习惯。</a:t>
            </a:r>
            <a:endParaRPr lang="zh-CN" altLang="en-US" sz="2800" b="1">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368" y="1268760"/>
            <a:ext cx="8856984" cy="4428492"/>
          </a:xfrm>
          <a:prstGeom prst="rect">
            <a:avLst/>
          </a:prstGeom>
        </p:spPr>
      </p:pic>
    </p:spTree>
    <p:extLst>
      <p:ext uri="{BB962C8B-B14F-4D97-AF65-F5344CB8AC3E}">
        <p14:creationId xmlns:p14="http://schemas.microsoft.com/office/powerpoint/2010/main" val="392058264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335360" y="404664"/>
            <a:ext cx="7488832" cy="56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en-US" altLang="zh-CN" sz="2800" b="1" smtClean="0">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掌握方法技巧，做事事半功倍</a:t>
            </a:r>
          </a:p>
        </p:txBody>
      </p:sp>
      <p:grpSp>
        <p:nvGrpSpPr>
          <p:cNvPr id="3" name="组合 2"/>
          <p:cNvGrpSpPr/>
          <p:nvPr/>
        </p:nvGrpSpPr>
        <p:grpSpPr>
          <a:xfrm>
            <a:off x="335361" y="1904608"/>
            <a:ext cx="2520280" cy="2520280"/>
            <a:chOff x="335361" y="1904608"/>
            <a:chExt cx="2520280" cy="2520280"/>
          </a:xfrm>
        </p:grpSpPr>
        <p:sp>
          <p:nvSpPr>
            <p:cNvPr id="5" name="椭圆 4"/>
            <p:cNvSpPr/>
            <p:nvPr/>
          </p:nvSpPr>
          <p:spPr>
            <a:xfrm>
              <a:off x="335361" y="1904608"/>
              <a:ext cx="2520280" cy="2520280"/>
            </a:xfrm>
            <a:prstGeom prst="ellipse">
              <a:avLst/>
            </a:prstGeom>
            <a:noFill/>
            <a:ln>
              <a:solidFill>
                <a:srgbClr val="88CD2F"/>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612140" rIns="71755" bIns="36195" numCol="1" spcCol="0" rtlCol="0" fromWordArt="0" anchor="ctr" anchorCtr="0" forceAA="0" compatLnSpc="1">
              <a:noAutofit/>
            </a:bodyPr>
            <a:lstStyle/>
            <a:p>
              <a:pPr lvl="0" algn="ctr" fontAlgn="auto">
                <a:buClrTx/>
                <a:buSzTx/>
                <a:buFontTx/>
              </a:pPr>
              <a:r>
                <a:rPr lang="zh-CN" altLang="en-US" sz="3200">
                  <a:solidFill>
                    <a:srgbClr val="88CD2F"/>
                  </a:solidFill>
                  <a:cs typeface="+mn-ea"/>
                  <a:sym typeface="+mn-lt"/>
                </a:rPr>
                <a:t>多看多做</a:t>
              </a:r>
            </a:p>
            <a:p>
              <a:pPr lvl="0" algn="ctr" fontAlgn="auto">
                <a:buClrTx/>
                <a:buSzTx/>
                <a:buFontTx/>
              </a:pPr>
              <a:r>
                <a:rPr lang="zh-CN" altLang="en-US" sz="3200">
                  <a:solidFill>
                    <a:srgbClr val="88CD2F"/>
                  </a:solidFill>
                  <a:cs typeface="+mn-ea"/>
                  <a:sym typeface="+mn-lt"/>
                </a:rPr>
                <a:t>熟能生巧</a:t>
              </a:r>
            </a:p>
          </p:txBody>
        </p:sp>
        <p:sp>
          <p:nvSpPr>
            <p:cNvPr id="6" name="椭圆 5"/>
            <p:cNvSpPr/>
            <p:nvPr/>
          </p:nvSpPr>
          <p:spPr>
            <a:xfrm>
              <a:off x="1332322" y="2063017"/>
              <a:ext cx="504056" cy="504056"/>
            </a:xfrm>
            <a:prstGeom prst="ellipse">
              <a:avLst/>
            </a:prstGeom>
            <a:solidFill>
              <a:srgbClr val="88C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cs typeface="+mn-ea"/>
                  <a:sym typeface="+mn-lt"/>
                </a:rPr>
                <a:t>1</a:t>
              </a:r>
            </a:p>
          </p:txBody>
        </p:sp>
      </p:grpSp>
      <p:grpSp>
        <p:nvGrpSpPr>
          <p:cNvPr id="11" name="组合 10"/>
          <p:cNvGrpSpPr/>
          <p:nvPr/>
        </p:nvGrpSpPr>
        <p:grpSpPr>
          <a:xfrm>
            <a:off x="3647728" y="1908720"/>
            <a:ext cx="2520280" cy="2520280"/>
            <a:chOff x="335361" y="1904608"/>
            <a:chExt cx="2520280" cy="2520280"/>
          </a:xfrm>
        </p:grpSpPr>
        <p:sp>
          <p:nvSpPr>
            <p:cNvPr id="12" name="椭圆 11"/>
            <p:cNvSpPr/>
            <p:nvPr/>
          </p:nvSpPr>
          <p:spPr>
            <a:xfrm>
              <a:off x="335361" y="1904608"/>
              <a:ext cx="2520280" cy="2520280"/>
            </a:xfrm>
            <a:prstGeom prst="ellipse">
              <a:avLst/>
            </a:prstGeom>
            <a:noFill/>
            <a:ln>
              <a:solidFill>
                <a:srgbClr val="88CD2F"/>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612140" rIns="71755" bIns="36195" numCol="1" spcCol="0" rtlCol="0" fromWordArt="0" anchor="ctr" anchorCtr="0" forceAA="0" compatLnSpc="1">
              <a:noAutofit/>
            </a:bodyPr>
            <a:lstStyle/>
            <a:p>
              <a:pPr lvl="0" algn="ctr" fontAlgn="auto">
                <a:buClrTx/>
                <a:buSzTx/>
                <a:buFontTx/>
                <a:buNone/>
              </a:pPr>
              <a:r>
                <a:rPr lang="zh-CN" altLang="en-US" sz="3200">
                  <a:solidFill>
                    <a:srgbClr val="88CD2F"/>
                  </a:solidFill>
                  <a:cs typeface="+mn-ea"/>
                  <a:sym typeface="+mn-lt"/>
                </a:rPr>
                <a:t>利用工具</a:t>
              </a:r>
            </a:p>
            <a:p>
              <a:pPr lvl="0" algn="ctr" fontAlgn="auto">
                <a:buClrTx/>
                <a:buSzTx/>
                <a:buFontTx/>
                <a:buNone/>
              </a:pPr>
              <a:r>
                <a:rPr lang="zh-CN" altLang="en-US" sz="3200">
                  <a:solidFill>
                    <a:srgbClr val="88CD2F"/>
                  </a:solidFill>
                  <a:cs typeface="+mn-ea"/>
                  <a:sym typeface="+mn-lt"/>
                </a:rPr>
                <a:t>巧妙清洁</a:t>
              </a:r>
              <a:endParaRPr lang="zh-CN" altLang="en-US" sz="3200">
                <a:solidFill>
                  <a:srgbClr val="88CD2F"/>
                </a:solidFill>
                <a:cs typeface="+mn-ea"/>
                <a:sym typeface="+mn-lt"/>
              </a:endParaRPr>
            </a:p>
          </p:txBody>
        </p:sp>
        <p:sp>
          <p:nvSpPr>
            <p:cNvPr id="13" name="椭圆 12"/>
            <p:cNvSpPr/>
            <p:nvPr/>
          </p:nvSpPr>
          <p:spPr>
            <a:xfrm>
              <a:off x="1332322" y="2063017"/>
              <a:ext cx="504056" cy="504056"/>
            </a:xfrm>
            <a:prstGeom prst="ellipse">
              <a:avLst/>
            </a:prstGeom>
            <a:solidFill>
              <a:srgbClr val="88C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smtClean="0">
                  <a:cs typeface="+mn-ea"/>
                  <a:sym typeface="+mn-lt"/>
                </a:rPr>
                <a:t>2</a:t>
              </a:r>
              <a:endParaRPr lang="en-US" altLang="zh-CN" sz="2400">
                <a:cs typeface="+mn-ea"/>
                <a:sym typeface="+mn-lt"/>
              </a:endParaRPr>
            </a:p>
          </p:txBody>
        </p:sp>
      </p:grpSp>
      <p:grpSp>
        <p:nvGrpSpPr>
          <p:cNvPr id="14" name="组合 13"/>
          <p:cNvGrpSpPr/>
          <p:nvPr/>
        </p:nvGrpSpPr>
        <p:grpSpPr>
          <a:xfrm>
            <a:off x="6960095" y="1904608"/>
            <a:ext cx="2520280" cy="2520280"/>
            <a:chOff x="335361" y="1904608"/>
            <a:chExt cx="2520280" cy="2520280"/>
          </a:xfrm>
        </p:grpSpPr>
        <p:sp>
          <p:nvSpPr>
            <p:cNvPr id="15" name="椭圆 14"/>
            <p:cNvSpPr/>
            <p:nvPr/>
          </p:nvSpPr>
          <p:spPr>
            <a:xfrm>
              <a:off x="335361" y="1904608"/>
              <a:ext cx="2520280" cy="2520280"/>
            </a:xfrm>
            <a:prstGeom prst="ellipse">
              <a:avLst/>
            </a:prstGeom>
            <a:noFill/>
            <a:ln>
              <a:solidFill>
                <a:srgbClr val="88CD2F"/>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1755" tIns="612140" rIns="71755" bIns="36195" numCol="1" spcCol="0" rtlCol="0" fromWordArt="0" anchor="ctr" anchorCtr="0" forceAA="0" compatLnSpc="1">
              <a:noAutofit/>
            </a:bodyPr>
            <a:lstStyle/>
            <a:p>
              <a:pPr lvl="0" algn="ctr" fontAlgn="auto">
                <a:buClrTx/>
                <a:buSzTx/>
                <a:buFontTx/>
                <a:buNone/>
              </a:pPr>
              <a:r>
                <a:rPr lang="zh-CN" altLang="en-US" sz="3200">
                  <a:solidFill>
                    <a:srgbClr val="88CD2F"/>
                  </a:solidFill>
                  <a:cs typeface="+mn-ea"/>
                  <a:sym typeface="+mn-lt"/>
                </a:rPr>
                <a:t>合作互助</a:t>
              </a:r>
            </a:p>
            <a:p>
              <a:pPr lvl="0" algn="ctr" fontAlgn="auto">
                <a:buClrTx/>
                <a:buSzTx/>
                <a:buFontTx/>
                <a:buNone/>
              </a:pPr>
              <a:r>
                <a:rPr lang="zh-CN" altLang="en-US" sz="3200">
                  <a:solidFill>
                    <a:srgbClr val="88CD2F"/>
                  </a:solidFill>
                  <a:cs typeface="+mn-ea"/>
                  <a:sym typeface="+mn-lt"/>
                </a:rPr>
                <a:t>快乐劳动</a:t>
              </a:r>
              <a:endParaRPr lang="zh-CN" altLang="en-US" sz="3200">
                <a:solidFill>
                  <a:srgbClr val="88CD2F"/>
                </a:solidFill>
                <a:cs typeface="+mn-ea"/>
                <a:sym typeface="+mn-lt"/>
              </a:endParaRPr>
            </a:p>
          </p:txBody>
        </p:sp>
        <p:sp>
          <p:nvSpPr>
            <p:cNvPr id="16" name="椭圆 15"/>
            <p:cNvSpPr/>
            <p:nvPr/>
          </p:nvSpPr>
          <p:spPr>
            <a:xfrm>
              <a:off x="1332322" y="2063017"/>
              <a:ext cx="504056" cy="504056"/>
            </a:xfrm>
            <a:prstGeom prst="ellipse">
              <a:avLst/>
            </a:prstGeom>
            <a:solidFill>
              <a:srgbClr val="88C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smtClean="0">
                  <a:cs typeface="+mn-ea"/>
                  <a:sym typeface="+mn-lt"/>
                </a:rPr>
                <a:t>3</a:t>
              </a:r>
              <a:endParaRPr lang="en-US" altLang="zh-CN" sz="2400">
                <a:cs typeface="+mn-ea"/>
                <a:sym typeface="+mn-lt"/>
              </a:endParaRPr>
            </a:p>
          </p:txBody>
        </p:sp>
      </p:grpSp>
    </p:spTree>
    <p:extLst>
      <p:ext uri="{BB962C8B-B14F-4D97-AF65-F5344CB8AC3E}">
        <p14:creationId xmlns:p14="http://schemas.microsoft.com/office/powerpoint/2010/main" val="219685900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05890" y="332656"/>
            <a:ext cx="9365408" cy="3064707"/>
            <a:chOff x="920887" y="2601839"/>
            <a:chExt cx="9365408" cy="3064707"/>
          </a:xfrm>
        </p:grpSpPr>
        <p:sp>
          <p:nvSpPr>
            <p:cNvPr id="5" name="矩形 4"/>
            <p:cNvSpPr/>
            <p:nvPr/>
          </p:nvSpPr>
          <p:spPr>
            <a:xfrm>
              <a:off x="2538589" y="3969991"/>
              <a:ext cx="7747706" cy="169655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2000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洗碗要面对油腻，常常弄得脏兮兮。</a:t>
              </a:r>
            </a:p>
            <a:p>
              <a:pPr fontAlgn="auto">
                <a:lnSpc>
                  <a:spcPct val="2000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那么怎样洗碗才能干净又健康呢？</a:t>
              </a:r>
            </a:p>
          </p:txBody>
        </p:sp>
        <p:sp>
          <p:nvSpPr>
            <p:cNvPr id="6" name="矩形: 圆角 16"/>
            <p:cNvSpPr/>
            <p:nvPr/>
          </p:nvSpPr>
          <p:spPr>
            <a:xfrm>
              <a:off x="920887" y="2601839"/>
              <a:ext cx="2238375" cy="542290"/>
            </a:xfrm>
            <a:prstGeom prst="roundRect">
              <a:avLst>
                <a:gd name="adj" fmla="val 50000"/>
              </a:avLst>
            </a:prstGeom>
            <a:solidFill>
              <a:srgbClr val="88CD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mn-ea"/>
                  <a:sym typeface="+mn-lt"/>
                </a:rPr>
                <a:t>洗碗为例</a:t>
              </a:r>
            </a:p>
          </p:txBody>
        </p:sp>
      </p:grpSp>
      <p:pic>
        <p:nvPicPr>
          <p:cNvPr id="2050" name="Picture 2" descr="https://gimg2.baidu.com/image_search/src=http%3A%2F%2Fss2.meipian.me%2Fusers%2F44653537%2F4520d8e6e3ce10501aa7265ca31af36e.jpg%3Fmeipian-raw%2Fbucket%2Fivwen%2Fkey%2FdXNlcnMvNDQ2NTM1MzcvNDUyMGQ4ZTZlM2NlMTA1MDFhYTcyNjVjYTMxYWYzNmUuanBn%2Fsign%2F5a32eddc90670ad885ab597b8d3edd7c.jpg&amp;refer=http%3A%2F%2Fss2.meipian.me&amp;app=2002&amp;size=f9999,10000&amp;q=a80&amp;n=0&amp;g=0n&amp;fmt=auto?sec=1715139514&amp;t=8278c7a6d989f2735d649a2704da68a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5720" y="3861048"/>
            <a:ext cx="3389834" cy="2797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94518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16"/>
          <p:cNvSpPr/>
          <p:nvPr/>
        </p:nvSpPr>
        <p:spPr>
          <a:xfrm>
            <a:off x="2423592" y="980728"/>
            <a:ext cx="5256584" cy="542290"/>
          </a:xfrm>
          <a:prstGeom prst="roundRect">
            <a:avLst>
              <a:gd name="adj" fmla="val 50000"/>
            </a:avLst>
          </a:prstGeom>
          <a:noFill/>
          <a:ln>
            <a:solidFill>
              <a:srgbClr val="88CD2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dirty="0">
                <a:solidFill>
                  <a:srgbClr val="88CD2F"/>
                </a:solidFill>
                <a:latin typeface="微软雅黑" panose="020B0503020204020204" pitchFamily="34" charset="-122"/>
                <a:ea typeface="微软雅黑" panose="020B0503020204020204" pitchFamily="34" charset="-122"/>
                <a:cs typeface="+mn-ea"/>
                <a:sym typeface="+mn-lt"/>
              </a:rPr>
              <a:t>妙招一：洗碗可用淘米水</a:t>
            </a:r>
          </a:p>
        </p:txBody>
      </p:sp>
      <p:sp>
        <p:nvSpPr>
          <p:cNvPr id="5" name="文本框 3"/>
          <p:cNvSpPr/>
          <p:nvPr/>
        </p:nvSpPr>
        <p:spPr>
          <a:xfrm>
            <a:off x="1199456" y="2060848"/>
            <a:ext cx="8280920" cy="2547685"/>
          </a:xfrm>
          <a:prstGeom prst="rect">
            <a:avLst/>
          </a:prstGeom>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200000"/>
              </a:lnSpc>
              <a:buClrTx/>
              <a:buSzTx/>
              <a:buFontTx/>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淘米水经常被当做“污水”倒掉，其实淘米水用处多多，用淘米水洗碗不仅去污，还卫生安全，对手也没有伤害。</a:t>
            </a:r>
          </a:p>
        </p:txBody>
      </p:sp>
    </p:spTree>
    <p:extLst>
      <p:ext uri="{BB962C8B-B14F-4D97-AF65-F5344CB8AC3E}">
        <p14:creationId xmlns:p14="http://schemas.microsoft.com/office/powerpoint/2010/main" val="280310301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16"/>
          <p:cNvSpPr/>
          <p:nvPr/>
        </p:nvSpPr>
        <p:spPr>
          <a:xfrm>
            <a:off x="2423592" y="980728"/>
            <a:ext cx="5256584" cy="542290"/>
          </a:xfrm>
          <a:prstGeom prst="roundRect">
            <a:avLst>
              <a:gd name="adj" fmla="val 50000"/>
            </a:avLst>
          </a:prstGeom>
          <a:noFill/>
          <a:ln>
            <a:solidFill>
              <a:srgbClr val="88CD2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a:solidFill>
                  <a:srgbClr val="88CD2F"/>
                </a:solidFill>
                <a:latin typeface="微软雅黑" panose="020B0503020204020204" pitchFamily="34" charset="-122"/>
                <a:ea typeface="微软雅黑" panose="020B0503020204020204" pitchFamily="34" charset="-122"/>
                <a:cs typeface="+mn-ea"/>
                <a:sym typeface="+mn-lt"/>
              </a:rPr>
              <a:t>妙招二：洗碗要分类整理</a:t>
            </a:r>
          </a:p>
        </p:txBody>
      </p:sp>
      <p:sp>
        <p:nvSpPr>
          <p:cNvPr id="5" name="文本框 3"/>
          <p:cNvSpPr/>
          <p:nvPr/>
        </p:nvSpPr>
        <p:spPr>
          <a:xfrm>
            <a:off x="1199456" y="2060848"/>
            <a:ext cx="8280920" cy="2547685"/>
          </a:xfrm>
          <a:prstGeom prst="rect">
            <a:avLst/>
          </a:prstGeom>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200000"/>
              </a:lnSpc>
            </a:pP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如果把所有的碗一下子都放进洗碗池，碗会变得乱七八糟，所需的时间和精力，就会变成</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双倍</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。所以</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根据碗的种类和用途分类，洗碗会变得十分简单。</a:t>
            </a:r>
          </a:p>
        </p:txBody>
      </p:sp>
    </p:spTree>
    <p:extLst>
      <p:ext uri="{BB962C8B-B14F-4D97-AF65-F5344CB8AC3E}">
        <p14:creationId xmlns:p14="http://schemas.microsoft.com/office/powerpoint/2010/main" val="318804696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16"/>
          <p:cNvSpPr/>
          <p:nvPr/>
        </p:nvSpPr>
        <p:spPr>
          <a:xfrm>
            <a:off x="2423592" y="980728"/>
            <a:ext cx="5256584" cy="542290"/>
          </a:xfrm>
          <a:prstGeom prst="roundRect">
            <a:avLst>
              <a:gd name="adj" fmla="val 50000"/>
            </a:avLst>
          </a:prstGeom>
          <a:noFill/>
          <a:ln>
            <a:solidFill>
              <a:srgbClr val="88CD2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a:solidFill>
                  <a:srgbClr val="88CD2F"/>
                </a:solidFill>
                <a:latin typeface="微软雅黑" panose="020B0503020204020204" pitchFamily="34" charset="-122"/>
                <a:ea typeface="微软雅黑" panose="020B0503020204020204" pitchFamily="34" charset="-122"/>
                <a:cs typeface="+mn-ea"/>
                <a:sym typeface="+mn-lt"/>
              </a:rPr>
              <a:t>妙招三：洗涤剂要适量</a:t>
            </a:r>
          </a:p>
        </p:txBody>
      </p:sp>
      <p:sp>
        <p:nvSpPr>
          <p:cNvPr id="5" name="文本框 3"/>
          <p:cNvSpPr/>
          <p:nvPr/>
        </p:nvSpPr>
        <p:spPr>
          <a:xfrm>
            <a:off x="1199456" y="2060848"/>
            <a:ext cx="8280920" cy="2547685"/>
          </a:xfrm>
          <a:prstGeom prst="rect">
            <a:avLst/>
          </a:prstGeom>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200000"/>
              </a:lnSpc>
            </a:pP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洗涤剂并不是说用的越多，污渍越容易</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洗掉</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。相反</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，如果使用的洗洁剂过量的话，反而锅晚上会留下残留物，也会浪费更多的水。</a:t>
            </a:r>
          </a:p>
        </p:txBody>
      </p:sp>
    </p:spTree>
    <p:extLst>
      <p:ext uri="{BB962C8B-B14F-4D97-AF65-F5344CB8AC3E}">
        <p14:creationId xmlns:p14="http://schemas.microsoft.com/office/powerpoint/2010/main" val="71734986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16"/>
          <p:cNvSpPr/>
          <p:nvPr/>
        </p:nvSpPr>
        <p:spPr>
          <a:xfrm>
            <a:off x="2423592" y="980728"/>
            <a:ext cx="5256584" cy="542290"/>
          </a:xfrm>
          <a:prstGeom prst="roundRect">
            <a:avLst>
              <a:gd name="adj" fmla="val 50000"/>
            </a:avLst>
          </a:prstGeom>
          <a:noFill/>
          <a:ln>
            <a:solidFill>
              <a:srgbClr val="88CD2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a:solidFill>
                  <a:srgbClr val="88CD2F"/>
                </a:solidFill>
                <a:latin typeface="微软雅黑" panose="020B0503020204020204" pitchFamily="34" charset="-122"/>
                <a:ea typeface="微软雅黑" panose="020B0503020204020204" pitchFamily="34" charset="-122"/>
                <a:cs typeface="+mn-ea"/>
                <a:sym typeface="+mn-lt"/>
              </a:rPr>
              <a:t>妙招四：洗碗要有顺序</a:t>
            </a:r>
          </a:p>
        </p:txBody>
      </p:sp>
      <p:sp>
        <p:nvSpPr>
          <p:cNvPr id="5" name="文本框 3"/>
          <p:cNvSpPr/>
          <p:nvPr/>
        </p:nvSpPr>
        <p:spPr>
          <a:xfrm>
            <a:off x="1199456" y="2060848"/>
            <a:ext cx="8280920" cy="4271234"/>
          </a:xfrm>
          <a:prstGeom prst="rect">
            <a:avLst/>
          </a:prstGeom>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200000"/>
              </a:lnSpc>
            </a:pP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洗碗要有顺序，因为只有用正确的顺序洗碗才可以有效地节省洗涤剂和水，所以请一定要记下来</a:t>
            </a:r>
            <a:r>
              <a:rPr lang="en-US" altLang="zh-CN"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p>
          <a:p>
            <a:pPr lvl="0">
              <a:lnSpc>
                <a:spcPct val="200000"/>
              </a:lnSpc>
            </a:pP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1.</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杯子</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或碟子等玻璃碗</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具  </a:t>
            </a:r>
            <a:endPar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nSpc>
                <a:spcPct val="200000"/>
              </a:lnSpc>
            </a:pP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筷子</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勺子  </a:t>
            </a:r>
            <a:endPar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nSpc>
                <a:spcPct val="200000"/>
              </a:lnSpc>
            </a:pP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3.</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油</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少的饭碗或</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汤碗  </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4.</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有</a:t>
            </a:r>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油的盘子</a:t>
            </a:r>
          </a:p>
        </p:txBody>
      </p:sp>
    </p:spTree>
    <p:extLst>
      <p:ext uri="{BB962C8B-B14F-4D97-AF65-F5344CB8AC3E}">
        <p14:creationId xmlns:p14="http://schemas.microsoft.com/office/powerpoint/2010/main" val="414223167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335360" y="404664"/>
            <a:ext cx="7488832"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en-US" altLang="zh-CN" sz="2800" b="1" smtClean="0">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勤用双手</a:t>
            </a:r>
            <a:r>
              <a:rPr lang="zh-CN" altLang="en-US" sz="2800" b="1">
                <a:latin typeface="微软雅黑" panose="020B0503020204020204" pitchFamily="34" charset="-122"/>
                <a:ea typeface="微软雅黑" panose="020B0503020204020204" pitchFamily="34" charset="-122"/>
              </a:rPr>
              <a:t>和</a:t>
            </a:r>
            <a:r>
              <a:rPr lang="zh-CN" altLang="en-US" sz="2800" b="1" smtClean="0">
                <a:latin typeface="微软雅黑" panose="020B0503020204020204" pitchFamily="34" charset="-122"/>
                <a:ea typeface="微软雅黑" panose="020B0503020204020204" pitchFamily="34" charset="-122"/>
              </a:rPr>
              <a:t>大脑，知</a:t>
            </a:r>
            <a:r>
              <a:rPr lang="zh-CN" altLang="en-US" sz="2800" b="1">
                <a:latin typeface="微软雅黑" panose="020B0503020204020204" pitchFamily="34" charset="-122"/>
                <a:ea typeface="微软雅黑" panose="020B0503020204020204" pitchFamily="34" charset="-122"/>
              </a:rPr>
              <a:t>行合一促成长</a:t>
            </a:r>
          </a:p>
        </p:txBody>
      </p:sp>
      <p:grpSp>
        <p:nvGrpSpPr>
          <p:cNvPr id="7" name="组合 6"/>
          <p:cNvGrpSpPr/>
          <p:nvPr/>
        </p:nvGrpSpPr>
        <p:grpSpPr>
          <a:xfrm>
            <a:off x="624671" y="1457226"/>
            <a:ext cx="498475" cy="388620"/>
            <a:chOff x="10355" y="3963"/>
            <a:chExt cx="964" cy="654"/>
          </a:xfrm>
          <a:solidFill>
            <a:srgbClr val="88CD2F"/>
          </a:solidFill>
        </p:grpSpPr>
        <p:sp>
          <p:nvSpPr>
            <p:cNvPr id="8" name="燕尾形 4"/>
            <p:cNvSpPr/>
            <p:nvPr/>
          </p:nvSpPr>
          <p:spPr>
            <a:xfrm>
              <a:off x="10355" y="3963"/>
              <a:ext cx="454" cy="65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cs typeface="+mn-ea"/>
                <a:sym typeface="+mn-lt"/>
              </a:endParaRPr>
            </a:p>
          </p:txBody>
        </p:sp>
        <p:sp>
          <p:nvSpPr>
            <p:cNvPr id="9" name="燕尾形 5"/>
            <p:cNvSpPr/>
            <p:nvPr/>
          </p:nvSpPr>
          <p:spPr>
            <a:xfrm>
              <a:off x="10865" y="3963"/>
              <a:ext cx="454" cy="65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cs typeface="+mn-ea"/>
                <a:sym typeface="+mn-lt"/>
              </a:endParaRPr>
            </a:p>
          </p:txBody>
        </p:sp>
      </p:grpSp>
      <p:sp>
        <p:nvSpPr>
          <p:cNvPr id="10" name="文本框 7"/>
          <p:cNvSpPr txBox="1"/>
          <p:nvPr/>
        </p:nvSpPr>
        <p:spPr>
          <a:xfrm>
            <a:off x="624670" y="2346795"/>
            <a:ext cx="5975385" cy="3890517"/>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1</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自己</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会穿衣服，系扣子系鞋带儿。</a:t>
            </a:r>
          </a:p>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会</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叠衣物中重的整理个人物品。</a:t>
            </a:r>
          </a:p>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3</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饭前</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盛饭，摆碗筷，饭后将碗筷放到洗碗池。</a:t>
            </a:r>
          </a:p>
        </p:txBody>
      </p:sp>
      <p:sp>
        <p:nvSpPr>
          <p:cNvPr id="11" name="矩形 10"/>
          <p:cNvSpPr/>
          <p:nvPr/>
        </p:nvSpPr>
        <p:spPr>
          <a:xfrm>
            <a:off x="1290786" y="1412776"/>
            <a:ext cx="1962150" cy="490855"/>
          </a:xfrm>
          <a:prstGeom prst="rect">
            <a:avLst/>
          </a:prstGeom>
          <a:solidFill>
            <a:srgbClr val="88CD2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a:solidFill>
                  <a:schemeClr val="bg1"/>
                </a:solidFill>
                <a:cs typeface="+mn-ea"/>
                <a:sym typeface="+mn-lt"/>
              </a:rPr>
              <a:t>低年级</a:t>
            </a:r>
          </a:p>
        </p:txBody>
      </p:sp>
      <p:pic>
        <p:nvPicPr>
          <p:cNvPr id="12" name="图片 11" descr="51miz-E1277085-25196A0A"/>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60096" y="2060848"/>
            <a:ext cx="2759075" cy="2739390"/>
          </a:xfrm>
          <a:prstGeom prst="rect">
            <a:avLst/>
          </a:prstGeom>
        </p:spPr>
      </p:pic>
    </p:spTree>
    <p:extLst>
      <p:ext uri="{BB962C8B-B14F-4D97-AF65-F5344CB8AC3E}">
        <p14:creationId xmlns:p14="http://schemas.microsoft.com/office/powerpoint/2010/main" val="412857837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335360" y="404664"/>
            <a:ext cx="7488832"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en-US" altLang="zh-CN" sz="2800" b="1" smtClean="0">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勤用双手</a:t>
            </a:r>
            <a:r>
              <a:rPr lang="zh-CN" altLang="en-US" sz="2800" b="1">
                <a:latin typeface="微软雅黑" panose="020B0503020204020204" pitchFamily="34" charset="-122"/>
                <a:ea typeface="微软雅黑" panose="020B0503020204020204" pitchFamily="34" charset="-122"/>
              </a:rPr>
              <a:t>和</a:t>
            </a:r>
            <a:r>
              <a:rPr lang="zh-CN" altLang="en-US" sz="2800" b="1" smtClean="0">
                <a:latin typeface="微软雅黑" panose="020B0503020204020204" pitchFamily="34" charset="-122"/>
                <a:ea typeface="微软雅黑" panose="020B0503020204020204" pitchFamily="34" charset="-122"/>
              </a:rPr>
              <a:t>大脑，知</a:t>
            </a:r>
            <a:r>
              <a:rPr lang="zh-CN" altLang="en-US" sz="2800" b="1">
                <a:latin typeface="微软雅黑" panose="020B0503020204020204" pitchFamily="34" charset="-122"/>
                <a:ea typeface="微软雅黑" panose="020B0503020204020204" pitchFamily="34" charset="-122"/>
              </a:rPr>
              <a:t>行合一促成长</a:t>
            </a:r>
          </a:p>
        </p:txBody>
      </p:sp>
      <p:grpSp>
        <p:nvGrpSpPr>
          <p:cNvPr id="13" name="组合 12"/>
          <p:cNvGrpSpPr/>
          <p:nvPr/>
        </p:nvGrpSpPr>
        <p:grpSpPr>
          <a:xfrm>
            <a:off x="890598" y="1572533"/>
            <a:ext cx="498475" cy="388620"/>
            <a:chOff x="10355" y="3963"/>
            <a:chExt cx="964" cy="654"/>
          </a:xfrm>
          <a:solidFill>
            <a:srgbClr val="88CD2F"/>
          </a:solidFill>
        </p:grpSpPr>
        <p:sp>
          <p:nvSpPr>
            <p:cNvPr id="14" name="燕尾形 4"/>
            <p:cNvSpPr/>
            <p:nvPr/>
          </p:nvSpPr>
          <p:spPr>
            <a:xfrm>
              <a:off x="10355" y="3963"/>
              <a:ext cx="454" cy="65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cs typeface="+mn-ea"/>
                <a:sym typeface="+mn-lt"/>
              </a:endParaRPr>
            </a:p>
          </p:txBody>
        </p:sp>
        <p:sp>
          <p:nvSpPr>
            <p:cNvPr id="15" name="燕尾形 5"/>
            <p:cNvSpPr/>
            <p:nvPr/>
          </p:nvSpPr>
          <p:spPr>
            <a:xfrm>
              <a:off x="10865" y="3963"/>
              <a:ext cx="454" cy="65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cs typeface="+mn-ea"/>
                <a:sym typeface="+mn-lt"/>
              </a:endParaRPr>
            </a:p>
          </p:txBody>
        </p:sp>
      </p:grpSp>
      <p:sp>
        <p:nvSpPr>
          <p:cNvPr id="16" name="文本框 7"/>
          <p:cNvSpPr txBox="1"/>
          <p:nvPr/>
        </p:nvSpPr>
        <p:spPr>
          <a:xfrm>
            <a:off x="767408" y="2348880"/>
            <a:ext cx="5807075" cy="3744416"/>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1</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更换</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床单被罩枕套等个人床品。</a:t>
            </a:r>
          </a:p>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主动</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协助家长将衣物分类。自己的小件衣物自己洗。</a:t>
            </a:r>
          </a:p>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3</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养</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绿植学会给它浇水。</a:t>
            </a:r>
          </a:p>
        </p:txBody>
      </p:sp>
      <p:sp>
        <p:nvSpPr>
          <p:cNvPr id="17" name="矩形 16"/>
          <p:cNvSpPr/>
          <p:nvPr/>
        </p:nvSpPr>
        <p:spPr>
          <a:xfrm>
            <a:off x="1556713" y="1528083"/>
            <a:ext cx="1962150" cy="490855"/>
          </a:xfrm>
          <a:prstGeom prst="rect">
            <a:avLst/>
          </a:prstGeom>
          <a:solidFill>
            <a:srgbClr val="88CD2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a:solidFill>
                  <a:schemeClr val="bg1"/>
                </a:solidFill>
                <a:cs typeface="+mn-ea"/>
                <a:sym typeface="+mn-lt"/>
              </a:rPr>
              <a:t>中年级</a:t>
            </a:r>
          </a:p>
        </p:txBody>
      </p:sp>
      <p:pic>
        <p:nvPicPr>
          <p:cNvPr id="18" name="图片 17" descr="51miz-E1254795-C0F8D65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07968" y="1773510"/>
            <a:ext cx="4340225" cy="4340225"/>
          </a:xfrm>
          <a:prstGeom prst="rect">
            <a:avLst/>
          </a:prstGeom>
        </p:spPr>
      </p:pic>
    </p:spTree>
    <p:extLst>
      <p:ext uri="{BB962C8B-B14F-4D97-AF65-F5344CB8AC3E}">
        <p14:creationId xmlns:p14="http://schemas.microsoft.com/office/powerpoint/2010/main" val="203435220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883576" y="1572533"/>
            <a:ext cx="498475" cy="388620"/>
            <a:chOff x="10355" y="3963"/>
            <a:chExt cx="964" cy="654"/>
          </a:xfrm>
          <a:solidFill>
            <a:srgbClr val="88CD2F"/>
          </a:solidFill>
        </p:grpSpPr>
        <p:sp>
          <p:nvSpPr>
            <p:cNvPr id="10" name="燕尾形 4"/>
            <p:cNvSpPr/>
            <p:nvPr/>
          </p:nvSpPr>
          <p:spPr>
            <a:xfrm>
              <a:off x="10355" y="3963"/>
              <a:ext cx="454" cy="65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cs typeface="+mn-ea"/>
                <a:sym typeface="+mn-lt"/>
              </a:endParaRPr>
            </a:p>
          </p:txBody>
        </p:sp>
        <p:sp>
          <p:nvSpPr>
            <p:cNvPr id="11" name="燕尾形 5"/>
            <p:cNvSpPr/>
            <p:nvPr/>
          </p:nvSpPr>
          <p:spPr>
            <a:xfrm>
              <a:off x="10865" y="3963"/>
              <a:ext cx="454" cy="65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cs typeface="+mn-ea"/>
                <a:sym typeface="+mn-lt"/>
              </a:endParaRPr>
            </a:p>
          </p:txBody>
        </p:sp>
      </p:grpSp>
      <p:sp>
        <p:nvSpPr>
          <p:cNvPr id="19" name="矩形 18"/>
          <p:cNvSpPr/>
          <p:nvPr/>
        </p:nvSpPr>
        <p:spPr>
          <a:xfrm>
            <a:off x="1549691" y="1528083"/>
            <a:ext cx="1962150" cy="490855"/>
          </a:xfrm>
          <a:prstGeom prst="rect">
            <a:avLst/>
          </a:prstGeom>
          <a:solidFill>
            <a:srgbClr val="88CD2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a:solidFill>
                  <a:schemeClr val="bg1"/>
                </a:solidFill>
                <a:cs typeface="+mn-ea"/>
                <a:sym typeface="+mn-lt"/>
              </a:rPr>
              <a:t>高年级</a:t>
            </a:r>
          </a:p>
        </p:txBody>
      </p:sp>
      <p:sp>
        <p:nvSpPr>
          <p:cNvPr id="6" name="Text Box 6"/>
          <p:cNvSpPr txBox="1">
            <a:spLocks noChangeArrowheads="1"/>
          </p:cNvSpPr>
          <p:nvPr/>
        </p:nvSpPr>
        <p:spPr bwMode="auto">
          <a:xfrm>
            <a:off x="335360" y="404664"/>
            <a:ext cx="7488832"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spcBef>
                <a:spcPct val="50000"/>
              </a:spcBef>
            </a:pPr>
            <a:r>
              <a:rPr lang="en-US" altLang="zh-CN" sz="2800" b="1" smtClean="0">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勤用双手</a:t>
            </a:r>
            <a:r>
              <a:rPr lang="zh-CN" altLang="en-US" sz="2800" b="1">
                <a:latin typeface="微软雅黑" panose="020B0503020204020204" pitchFamily="34" charset="-122"/>
                <a:ea typeface="微软雅黑" panose="020B0503020204020204" pitchFamily="34" charset="-122"/>
              </a:rPr>
              <a:t>和</a:t>
            </a:r>
            <a:r>
              <a:rPr lang="zh-CN" altLang="en-US" sz="2800" b="1" smtClean="0">
                <a:latin typeface="微软雅黑" panose="020B0503020204020204" pitchFamily="34" charset="-122"/>
                <a:ea typeface="微软雅黑" panose="020B0503020204020204" pitchFamily="34" charset="-122"/>
              </a:rPr>
              <a:t>大脑，知</a:t>
            </a:r>
            <a:r>
              <a:rPr lang="zh-CN" altLang="en-US" sz="2800" b="1">
                <a:latin typeface="微软雅黑" panose="020B0503020204020204" pitchFamily="34" charset="-122"/>
                <a:ea typeface="微软雅黑" panose="020B0503020204020204" pitchFamily="34" charset="-122"/>
              </a:rPr>
              <a:t>行合一促成长</a:t>
            </a:r>
          </a:p>
        </p:txBody>
      </p:sp>
      <p:sp>
        <p:nvSpPr>
          <p:cNvPr id="18" name="文本框 7"/>
          <p:cNvSpPr txBox="1"/>
          <p:nvPr/>
        </p:nvSpPr>
        <p:spPr>
          <a:xfrm>
            <a:off x="883576" y="2132856"/>
            <a:ext cx="7171055" cy="4248472"/>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1</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家长的指导下掌握各种，厨具家用电器的安全使用方法。</a:t>
            </a:r>
          </a:p>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养</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一盆水培植物，并观察记录其生长过程。</a:t>
            </a:r>
          </a:p>
          <a:p>
            <a:pPr fontAlgn="auto">
              <a:lnSpc>
                <a:spcPct val="200000"/>
              </a:lnSpc>
            </a:pP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3</a:t>
            </a:r>
            <a:r>
              <a:rPr lang="en-US" altLang="zh-CN"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28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家长的指导下，学会1-2道简单家常菜的制作方法</a:t>
            </a:r>
          </a:p>
        </p:txBody>
      </p:sp>
      <p:pic>
        <p:nvPicPr>
          <p:cNvPr id="20" name="图片 19" descr="51miz-E1254698-18A2B08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20136" y="1196752"/>
            <a:ext cx="3051810" cy="3051810"/>
          </a:xfrm>
          <a:prstGeom prst="rect">
            <a:avLst/>
          </a:prstGeom>
        </p:spPr>
      </p:pic>
    </p:spTree>
    <p:extLst>
      <p:ext uri="{BB962C8B-B14F-4D97-AF65-F5344CB8AC3E}">
        <p14:creationId xmlns:p14="http://schemas.microsoft.com/office/powerpoint/2010/main" val="154596963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5.2.11"/>
</p:tagLst>
</file>

<file path=ppt/tags/tag4.xml><?xml version="1.0" encoding="utf-8"?>
<p:tagLst xmlns:a="http://schemas.openxmlformats.org/drawingml/2006/main" xmlns:r="http://schemas.openxmlformats.org/officeDocument/2006/relationships" xmlns:p="http://schemas.openxmlformats.org/presentationml/2006/main">
  <p:tag name="PA" val="v5.2.11"/>
</p:tagLst>
</file>

<file path=ppt/tags/tag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heme/theme1.xml><?xml version="1.0" encoding="utf-8"?>
<a:theme xmlns:a="http://schemas.openxmlformats.org/drawingml/2006/main" name="平面">
  <a:themeElements>
    <a:clrScheme name="平面">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平面">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296</TotalTime>
  <Words>1314</Words>
  <Application>Microsoft Office PowerPoint</Application>
  <PresentationFormat>宽屏</PresentationFormat>
  <Paragraphs>116</Paragraphs>
  <Slides>30</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方正姚体</vt:lpstr>
      <vt:lpstr>华文新魏</vt:lpstr>
      <vt:lpstr>微软雅黑</vt:lpstr>
      <vt:lpstr>Arial</vt:lpstr>
      <vt:lpstr>Trebuchet MS</vt:lpstr>
      <vt:lpstr>Wingdings 3</vt:lpstr>
      <vt:lpstr>平面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2024-04-07T09:18:27Z</dcterms:created>
  <dcterms:modified xsi:type="dcterms:W3CDTF">2024-04-08T05:58:12Z</dcterms:modified>
</cp:coreProperties>
</file>