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webp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96" r:id="rId2"/>
  </p:sldMasterIdLst>
  <p:notesMasterIdLst>
    <p:notesMasterId r:id="rId28"/>
  </p:notesMasterIdLst>
  <p:handoutMasterIdLst>
    <p:handoutMasterId r:id="rId29"/>
  </p:handoutMasterIdLst>
  <p:sldIdLst>
    <p:sldId id="283" r:id="rId3"/>
    <p:sldId id="258" r:id="rId4"/>
    <p:sldId id="284" r:id="rId5"/>
    <p:sldId id="262" r:id="rId6"/>
    <p:sldId id="267" r:id="rId7"/>
    <p:sldId id="313" r:id="rId8"/>
    <p:sldId id="285" r:id="rId9"/>
    <p:sldId id="263" r:id="rId10"/>
    <p:sldId id="269" r:id="rId11"/>
    <p:sldId id="286" r:id="rId12"/>
    <p:sldId id="264" r:id="rId13"/>
    <p:sldId id="270" r:id="rId14"/>
    <p:sldId id="305" r:id="rId15"/>
    <p:sldId id="306" r:id="rId16"/>
    <p:sldId id="307" r:id="rId17"/>
    <p:sldId id="308" r:id="rId18"/>
    <p:sldId id="309" r:id="rId19"/>
    <p:sldId id="310" r:id="rId20"/>
    <p:sldId id="287" r:id="rId21"/>
    <p:sldId id="265" r:id="rId22"/>
    <p:sldId id="311" r:id="rId23"/>
    <p:sldId id="319" r:id="rId24"/>
    <p:sldId id="312" r:id="rId25"/>
    <p:sldId id="320" r:id="rId26"/>
    <p:sldId id="282" r:id="rId27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08" userDrawn="1">
          <p15:clr>
            <a:srgbClr val="A4A3A4"/>
          </p15:clr>
        </p15:guide>
        <p15:guide id="2" pos="7064" userDrawn="1">
          <p15:clr>
            <a:srgbClr val="A4A3A4"/>
          </p15:clr>
        </p15:guide>
        <p15:guide id="3" orient="horz" pos="648" userDrawn="1">
          <p15:clr>
            <a:srgbClr val="A4A3A4"/>
          </p15:clr>
        </p15:guide>
        <p15:guide id="4" orient="horz" pos="752" userDrawn="1">
          <p15:clr>
            <a:srgbClr val="A4A3A4"/>
          </p15:clr>
        </p15:guide>
        <p15:guide id="5" orient="horz" pos="3928" userDrawn="1">
          <p15:clr>
            <a:srgbClr val="A4A3A4"/>
          </p15:clr>
        </p15:guide>
        <p15:guide id="6" orient="horz" pos="3816" userDrawn="1">
          <p15:clr>
            <a:srgbClr val="A4A3A4"/>
          </p15:clr>
        </p15:guide>
        <p15:guide id="7" orient="horz" pos="1162" userDrawn="1">
          <p15:clr>
            <a:srgbClr val="A4A3A4"/>
          </p15:clr>
        </p15:guide>
        <p15:guide id="8" orient="horz" pos="8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463A"/>
    <a:srgbClr val="4D2719"/>
    <a:srgbClr val="FE6058"/>
    <a:srgbClr val="51291B"/>
    <a:srgbClr val="E04A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1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96" y="420"/>
      </p:cViewPr>
      <p:guideLst>
        <p:guide pos="608"/>
        <p:guide pos="7064"/>
        <p:guide orient="horz" pos="648"/>
        <p:guide orient="horz" pos="752"/>
        <p:guide orient="horz" pos="3928"/>
        <p:guide orient="horz" pos="3816"/>
        <p:guide orient="horz" pos="1162"/>
        <p:guide orient="horz" pos="8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模板来自于： 第一PPT https://www.1ppt.com/</a:t>
            </a:r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模板来自于： 第一PPT https://www.1ppt.com/</a:t>
            </a:r>
          </a:p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openxmlformats.org/officeDocument/2006/relationships/image" Target="../media/image5.png"/><Relationship Id="rId14" Type="http://schemas.openxmlformats.org/officeDocument/2006/relationships/image" Target="../media/image10.sv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4771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9847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6693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54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630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4847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65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911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9485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1870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0927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80807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75651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51096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58394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59551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7527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02943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19351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31103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01972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21934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372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0674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92636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23248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4578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7513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33409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586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5738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5092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647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55213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23716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12861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48233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35928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0774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29369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5340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8247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extBox 8"/>
          <p:cNvSpPr txBox="1"/>
          <p:nvPr userDrawn="1"/>
        </p:nvSpPr>
        <p:spPr>
          <a:xfrm>
            <a:off x="453650" y="4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</a:p>
        </p:txBody>
      </p:sp>
    </p:spTree>
    <p:extLst>
      <p:ext uri="{BB962C8B-B14F-4D97-AF65-F5344CB8AC3E}">
        <p14:creationId xmlns:p14="http://schemas.microsoft.com/office/powerpoint/2010/main" val="12552658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56007" y="2257443"/>
            <a:ext cx="3014662" cy="71103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7425" y="557129"/>
            <a:ext cx="2154866" cy="7905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5110" y="1271465"/>
            <a:ext cx="2881312" cy="7984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9" cstate="screen"/>
          <a:srcRect/>
          <a:stretch>
            <a:fillRect/>
          </a:stretch>
        </p:blipFill>
        <p:spPr>
          <a:xfrm>
            <a:off x="0" y="4082543"/>
            <a:ext cx="12192000" cy="276820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10" cstate="screen"/>
          <a:srcRect/>
          <a:stretch>
            <a:fillRect/>
          </a:stretch>
        </p:blipFill>
        <p:spPr>
          <a:xfrm>
            <a:off x="10318238" y="297186"/>
            <a:ext cx="895862" cy="1854488"/>
          </a:xfrm>
          <a:prstGeom prst="rect">
            <a:avLst/>
          </a:prstGeom>
        </p:spPr>
      </p:pic>
      <p:grpSp>
        <p:nvGrpSpPr>
          <p:cNvPr id="32" name="组合 31"/>
          <p:cNvGrpSpPr/>
          <p:nvPr userDrawn="1"/>
        </p:nvGrpSpPr>
        <p:grpSpPr>
          <a:xfrm>
            <a:off x="538297" y="557130"/>
            <a:ext cx="11115405" cy="5947713"/>
            <a:chOff x="1433512" y="917330"/>
            <a:chExt cx="9324975" cy="4269971"/>
          </a:xfrm>
        </p:grpSpPr>
        <p:pic>
          <p:nvPicPr>
            <p:cNvPr id="11" name="图形 10"/>
            <p:cNvPicPr>
              <a:picLocks noChangeAspect="1"/>
            </p:cNvPicPr>
            <p:nvPr userDrawn="1"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p:blipFill>
          <p:spPr>
            <a:xfrm>
              <a:off x="1433512" y="1028700"/>
              <a:ext cx="9324975" cy="4158601"/>
            </a:xfrm>
            <a:prstGeom prst="rect">
              <a:avLst/>
            </a:prstGeom>
          </p:spPr>
        </p:pic>
        <p:sp>
          <p:nvSpPr>
            <p:cNvPr id="13" name="矩形 12"/>
            <p:cNvSpPr/>
            <p:nvPr userDrawn="1"/>
          </p:nvSpPr>
          <p:spPr>
            <a:xfrm>
              <a:off x="1433512" y="917330"/>
              <a:ext cx="9324975" cy="38973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 userDrawn="1"/>
        </p:nvGrpSpPr>
        <p:grpSpPr>
          <a:xfrm>
            <a:off x="987826" y="391674"/>
            <a:ext cx="10273643" cy="578477"/>
            <a:chOff x="1974850" y="855730"/>
            <a:chExt cx="10273643" cy="578477"/>
          </a:xfrm>
        </p:grpSpPr>
        <p:pic>
          <p:nvPicPr>
            <p:cNvPr id="15" name="图形 14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1974850" y="872232"/>
              <a:ext cx="495300" cy="561975"/>
            </a:xfrm>
            <a:prstGeom prst="rect">
              <a:avLst/>
            </a:prstGeom>
          </p:spPr>
        </p:pic>
        <p:pic>
          <p:nvPicPr>
            <p:cNvPr id="16" name="图形 15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2864757" y="872232"/>
              <a:ext cx="495300" cy="561975"/>
            </a:xfrm>
            <a:prstGeom prst="rect">
              <a:avLst/>
            </a:prstGeom>
          </p:spPr>
        </p:pic>
        <p:pic>
          <p:nvPicPr>
            <p:cNvPr id="17" name="图形 16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3754664" y="872232"/>
              <a:ext cx="495300" cy="561975"/>
            </a:xfrm>
            <a:prstGeom prst="rect">
              <a:avLst/>
            </a:prstGeom>
          </p:spPr>
        </p:pic>
        <p:pic>
          <p:nvPicPr>
            <p:cNvPr id="18" name="图形 17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4644572" y="872232"/>
              <a:ext cx="495300" cy="561975"/>
            </a:xfrm>
            <a:prstGeom prst="rect">
              <a:avLst/>
            </a:prstGeom>
          </p:spPr>
        </p:pic>
        <p:pic>
          <p:nvPicPr>
            <p:cNvPr id="19" name="图形 18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5534478" y="872232"/>
              <a:ext cx="495300" cy="561975"/>
            </a:xfrm>
            <a:prstGeom prst="rect">
              <a:avLst/>
            </a:prstGeom>
          </p:spPr>
        </p:pic>
        <p:pic>
          <p:nvPicPr>
            <p:cNvPr id="20" name="图形 19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6424386" y="872232"/>
              <a:ext cx="495300" cy="561975"/>
            </a:xfrm>
            <a:prstGeom prst="rect">
              <a:avLst/>
            </a:prstGeom>
          </p:spPr>
        </p:pic>
        <p:pic>
          <p:nvPicPr>
            <p:cNvPr id="21" name="图形 20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7314293" y="872232"/>
              <a:ext cx="495300" cy="561975"/>
            </a:xfrm>
            <a:prstGeom prst="rect">
              <a:avLst/>
            </a:prstGeom>
          </p:spPr>
        </p:pic>
        <p:pic>
          <p:nvPicPr>
            <p:cNvPr id="22" name="图形 21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8204200" y="872232"/>
              <a:ext cx="495300" cy="561975"/>
            </a:xfrm>
            <a:prstGeom prst="rect">
              <a:avLst/>
            </a:prstGeom>
          </p:spPr>
        </p:pic>
        <p:pic>
          <p:nvPicPr>
            <p:cNvPr id="23" name="图形 22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9094107" y="872232"/>
              <a:ext cx="495300" cy="561975"/>
            </a:xfrm>
            <a:prstGeom prst="rect">
              <a:avLst/>
            </a:prstGeom>
          </p:spPr>
        </p:pic>
        <p:pic>
          <p:nvPicPr>
            <p:cNvPr id="24" name="图形 23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9984015" y="872232"/>
              <a:ext cx="495300" cy="561975"/>
            </a:xfrm>
            <a:prstGeom prst="rect">
              <a:avLst/>
            </a:prstGeom>
          </p:spPr>
        </p:pic>
        <p:pic>
          <p:nvPicPr>
            <p:cNvPr id="33" name="图形 32"/>
            <p:cNvPicPr>
              <a:picLocks noChangeAspect="1"/>
            </p:cNvPicPr>
            <p:nvPr userDrawn="1"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10927246" y="855730"/>
              <a:ext cx="495300" cy="561975"/>
            </a:xfrm>
            <a:prstGeom prst="rect">
              <a:avLst/>
            </a:prstGeom>
          </p:spPr>
        </p:pic>
        <p:pic>
          <p:nvPicPr>
            <p:cNvPr id="34" name="图形 33"/>
            <p:cNvPicPr>
              <a:picLocks noChangeAspect="1"/>
            </p:cNvPicPr>
            <p:nvPr userDrawn="1"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11753193" y="872232"/>
              <a:ext cx="495300" cy="56197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sldNum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19170"/>
            <a:fld id="{2E3AAC11-D570-4EA9-AFC0-30FB72BA45EB}" type="datetimeFigureOut">
              <a:rPr lang="zh-CN" altLang="en-US" sz="2400" smtClean="0">
                <a:solidFill>
                  <a:prstClr val="black"/>
                </a:solidFill>
              </a:rPr>
              <a:pPr defTabSz="1219170"/>
              <a:t>2024/4/12</a:t>
            </a:fld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1219170"/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19170"/>
            <a:fld id="{55ECCFAA-F4FB-487C-9F1E-C8836D0C3DC9}" type="slidenum">
              <a:rPr lang="zh-CN" altLang="en-US" sz="2400" smtClean="0">
                <a:solidFill>
                  <a:prstClr val="black"/>
                </a:solidFill>
              </a:rPr>
              <a:pPr defTabSz="1219170"/>
              <a:t>‹#›</a:t>
            </a:fld>
            <a:endParaRPr lang="zh-CN" altLang="en-US" sz="24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4665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19170"/>
            <a:fld id="{2E3AAC11-D570-4EA9-AFC0-30FB72BA45EB}" type="datetimeFigureOut">
              <a:rPr lang="zh-CN" altLang="en-US" sz="2400" smtClean="0">
                <a:solidFill>
                  <a:prstClr val="black"/>
                </a:solidFill>
              </a:rPr>
              <a:pPr defTabSz="1219170"/>
              <a:t>2024/4/12</a:t>
            </a:fld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1219170"/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19170"/>
            <a:fld id="{55ECCFAA-F4FB-487C-9F1E-C8836D0C3DC9}" type="slidenum">
              <a:rPr lang="zh-CN" altLang="en-US" sz="2400" smtClean="0">
                <a:solidFill>
                  <a:prstClr val="black"/>
                </a:solidFill>
              </a:rPr>
              <a:pPr defTabSz="1219170"/>
              <a:t>‹#›</a:t>
            </a:fld>
            <a:endParaRPr lang="zh-CN" altLang="en-US" sz="24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78095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323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D997B5FA-0921-464F-AAE1-844C04324D75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  <p:sldLayoutId id="2147483678" r:id="rId28"/>
    <p:sldLayoutId id="2147483679" r:id="rId29"/>
    <p:sldLayoutId id="2147483680" r:id="rId30"/>
    <p:sldLayoutId id="2147483681" r:id="rId31"/>
    <p:sldLayoutId id="2147483682" r:id="rId32"/>
    <p:sldLayoutId id="2147483683" r:id="rId33"/>
    <p:sldLayoutId id="2147483684" r:id="rId34"/>
    <p:sldLayoutId id="2147483685" r:id="rId35"/>
    <p:sldLayoutId id="2147483686" r:id="rId36"/>
    <p:sldLayoutId id="2147483687" r:id="rId37"/>
    <p:sldLayoutId id="2147483688" r:id="rId38"/>
    <p:sldLayoutId id="2147483689" r:id="rId39"/>
    <p:sldLayoutId id="2147483690" r:id="rId40"/>
    <p:sldLayoutId id="2147483691" r:id="rId41"/>
    <p:sldLayoutId id="2147483692" r:id="rId42"/>
    <p:sldLayoutId id="2147483693" r:id="rId43"/>
    <p:sldLayoutId id="2147483694" r:id="rId44"/>
    <p:sldLayoutId id="2147483695" r:id="rId45"/>
    <p:sldLayoutId id="2147483651" r:id="rId46"/>
    <p:sldLayoutId id="2147483652" r:id="rId47"/>
  </p:sldLayoutIdLst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6287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</p:sldLayoutIdLst>
  <p:timing>
    <p:tnLst>
      <p:par>
        <p:cTn id="1" dur="indefinite" restart="never" nodeType="tmRoot"/>
      </p:par>
    </p:tnLst>
  </p:timing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8.png"/><Relationship Id="rId1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8.sv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5.png"/><Relationship Id="rId14" Type="http://schemas.openxmlformats.org/officeDocument/2006/relationships/image" Target="../media/image10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7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8.png"/><Relationship Id="rId1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8.sv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5.png"/><Relationship Id="rId1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7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8.png"/><Relationship Id="rId1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8.sv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5.png"/><Relationship Id="rId1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ebp"/><Relationship Id="rId1" Type="http://schemas.openxmlformats.org/officeDocument/2006/relationships/slideLayout" Target="../slideLayouts/slideLayout4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ebp"/><Relationship Id="rId1" Type="http://schemas.openxmlformats.org/officeDocument/2006/relationships/slideLayout" Target="../slideLayouts/slideLayout47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8.png"/><Relationship Id="rId1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8.sv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5.png"/><Relationship Id="rId14" Type="http://schemas.openxmlformats.org/officeDocument/2006/relationships/image" Target="../media/image10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ebp"/><Relationship Id="rId1" Type="http://schemas.openxmlformats.org/officeDocument/2006/relationships/slideLayout" Target="../slideLayouts/slideLayout4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30.png"/><Relationship Id="rId3" Type="http://schemas.openxmlformats.org/officeDocument/2006/relationships/image" Target="../media/image1.png"/><Relationship Id="rId7" Type="http://schemas.microsoft.com/office/2007/relationships/hdphoto" Target="../media/hdphoto2.wdp"/><Relationship Id="rId12" Type="http://schemas.openxmlformats.org/officeDocument/2006/relationships/image" Target="../media/image6.png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5" Type="http://schemas.microsoft.com/office/2007/relationships/hdphoto" Target="../media/hdphoto1.wdp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56007" y="2257443"/>
            <a:ext cx="3014662" cy="71103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7425" y="557129"/>
            <a:ext cx="2154866" cy="7905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5110" y="1271465"/>
            <a:ext cx="2881312" cy="79846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9" cstate="screen"/>
          <a:srcRect/>
          <a:stretch>
            <a:fillRect/>
          </a:stretch>
        </p:blipFill>
        <p:spPr>
          <a:xfrm>
            <a:off x="0" y="4082543"/>
            <a:ext cx="12192000" cy="2768201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433512" y="1028700"/>
            <a:ext cx="9324975" cy="4158601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12" cstate="screen"/>
          <a:srcRect/>
          <a:stretch>
            <a:fillRect/>
          </a:stretch>
        </p:blipFill>
        <p:spPr>
          <a:xfrm>
            <a:off x="10318238" y="297186"/>
            <a:ext cx="895862" cy="1854488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1433512" y="1028700"/>
            <a:ext cx="9324975" cy="35252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1974850" y="872232"/>
            <a:ext cx="8504465" cy="561975"/>
            <a:chOff x="1974850" y="872232"/>
            <a:chExt cx="8504465" cy="561975"/>
          </a:xfrm>
        </p:grpSpPr>
        <p:pic>
          <p:nvPicPr>
            <p:cNvPr id="19" name="图形 18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1974850" y="872232"/>
              <a:ext cx="495300" cy="561975"/>
            </a:xfrm>
            <a:prstGeom prst="rect">
              <a:avLst/>
            </a:prstGeom>
          </p:spPr>
        </p:pic>
        <p:pic>
          <p:nvPicPr>
            <p:cNvPr id="20" name="图形 19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2864757" y="872232"/>
              <a:ext cx="495300" cy="561975"/>
            </a:xfrm>
            <a:prstGeom prst="rect">
              <a:avLst/>
            </a:prstGeom>
          </p:spPr>
        </p:pic>
        <p:pic>
          <p:nvPicPr>
            <p:cNvPr id="21" name="图形 20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3754664" y="872232"/>
              <a:ext cx="495300" cy="561975"/>
            </a:xfrm>
            <a:prstGeom prst="rect">
              <a:avLst/>
            </a:prstGeom>
          </p:spPr>
        </p:pic>
        <p:pic>
          <p:nvPicPr>
            <p:cNvPr id="22" name="图形 21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4644572" y="872232"/>
              <a:ext cx="495300" cy="561975"/>
            </a:xfrm>
            <a:prstGeom prst="rect">
              <a:avLst/>
            </a:prstGeom>
          </p:spPr>
        </p:pic>
        <p:pic>
          <p:nvPicPr>
            <p:cNvPr id="23" name="图形 22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5534478" y="872232"/>
              <a:ext cx="495300" cy="561975"/>
            </a:xfrm>
            <a:prstGeom prst="rect">
              <a:avLst/>
            </a:prstGeom>
          </p:spPr>
        </p:pic>
        <p:pic>
          <p:nvPicPr>
            <p:cNvPr id="24" name="图形 23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6424386" y="872232"/>
              <a:ext cx="495300" cy="561975"/>
            </a:xfrm>
            <a:prstGeom prst="rect">
              <a:avLst/>
            </a:prstGeom>
          </p:spPr>
        </p:pic>
        <p:pic>
          <p:nvPicPr>
            <p:cNvPr id="25" name="图形 24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7314293" y="872232"/>
              <a:ext cx="495300" cy="561975"/>
            </a:xfrm>
            <a:prstGeom prst="rect">
              <a:avLst/>
            </a:prstGeom>
          </p:spPr>
        </p:pic>
        <p:pic>
          <p:nvPicPr>
            <p:cNvPr id="26" name="图形 25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8204200" y="872232"/>
              <a:ext cx="495300" cy="561975"/>
            </a:xfrm>
            <a:prstGeom prst="rect">
              <a:avLst/>
            </a:prstGeom>
          </p:spPr>
        </p:pic>
        <p:pic>
          <p:nvPicPr>
            <p:cNvPr id="27" name="图形 26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9094107" y="872232"/>
              <a:ext cx="495300" cy="561975"/>
            </a:xfrm>
            <a:prstGeom prst="rect">
              <a:avLst/>
            </a:prstGeom>
          </p:spPr>
        </p:pic>
        <p:pic>
          <p:nvPicPr>
            <p:cNvPr id="28" name="图形 27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9984015" y="872232"/>
              <a:ext cx="495300" cy="561975"/>
            </a:xfrm>
            <a:prstGeom prst="rect">
              <a:avLst/>
            </a:prstGeom>
          </p:spPr>
        </p:pic>
      </p:grpSp>
      <p:sp>
        <p:nvSpPr>
          <p:cNvPr id="31" name="文本框 30"/>
          <p:cNvSpPr txBox="1"/>
          <p:nvPr/>
        </p:nvSpPr>
        <p:spPr>
          <a:xfrm>
            <a:off x="2508249" y="2186790"/>
            <a:ext cx="7175500" cy="1106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6600" b="0" i="0" dirty="0">
                <a:solidFill>
                  <a:srgbClr val="D3463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国庆节节后收心会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800198" y="1712081"/>
            <a:ext cx="4434253" cy="572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  <a:spcBef>
                <a:spcPts val="0"/>
              </a:spcBef>
            </a:pPr>
            <a:r>
              <a:rPr lang="zh-CN" altLang="en-US" sz="2400" dirty="0">
                <a:solidFill>
                  <a:srgbClr val="4D27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克服焦虑情绪 收心安心学习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15" cstate="screen"/>
          <a:srcRect/>
          <a:stretch>
            <a:fillRect/>
          </a:stretch>
        </p:blipFill>
        <p:spPr>
          <a:xfrm>
            <a:off x="8973455" y="3691650"/>
            <a:ext cx="2855800" cy="2864156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6" cstate="screen"/>
          <a:srcRect/>
          <a:stretch>
            <a:fillRect/>
          </a:stretch>
        </p:blipFill>
        <p:spPr>
          <a:xfrm>
            <a:off x="450622" y="3640687"/>
            <a:ext cx="2855800" cy="2864156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7" cstate="screen"/>
          <a:stretch>
            <a:fillRect/>
          </a:stretch>
        </p:blipFill>
        <p:spPr>
          <a:xfrm>
            <a:off x="153955" y="1599639"/>
            <a:ext cx="1619848" cy="2383356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18" cstate="screen"/>
          <a:srcRect/>
          <a:stretch>
            <a:fillRect/>
          </a:stretch>
        </p:blipFill>
        <p:spPr>
          <a:xfrm>
            <a:off x="896642" y="353157"/>
            <a:ext cx="772497" cy="825026"/>
          </a:xfrm>
          <a:prstGeom prst="rect">
            <a:avLst/>
          </a:prstGeom>
        </p:spPr>
      </p:pic>
      <p:sp>
        <p:nvSpPr>
          <p:cNvPr id="51" name="文本框 50"/>
          <p:cNvSpPr txBox="1"/>
          <p:nvPr/>
        </p:nvSpPr>
        <p:spPr>
          <a:xfrm>
            <a:off x="3144356" y="3661756"/>
            <a:ext cx="5903288" cy="62517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cs typeface="+mn-ea"/>
              </a:defRPr>
            </a:lvl1pPr>
          </a:lstStyle>
          <a:p>
            <a:pPr algn="ct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lt"/>
              </a:rPr>
              <a:t>一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+mn-lt"/>
              </a:rPr>
              <a:t>个良好的铺垫能有效</a:t>
            </a: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sym typeface="+mn-lt"/>
              </a:rPr>
              <a:t>避免</a:t>
            </a:r>
            <a:r>
              <a:rPr lang="zh-CN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  <a:sym typeface="+mn-lt"/>
              </a:rPr>
              <a:t>“节后综合征”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+mn-lt"/>
              </a:rPr>
              <a:t>带来的不良影响，因此最好为自己指定一个学习计划，将学习量化安排，抛开对学习的厌倦情绪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2508249" y="3175734"/>
            <a:ext cx="7139050" cy="417358"/>
            <a:chOff x="2508249" y="3139434"/>
            <a:chExt cx="7139050" cy="417358"/>
          </a:xfrm>
        </p:grpSpPr>
        <p:sp>
          <p:nvSpPr>
            <p:cNvPr id="52" name="文本框 51"/>
            <p:cNvSpPr txBox="1"/>
            <p:nvPr/>
          </p:nvSpPr>
          <p:spPr>
            <a:xfrm>
              <a:off x="4166141" y="3139434"/>
              <a:ext cx="3859719" cy="4173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lnSpc>
                  <a:spcPct val="13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rgbClr val="5129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学校节后收心主题班会</a:t>
              </a:r>
              <a:r>
                <a:rPr lang="en-US" altLang="zh-CN" dirty="0">
                  <a:solidFill>
                    <a:srgbClr val="5129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PPT</a:t>
              </a:r>
              <a:r>
                <a:rPr lang="zh-CN" altLang="en-US" dirty="0">
                  <a:solidFill>
                    <a:srgbClr val="5129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课件</a:t>
              </a:r>
            </a:p>
          </p:txBody>
        </p:sp>
        <p:cxnSp>
          <p:nvCxnSpPr>
            <p:cNvPr id="54" name="直接连接符 53"/>
            <p:cNvCxnSpPr/>
            <p:nvPr/>
          </p:nvCxnSpPr>
          <p:spPr>
            <a:xfrm flipH="1">
              <a:off x="2508249" y="3354140"/>
              <a:ext cx="1657892" cy="0"/>
            </a:xfrm>
            <a:prstGeom prst="line">
              <a:avLst/>
            </a:prstGeom>
            <a:ln w="22225">
              <a:solidFill>
                <a:srgbClr val="4D27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flipH="1">
              <a:off x="7989407" y="3354140"/>
              <a:ext cx="1657892" cy="0"/>
            </a:xfrm>
            <a:prstGeom prst="line">
              <a:avLst/>
            </a:prstGeom>
            <a:ln w="22225">
              <a:solidFill>
                <a:srgbClr val="4D27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9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9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9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900" decel="10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1" grpId="0"/>
      <p:bldP spid="36" grpId="0"/>
      <p:bldP spid="5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4555475" y="1423983"/>
            <a:ext cx="3081049" cy="841384"/>
          </a:xfr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5400" dirty="0">
                <a:solidFill>
                  <a:srgbClr val="D3463A"/>
                </a:solidFill>
                <a:cs typeface="+mn-ea"/>
                <a:sym typeface="+mn-lt"/>
              </a:rPr>
              <a:t>目录</a:t>
            </a:r>
          </a:p>
        </p:txBody>
      </p:sp>
      <p:sp>
        <p:nvSpPr>
          <p:cNvPr id="3" name="textcount"/>
          <p:cNvSpPr txBox="1"/>
          <p:nvPr/>
        </p:nvSpPr>
        <p:spPr>
          <a:xfrm>
            <a:off x="6577069" y="2265367"/>
            <a:ext cx="4466575" cy="29599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说说你的国庆节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你有节后综合征吗 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赶走节后综合征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调整状态投入学习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684C7E-20A7-9694-F2D4-694B922B40F4}"/>
              </a:ext>
            </a:extLst>
          </p:cNvPr>
          <p:cNvSpPr txBox="1"/>
          <p:nvPr/>
        </p:nvSpPr>
        <p:spPr>
          <a:xfrm>
            <a:off x="0" y="4"/>
            <a:ext cx="45365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67" y="2701127"/>
            <a:ext cx="5489121" cy="198813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926" y="711989"/>
            <a:ext cx="1796515" cy="1796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56007" y="2257443"/>
            <a:ext cx="3014662" cy="71103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7425" y="557129"/>
            <a:ext cx="2154866" cy="7905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5110" y="1271465"/>
            <a:ext cx="2881312" cy="79846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9" cstate="screen"/>
          <a:srcRect/>
          <a:stretch>
            <a:fillRect/>
          </a:stretch>
        </p:blipFill>
        <p:spPr>
          <a:xfrm>
            <a:off x="0" y="4082543"/>
            <a:ext cx="12192000" cy="2768201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433512" y="1028700"/>
            <a:ext cx="9324975" cy="4158601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12" cstate="screen"/>
          <a:srcRect/>
          <a:stretch>
            <a:fillRect/>
          </a:stretch>
        </p:blipFill>
        <p:spPr>
          <a:xfrm>
            <a:off x="10318238" y="297186"/>
            <a:ext cx="895862" cy="1854488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1433512" y="1028700"/>
            <a:ext cx="9324975" cy="35252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1974850" y="872232"/>
            <a:ext cx="8504465" cy="561975"/>
            <a:chOff x="1974850" y="872232"/>
            <a:chExt cx="8504465" cy="561975"/>
          </a:xfrm>
        </p:grpSpPr>
        <p:pic>
          <p:nvPicPr>
            <p:cNvPr id="19" name="图形 18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1974850" y="872232"/>
              <a:ext cx="495300" cy="561975"/>
            </a:xfrm>
            <a:prstGeom prst="rect">
              <a:avLst/>
            </a:prstGeom>
          </p:spPr>
        </p:pic>
        <p:pic>
          <p:nvPicPr>
            <p:cNvPr id="20" name="图形 19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2864757" y="872232"/>
              <a:ext cx="495300" cy="561975"/>
            </a:xfrm>
            <a:prstGeom prst="rect">
              <a:avLst/>
            </a:prstGeom>
          </p:spPr>
        </p:pic>
        <p:pic>
          <p:nvPicPr>
            <p:cNvPr id="21" name="图形 20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3754664" y="872232"/>
              <a:ext cx="495300" cy="561975"/>
            </a:xfrm>
            <a:prstGeom prst="rect">
              <a:avLst/>
            </a:prstGeom>
          </p:spPr>
        </p:pic>
        <p:pic>
          <p:nvPicPr>
            <p:cNvPr id="22" name="图形 21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4644572" y="872232"/>
              <a:ext cx="495300" cy="561975"/>
            </a:xfrm>
            <a:prstGeom prst="rect">
              <a:avLst/>
            </a:prstGeom>
          </p:spPr>
        </p:pic>
        <p:pic>
          <p:nvPicPr>
            <p:cNvPr id="23" name="图形 22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5534478" y="872232"/>
              <a:ext cx="495300" cy="561975"/>
            </a:xfrm>
            <a:prstGeom prst="rect">
              <a:avLst/>
            </a:prstGeom>
          </p:spPr>
        </p:pic>
        <p:pic>
          <p:nvPicPr>
            <p:cNvPr id="24" name="图形 23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6424386" y="872232"/>
              <a:ext cx="495300" cy="561975"/>
            </a:xfrm>
            <a:prstGeom prst="rect">
              <a:avLst/>
            </a:prstGeom>
          </p:spPr>
        </p:pic>
        <p:pic>
          <p:nvPicPr>
            <p:cNvPr id="25" name="图形 24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7314293" y="872232"/>
              <a:ext cx="495300" cy="561975"/>
            </a:xfrm>
            <a:prstGeom prst="rect">
              <a:avLst/>
            </a:prstGeom>
          </p:spPr>
        </p:pic>
        <p:pic>
          <p:nvPicPr>
            <p:cNvPr id="26" name="图形 25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8204200" y="872232"/>
              <a:ext cx="495300" cy="561975"/>
            </a:xfrm>
            <a:prstGeom prst="rect">
              <a:avLst/>
            </a:prstGeom>
          </p:spPr>
        </p:pic>
        <p:pic>
          <p:nvPicPr>
            <p:cNvPr id="27" name="图形 26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9094107" y="872232"/>
              <a:ext cx="495300" cy="561975"/>
            </a:xfrm>
            <a:prstGeom prst="rect">
              <a:avLst/>
            </a:prstGeom>
          </p:spPr>
        </p:pic>
        <p:pic>
          <p:nvPicPr>
            <p:cNvPr id="28" name="图形 27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9984015" y="872232"/>
              <a:ext cx="495300" cy="561975"/>
            </a:xfrm>
            <a:prstGeom prst="rect">
              <a:avLst/>
            </a:prstGeom>
          </p:spPr>
        </p:pic>
      </p:grpSp>
      <p:sp>
        <p:nvSpPr>
          <p:cNvPr id="31" name="文本框 30"/>
          <p:cNvSpPr txBox="1"/>
          <p:nvPr/>
        </p:nvSpPr>
        <p:spPr>
          <a:xfrm>
            <a:off x="2508249" y="2450963"/>
            <a:ext cx="71755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6600" dirty="0">
                <a:solidFill>
                  <a:srgbClr val="D346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说说你的国庆节</a:t>
            </a:r>
            <a:endParaRPr lang="zh-CN" altLang="en-US" sz="6600" dirty="0">
              <a:solidFill>
                <a:srgbClr val="D346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889771" y="1801155"/>
            <a:ext cx="2412459" cy="732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  <a:spcBef>
                <a:spcPts val="0"/>
              </a:spcBef>
            </a:pPr>
            <a:r>
              <a:rPr lang="zh-CN" altLang="en-US" sz="3200" dirty="0">
                <a:solidFill>
                  <a:srgbClr val="4D27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第一部分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15" cstate="screen"/>
          <a:srcRect/>
          <a:stretch>
            <a:fillRect/>
          </a:stretch>
        </p:blipFill>
        <p:spPr>
          <a:xfrm>
            <a:off x="8973455" y="3691650"/>
            <a:ext cx="2855800" cy="2864156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6" cstate="screen"/>
          <a:srcRect/>
          <a:stretch>
            <a:fillRect/>
          </a:stretch>
        </p:blipFill>
        <p:spPr>
          <a:xfrm>
            <a:off x="450622" y="3640687"/>
            <a:ext cx="2855800" cy="2864156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7" cstate="screen"/>
          <a:stretch>
            <a:fillRect/>
          </a:stretch>
        </p:blipFill>
        <p:spPr>
          <a:xfrm>
            <a:off x="153955" y="1599639"/>
            <a:ext cx="1619848" cy="2383356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18" cstate="screen"/>
          <a:srcRect/>
          <a:stretch>
            <a:fillRect/>
          </a:stretch>
        </p:blipFill>
        <p:spPr>
          <a:xfrm>
            <a:off x="896642" y="353157"/>
            <a:ext cx="772497" cy="825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667000" y="431800"/>
            <a:ext cx="6858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4556667" y="1187696"/>
            <a:ext cx="3078666" cy="480709"/>
          </a:xfrm>
          <a:noFill/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D3463A"/>
                </a:solidFill>
                <a:cs typeface="+mn-ea"/>
                <a:sym typeface="+mn-lt"/>
              </a:rPr>
              <a:t>说说你的国庆节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566491" y="1844675"/>
            <a:ext cx="8838681" cy="11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金风送爽、天高云淡，转眼间国庆长假一闪而过，各位同学们说说你的国庆假期吧。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177142" y="1304922"/>
            <a:ext cx="1840603" cy="480709"/>
          </a:xfrm>
          <a:noFill/>
          <a:ln>
            <a:solidFill>
              <a:srgbClr val="92D05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zh-CN" altLang="en-US" sz="2800" dirty="0">
                <a:solidFill>
                  <a:srgbClr val="D3463A"/>
                </a:solidFill>
                <a:cs typeface="+mn-ea"/>
                <a:sym typeface="+mn-lt"/>
              </a:rPr>
              <a:t>假期分享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613182" y="2079240"/>
            <a:ext cx="3624550" cy="652486"/>
          </a:xfrm>
          <a:prstGeom prst="rect">
            <a:avLst/>
          </a:prstGeom>
          <a:solidFill>
            <a:srgbClr val="D3463A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 algn="ctr"/>
            <a:r>
              <a:rPr lang="zh-CN" altLang="en-US" sz="2800" dirty="0">
                <a:solidFill>
                  <a:schemeClr val="bg1"/>
                </a:solidFill>
                <a:sym typeface="+mn-lt"/>
              </a:rPr>
              <a:t>朋友聚餐、遍访美食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730014" y="2079240"/>
            <a:ext cx="3823138" cy="652486"/>
          </a:xfrm>
          <a:prstGeom prst="rect">
            <a:avLst/>
          </a:prstGeom>
          <a:solidFill>
            <a:srgbClr val="D3463A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 algn="ctr"/>
            <a:r>
              <a:rPr lang="zh-CN" altLang="en-US" sz="2800" dirty="0">
                <a:solidFill>
                  <a:schemeClr val="bg1"/>
                </a:solidFill>
                <a:sym typeface="+mn-lt"/>
              </a:rPr>
              <a:t>出行旅游、奇人逸事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724319" y="2798761"/>
            <a:ext cx="3090052" cy="309005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017745" y="2798761"/>
            <a:ext cx="3667799" cy="27508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44337" y="2240819"/>
            <a:ext cx="3572585" cy="652486"/>
          </a:xfrm>
          <a:prstGeom prst="rect">
            <a:avLst/>
          </a:prstGeom>
          <a:solidFill>
            <a:srgbClr val="D3463A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 algn="ctr"/>
            <a:r>
              <a:rPr lang="zh-CN" altLang="en-US" sz="2800" dirty="0">
                <a:solidFill>
                  <a:schemeClr val="bg1"/>
                </a:solidFill>
                <a:sym typeface="+mn-lt"/>
              </a:rPr>
              <a:t>宅家追剧、通宵熬夜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686952" y="2240819"/>
            <a:ext cx="3889240" cy="652486"/>
          </a:xfrm>
          <a:prstGeom prst="rect">
            <a:avLst/>
          </a:prstGeom>
          <a:solidFill>
            <a:srgbClr val="D3463A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 algn="ctr"/>
            <a:r>
              <a:rPr lang="zh-CN" altLang="en-US" sz="2800" dirty="0">
                <a:solidFill>
                  <a:schemeClr val="bg1"/>
                </a:solidFill>
                <a:sym typeface="+mn-lt"/>
              </a:rPr>
              <a:t>规划时间、合理学习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687922" y="2750850"/>
            <a:ext cx="3429000" cy="3429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183904" y="2750850"/>
            <a:ext cx="2674999" cy="2674999"/>
          </a:xfrm>
          <a:prstGeom prst="rect">
            <a:avLst/>
          </a:prstGeom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5177142" y="1304922"/>
            <a:ext cx="1840603" cy="48070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ctr"/>
            <a:r>
              <a:rPr lang="zh-CN" altLang="en-US" sz="2800" smtClean="0">
                <a:solidFill>
                  <a:srgbClr val="D3463A"/>
                </a:solidFill>
                <a:cs typeface="+mn-ea"/>
                <a:sym typeface="+mn-lt"/>
              </a:rPr>
              <a:t>假期分享</a:t>
            </a:r>
            <a:endParaRPr lang="zh-CN" altLang="en-US" sz="2800" dirty="0">
              <a:solidFill>
                <a:srgbClr val="D3463A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56007" y="2257443"/>
            <a:ext cx="3014662" cy="71103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7425" y="557129"/>
            <a:ext cx="2154866" cy="7905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5110" y="1271465"/>
            <a:ext cx="2881312" cy="79846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9" cstate="screen"/>
          <a:srcRect/>
          <a:stretch>
            <a:fillRect/>
          </a:stretch>
        </p:blipFill>
        <p:spPr>
          <a:xfrm>
            <a:off x="0" y="4082543"/>
            <a:ext cx="12192000" cy="2768201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433512" y="1028700"/>
            <a:ext cx="9324975" cy="4158601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12" cstate="screen"/>
          <a:srcRect/>
          <a:stretch>
            <a:fillRect/>
          </a:stretch>
        </p:blipFill>
        <p:spPr>
          <a:xfrm>
            <a:off x="10318238" y="297186"/>
            <a:ext cx="895862" cy="1854488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1433512" y="1028700"/>
            <a:ext cx="9324975" cy="35252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1974850" y="872232"/>
            <a:ext cx="8504465" cy="561975"/>
            <a:chOff x="1974850" y="872232"/>
            <a:chExt cx="8504465" cy="561975"/>
          </a:xfrm>
        </p:grpSpPr>
        <p:pic>
          <p:nvPicPr>
            <p:cNvPr id="19" name="图形 18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1974850" y="872232"/>
              <a:ext cx="495300" cy="561975"/>
            </a:xfrm>
            <a:prstGeom prst="rect">
              <a:avLst/>
            </a:prstGeom>
          </p:spPr>
        </p:pic>
        <p:pic>
          <p:nvPicPr>
            <p:cNvPr id="20" name="图形 19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2864757" y="872232"/>
              <a:ext cx="495300" cy="561975"/>
            </a:xfrm>
            <a:prstGeom prst="rect">
              <a:avLst/>
            </a:prstGeom>
          </p:spPr>
        </p:pic>
        <p:pic>
          <p:nvPicPr>
            <p:cNvPr id="21" name="图形 20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3754664" y="872232"/>
              <a:ext cx="495300" cy="561975"/>
            </a:xfrm>
            <a:prstGeom prst="rect">
              <a:avLst/>
            </a:prstGeom>
          </p:spPr>
        </p:pic>
        <p:pic>
          <p:nvPicPr>
            <p:cNvPr id="22" name="图形 21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4644572" y="872232"/>
              <a:ext cx="495300" cy="561975"/>
            </a:xfrm>
            <a:prstGeom prst="rect">
              <a:avLst/>
            </a:prstGeom>
          </p:spPr>
        </p:pic>
        <p:pic>
          <p:nvPicPr>
            <p:cNvPr id="23" name="图形 22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5534478" y="872232"/>
              <a:ext cx="495300" cy="561975"/>
            </a:xfrm>
            <a:prstGeom prst="rect">
              <a:avLst/>
            </a:prstGeom>
          </p:spPr>
        </p:pic>
        <p:pic>
          <p:nvPicPr>
            <p:cNvPr id="24" name="图形 23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6424386" y="872232"/>
              <a:ext cx="495300" cy="561975"/>
            </a:xfrm>
            <a:prstGeom prst="rect">
              <a:avLst/>
            </a:prstGeom>
          </p:spPr>
        </p:pic>
        <p:pic>
          <p:nvPicPr>
            <p:cNvPr id="25" name="图形 24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7314293" y="872232"/>
              <a:ext cx="495300" cy="561975"/>
            </a:xfrm>
            <a:prstGeom prst="rect">
              <a:avLst/>
            </a:prstGeom>
          </p:spPr>
        </p:pic>
        <p:pic>
          <p:nvPicPr>
            <p:cNvPr id="26" name="图形 25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8204200" y="872232"/>
              <a:ext cx="495300" cy="561975"/>
            </a:xfrm>
            <a:prstGeom prst="rect">
              <a:avLst/>
            </a:prstGeom>
          </p:spPr>
        </p:pic>
        <p:pic>
          <p:nvPicPr>
            <p:cNvPr id="27" name="图形 26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9094107" y="872232"/>
              <a:ext cx="495300" cy="561975"/>
            </a:xfrm>
            <a:prstGeom prst="rect">
              <a:avLst/>
            </a:prstGeom>
          </p:spPr>
        </p:pic>
        <p:pic>
          <p:nvPicPr>
            <p:cNvPr id="28" name="图形 27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9984015" y="872232"/>
              <a:ext cx="495300" cy="561975"/>
            </a:xfrm>
            <a:prstGeom prst="rect">
              <a:avLst/>
            </a:prstGeom>
          </p:spPr>
        </p:pic>
      </p:grpSp>
      <p:sp>
        <p:nvSpPr>
          <p:cNvPr id="31" name="文本框 30"/>
          <p:cNvSpPr txBox="1"/>
          <p:nvPr/>
        </p:nvSpPr>
        <p:spPr>
          <a:xfrm>
            <a:off x="2508249" y="2450963"/>
            <a:ext cx="71755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6600" dirty="0">
                <a:solidFill>
                  <a:srgbClr val="D346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你有节后综合征吗</a:t>
            </a:r>
            <a:endParaRPr lang="zh-CN" altLang="en-US" sz="6600" dirty="0">
              <a:solidFill>
                <a:srgbClr val="D346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889771" y="1801155"/>
            <a:ext cx="2412459" cy="69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  <a:spcBef>
                <a:spcPts val="0"/>
              </a:spcBef>
            </a:pPr>
            <a:r>
              <a:rPr lang="zh-CN" altLang="en-US" sz="3200" dirty="0">
                <a:solidFill>
                  <a:srgbClr val="4D27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第二部分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15" cstate="screen"/>
          <a:srcRect/>
          <a:stretch>
            <a:fillRect/>
          </a:stretch>
        </p:blipFill>
        <p:spPr>
          <a:xfrm>
            <a:off x="8973455" y="3691650"/>
            <a:ext cx="2855800" cy="2864156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6" cstate="screen"/>
          <a:srcRect/>
          <a:stretch>
            <a:fillRect/>
          </a:stretch>
        </p:blipFill>
        <p:spPr>
          <a:xfrm>
            <a:off x="450622" y="3640687"/>
            <a:ext cx="2855800" cy="2864156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7" cstate="screen"/>
          <a:stretch>
            <a:fillRect/>
          </a:stretch>
        </p:blipFill>
        <p:spPr>
          <a:xfrm>
            <a:off x="153955" y="1599639"/>
            <a:ext cx="1619848" cy="2383356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18" cstate="screen"/>
          <a:srcRect/>
          <a:stretch>
            <a:fillRect/>
          </a:stretch>
        </p:blipFill>
        <p:spPr>
          <a:xfrm>
            <a:off x="896642" y="353157"/>
            <a:ext cx="772497" cy="825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4946573" y="1341438"/>
            <a:ext cx="2187378" cy="480131"/>
          </a:xfrm>
          <a:noFill/>
          <a:ln>
            <a:solidFill>
              <a:srgbClr val="92D05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zh-CN" altLang="en-US" sz="2800" dirty="0">
                <a:solidFill>
                  <a:srgbClr val="D3463A"/>
                </a:solidFill>
                <a:cs typeface="+mn-ea"/>
                <a:sym typeface="+mn-lt"/>
              </a:rPr>
              <a:t>节后综合征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461156" y="2138330"/>
            <a:ext cx="4190495" cy="23329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r>
              <a:rPr lang="zh-CN" altLang="en-US" sz="2800" smtClean="0">
                <a:sym typeface="+mn-lt"/>
              </a:rPr>
              <a:t>节后综合征是</a:t>
            </a:r>
            <a:r>
              <a:rPr lang="zh-CN" altLang="en-US" sz="2800" dirty="0">
                <a:sym typeface="+mn-lt"/>
              </a:rPr>
              <a:t>人们在大假之后出现的（特别是春节黄金周和国庆黄金周）的各种生理或心理的表现。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813695" y="5066849"/>
            <a:ext cx="3485416" cy="652486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 algn="ctr"/>
            <a:r>
              <a:rPr lang="zh-CN" altLang="en-US" sz="280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lt"/>
              </a:rPr>
              <a:t>你有</a:t>
            </a:r>
            <a:r>
              <a:rPr lang="zh-CN" altLang="en-US" sz="28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lt"/>
              </a:rPr>
              <a:t>节后</a:t>
            </a:r>
            <a:r>
              <a:rPr lang="zh-CN" altLang="en-US" sz="280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lt"/>
              </a:rPr>
              <a:t>综合征</a:t>
            </a:r>
            <a:r>
              <a:rPr lang="zh-CN" altLang="en-US" sz="28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lt"/>
              </a:rPr>
              <a:t>吗</a:t>
            </a:r>
            <a:r>
              <a:rPr lang="zh-CN" altLang="en-US" sz="280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lt"/>
              </a:rPr>
              <a:t>？</a:t>
            </a:r>
            <a:endParaRPr lang="zh-CN" altLang="en-US" sz="2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710" y="2157019"/>
            <a:ext cx="3879773" cy="29098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316477" y="1964466"/>
            <a:ext cx="6549568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r>
              <a:rPr lang="zh-CN" altLang="en-US" sz="2800" dirty="0">
                <a:sym typeface="+mn-lt"/>
              </a:rPr>
              <a:t>这些节后综合征的症状，你有吗？</a:t>
            </a:r>
          </a:p>
        </p:txBody>
      </p:sp>
      <p:sp>
        <p:nvSpPr>
          <p:cNvPr id="12" name="textcount"/>
          <p:cNvSpPr txBox="1"/>
          <p:nvPr/>
        </p:nvSpPr>
        <p:spPr>
          <a:xfrm>
            <a:off x="1316477" y="2655957"/>
            <a:ext cx="5550533" cy="31947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/>
              <a:t>不想起床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/>
              <a:t>幻想自己有病不想上学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/>
              <a:t>头晕、耳鸣、眼花、四肢乏力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/>
              <a:t>消化不良、恶心呕吐、腹泻肚痛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/>
              <a:t>头晕胸闷、困倦乏力、情绪烦躁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/>
              <a:t>沮丧、烦闷假日综合症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/>
              <a:t>记忆力变差</a:t>
            </a: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4946573" y="1341438"/>
            <a:ext cx="2187378" cy="48013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ctr"/>
            <a:r>
              <a:rPr lang="zh-CN" altLang="en-US" sz="2800" smtClean="0">
                <a:solidFill>
                  <a:srgbClr val="D3463A"/>
                </a:solidFill>
                <a:cs typeface="+mn-ea"/>
                <a:sym typeface="+mn-lt"/>
              </a:rPr>
              <a:t>节后综合征 </a:t>
            </a:r>
            <a:endParaRPr lang="zh-CN" altLang="en-US" sz="2800" dirty="0">
              <a:solidFill>
                <a:srgbClr val="D3463A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092" y="2464222"/>
            <a:ext cx="4315677" cy="24272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56007" y="2257443"/>
            <a:ext cx="3014662" cy="71103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7425" y="557129"/>
            <a:ext cx="2154866" cy="7905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5110" y="1271465"/>
            <a:ext cx="2881312" cy="79846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9" cstate="screen"/>
          <a:srcRect/>
          <a:stretch>
            <a:fillRect/>
          </a:stretch>
        </p:blipFill>
        <p:spPr>
          <a:xfrm>
            <a:off x="0" y="4082543"/>
            <a:ext cx="12192000" cy="2768201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433512" y="1028700"/>
            <a:ext cx="9324975" cy="4158601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12" cstate="screen"/>
          <a:srcRect/>
          <a:stretch>
            <a:fillRect/>
          </a:stretch>
        </p:blipFill>
        <p:spPr>
          <a:xfrm>
            <a:off x="10318238" y="297186"/>
            <a:ext cx="895862" cy="1854488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1433512" y="1028700"/>
            <a:ext cx="9324975" cy="35252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1974850" y="872232"/>
            <a:ext cx="8504465" cy="561975"/>
            <a:chOff x="1974850" y="872232"/>
            <a:chExt cx="8504465" cy="561975"/>
          </a:xfrm>
        </p:grpSpPr>
        <p:pic>
          <p:nvPicPr>
            <p:cNvPr id="19" name="图形 18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1974850" y="872232"/>
              <a:ext cx="495300" cy="561975"/>
            </a:xfrm>
            <a:prstGeom prst="rect">
              <a:avLst/>
            </a:prstGeom>
          </p:spPr>
        </p:pic>
        <p:pic>
          <p:nvPicPr>
            <p:cNvPr id="20" name="图形 19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2864757" y="872232"/>
              <a:ext cx="495300" cy="561975"/>
            </a:xfrm>
            <a:prstGeom prst="rect">
              <a:avLst/>
            </a:prstGeom>
          </p:spPr>
        </p:pic>
        <p:pic>
          <p:nvPicPr>
            <p:cNvPr id="21" name="图形 20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3754664" y="872232"/>
              <a:ext cx="495300" cy="561975"/>
            </a:xfrm>
            <a:prstGeom prst="rect">
              <a:avLst/>
            </a:prstGeom>
          </p:spPr>
        </p:pic>
        <p:pic>
          <p:nvPicPr>
            <p:cNvPr id="22" name="图形 21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4644572" y="872232"/>
              <a:ext cx="495300" cy="561975"/>
            </a:xfrm>
            <a:prstGeom prst="rect">
              <a:avLst/>
            </a:prstGeom>
          </p:spPr>
        </p:pic>
        <p:pic>
          <p:nvPicPr>
            <p:cNvPr id="23" name="图形 22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5534478" y="872232"/>
              <a:ext cx="495300" cy="561975"/>
            </a:xfrm>
            <a:prstGeom prst="rect">
              <a:avLst/>
            </a:prstGeom>
          </p:spPr>
        </p:pic>
        <p:pic>
          <p:nvPicPr>
            <p:cNvPr id="24" name="图形 23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6424386" y="872232"/>
              <a:ext cx="495300" cy="561975"/>
            </a:xfrm>
            <a:prstGeom prst="rect">
              <a:avLst/>
            </a:prstGeom>
          </p:spPr>
        </p:pic>
        <p:pic>
          <p:nvPicPr>
            <p:cNvPr id="25" name="图形 24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7314293" y="872232"/>
              <a:ext cx="495300" cy="561975"/>
            </a:xfrm>
            <a:prstGeom prst="rect">
              <a:avLst/>
            </a:prstGeom>
          </p:spPr>
        </p:pic>
        <p:pic>
          <p:nvPicPr>
            <p:cNvPr id="26" name="图形 25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8204200" y="872232"/>
              <a:ext cx="495300" cy="561975"/>
            </a:xfrm>
            <a:prstGeom prst="rect">
              <a:avLst/>
            </a:prstGeom>
          </p:spPr>
        </p:pic>
        <p:pic>
          <p:nvPicPr>
            <p:cNvPr id="27" name="图形 26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9094107" y="872232"/>
              <a:ext cx="495300" cy="561975"/>
            </a:xfrm>
            <a:prstGeom prst="rect">
              <a:avLst/>
            </a:prstGeom>
          </p:spPr>
        </p:pic>
        <p:pic>
          <p:nvPicPr>
            <p:cNvPr id="28" name="图形 27"/>
            <p:cNvPicPr>
              <a:picLocks noChangeAspect="1"/>
            </p:cNvPicPr>
            <p:nvPr/>
          </p:nvPicPr>
          <p:blipFill>
            <a:blip r:embed="rId13" cstate="screen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9984015" y="872232"/>
              <a:ext cx="495300" cy="561975"/>
            </a:xfrm>
            <a:prstGeom prst="rect">
              <a:avLst/>
            </a:prstGeom>
          </p:spPr>
        </p:pic>
      </p:grpSp>
      <p:sp>
        <p:nvSpPr>
          <p:cNvPr id="31" name="文本框 30"/>
          <p:cNvSpPr txBox="1"/>
          <p:nvPr/>
        </p:nvSpPr>
        <p:spPr>
          <a:xfrm>
            <a:off x="2508249" y="2450963"/>
            <a:ext cx="71755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6600" dirty="0">
                <a:solidFill>
                  <a:srgbClr val="D346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赶走节后综合征</a:t>
            </a:r>
            <a:endParaRPr lang="zh-CN" altLang="en-US" sz="6600" dirty="0">
              <a:solidFill>
                <a:srgbClr val="D346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889771" y="1801155"/>
            <a:ext cx="2412459" cy="69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  <a:spcBef>
                <a:spcPts val="0"/>
              </a:spcBef>
            </a:pPr>
            <a:r>
              <a:rPr lang="zh-CN" altLang="en-US" sz="3200" dirty="0">
                <a:solidFill>
                  <a:srgbClr val="4D27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第三部分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15" cstate="screen"/>
          <a:srcRect/>
          <a:stretch>
            <a:fillRect/>
          </a:stretch>
        </p:blipFill>
        <p:spPr>
          <a:xfrm>
            <a:off x="8973455" y="3691650"/>
            <a:ext cx="2855800" cy="2864156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6" cstate="screen"/>
          <a:srcRect/>
          <a:stretch>
            <a:fillRect/>
          </a:stretch>
        </p:blipFill>
        <p:spPr>
          <a:xfrm>
            <a:off x="450622" y="3640687"/>
            <a:ext cx="2855800" cy="2864156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7" cstate="screen"/>
          <a:stretch>
            <a:fillRect/>
          </a:stretch>
        </p:blipFill>
        <p:spPr>
          <a:xfrm>
            <a:off x="153955" y="1599639"/>
            <a:ext cx="1619848" cy="2383356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18" cstate="screen"/>
          <a:srcRect/>
          <a:stretch>
            <a:fillRect/>
          </a:stretch>
        </p:blipFill>
        <p:spPr>
          <a:xfrm>
            <a:off x="896642" y="353157"/>
            <a:ext cx="772497" cy="825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4492283" y="1363966"/>
            <a:ext cx="3207434" cy="480709"/>
          </a:xfrm>
          <a:noFill/>
          <a:ln>
            <a:solidFill>
              <a:srgbClr val="92D05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zh-CN" altLang="en-US" sz="2800" dirty="0">
                <a:solidFill>
                  <a:srgbClr val="D3463A"/>
                </a:solidFill>
                <a:cs typeface="+mn-ea"/>
                <a:sym typeface="+mn-lt"/>
              </a:rPr>
              <a:t>赶走节后综合征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268595" y="2121751"/>
            <a:ext cx="10067761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r>
              <a:rPr lang="zh-CN" altLang="en-US" sz="2800" dirty="0">
                <a:latin typeface="+mn-ea"/>
                <a:sym typeface="+mn-lt"/>
              </a:rPr>
              <a:t>及时调整，规律作息，教你赶走节后综合征</a:t>
            </a:r>
            <a:r>
              <a:rPr lang="en-US" altLang="zh-CN" sz="2800" dirty="0">
                <a:latin typeface="+mn-ea"/>
                <a:sym typeface="+mn-lt"/>
              </a:rPr>
              <a:t>,</a:t>
            </a:r>
            <a:r>
              <a:rPr lang="zh-CN" altLang="en-US" sz="2800" dirty="0">
                <a:latin typeface="+mn-ea"/>
                <a:sym typeface="+mn-lt"/>
              </a:rPr>
              <a:t>一起找回好状态</a:t>
            </a:r>
            <a:r>
              <a:rPr lang="en-US" altLang="zh-CN" sz="2800" dirty="0">
                <a:latin typeface="+mn-ea"/>
                <a:sym typeface="+mn-lt"/>
              </a:rPr>
              <a:t>!</a:t>
            </a:r>
            <a:endParaRPr lang="zh-CN" altLang="en-US" sz="2800" dirty="0">
              <a:latin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949" y="3051313"/>
            <a:ext cx="4957307" cy="26290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39137" y="2073006"/>
            <a:ext cx="2264228" cy="523220"/>
          </a:xfrm>
          <a:prstGeom prst="rect">
            <a:avLst/>
          </a:prstGeom>
          <a:solidFill>
            <a:srgbClr val="FE6058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smtClean="0">
                <a:solidFill>
                  <a:schemeClr val="bg1"/>
                </a:solidFill>
                <a:sym typeface="+mn-lt"/>
              </a:rPr>
              <a:t>1.</a:t>
            </a:r>
            <a:r>
              <a:rPr lang="zh-CN" altLang="en-US" sz="2800" smtClean="0">
                <a:solidFill>
                  <a:schemeClr val="bg1"/>
                </a:solidFill>
                <a:sym typeface="+mn-lt"/>
              </a:rPr>
              <a:t>起床困难</a:t>
            </a:r>
            <a:endParaRPr lang="zh-CN" altLang="en-US" sz="28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64372" y="2770744"/>
            <a:ext cx="2013757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r>
              <a:rPr lang="zh-CN" altLang="en-US" sz="2800" smtClean="0">
                <a:solidFill>
                  <a:srgbClr val="D346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表现</a:t>
            </a:r>
            <a:r>
              <a:rPr lang="en-US" altLang="zh-CN" sz="2800" dirty="0">
                <a:solidFill>
                  <a:srgbClr val="D346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:</a:t>
            </a:r>
            <a:endParaRPr lang="zh-CN" altLang="en-US" sz="2800" dirty="0">
              <a:solidFill>
                <a:srgbClr val="D3463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64372" y="3543183"/>
            <a:ext cx="1859871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rgbClr val="D3463A"/>
                </a:solidFill>
                <a:latin typeface="OPPOSans M" panose="00020600040101010101" pitchFamily="18" charset="-122"/>
                <a:ea typeface="OPPOSans M" panose="00020600040101010101" pitchFamily="18" charset="-122"/>
                <a:cs typeface="OPPOSans M" panose="00020600040101010101" pitchFamily="18" charset="-122"/>
              </a:defRPr>
            </a:lvl1pPr>
          </a:lstStyle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调节方法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: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057153" y="3513797"/>
            <a:ext cx="7748557" cy="17727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 marL="342900" indent="-342900">
              <a:buFont typeface="+mj-ea"/>
              <a:buAutoNum type="circleNumDbPlain"/>
            </a:pPr>
            <a:r>
              <a:rPr lang="zh-CN" altLang="en-US" sz="2800" dirty="0">
                <a:sym typeface="+mn-lt"/>
              </a:rPr>
              <a:t>尽快恢复原来的生活规律，确保睡眠规律性</a:t>
            </a:r>
            <a:endParaRPr lang="en-US" altLang="zh-CN" sz="2800" dirty="0">
              <a:sym typeface="+mn-lt"/>
            </a:endParaRPr>
          </a:p>
          <a:p>
            <a:pPr marL="342900" indent="-342900">
              <a:buFont typeface="+mj-ea"/>
              <a:buAutoNum type="circleNumDbPlain"/>
            </a:pPr>
            <a:r>
              <a:rPr lang="zh-CN" altLang="en-US" sz="2800" dirty="0">
                <a:sym typeface="+mn-lt"/>
              </a:rPr>
              <a:t>保证充足睡眠，睡好午觉，晚上</a:t>
            </a:r>
            <a:r>
              <a:rPr lang="en-US" altLang="zh-CN" sz="2800" dirty="0">
                <a:sym typeface="+mn-lt"/>
              </a:rPr>
              <a:t>11</a:t>
            </a:r>
            <a:r>
              <a:rPr lang="zh-CN" altLang="en-US" sz="2800" dirty="0">
                <a:sym typeface="+mn-lt"/>
              </a:rPr>
              <a:t>点前睡觉</a:t>
            </a:r>
            <a:r>
              <a:rPr lang="en-US" altLang="zh-CN" sz="2800" dirty="0">
                <a:sym typeface="+mn-lt"/>
              </a:rPr>
              <a:t>, </a:t>
            </a:r>
            <a:r>
              <a:rPr lang="zh-CN" altLang="en-US" sz="2800" dirty="0">
                <a:sym typeface="+mn-lt"/>
              </a:rPr>
              <a:t>中午午睡半个小时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294307" y="2762246"/>
            <a:ext cx="3068114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r>
              <a:rPr lang="zh-CN" altLang="en-US" sz="2800" dirty="0">
                <a:sym typeface="+mn-lt"/>
              </a:rPr>
              <a:t>闹钟一般</a:t>
            </a:r>
            <a:r>
              <a:rPr lang="en-US" altLang="zh-CN" sz="2800" dirty="0">
                <a:sym typeface="+mn-lt"/>
              </a:rPr>
              <a:t>3</a:t>
            </a:r>
            <a:r>
              <a:rPr lang="zh-CN" altLang="en-US" sz="2800" dirty="0">
                <a:sym typeface="+mn-lt"/>
              </a:rPr>
              <a:t>个起步</a:t>
            </a:r>
          </a:p>
        </p:txBody>
      </p:sp>
      <p:sp>
        <p:nvSpPr>
          <p:cNvPr id="3" name="标题 1"/>
          <p:cNvSpPr txBox="1"/>
          <p:nvPr/>
        </p:nvSpPr>
        <p:spPr>
          <a:xfrm>
            <a:off x="4492283" y="1363966"/>
            <a:ext cx="3207434" cy="48070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800">
                <a:solidFill>
                  <a:srgbClr val="D346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赶走节后综合征</a:t>
            </a:r>
            <a:endParaRPr lang="zh-CN" altLang="en-US" sz="2800" dirty="0">
              <a:solidFill>
                <a:srgbClr val="D3463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8471971" y="910771"/>
            <a:ext cx="2847690" cy="28476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8408846" y="937151"/>
            <a:ext cx="3337394" cy="333739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97254" y="1714072"/>
            <a:ext cx="2317419" cy="523220"/>
          </a:xfrm>
          <a:prstGeom prst="rect">
            <a:avLst/>
          </a:prstGeom>
          <a:solidFill>
            <a:srgbClr val="FE6058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smtClean="0">
                <a:solidFill>
                  <a:schemeClr val="bg1"/>
                </a:solidFill>
                <a:sym typeface="+mn-lt"/>
              </a:rPr>
              <a:t>2.</a:t>
            </a:r>
            <a:r>
              <a:rPr lang="zh-CN" altLang="en-US" sz="2800" smtClean="0">
                <a:solidFill>
                  <a:schemeClr val="bg1"/>
                </a:solidFill>
                <a:sym typeface="+mn-lt"/>
              </a:rPr>
              <a:t>肠胃紊乱</a:t>
            </a:r>
            <a:endParaRPr lang="zh-CN" altLang="en-US" sz="28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08270" y="2295332"/>
            <a:ext cx="2013757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r>
              <a:rPr lang="zh-CN" altLang="en-US" sz="2800" smtClean="0">
                <a:solidFill>
                  <a:srgbClr val="D346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表现</a:t>
            </a:r>
            <a:r>
              <a:rPr lang="en-US" altLang="zh-CN" sz="2800" dirty="0">
                <a:solidFill>
                  <a:srgbClr val="D346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:</a:t>
            </a:r>
            <a:endParaRPr lang="zh-CN" altLang="en-US" sz="2800" dirty="0">
              <a:solidFill>
                <a:srgbClr val="D3463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97254" y="2827262"/>
            <a:ext cx="1854711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rgbClr val="D3463A"/>
                </a:solidFill>
                <a:latin typeface="OPPOSans M" panose="00020600040101010101" pitchFamily="18" charset="-122"/>
                <a:ea typeface="OPPOSans M" panose="00020600040101010101" pitchFamily="18" charset="-122"/>
                <a:cs typeface="OPPOSans M" panose="00020600040101010101" pitchFamily="18" charset="-122"/>
              </a:defRPr>
            </a:lvl1pPr>
          </a:lstStyle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调节方法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: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97254" y="3343909"/>
            <a:ext cx="7902679" cy="23329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 marL="342900" indent="-342900">
              <a:buFont typeface="+mj-ea"/>
              <a:buAutoNum type="circleNumDbPlain"/>
            </a:pPr>
            <a:r>
              <a:rPr lang="zh-CN" altLang="en-US" sz="2800" dirty="0">
                <a:sym typeface="+mn-lt"/>
              </a:rPr>
              <a:t>多菜少肉七分饱</a:t>
            </a:r>
          </a:p>
          <a:p>
            <a:pPr marL="342900" indent="-342900">
              <a:buFont typeface="+mj-ea"/>
              <a:buAutoNum type="circleNumDbPlain"/>
            </a:pPr>
            <a:r>
              <a:rPr lang="zh-CN" altLang="en-US" sz="2800" dirty="0">
                <a:sym typeface="+mn-lt"/>
              </a:rPr>
              <a:t>三餐时间固定正饭时间至少</a:t>
            </a:r>
            <a:r>
              <a:rPr lang="en-US" altLang="zh-CN" sz="2800" dirty="0">
                <a:sym typeface="+mn-lt"/>
              </a:rPr>
              <a:t>20</a:t>
            </a:r>
            <a:r>
              <a:rPr lang="zh-CN" altLang="en-US" sz="2800" dirty="0">
                <a:sym typeface="+mn-lt"/>
              </a:rPr>
              <a:t>分钟细嚼慢咽</a:t>
            </a:r>
          </a:p>
          <a:p>
            <a:pPr marL="342900" indent="-342900">
              <a:buFont typeface="+mj-ea"/>
              <a:buAutoNum type="circleNumDbPlain"/>
            </a:pPr>
            <a:r>
              <a:rPr lang="zh-CN" altLang="en-US" sz="2800" dirty="0">
                <a:sym typeface="+mn-lt"/>
              </a:rPr>
              <a:t>当经常有胃胀、消化不良等症状时，在腹部，上下轻轻按摩，症状便会随之减轻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089693" y="2279605"/>
            <a:ext cx="2365586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r>
              <a:rPr lang="zh-CN" altLang="en-US" sz="2800" dirty="0">
                <a:sym typeface="+mn-lt"/>
              </a:rPr>
              <a:t>胃里翻江倒海</a:t>
            </a:r>
          </a:p>
        </p:txBody>
      </p:sp>
      <p:sp>
        <p:nvSpPr>
          <p:cNvPr id="3" name="标题 1"/>
          <p:cNvSpPr txBox="1"/>
          <p:nvPr/>
        </p:nvSpPr>
        <p:spPr>
          <a:xfrm>
            <a:off x="4492283" y="1363966"/>
            <a:ext cx="3207434" cy="48070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800">
                <a:solidFill>
                  <a:srgbClr val="D346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赶走节后综合征</a:t>
            </a:r>
            <a:endParaRPr lang="zh-CN" altLang="en-US" sz="2800" dirty="0">
              <a:solidFill>
                <a:srgbClr val="D3463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12139" y="2001502"/>
            <a:ext cx="2300545" cy="523220"/>
          </a:xfrm>
          <a:prstGeom prst="rect">
            <a:avLst/>
          </a:prstGeom>
          <a:solidFill>
            <a:srgbClr val="FE6058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smtClean="0">
                <a:solidFill>
                  <a:schemeClr val="bg1"/>
                </a:solidFill>
                <a:sym typeface="+mn-lt"/>
              </a:rPr>
              <a:t>3.</a:t>
            </a:r>
            <a:r>
              <a:rPr lang="zh-CN" altLang="en-US" sz="2800" smtClean="0">
                <a:solidFill>
                  <a:schemeClr val="bg1"/>
                </a:solidFill>
                <a:sym typeface="+mn-lt"/>
              </a:rPr>
              <a:t>疲劳焦虑</a:t>
            </a:r>
            <a:endParaRPr lang="zh-CN" altLang="en-US" sz="28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12139" y="2627892"/>
            <a:ext cx="1022589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r>
              <a:rPr lang="zh-CN" altLang="en-US" sz="2800" smtClean="0">
                <a:solidFill>
                  <a:srgbClr val="D346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表现</a:t>
            </a:r>
            <a:r>
              <a:rPr lang="en-US" altLang="zh-CN" sz="2800" dirty="0">
                <a:solidFill>
                  <a:srgbClr val="D346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:</a:t>
            </a:r>
            <a:endParaRPr lang="zh-CN" altLang="en-US" sz="2800" dirty="0">
              <a:solidFill>
                <a:srgbClr val="D3463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12139" y="3307939"/>
            <a:ext cx="2168170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rgbClr val="D3463A"/>
                </a:solidFill>
                <a:latin typeface="OPPOSans M" panose="00020600040101010101" pitchFamily="18" charset="-122"/>
                <a:ea typeface="OPPOSans M" panose="00020600040101010101" pitchFamily="18" charset="-122"/>
                <a:cs typeface="OPPOSans M" panose="00020600040101010101" pitchFamily="18" charset="-122"/>
              </a:defRPr>
            </a:lvl1pPr>
          </a:lstStyle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调节方法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: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12139" y="3892567"/>
            <a:ext cx="6200516" cy="17727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 marL="342900" indent="-342900">
              <a:buFont typeface="+mj-ea"/>
              <a:buAutoNum type="circleNumDbPlain"/>
            </a:pPr>
            <a:r>
              <a:rPr lang="zh-CN" altLang="en-US" sz="2800" dirty="0">
                <a:sym typeface="+mn-lt"/>
              </a:rPr>
              <a:t>抓紧时间自我调节规律睡眠、饮食</a:t>
            </a:r>
          </a:p>
          <a:p>
            <a:pPr marL="342900" indent="-342900">
              <a:buFont typeface="+mj-ea"/>
              <a:buAutoNum type="circleNumDbPlain"/>
            </a:pPr>
            <a:r>
              <a:rPr lang="zh-CN" altLang="en-US" sz="2800" dirty="0">
                <a:sym typeface="+mn-lt"/>
              </a:rPr>
              <a:t>保持开窗通风</a:t>
            </a:r>
          </a:p>
          <a:p>
            <a:pPr marL="342900" indent="-342900">
              <a:buFont typeface="+mj-ea"/>
              <a:buAutoNum type="circleNumDbPlain"/>
            </a:pPr>
            <a:r>
              <a:rPr lang="zh-CN" altLang="en-US" sz="2800" dirty="0">
                <a:sym typeface="+mn-lt"/>
              </a:rPr>
              <a:t>不要长久静坐，保持放松的姿势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434728" y="2627892"/>
            <a:ext cx="6355438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r>
              <a:rPr lang="zh-CN" altLang="en-US" sz="2800" dirty="0">
                <a:sym typeface="+mn-lt"/>
              </a:rPr>
              <a:t>注意力不集中，精神紧张，心烦气躁</a:t>
            </a:r>
          </a:p>
        </p:txBody>
      </p:sp>
      <p:sp>
        <p:nvSpPr>
          <p:cNvPr id="3" name="标题 1"/>
          <p:cNvSpPr txBox="1"/>
          <p:nvPr/>
        </p:nvSpPr>
        <p:spPr>
          <a:xfrm>
            <a:off x="4492283" y="1363966"/>
            <a:ext cx="3207434" cy="48070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800">
                <a:solidFill>
                  <a:srgbClr val="D346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赶走节后综合征</a:t>
            </a:r>
            <a:endParaRPr lang="zh-CN" altLang="en-US" sz="2800" dirty="0">
              <a:solidFill>
                <a:srgbClr val="D3463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699717" y="1165697"/>
            <a:ext cx="4499663" cy="44996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00399" y="1945857"/>
            <a:ext cx="2359762" cy="523220"/>
          </a:xfrm>
          <a:prstGeom prst="rect">
            <a:avLst/>
          </a:prstGeom>
          <a:solidFill>
            <a:srgbClr val="FE6058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smtClean="0">
                <a:solidFill>
                  <a:schemeClr val="bg1"/>
                </a:solidFill>
                <a:sym typeface="+mn-lt"/>
              </a:rPr>
              <a:t>4.</a:t>
            </a:r>
            <a:r>
              <a:rPr lang="zh-CN" altLang="en-US" sz="2800" smtClean="0">
                <a:solidFill>
                  <a:schemeClr val="bg1"/>
                </a:solidFill>
                <a:sym typeface="+mn-lt"/>
              </a:rPr>
              <a:t>上学恐惧</a:t>
            </a:r>
            <a:endParaRPr lang="zh-CN" altLang="en-US" sz="28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54091" y="2597542"/>
            <a:ext cx="1058603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r>
              <a:rPr lang="zh-CN" altLang="en-US" sz="2800" smtClean="0">
                <a:solidFill>
                  <a:srgbClr val="D346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表现</a:t>
            </a:r>
            <a:r>
              <a:rPr lang="en-US" altLang="zh-CN" sz="2800" dirty="0">
                <a:solidFill>
                  <a:srgbClr val="D346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:</a:t>
            </a:r>
            <a:endParaRPr lang="zh-CN" altLang="en-US" sz="2800" dirty="0">
              <a:solidFill>
                <a:srgbClr val="D3463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54091" y="3222745"/>
            <a:ext cx="1760369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rgbClr val="D3463A"/>
                </a:solidFill>
                <a:latin typeface="OPPOSans M" panose="00020600040101010101" pitchFamily="18" charset="-122"/>
                <a:ea typeface="OPPOSans M" panose="00020600040101010101" pitchFamily="18" charset="-122"/>
                <a:cs typeface="OPPOSans M" panose="00020600040101010101" pitchFamily="18" charset="-122"/>
              </a:defRPr>
            </a:lvl1pPr>
          </a:lstStyle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调节方法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: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114460" y="3318147"/>
            <a:ext cx="786935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 marL="342900" indent="-342900">
              <a:lnSpc>
                <a:spcPct val="100000"/>
              </a:lnSpc>
              <a:buFont typeface="+mj-ea"/>
              <a:buAutoNum type="circleNumDbPlain"/>
            </a:pPr>
            <a:r>
              <a:rPr lang="zh-CN" altLang="en-US" sz="2800" dirty="0">
                <a:sym typeface="+mn-lt"/>
              </a:rPr>
              <a:t>规划上学后要完成的几项任务，使自己的心理调整到学习状态</a:t>
            </a:r>
          </a:p>
          <a:p>
            <a:pPr marL="342900" indent="-342900">
              <a:lnSpc>
                <a:spcPct val="100000"/>
              </a:lnSpc>
              <a:buFont typeface="+mj-ea"/>
              <a:buAutoNum type="circleNumDbPlain"/>
            </a:pPr>
            <a:r>
              <a:rPr lang="zh-CN" altLang="en-US" sz="2800" dirty="0">
                <a:sym typeface="+mn-lt"/>
              </a:rPr>
              <a:t>每过</a:t>
            </a:r>
            <a:r>
              <a:rPr lang="en-US" altLang="zh-CN" sz="2800" dirty="0">
                <a:sym typeface="+mn-lt"/>
              </a:rPr>
              <a:t>2</a:t>
            </a:r>
            <a:r>
              <a:rPr lang="zh-CN" altLang="en-US" sz="2800" dirty="0">
                <a:sym typeface="+mn-lt"/>
              </a:rPr>
              <a:t>个小时进行一次绵长而深厚的呼吸减轻紧张感</a:t>
            </a:r>
          </a:p>
          <a:p>
            <a:pPr marL="342900" indent="-342900">
              <a:lnSpc>
                <a:spcPct val="100000"/>
              </a:lnSpc>
              <a:buFont typeface="+mj-ea"/>
              <a:buAutoNum type="circleNumDbPlain"/>
            </a:pPr>
            <a:r>
              <a:rPr lang="zh-CN" altLang="en-US" sz="2800" dirty="0">
                <a:sym typeface="+mn-lt"/>
              </a:rPr>
              <a:t>建议上学前洗个热水澡，尽量恢复到节假日前的作息时间，最好在睡前喝上一杯牛奶助眠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234275" y="2583901"/>
            <a:ext cx="5311203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r>
              <a:rPr lang="zh-CN" altLang="en-US" sz="2800" dirty="0">
                <a:sym typeface="+mn-lt"/>
              </a:rPr>
              <a:t>头昏脑涨，有心无力，不想上学</a:t>
            </a:r>
            <a:r>
              <a:rPr lang="en-US" altLang="zh-CN" sz="2800" dirty="0">
                <a:sym typeface="+mn-lt"/>
              </a:rPr>
              <a:t>!</a:t>
            </a:r>
          </a:p>
        </p:txBody>
      </p:sp>
      <p:sp>
        <p:nvSpPr>
          <p:cNvPr id="3" name="标题 1"/>
          <p:cNvSpPr txBox="1"/>
          <p:nvPr/>
        </p:nvSpPr>
        <p:spPr>
          <a:xfrm>
            <a:off x="4492283" y="1363966"/>
            <a:ext cx="3207434" cy="48070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800">
                <a:solidFill>
                  <a:srgbClr val="D346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赶走节后综合征</a:t>
            </a:r>
            <a:endParaRPr lang="zh-CN" altLang="en-US" sz="2800" dirty="0">
              <a:solidFill>
                <a:srgbClr val="D3463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8667943" y="1345136"/>
            <a:ext cx="2449162" cy="18368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12139" y="1803059"/>
            <a:ext cx="2267495" cy="523220"/>
          </a:xfrm>
          <a:prstGeom prst="rect">
            <a:avLst/>
          </a:prstGeom>
          <a:solidFill>
            <a:srgbClr val="FE6058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smtClean="0">
                <a:solidFill>
                  <a:schemeClr val="bg1"/>
                </a:solidFill>
                <a:sym typeface="+mn-lt"/>
              </a:rPr>
              <a:t>5.</a:t>
            </a:r>
            <a:r>
              <a:rPr lang="zh-CN" altLang="en-US" sz="2800" smtClean="0">
                <a:solidFill>
                  <a:schemeClr val="bg1"/>
                </a:solidFill>
                <a:sym typeface="+mn-lt"/>
              </a:rPr>
              <a:t>拖延熬夜</a:t>
            </a:r>
            <a:endParaRPr lang="zh-CN" altLang="en-US" sz="28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01123" y="2291090"/>
            <a:ext cx="1066656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r>
              <a:rPr lang="zh-CN" altLang="en-US" sz="2800" smtClean="0">
                <a:solidFill>
                  <a:srgbClr val="D346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表现</a:t>
            </a:r>
            <a:r>
              <a:rPr lang="en-US" altLang="zh-CN" sz="2800" dirty="0">
                <a:solidFill>
                  <a:srgbClr val="D346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:</a:t>
            </a:r>
            <a:endParaRPr lang="zh-CN" altLang="en-US" sz="2800" dirty="0">
              <a:solidFill>
                <a:srgbClr val="D3463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12139" y="2783622"/>
            <a:ext cx="1729648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rgbClr val="D3463A"/>
                </a:solidFill>
                <a:latin typeface="OPPOSans M" panose="00020600040101010101" pitchFamily="18" charset="-122"/>
                <a:ea typeface="OPPOSans M" panose="00020600040101010101" pitchFamily="18" charset="-122"/>
                <a:cs typeface="OPPOSans M" panose="00020600040101010101" pitchFamily="18" charset="-122"/>
              </a:defRPr>
            </a:lvl1pPr>
          </a:lstStyle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调节方法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: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12139" y="3342365"/>
            <a:ext cx="8903725" cy="23329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 marL="342900" indent="-342900">
              <a:buFont typeface="+mj-ea"/>
              <a:buAutoNum type="circleNumDbPlain"/>
            </a:pPr>
            <a:r>
              <a:rPr lang="zh-CN" altLang="en-US" sz="2800" dirty="0">
                <a:sym typeface="+mn-lt"/>
              </a:rPr>
              <a:t>睡前不要让大脑高度兴奋，将可用音乐等让自已静心</a:t>
            </a:r>
          </a:p>
          <a:p>
            <a:pPr marL="342900" indent="-342900">
              <a:buFont typeface="+mj-ea"/>
              <a:buAutoNum type="circleNumDbPlain"/>
            </a:pPr>
            <a:r>
              <a:rPr lang="zh-CN" altLang="en-US" sz="2800" dirty="0">
                <a:sym typeface="+mn-lt"/>
              </a:rPr>
              <a:t>每晚坚持热水泡脚</a:t>
            </a:r>
            <a:r>
              <a:rPr lang="en-US" altLang="zh-CN" sz="2800" dirty="0">
                <a:sym typeface="+mn-lt"/>
              </a:rPr>
              <a:t>5~10</a:t>
            </a:r>
            <a:r>
              <a:rPr lang="zh-CN" altLang="en-US" sz="2800" dirty="0">
                <a:sym typeface="+mn-lt"/>
              </a:rPr>
              <a:t>分钟</a:t>
            </a:r>
          </a:p>
          <a:p>
            <a:pPr marL="342900" indent="-342900">
              <a:buFont typeface="+mj-ea"/>
              <a:buAutoNum type="circleNumDbPlain"/>
            </a:pPr>
            <a:r>
              <a:rPr lang="zh-CN" altLang="en-US" sz="2800" dirty="0">
                <a:sym typeface="+mn-lt"/>
              </a:rPr>
              <a:t>不能吃太饱，以清淡为主，多吃维生素含量高的食物</a:t>
            </a:r>
          </a:p>
          <a:p>
            <a:pPr marL="342900" indent="-342900">
              <a:buFont typeface="+mj-ea"/>
              <a:buAutoNum type="circleNumDbPlain"/>
            </a:pPr>
            <a:r>
              <a:rPr lang="zh-CN" altLang="en-US" sz="2800" dirty="0">
                <a:sym typeface="+mn-lt"/>
              </a:rPr>
              <a:t>胃肠不好和睡眠不好的人可喝枸杞泡的热茶或菊花茶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313041" y="2291090"/>
            <a:ext cx="4415784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r>
              <a:rPr lang="zh-CN" altLang="en-US" sz="2800" dirty="0">
                <a:sym typeface="+mn-lt"/>
              </a:rPr>
              <a:t>晚上不睡，夜里精神抖擞</a:t>
            </a:r>
          </a:p>
        </p:txBody>
      </p:sp>
      <p:sp>
        <p:nvSpPr>
          <p:cNvPr id="3" name="标题 1"/>
          <p:cNvSpPr txBox="1"/>
          <p:nvPr/>
        </p:nvSpPr>
        <p:spPr>
          <a:xfrm>
            <a:off x="4492283" y="1363966"/>
            <a:ext cx="3207434" cy="48070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800">
                <a:solidFill>
                  <a:srgbClr val="D346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赶走节后综合征</a:t>
            </a:r>
            <a:endParaRPr lang="zh-CN" altLang="en-US" sz="2800" dirty="0">
              <a:solidFill>
                <a:srgbClr val="D3463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8512366" y="789397"/>
            <a:ext cx="2550543" cy="25505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82758" y="1946960"/>
            <a:ext cx="2357901" cy="523220"/>
          </a:xfrm>
          <a:prstGeom prst="rect">
            <a:avLst/>
          </a:prstGeom>
          <a:solidFill>
            <a:srgbClr val="FE6058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smtClean="0">
                <a:solidFill>
                  <a:schemeClr val="bg1"/>
                </a:solidFill>
                <a:sym typeface="+mn-lt"/>
              </a:rPr>
              <a:t>6.</a:t>
            </a:r>
            <a:r>
              <a:rPr lang="zh-CN" altLang="en-US" sz="2800" smtClean="0">
                <a:solidFill>
                  <a:schemeClr val="bg1"/>
                </a:solidFill>
                <a:sym typeface="+mn-lt"/>
              </a:rPr>
              <a:t>网络沉溺</a:t>
            </a:r>
            <a:endParaRPr lang="zh-CN" altLang="en-US" sz="28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82758" y="2608534"/>
            <a:ext cx="1078244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r>
              <a:rPr lang="zh-CN" altLang="en-US" sz="2800" smtClean="0">
                <a:solidFill>
                  <a:srgbClr val="D346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表现</a:t>
            </a:r>
            <a:r>
              <a:rPr lang="en-US" altLang="zh-CN" sz="2800" dirty="0">
                <a:solidFill>
                  <a:srgbClr val="D346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:</a:t>
            </a:r>
            <a:endParaRPr lang="zh-CN" altLang="en-US" sz="2800" dirty="0">
              <a:solidFill>
                <a:srgbClr val="D3463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16043" y="3291045"/>
            <a:ext cx="1892484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rgbClr val="D3463A"/>
                </a:solidFill>
                <a:latin typeface="OPPOSans M" panose="00020600040101010101" pitchFamily="18" charset="-122"/>
                <a:ea typeface="OPPOSans M" panose="00020600040101010101" pitchFamily="18" charset="-122"/>
                <a:cs typeface="OPPOSans M" panose="00020600040101010101" pitchFamily="18" charset="-122"/>
              </a:defRPr>
            </a:lvl1pPr>
          </a:lstStyle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调节方法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: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98343" y="3291045"/>
            <a:ext cx="887106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 marL="342900" indent="-342900">
              <a:lnSpc>
                <a:spcPct val="100000"/>
              </a:lnSpc>
              <a:buFont typeface="+mj-ea"/>
              <a:buAutoNum type="circleNumDbPlain"/>
            </a:pPr>
            <a:r>
              <a:rPr lang="zh-CN" altLang="en-US" sz="2800" dirty="0">
                <a:sym typeface="+mn-lt"/>
              </a:rPr>
              <a:t>睡觉前关掉提醒功能，将手机放到不易拿到的地方</a:t>
            </a:r>
          </a:p>
          <a:p>
            <a:pPr marL="342900" indent="-342900">
              <a:lnSpc>
                <a:spcPct val="100000"/>
              </a:lnSpc>
              <a:buFont typeface="+mj-ea"/>
              <a:buAutoNum type="circleNumDbPlain"/>
            </a:pPr>
            <a:r>
              <a:rPr lang="zh-CN" altLang="en-US" sz="2800" dirty="0">
                <a:sym typeface="+mn-lt"/>
              </a:rPr>
              <a:t>控制自己的上网时间，用电脑超过</a:t>
            </a:r>
            <a:r>
              <a:rPr lang="en-US" altLang="zh-CN" sz="2800" dirty="0">
                <a:sym typeface="+mn-lt"/>
              </a:rPr>
              <a:t>1</a:t>
            </a:r>
            <a:r>
              <a:rPr lang="zh-CN" altLang="en-US" sz="2800" dirty="0">
                <a:sym typeface="+mn-lt"/>
              </a:rPr>
              <a:t>小时应休息十几分钟</a:t>
            </a:r>
          </a:p>
          <a:p>
            <a:pPr marL="342900" indent="-342900">
              <a:lnSpc>
                <a:spcPct val="100000"/>
              </a:lnSpc>
              <a:buFont typeface="+mj-ea"/>
              <a:buAutoNum type="circleNumDbPlain"/>
            </a:pPr>
            <a:r>
              <a:rPr lang="zh-CN" altLang="en-US" sz="2800" dirty="0">
                <a:sym typeface="+mn-lt"/>
              </a:rPr>
              <a:t>进行“摆脱手机”训练，花</a:t>
            </a:r>
            <a:r>
              <a:rPr lang="en-US" altLang="zh-CN" sz="2800" dirty="0">
                <a:sym typeface="+mn-lt"/>
              </a:rPr>
              <a:t>1</a:t>
            </a:r>
            <a:r>
              <a:rPr lang="zh-CN" altLang="en-US" sz="2800" dirty="0">
                <a:sym typeface="+mn-lt"/>
              </a:rPr>
              <a:t>分钟将手机里的消息看完，将手机正面朝下放置</a:t>
            </a:r>
            <a:r>
              <a:rPr lang="en-US" altLang="zh-CN" sz="2800" dirty="0">
                <a:sym typeface="+mn-lt"/>
              </a:rPr>
              <a:t>15</a:t>
            </a:r>
            <a:r>
              <a:rPr lang="zh-CN" altLang="en-US" sz="2800" dirty="0">
                <a:sym typeface="+mn-lt"/>
              </a:rPr>
              <a:t>分钟，每周将时间延长</a:t>
            </a:r>
            <a:r>
              <a:rPr lang="en-US" altLang="zh-CN" sz="2800" dirty="0">
                <a:sym typeface="+mn-lt"/>
              </a:rPr>
              <a:t>5</a:t>
            </a:r>
            <a:r>
              <a:rPr lang="zh-CN" altLang="en-US" sz="2800" dirty="0">
                <a:sym typeface="+mn-lt"/>
              </a:rPr>
              <a:t>分钟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808176" y="2608561"/>
            <a:ext cx="4977601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r>
              <a:rPr lang="zh-CN" altLang="en-US" sz="2800" dirty="0">
                <a:sym typeface="+mn-lt"/>
              </a:rPr>
              <a:t>天大的事不能坑队友</a:t>
            </a:r>
          </a:p>
        </p:txBody>
      </p:sp>
      <p:sp>
        <p:nvSpPr>
          <p:cNvPr id="3" name="标题 1"/>
          <p:cNvSpPr txBox="1"/>
          <p:nvPr/>
        </p:nvSpPr>
        <p:spPr>
          <a:xfrm>
            <a:off x="4492283" y="1363966"/>
            <a:ext cx="3207434" cy="48070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800">
                <a:solidFill>
                  <a:srgbClr val="D346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赶走节后综合征</a:t>
            </a:r>
            <a:endParaRPr lang="zh-CN" altLang="en-US" sz="2800" dirty="0">
              <a:solidFill>
                <a:srgbClr val="D3463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052496" y="662222"/>
            <a:ext cx="4111160" cy="256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7494" y="3833447"/>
            <a:ext cx="2164569" cy="214994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12139" y="1909443"/>
            <a:ext cx="1752933" cy="523220"/>
          </a:xfrm>
          <a:prstGeom prst="rect">
            <a:avLst/>
          </a:prstGeom>
          <a:solidFill>
            <a:srgbClr val="FE6058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smtClean="0">
                <a:solidFill>
                  <a:schemeClr val="bg1"/>
                </a:solidFill>
                <a:sym typeface="+mn-lt"/>
              </a:rPr>
              <a:t>7.</a:t>
            </a:r>
            <a:r>
              <a:rPr lang="zh-CN" altLang="en-US" sz="2800" smtClean="0">
                <a:solidFill>
                  <a:schemeClr val="bg1"/>
                </a:solidFill>
                <a:sym typeface="+mn-lt"/>
              </a:rPr>
              <a:t>脑空白</a:t>
            </a:r>
            <a:endParaRPr lang="zh-CN" altLang="en-US" sz="28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12139" y="2403838"/>
            <a:ext cx="2013757" cy="5979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r>
              <a:rPr lang="zh-CN" altLang="en-US" sz="2800" smtClean="0">
                <a:solidFill>
                  <a:srgbClr val="D346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表现</a:t>
            </a:r>
            <a:r>
              <a:rPr lang="en-US" altLang="zh-CN" sz="2800" dirty="0">
                <a:solidFill>
                  <a:srgbClr val="D346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:</a:t>
            </a:r>
            <a:endParaRPr lang="zh-CN" altLang="en-US" sz="2800" dirty="0">
              <a:solidFill>
                <a:srgbClr val="D3463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55754" y="3046006"/>
            <a:ext cx="1914955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rgbClr val="D3463A"/>
                </a:solidFill>
                <a:latin typeface="OPPOSans M" panose="00020600040101010101" pitchFamily="18" charset="-122"/>
                <a:ea typeface="OPPOSans M" panose="00020600040101010101" pitchFamily="18" charset="-122"/>
                <a:cs typeface="OPPOSans M" panose="00020600040101010101" pitchFamily="18" charset="-122"/>
              </a:defRPr>
            </a:lvl1pPr>
          </a:lstStyle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调节方法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: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042636" y="2995530"/>
            <a:ext cx="6872545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 marL="342900" indent="-342900">
              <a:buFont typeface="+mj-ea"/>
              <a:buAutoNum type="circleNumDbPlain"/>
            </a:pPr>
            <a:r>
              <a:rPr lang="zh-CN" altLang="en-US" sz="2800" dirty="0">
                <a:sym typeface="+mn-lt"/>
              </a:rPr>
              <a:t>每天花</a:t>
            </a:r>
            <a:r>
              <a:rPr lang="en-US" altLang="zh-CN" sz="2800" dirty="0">
                <a:sym typeface="+mn-lt"/>
              </a:rPr>
              <a:t>10</a:t>
            </a:r>
            <a:r>
              <a:rPr lang="zh-CN" altLang="en-US" sz="2800" dirty="0">
                <a:sym typeface="+mn-lt"/>
              </a:rPr>
              <a:t>分钟的时间，来搜寻家中经常出现的物品，比如钥匙、钱包、眼镜</a:t>
            </a:r>
          </a:p>
          <a:p>
            <a:pPr marL="342900" indent="-342900">
              <a:buFont typeface="+mj-ea"/>
              <a:buAutoNum type="circleNumDbPlain"/>
            </a:pPr>
            <a:r>
              <a:rPr lang="zh-CN" altLang="en-US" sz="2800" dirty="0">
                <a:sym typeface="+mn-lt"/>
              </a:rPr>
              <a:t>玩一些利用物理知识的智能手机游戏，能提高注意力</a:t>
            </a:r>
          </a:p>
          <a:p>
            <a:pPr marL="342900" indent="-342900">
              <a:buFont typeface="+mj-ea"/>
              <a:buAutoNum type="circleNumDbPlain"/>
            </a:pPr>
            <a:r>
              <a:rPr lang="zh-CN" altLang="en-US" sz="2800" dirty="0">
                <a:sym typeface="+mn-lt"/>
              </a:rPr>
              <a:t>上学选择不同的路线、用非惯用手刷牙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313232" y="2407542"/>
            <a:ext cx="5255361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r>
              <a:rPr lang="zh-CN" altLang="en-US" sz="2800" dirty="0">
                <a:sym typeface="+mn-lt"/>
              </a:rPr>
              <a:t>我是谁</a:t>
            </a:r>
            <a:r>
              <a:rPr lang="en-US" altLang="zh-CN" sz="2800" dirty="0">
                <a:sym typeface="+mn-lt"/>
              </a:rPr>
              <a:t>?</a:t>
            </a:r>
            <a:r>
              <a:rPr lang="zh-CN" altLang="en-US" sz="2800" dirty="0">
                <a:sym typeface="+mn-lt"/>
              </a:rPr>
              <a:t>我在哪里</a:t>
            </a:r>
            <a:r>
              <a:rPr lang="en-US" altLang="zh-CN" sz="2800" dirty="0">
                <a:sym typeface="+mn-lt"/>
              </a:rPr>
              <a:t>?</a:t>
            </a:r>
            <a:r>
              <a:rPr lang="zh-CN" altLang="en-US" sz="2800" dirty="0">
                <a:sym typeface="+mn-lt"/>
              </a:rPr>
              <a:t>我在干什么</a:t>
            </a:r>
            <a:r>
              <a:rPr lang="en-US" altLang="zh-CN" sz="2800" dirty="0">
                <a:sym typeface="+mn-lt"/>
              </a:rPr>
              <a:t>?</a:t>
            </a:r>
          </a:p>
        </p:txBody>
      </p:sp>
      <p:sp>
        <p:nvSpPr>
          <p:cNvPr id="3" name="标题 1"/>
          <p:cNvSpPr txBox="1"/>
          <p:nvPr/>
        </p:nvSpPr>
        <p:spPr>
          <a:xfrm>
            <a:off x="4492283" y="1363966"/>
            <a:ext cx="3207434" cy="48070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zh-CN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>
                <a:solidFill>
                  <a:srgbClr val="D346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>
                <a:sym typeface="+mn-lt"/>
              </a:rPr>
              <a:t>赶走节后综合征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56007" y="2257443"/>
            <a:ext cx="3014662" cy="71103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7425" y="557129"/>
            <a:ext cx="2154866" cy="7905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5110" y="1271465"/>
            <a:ext cx="2881312" cy="79846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0" cstate="screen"/>
          <a:srcRect/>
          <a:stretch>
            <a:fillRect/>
          </a:stretch>
        </p:blipFill>
        <p:spPr>
          <a:xfrm>
            <a:off x="0" y="4082543"/>
            <a:ext cx="12192000" cy="2768201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33512" y="1028700"/>
            <a:ext cx="9324975" cy="4158601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12" cstate="screen"/>
          <a:srcRect/>
          <a:stretch>
            <a:fillRect/>
          </a:stretch>
        </p:blipFill>
        <p:spPr>
          <a:xfrm>
            <a:off x="10318238" y="297186"/>
            <a:ext cx="895862" cy="1854488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1433512" y="1028700"/>
            <a:ext cx="9324975" cy="35252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1974850" y="872232"/>
            <a:ext cx="8504465" cy="561975"/>
            <a:chOff x="1974850" y="872232"/>
            <a:chExt cx="8504465" cy="561975"/>
          </a:xfrm>
        </p:grpSpPr>
        <p:pic>
          <p:nvPicPr>
            <p:cNvPr id="19" name="图形 18"/>
            <p:cNvPicPr>
              <a:picLocks noChangeAspect="1"/>
            </p:cNvPicPr>
            <p:nvPr/>
          </p:nvPicPr>
          <p:blipFill>
            <a:blip r:embed="rId13" cstate="screen"/>
            <a:stretch>
              <a:fillRect/>
            </a:stretch>
          </p:blipFill>
          <p:spPr>
            <a:xfrm>
              <a:off x="1974850" y="872232"/>
              <a:ext cx="495300" cy="561975"/>
            </a:xfrm>
            <a:prstGeom prst="rect">
              <a:avLst/>
            </a:prstGeom>
          </p:spPr>
        </p:pic>
        <p:pic>
          <p:nvPicPr>
            <p:cNvPr id="20" name="图形 19"/>
            <p:cNvPicPr>
              <a:picLocks noChangeAspect="1"/>
            </p:cNvPicPr>
            <p:nvPr/>
          </p:nvPicPr>
          <p:blipFill>
            <a:blip r:embed="rId13" cstate="screen"/>
            <a:stretch>
              <a:fillRect/>
            </a:stretch>
          </p:blipFill>
          <p:spPr>
            <a:xfrm>
              <a:off x="2864757" y="872232"/>
              <a:ext cx="495300" cy="561975"/>
            </a:xfrm>
            <a:prstGeom prst="rect">
              <a:avLst/>
            </a:prstGeom>
          </p:spPr>
        </p:pic>
        <p:pic>
          <p:nvPicPr>
            <p:cNvPr id="21" name="图形 20"/>
            <p:cNvPicPr>
              <a:picLocks noChangeAspect="1"/>
            </p:cNvPicPr>
            <p:nvPr/>
          </p:nvPicPr>
          <p:blipFill>
            <a:blip r:embed="rId13" cstate="screen"/>
            <a:stretch>
              <a:fillRect/>
            </a:stretch>
          </p:blipFill>
          <p:spPr>
            <a:xfrm>
              <a:off x="3754664" y="872232"/>
              <a:ext cx="495300" cy="561975"/>
            </a:xfrm>
            <a:prstGeom prst="rect">
              <a:avLst/>
            </a:prstGeom>
          </p:spPr>
        </p:pic>
        <p:pic>
          <p:nvPicPr>
            <p:cNvPr id="22" name="图形 21"/>
            <p:cNvPicPr>
              <a:picLocks noChangeAspect="1"/>
            </p:cNvPicPr>
            <p:nvPr/>
          </p:nvPicPr>
          <p:blipFill>
            <a:blip r:embed="rId13" cstate="screen"/>
            <a:stretch>
              <a:fillRect/>
            </a:stretch>
          </p:blipFill>
          <p:spPr>
            <a:xfrm>
              <a:off x="4644572" y="872232"/>
              <a:ext cx="495300" cy="561975"/>
            </a:xfrm>
            <a:prstGeom prst="rect">
              <a:avLst/>
            </a:prstGeom>
          </p:spPr>
        </p:pic>
        <p:pic>
          <p:nvPicPr>
            <p:cNvPr id="23" name="图形 22"/>
            <p:cNvPicPr>
              <a:picLocks noChangeAspect="1"/>
            </p:cNvPicPr>
            <p:nvPr/>
          </p:nvPicPr>
          <p:blipFill>
            <a:blip r:embed="rId13" cstate="screen"/>
            <a:stretch>
              <a:fillRect/>
            </a:stretch>
          </p:blipFill>
          <p:spPr>
            <a:xfrm>
              <a:off x="5534478" y="872232"/>
              <a:ext cx="495300" cy="561975"/>
            </a:xfrm>
            <a:prstGeom prst="rect">
              <a:avLst/>
            </a:prstGeom>
          </p:spPr>
        </p:pic>
        <p:pic>
          <p:nvPicPr>
            <p:cNvPr id="24" name="图形 23"/>
            <p:cNvPicPr>
              <a:picLocks noChangeAspect="1"/>
            </p:cNvPicPr>
            <p:nvPr/>
          </p:nvPicPr>
          <p:blipFill>
            <a:blip r:embed="rId13" cstate="screen"/>
            <a:stretch>
              <a:fillRect/>
            </a:stretch>
          </p:blipFill>
          <p:spPr>
            <a:xfrm>
              <a:off x="6424386" y="872232"/>
              <a:ext cx="495300" cy="561975"/>
            </a:xfrm>
            <a:prstGeom prst="rect">
              <a:avLst/>
            </a:prstGeom>
          </p:spPr>
        </p:pic>
        <p:pic>
          <p:nvPicPr>
            <p:cNvPr id="25" name="图形 24"/>
            <p:cNvPicPr>
              <a:picLocks noChangeAspect="1"/>
            </p:cNvPicPr>
            <p:nvPr/>
          </p:nvPicPr>
          <p:blipFill>
            <a:blip r:embed="rId13" cstate="screen"/>
            <a:stretch>
              <a:fillRect/>
            </a:stretch>
          </p:blipFill>
          <p:spPr>
            <a:xfrm>
              <a:off x="7314293" y="872232"/>
              <a:ext cx="495300" cy="561975"/>
            </a:xfrm>
            <a:prstGeom prst="rect">
              <a:avLst/>
            </a:prstGeom>
          </p:spPr>
        </p:pic>
        <p:pic>
          <p:nvPicPr>
            <p:cNvPr id="26" name="图形 25"/>
            <p:cNvPicPr>
              <a:picLocks noChangeAspect="1"/>
            </p:cNvPicPr>
            <p:nvPr/>
          </p:nvPicPr>
          <p:blipFill>
            <a:blip r:embed="rId13" cstate="screen"/>
            <a:stretch>
              <a:fillRect/>
            </a:stretch>
          </p:blipFill>
          <p:spPr>
            <a:xfrm>
              <a:off x="8204200" y="872232"/>
              <a:ext cx="495300" cy="561975"/>
            </a:xfrm>
            <a:prstGeom prst="rect">
              <a:avLst/>
            </a:prstGeom>
          </p:spPr>
        </p:pic>
        <p:pic>
          <p:nvPicPr>
            <p:cNvPr id="27" name="图形 26"/>
            <p:cNvPicPr>
              <a:picLocks noChangeAspect="1"/>
            </p:cNvPicPr>
            <p:nvPr/>
          </p:nvPicPr>
          <p:blipFill>
            <a:blip r:embed="rId13" cstate="screen"/>
            <a:stretch>
              <a:fillRect/>
            </a:stretch>
          </p:blipFill>
          <p:spPr>
            <a:xfrm>
              <a:off x="9094107" y="872232"/>
              <a:ext cx="495300" cy="561975"/>
            </a:xfrm>
            <a:prstGeom prst="rect">
              <a:avLst/>
            </a:prstGeom>
          </p:spPr>
        </p:pic>
        <p:pic>
          <p:nvPicPr>
            <p:cNvPr id="28" name="图形 27"/>
            <p:cNvPicPr>
              <a:picLocks noChangeAspect="1"/>
            </p:cNvPicPr>
            <p:nvPr/>
          </p:nvPicPr>
          <p:blipFill>
            <a:blip r:embed="rId13" cstate="screen"/>
            <a:stretch>
              <a:fillRect/>
            </a:stretch>
          </p:blipFill>
          <p:spPr>
            <a:xfrm>
              <a:off x="9984015" y="872232"/>
              <a:ext cx="495300" cy="561975"/>
            </a:xfrm>
            <a:prstGeom prst="rect">
              <a:avLst/>
            </a:prstGeom>
          </p:spPr>
        </p:pic>
      </p:grpSp>
      <p:sp>
        <p:nvSpPr>
          <p:cNvPr id="31" name="文本框 30"/>
          <p:cNvSpPr txBox="1"/>
          <p:nvPr/>
        </p:nvSpPr>
        <p:spPr>
          <a:xfrm>
            <a:off x="2508249" y="2450963"/>
            <a:ext cx="71755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6600" dirty="0">
                <a:solidFill>
                  <a:srgbClr val="D346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调整状态投入学习</a:t>
            </a:r>
            <a:endParaRPr lang="zh-CN" altLang="en-US" sz="6600" dirty="0">
              <a:solidFill>
                <a:srgbClr val="D346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889771" y="1801155"/>
            <a:ext cx="2412459" cy="69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  <a:spcBef>
                <a:spcPts val="0"/>
              </a:spcBef>
            </a:pPr>
            <a:r>
              <a:rPr lang="zh-CN" altLang="en-US" sz="3200" dirty="0">
                <a:solidFill>
                  <a:srgbClr val="4D27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第四部分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14" cstate="screen"/>
          <a:srcRect/>
          <a:stretch>
            <a:fillRect/>
          </a:stretch>
        </p:blipFill>
        <p:spPr>
          <a:xfrm>
            <a:off x="8973455" y="3691650"/>
            <a:ext cx="2855800" cy="2864156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5" cstate="screen"/>
          <a:srcRect/>
          <a:stretch>
            <a:fillRect/>
          </a:stretch>
        </p:blipFill>
        <p:spPr>
          <a:xfrm>
            <a:off x="450622" y="3640687"/>
            <a:ext cx="2855800" cy="2864156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6" cstate="screen"/>
          <a:stretch>
            <a:fillRect/>
          </a:stretch>
        </p:blipFill>
        <p:spPr>
          <a:xfrm>
            <a:off x="153955" y="1599639"/>
            <a:ext cx="1619848" cy="2383356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17" cstate="screen"/>
          <a:srcRect/>
          <a:stretch>
            <a:fillRect/>
          </a:stretch>
        </p:blipFill>
        <p:spPr>
          <a:xfrm>
            <a:off x="896642" y="353157"/>
            <a:ext cx="772497" cy="825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screen"/>
          <a:srcRect t="34298" r="51784"/>
          <a:stretch/>
        </p:blipFill>
        <p:spPr>
          <a:xfrm>
            <a:off x="1073533" y="2027104"/>
            <a:ext cx="4941677" cy="420859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3870867" y="1341438"/>
            <a:ext cx="4450266" cy="480709"/>
          </a:xfrm>
          <a:noFill/>
          <a:ln>
            <a:solidFill>
              <a:srgbClr val="92D05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zh-CN" altLang="en-US" sz="2800" dirty="0">
                <a:solidFill>
                  <a:srgbClr val="D3463A"/>
                </a:solidFill>
                <a:cs typeface="+mn-ea"/>
                <a:sym typeface="+mn-lt"/>
              </a:rPr>
              <a:t>调整状态投入学习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334160" y="2027104"/>
            <a:ext cx="2743739" cy="523220"/>
          </a:xfrm>
          <a:prstGeom prst="rect">
            <a:avLst/>
          </a:prstGeom>
          <a:solidFill>
            <a:srgbClr val="FE6058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defRPr>
                <a:solidFill>
                  <a:schemeClr val="bg1"/>
                </a:solidFill>
                <a:cs typeface="+mn-ea"/>
              </a:defRPr>
            </a:lvl1pPr>
          </a:lstStyle>
          <a:p>
            <a:r>
              <a:rPr lang="en-US" altLang="zh-CN" sz="2800" smtClean="0">
                <a:sym typeface="+mn-lt"/>
              </a:rPr>
              <a:t>1.</a:t>
            </a:r>
            <a:r>
              <a:rPr lang="zh-CN" altLang="en-US" sz="2800" smtClean="0">
                <a:sym typeface="+mn-lt"/>
              </a:rPr>
              <a:t>制定</a:t>
            </a:r>
            <a:r>
              <a:rPr lang="zh-CN" altLang="en-US" sz="2800" dirty="0">
                <a:sym typeface="+mn-lt"/>
              </a:rPr>
              <a:t>学习计划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334160" y="2671509"/>
            <a:ext cx="4925079" cy="31509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>
                <a:sym typeface="+mn-lt"/>
              </a:rPr>
              <a:t>一个良好的铺垫能有效</a:t>
            </a:r>
            <a:r>
              <a:rPr lang="zh-CN" altLang="en-US" sz="2800">
                <a:sym typeface="+mn-lt"/>
              </a:rPr>
              <a:t>避免</a:t>
            </a:r>
            <a:r>
              <a:rPr lang="zh-CN" altLang="en-US" sz="2800" smtClean="0">
                <a:sym typeface="+mn-lt"/>
              </a:rPr>
              <a:t>“节后综合征”</a:t>
            </a:r>
            <a:r>
              <a:rPr lang="zh-CN" altLang="en-US" sz="2800" dirty="0">
                <a:sym typeface="+mn-lt"/>
              </a:rPr>
              <a:t>带来的不良影响，因此最好为自己指定一个学习计划，将学习量化安排，明确每天的任务，抛开对学习的厌倦情绪。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3870867" y="1341438"/>
            <a:ext cx="4450266" cy="480709"/>
          </a:xfrm>
          <a:noFill/>
          <a:ln>
            <a:solidFill>
              <a:srgbClr val="92D05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zh-CN" altLang="en-US" sz="2800" dirty="0">
                <a:solidFill>
                  <a:srgbClr val="D3463A"/>
                </a:solidFill>
                <a:cs typeface="+mn-ea"/>
                <a:sym typeface="+mn-lt"/>
              </a:rPr>
              <a:t>调整状态投入学习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569026" y="1992254"/>
            <a:ext cx="5878376" cy="523220"/>
          </a:xfrm>
          <a:prstGeom prst="rect">
            <a:avLst/>
          </a:prstGeom>
          <a:solidFill>
            <a:srgbClr val="FE6058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defRPr>
                <a:solidFill>
                  <a:schemeClr val="bg1"/>
                </a:solidFill>
                <a:cs typeface="+mn-ea"/>
              </a:defRPr>
            </a:lvl1pPr>
          </a:lstStyle>
          <a:p>
            <a:r>
              <a:rPr lang="en-US" altLang="zh-CN" sz="2800" smtClean="0">
                <a:sym typeface="+mn-lt"/>
              </a:rPr>
              <a:t>2.</a:t>
            </a:r>
            <a:r>
              <a:rPr lang="zh-CN" altLang="en-US" sz="2800" smtClean="0">
                <a:sym typeface="+mn-lt"/>
              </a:rPr>
              <a:t>提前</a:t>
            </a:r>
            <a:r>
              <a:rPr lang="zh-CN" altLang="en-US" sz="2800" dirty="0">
                <a:sym typeface="+mn-lt"/>
              </a:rPr>
              <a:t>预习，帮助自己提高听课效果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414790" y="2807650"/>
            <a:ext cx="706819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800" dirty="0">
                <a:sym typeface="+mn-lt"/>
              </a:rPr>
              <a:t>同学们不妨利用开学前的时间里把各科，尤其是数学的新课预习下。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sym typeface="+mn-lt"/>
              </a:rPr>
              <a:t>一般各科预习到开学后两三天的进度就能收获到很明显的效果。</a:t>
            </a:r>
          </a:p>
        </p:txBody>
      </p:sp>
      <p:pic>
        <p:nvPicPr>
          <p:cNvPr id="1026" name="Picture 2" descr="https://gimg2.baidu.com/image_search/src=http%3A%2F%2Fstatic2.ivwen.com%2Fusers%2F52828232%2F36255d72f1607545249beee9e48c1daf.jpg%3Fmeipian-raw%2Fbucket%2Fivwen%2Fkey%2FdXNlcnMvNTI4MjgyMzIvMzYyNTVkNzJmMTYwNzU0NTI0OWJlZWU5ZTQ4YzFkYWYuanBn%2Fsign%2F9e8ba7c08486a300d973f5541eaa3ac3.jpg&amp;refer=http%3A%2F%2Fstatic2.ivwen.com&amp;app=2002&amp;size=f9999,10000&amp;q=a80&amp;n=0&amp;g=0n&amp;fmt=auto?sec=1715478155&amp;t=95e6914192bb10ebee6124b360a3c5c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1628" y="2590941"/>
            <a:ext cx="2066164" cy="2069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3870867" y="1341438"/>
            <a:ext cx="4450266" cy="480709"/>
          </a:xfrm>
          <a:noFill/>
          <a:ln>
            <a:solidFill>
              <a:srgbClr val="92D05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zh-CN" altLang="en-US" sz="2800" dirty="0">
                <a:solidFill>
                  <a:srgbClr val="D3463A"/>
                </a:solidFill>
                <a:cs typeface="+mn-ea"/>
                <a:sym typeface="+mn-lt"/>
              </a:rPr>
              <a:t>调整状态投入学习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591060" y="3487015"/>
            <a:ext cx="8774617" cy="13088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800">
                <a:sym typeface="+mn-lt"/>
              </a:rPr>
              <a:t>首先，需要有一个明确的目标定位，不要超过自己的实力，否则设定的目标达不到，心理就会受到挫折。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569026" y="1992254"/>
            <a:ext cx="2000439" cy="523220"/>
          </a:xfrm>
          <a:prstGeom prst="rect">
            <a:avLst/>
          </a:prstGeom>
          <a:solidFill>
            <a:srgbClr val="FE6058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defRPr>
                <a:solidFill>
                  <a:schemeClr val="bg1"/>
                </a:solidFill>
                <a:cs typeface="+mn-ea"/>
              </a:defRPr>
            </a:lvl1pPr>
          </a:lstStyle>
          <a:p>
            <a:r>
              <a:rPr lang="en-US" altLang="zh-CN" sz="2800" smtClean="0">
                <a:sym typeface="+mn-lt"/>
              </a:rPr>
              <a:t>3.</a:t>
            </a:r>
            <a:r>
              <a:rPr lang="zh-CN" altLang="en-US" sz="2800">
                <a:sym typeface="+mn-lt"/>
              </a:rPr>
              <a:t>调整</a:t>
            </a:r>
            <a:r>
              <a:rPr lang="zh-CN" altLang="en-US" sz="2800" smtClean="0">
                <a:sym typeface="+mn-lt"/>
              </a:rPr>
              <a:t>心态</a:t>
            </a:r>
            <a:endParaRPr lang="zh-CN" altLang="en-US" sz="2800"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978148" y="2793688"/>
            <a:ext cx="2000439" cy="52322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defRPr>
                <a:solidFill>
                  <a:schemeClr val="bg1"/>
                </a:solidFill>
                <a:cs typeface="+mn-ea"/>
              </a:defRPr>
            </a:lvl1pPr>
          </a:lstStyle>
          <a:p>
            <a:r>
              <a:rPr lang="zh-CN" altLang="en-US" sz="2800">
                <a:sym typeface="+mn-lt"/>
              </a:rPr>
              <a:t>①</a:t>
            </a:r>
            <a:r>
              <a:rPr lang="zh-CN" altLang="en-US" sz="2800" smtClean="0">
                <a:sym typeface="+mn-lt"/>
              </a:rPr>
              <a:t>树立</a:t>
            </a:r>
            <a:r>
              <a:rPr lang="zh-CN" altLang="en-US" sz="2800">
                <a:sym typeface="+mn-lt"/>
              </a:rPr>
              <a:t>信心</a:t>
            </a:r>
          </a:p>
        </p:txBody>
      </p:sp>
    </p:spTree>
    <p:extLst>
      <p:ext uri="{BB962C8B-B14F-4D97-AF65-F5344CB8AC3E}">
        <p14:creationId xmlns:p14="http://schemas.microsoft.com/office/powerpoint/2010/main" val="1763245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3870867" y="1341438"/>
            <a:ext cx="4450266" cy="480709"/>
          </a:xfrm>
          <a:noFill/>
          <a:ln>
            <a:solidFill>
              <a:srgbClr val="92D05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zh-CN" altLang="en-US" sz="2800" dirty="0">
                <a:solidFill>
                  <a:srgbClr val="D3463A"/>
                </a:solidFill>
                <a:cs typeface="+mn-ea"/>
                <a:sym typeface="+mn-lt"/>
              </a:rPr>
              <a:t>调整状态投入学习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591060" y="3487015"/>
            <a:ext cx="877461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800" smtClean="0">
                <a:sym typeface="+mn-lt"/>
              </a:rPr>
              <a:t>每天</a:t>
            </a:r>
            <a:r>
              <a:rPr lang="zh-CN" altLang="en-US" sz="2800" dirty="0">
                <a:sym typeface="+mn-lt"/>
              </a:rPr>
              <a:t>勤勤恳恳踏踏实实，努力学好每一</a:t>
            </a:r>
            <a:r>
              <a:rPr lang="zh-CN" altLang="en-US" sz="2800">
                <a:sym typeface="+mn-lt"/>
              </a:rPr>
              <a:t>门</a:t>
            </a:r>
            <a:r>
              <a:rPr lang="zh-CN" altLang="en-US" sz="2800" smtClean="0">
                <a:sym typeface="+mn-lt"/>
              </a:rPr>
              <a:t>课。但不要设立过高的目标，要明白成绩</a:t>
            </a:r>
            <a:r>
              <a:rPr lang="zh-CN" altLang="en-US" sz="2800" dirty="0">
                <a:sym typeface="+mn-lt"/>
              </a:rPr>
              <a:t>是</a:t>
            </a:r>
            <a:r>
              <a:rPr lang="zh-CN" altLang="en-US" sz="2800">
                <a:sym typeface="+mn-lt"/>
              </a:rPr>
              <a:t>一</a:t>
            </a:r>
            <a:r>
              <a:rPr lang="zh-CN" altLang="en-US" sz="2800" smtClean="0">
                <a:sym typeface="+mn-lt"/>
              </a:rPr>
              <a:t>个受多方面影响的自然结果</a:t>
            </a:r>
            <a:r>
              <a:rPr lang="zh-CN" altLang="en-US" sz="2800" dirty="0">
                <a:sym typeface="+mn-lt"/>
              </a:rPr>
              <a:t>，并不会因为目标</a:t>
            </a:r>
            <a:r>
              <a:rPr lang="zh-CN" altLang="en-US" sz="2800">
                <a:sym typeface="+mn-lt"/>
              </a:rPr>
              <a:t>的</a:t>
            </a:r>
            <a:r>
              <a:rPr lang="zh-CN" altLang="en-US" sz="2800" smtClean="0">
                <a:sym typeface="+mn-lt"/>
              </a:rPr>
              <a:t>设定就必然变得更好</a:t>
            </a:r>
            <a:r>
              <a:rPr lang="zh-CN" altLang="en-US" sz="2800" dirty="0">
                <a:sym typeface="+mn-lt"/>
              </a:rPr>
              <a:t>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569026" y="1992254"/>
            <a:ext cx="2000439" cy="523220"/>
          </a:xfrm>
          <a:prstGeom prst="rect">
            <a:avLst/>
          </a:prstGeom>
          <a:solidFill>
            <a:srgbClr val="FE6058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defRPr>
                <a:solidFill>
                  <a:schemeClr val="bg1"/>
                </a:solidFill>
                <a:cs typeface="+mn-ea"/>
              </a:defRPr>
            </a:lvl1pPr>
          </a:lstStyle>
          <a:p>
            <a:r>
              <a:rPr lang="en-US" altLang="zh-CN" sz="2800" smtClean="0">
                <a:sym typeface="+mn-lt"/>
              </a:rPr>
              <a:t>3.</a:t>
            </a:r>
            <a:r>
              <a:rPr lang="zh-CN" altLang="en-US" sz="2800">
                <a:sym typeface="+mn-lt"/>
              </a:rPr>
              <a:t>调整</a:t>
            </a:r>
            <a:r>
              <a:rPr lang="zh-CN" altLang="en-US" sz="2800" smtClean="0">
                <a:sym typeface="+mn-lt"/>
              </a:rPr>
              <a:t>心态</a:t>
            </a:r>
            <a:endParaRPr lang="zh-CN" altLang="en-US" sz="2800"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978148" y="2793688"/>
            <a:ext cx="2000439" cy="52322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defRPr>
                <a:solidFill>
                  <a:schemeClr val="bg1"/>
                </a:solidFill>
                <a:cs typeface="+mn-ea"/>
              </a:defRPr>
            </a:lvl1pPr>
          </a:lstStyle>
          <a:p>
            <a:r>
              <a:rPr lang="zh-CN" altLang="en-US" sz="2800" smtClean="0">
                <a:sym typeface="+mn-lt"/>
              </a:rPr>
              <a:t>②调整</a:t>
            </a:r>
            <a:r>
              <a:rPr lang="zh-CN" altLang="en-US" sz="2800">
                <a:sym typeface="+mn-lt"/>
              </a:rPr>
              <a:t>预期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3870867" y="1341438"/>
            <a:ext cx="4450266" cy="480709"/>
          </a:xfrm>
          <a:noFill/>
          <a:ln>
            <a:solidFill>
              <a:srgbClr val="92D05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zh-CN" altLang="en-US" sz="2800" dirty="0">
                <a:solidFill>
                  <a:srgbClr val="D3463A"/>
                </a:solidFill>
                <a:cs typeface="+mn-ea"/>
                <a:sym typeface="+mn-lt"/>
              </a:rPr>
              <a:t>调整状态投入学习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591060" y="3487015"/>
            <a:ext cx="8774617" cy="13088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800">
                <a:sym typeface="+mn-lt"/>
              </a:rPr>
              <a:t>以平常心对待学习，心情不好的时候，要多想想自己生活中愉快、开心的事情，把积极情绪调动起来。</a:t>
            </a:r>
            <a:endParaRPr lang="zh-CN" altLang="en-US" sz="2800" dirty="0"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569026" y="1992254"/>
            <a:ext cx="2000439" cy="523220"/>
          </a:xfrm>
          <a:prstGeom prst="rect">
            <a:avLst/>
          </a:prstGeom>
          <a:solidFill>
            <a:srgbClr val="FE6058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defRPr>
                <a:solidFill>
                  <a:schemeClr val="bg1"/>
                </a:solidFill>
                <a:cs typeface="+mn-ea"/>
              </a:defRPr>
            </a:lvl1pPr>
          </a:lstStyle>
          <a:p>
            <a:r>
              <a:rPr lang="en-US" altLang="zh-CN" sz="2800" smtClean="0">
                <a:sym typeface="+mn-lt"/>
              </a:rPr>
              <a:t>3.</a:t>
            </a:r>
            <a:r>
              <a:rPr lang="zh-CN" altLang="en-US" sz="2800">
                <a:sym typeface="+mn-lt"/>
              </a:rPr>
              <a:t>调整</a:t>
            </a:r>
            <a:r>
              <a:rPr lang="zh-CN" altLang="en-US" sz="2800" smtClean="0">
                <a:sym typeface="+mn-lt"/>
              </a:rPr>
              <a:t>心态</a:t>
            </a:r>
            <a:endParaRPr lang="zh-CN" altLang="en-US" sz="2800"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978148" y="2793688"/>
            <a:ext cx="2000439" cy="52322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defRPr>
                <a:solidFill>
                  <a:schemeClr val="bg1"/>
                </a:solidFill>
                <a:cs typeface="+mn-ea"/>
              </a:defRPr>
            </a:lvl1pPr>
          </a:lstStyle>
          <a:p>
            <a:r>
              <a:rPr lang="zh-CN" altLang="en-US" sz="2800" smtClean="0">
                <a:sym typeface="+mn-lt"/>
              </a:rPr>
              <a:t>③优化</a:t>
            </a:r>
            <a:r>
              <a:rPr lang="zh-CN" altLang="en-US" sz="2800">
                <a:sym typeface="+mn-lt"/>
              </a:rPr>
              <a:t>情绪</a:t>
            </a:r>
            <a:endParaRPr lang="zh-CN" altLang="en-US" sz="2800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2973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3870867" y="1341438"/>
            <a:ext cx="4450266" cy="48070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800">
                <a:solidFill>
                  <a:srgbClr val="D346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调整状态投入学习</a:t>
            </a:r>
            <a:endParaRPr lang="zh-CN" altLang="en-US" sz="2800" dirty="0">
              <a:solidFill>
                <a:srgbClr val="D3463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textcount"/>
          <p:cNvSpPr txBox="1"/>
          <p:nvPr/>
        </p:nvSpPr>
        <p:spPr>
          <a:xfrm>
            <a:off x="2252477" y="2366773"/>
            <a:ext cx="7892361" cy="19504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r>
              <a:rPr lang="zh-CN" altLang="en-US" sz="3200" dirty="0"/>
              <a:t>同学们，</a:t>
            </a:r>
            <a:r>
              <a:rPr lang="zh-CN" altLang="en-US" sz="3200"/>
              <a:t>你们</a:t>
            </a:r>
            <a:r>
              <a:rPr lang="zh-CN" altLang="en-US" sz="3200" smtClean="0"/>
              <a:t>都掌握了吗？</a:t>
            </a:r>
            <a:endParaRPr lang="zh-CN" altLang="en-US" sz="3200" dirty="0"/>
          </a:p>
          <a:p>
            <a:r>
              <a:rPr lang="zh-CN" altLang="en-US" sz="3200" dirty="0"/>
              <a:t>希望大家尽快早点调整</a:t>
            </a:r>
            <a:r>
              <a:rPr lang="zh-CN" altLang="en-US" sz="3200"/>
              <a:t>好</a:t>
            </a:r>
            <a:r>
              <a:rPr lang="zh-CN" altLang="en-US" sz="3200" smtClean="0"/>
              <a:t>状态，以崭新的</a:t>
            </a:r>
            <a:r>
              <a:rPr lang="zh-CN" altLang="en-US" sz="3200" dirty="0"/>
              <a:t>面貌迎接今后的学习吧！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111f5541-264f-45e0-9b41-cdcb07121cc7&quot;,&quot;Name&quot;:&quot;111&quot;,&quot;Kind&quot;:&quot;Custom&quot;,&quot;OldGuidesSetting&quot;:{&quot;HeaderHeight&quot;:15.0,&quot;FooterHeight&quot;:9.0,&quot;SideMargin&quot;:8.0,&quot;TopMargin&quot;:0.0,&quot;BottomMargin&quot;:0.0,&quot;IntervalMargin&quot;:2.5}}"/>
  <p:tag name="COMMONDATA" val="eyJoZGlkIjoiMmMxNzY4NzliODJmOGYzMWEyZDdkODA0MWI0NTdiODc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qtczana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1002</Words>
  <Application>Microsoft Office PowerPoint</Application>
  <PresentationFormat>宽屏</PresentationFormat>
  <Paragraphs>120</Paragraphs>
  <Slides>25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31" baseType="lpstr">
      <vt:lpstr>宋体</vt:lpstr>
      <vt:lpstr>微软雅黑</vt:lpstr>
      <vt:lpstr>Arial</vt:lpstr>
      <vt:lpstr>Calibri</vt:lpstr>
      <vt:lpstr>第一PPT，www.1ppt.com</vt:lpstr>
      <vt:lpstr>1_自定义设计方案</vt:lpstr>
      <vt:lpstr>PowerPoint 演示文稿</vt:lpstr>
      <vt:lpstr>目录</vt:lpstr>
      <vt:lpstr>PowerPoint 演示文稿</vt:lpstr>
      <vt:lpstr>说说你的国庆节</vt:lpstr>
      <vt:lpstr>假期分享</vt:lpstr>
      <vt:lpstr>PowerPoint 演示文稿</vt:lpstr>
      <vt:lpstr>PowerPoint 演示文稿</vt:lpstr>
      <vt:lpstr>节后综合征 </vt:lpstr>
      <vt:lpstr>PowerPoint 演示文稿</vt:lpstr>
      <vt:lpstr>PowerPoint 演示文稿</vt:lpstr>
      <vt:lpstr>赶走节后综合征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调整状态投入学习</vt:lpstr>
      <vt:lpstr>调整状态投入学习</vt:lpstr>
      <vt:lpstr>调整状态投入学习</vt:lpstr>
      <vt:lpstr>调整状态投入学习</vt:lpstr>
      <vt:lpstr>调整状态投入学习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keywords>www.1ppt.com</cp:keywords>
  <dcterms:created xsi:type="dcterms:W3CDTF">2022-08-17T14:34:00Z</dcterms:created>
  <dcterms:modified xsi:type="dcterms:W3CDTF">2024-04-12T02:19:24Z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8E0D016890814DC7B06619DE275C880D_12</vt:lpwstr>
  </property>
  <property fmtid="{D5CDD505-2E9C-101B-9397-08002B2CF9AE}" pid="3" name="KSOProductBuildVer">
    <vt:lpwstr>2052-12.1.0.15712</vt:lpwstr>
  </property>
</Properties>
</file>