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306" r:id="rId2"/>
    <p:sldId id="323" r:id="rId3"/>
    <p:sldId id="307" r:id="rId4"/>
    <p:sldId id="308" r:id="rId5"/>
    <p:sldId id="309" r:id="rId6"/>
    <p:sldId id="282" r:id="rId7"/>
    <p:sldId id="263" r:id="rId8"/>
    <p:sldId id="287" r:id="rId9"/>
    <p:sldId id="288" r:id="rId10"/>
    <p:sldId id="289" r:id="rId11"/>
    <p:sldId id="290" r:id="rId12"/>
    <p:sldId id="324" r:id="rId13"/>
    <p:sldId id="292" r:id="rId14"/>
    <p:sldId id="328" r:id="rId15"/>
    <p:sldId id="325" r:id="rId16"/>
    <p:sldId id="315" r:id="rId17"/>
    <p:sldId id="329" r:id="rId18"/>
    <p:sldId id="332" r:id="rId19"/>
    <p:sldId id="331" r:id="rId20"/>
    <p:sldId id="326" r:id="rId21"/>
    <p:sldId id="296" r:id="rId22"/>
    <p:sldId id="333" r:id="rId23"/>
    <p:sldId id="334" r:id="rId24"/>
    <p:sldId id="335" r:id="rId25"/>
    <p:sldId id="327" r:id="rId26"/>
    <p:sldId id="302"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69"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 xmlns:p1710="http://schemas.microsoft.com/office/powerpoint/2017/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50" autoAdjust="0"/>
    <p:restoredTop sz="94660"/>
  </p:normalViewPr>
  <p:slideViewPr>
    <p:cSldViewPr showGuides="1">
      <p:cViewPr>
        <p:scale>
          <a:sx n="66" d="100"/>
          <a:sy n="66" d="100"/>
        </p:scale>
        <p:origin x="48" y="1020"/>
      </p:cViewPr>
      <p:guideLst>
        <p:guide orient="horz" pos="2069"/>
        <p:guide pos="384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9B5489-9CAA-49A1-83D7-0BA5327235C1}" type="datetimeFigureOut">
              <a:rPr lang="zh-CN" altLang="en-US" smtClean="0"/>
              <a:t>2024/4/12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649ED0-5799-4520-BF2A-427D27C8392A}" type="slidenum">
              <a:rPr lang="zh-CN" altLang="en-US" smtClean="0"/>
              <a:t>‹#›</a:t>
            </a:fld>
            <a:endParaRPr lang="zh-CN" altLang="en-US"/>
          </a:p>
        </p:txBody>
      </p:sp>
    </p:spTree>
    <p:extLst>
      <p:ext uri="{BB962C8B-B14F-4D97-AF65-F5344CB8AC3E}">
        <p14:creationId xmlns:p14="http://schemas.microsoft.com/office/powerpoint/2010/main" val="2141899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91FF2E-13E0-4D20-9EFB-5E741A2B113F}" type="slidenum">
              <a:rPr lang="zh-CN" altLang="en-US" smtClean="0"/>
              <a:t>2</a:t>
            </a:fld>
            <a:endParaRPr lang="zh-CN" altLang="en-US"/>
          </a:p>
        </p:txBody>
      </p:sp>
    </p:spTree>
    <p:extLst>
      <p:ext uri="{BB962C8B-B14F-4D97-AF65-F5344CB8AC3E}">
        <p14:creationId xmlns:p14="http://schemas.microsoft.com/office/powerpoint/2010/main" val="821318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E649ED0-5799-4520-BF2A-427D27C8392A}" type="slidenum">
              <a:rPr lang="zh-CN" altLang="en-US" smtClean="0"/>
              <a:t>9</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E649ED0-5799-4520-BF2A-427D27C8392A}" type="slidenum">
              <a:rPr lang="zh-CN" altLang="en-US" smtClean="0"/>
              <a:t>21</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E649ED0-5799-4520-BF2A-427D27C8392A}" type="slidenum">
              <a:rPr lang="zh-CN" altLang="en-US" smtClean="0"/>
              <a:t>22</a:t>
            </a:fld>
            <a:endParaRPr lang="zh-CN" altLang="en-US"/>
          </a:p>
        </p:txBody>
      </p:sp>
    </p:spTree>
    <p:extLst>
      <p:ext uri="{BB962C8B-B14F-4D97-AF65-F5344CB8AC3E}">
        <p14:creationId xmlns:p14="http://schemas.microsoft.com/office/powerpoint/2010/main" val="3082738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E649ED0-5799-4520-BF2A-427D27C8392A}" type="slidenum">
              <a:rPr lang="zh-CN" altLang="en-US" smtClean="0"/>
              <a:t>23</a:t>
            </a:fld>
            <a:endParaRPr lang="zh-CN" altLang="en-US"/>
          </a:p>
        </p:txBody>
      </p:sp>
    </p:spTree>
    <p:extLst>
      <p:ext uri="{BB962C8B-B14F-4D97-AF65-F5344CB8AC3E}">
        <p14:creationId xmlns:p14="http://schemas.microsoft.com/office/powerpoint/2010/main" val="931101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E649ED0-5799-4520-BF2A-427D27C8392A}" type="slidenum">
              <a:rPr lang="zh-CN" altLang="en-US" smtClean="0"/>
              <a:t>24</a:t>
            </a:fld>
            <a:endParaRPr lang="zh-CN" altLang="en-US"/>
          </a:p>
        </p:txBody>
      </p:sp>
    </p:spTree>
    <p:extLst>
      <p:ext uri="{BB962C8B-B14F-4D97-AF65-F5344CB8AC3E}">
        <p14:creationId xmlns:p14="http://schemas.microsoft.com/office/powerpoint/2010/main" val="2519664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E649ED0-5799-4520-BF2A-427D27C8392A}" type="slidenum">
              <a:rPr lang="zh-CN" altLang="en-US" smtClean="0"/>
              <a:t>26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70F4F46-2FE7-4748-9B1F-509611446D77}" type="datetimeFigureOut">
              <a:rPr lang="zh-CN" altLang="en-US" smtClean="0"/>
              <a:t>2024/4/12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A1B9DF-EC43-4ED4-B703-A1D214BC28A5}" type="slidenum">
              <a:rPr lang="zh-CN" altLang="en-US" smtClean="0"/>
              <a:t>‹#›</a:t>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8" name="图片 7"/>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97582" y="215794"/>
            <a:ext cx="1450455" cy="553474"/>
          </a:xfrm>
          <a:custGeom>
            <a:avLst/>
            <a:gdLst>
              <a:gd name="connsiteX0" fmla="*/ 0 w 4692776"/>
              <a:gd name="connsiteY0" fmla="*/ 0 h 1790700"/>
              <a:gd name="connsiteX1" fmla="*/ 3421807 w 4692776"/>
              <a:gd name="connsiteY1" fmla="*/ 0 h 1790700"/>
              <a:gd name="connsiteX2" fmla="*/ 3828183 w 4692776"/>
              <a:gd name="connsiteY2" fmla="*/ 733734 h 1790700"/>
              <a:gd name="connsiteX3" fmla="*/ 4692776 w 4692776"/>
              <a:gd name="connsiteY3" fmla="*/ 949882 h 1790700"/>
              <a:gd name="connsiteX4" fmla="*/ 4692776 w 4692776"/>
              <a:gd name="connsiteY4" fmla="*/ 1790700 h 1790700"/>
              <a:gd name="connsiteX5" fmla="*/ 0 w 4692776"/>
              <a:gd name="connsiteY5" fmla="*/ 179070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776" h="1790700">
                <a:moveTo>
                  <a:pt x="0" y="0"/>
                </a:moveTo>
                <a:lnTo>
                  <a:pt x="3421807" y="0"/>
                </a:lnTo>
                <a:lnTo>
                  <a:pt x="3828183" y="733734"/>
                </a:lnTo>
                <a:lnTo>
                  <a:pt x="4692776" y="949882"/>
                </a:lnTo>
                <a:lnTo>
                  <a:pt x="4692776" y="1790700"/>
                </a:lnTo>
                <a:lnTo>
                  <a:pt x="0" y="1790700"/>
                </a:lnTo>
                <a:close/>
              </a:path>
            </a:pathLst>
          </a:custGeom>
        </p:spPr>
      </p:pic>
      <p:sp>
        <p:nvSpPr>
          <p:cNvPr id="9" name="文本框 8"/>
          <p:cNvSpPr txBox="1"/>
          <p:nvPr userDrawn="1"/>
        </p:nvSpPr>
        <p:spPr>
          <a:xfrm>
            <a:off x="1032198" y="188640"/>
            <a:ext cx="2111474" cy="369332"/>
          </a:xfrm>
          <a:prstGeom prst="rect">
            <a:avLst/>
          </a:prstGeom>
          <a:noFill/>
        </p:spPr>
        <p:txBody>
          <a:bodyPr wrap="square" rtlCol="0">
            <a:spAutoFit/>
          </a:bodyPr>
          <a:lstStyle/>
          <a:p>
            <a:pPr algn="dist"/>
            <a:r>
              <a:rPr lang="zh-CN" altLang="en-US" spc="-300">
                <a:solidFill>
                  <a:schemeClr val="tx1">
                    <a:lumMod val="65000"/>
                    <a:lumOff val="35000"/>
                  </a:schemeClr>
                </a:solidFill>
                <a:latin typeface="微软雅黑" panose="020B0503020204020204" pitchFamily="34" charset="-122"/>
                <a:ea typeface="微软雅黑" panose="020B0503020204020204" pitchFamily="34" charset="-122"/>
              </a:rPr>
              <a:t>教师节的前世今生</a:t>
            </a:r>
          </a:p>
        </p:txBody>
      </p:sp>
      <p:pic>
        <p:nvPicPr>
          <p:cNvPr id="10" name="图片 9"/>
          <p:cNvPicPr/>
          <p:nvPr userDrawn="1"/>
        </p:nvPicPr>
        <p:blipFill>
          <a:blip r:embed="rId4" cstate="email">
            <a:extLst>
              <a:ext uri="{28A0092B-C50C-407E-A947-70E740481C1C}">
                <a14:useLocalDpi xmlns:a14="http://schemas.microsoft.com/office/drawing/2010/main"/>
              </a:ext>
            </a:extLst>
          </a:blip>
          <a:stretch>
            <a:fillRect/>
          </a:stretch>
        </p:blipFill>
        <p:spPr>
          <a:xfrm>
            <a:off x="8112224" y="5507428"/>
            <a:ext cx="4073302" cy="1732931"/>
          </a:xfrm>
          <a:prstGeom prst="rect">
            <a:avLst/>
          </a:prstGeom>
        </p:spPr>
      </p:pic>
      <p:pic>
        <p:nvPicPr>
          <p:cNvPr id="11" name="图片 10"/>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10866283" y="26997"/>
            <a:ext cx="1134373" cy="1067250"/>
          </a:xfrm>
          <a:prstGeom prst="rect">
            <a:avLst/>
          </a:prstGeom>
        </p:spPr>
      </p:pic>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8" name="图片 7"/>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97582" y="215794"/>
            <a:ext cx="1450455" cy="553474"/>
          </a:xfrm>
          <a:custGeom>
            <a:avLst/>
            <a:gdLst>
              <a:gd name="connsiteX0" fmla="*/ 0 w 4692776"/>
              <a:gd name="connsiteY0" fmla="*/ 0 h 1790700"/>
              <a:gd name="connsiteX1" fmla="*/ 3421807 w 4692776"/>
              <a:gd name="connsiteY1" fmla="*/ 0 h 1790700"/>
              <a:gd name="connsiteX2" fmla="*/ 3828183 w 4692776"/>
              <a:gd name="connsiteY2" fmla="*/ 733734 h 1790700"/>
              <a:gd name="connsiteX3" fmla="*/ 4692776 w 4692776"/>
              <a:gd name="connsiteY3" fmla="*/ 949882 h 1790700"/>
              <a:gd name="connsiteX4" fmla="*/ 4692776 w 4692776"/>
              <a:gd name="connsiteY4" fmla="*/ 1790700 h 1790700"/>
              <a:gd name="connsiteX5" fmla="*/ 0 w 4692776"/>
              <a:gd name="connsiteY5" fmla="*/ 179070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776" h="1790700">
                <a:moveTo>
                  <a:pt x="0" y="0"/>
                </a:moveTo>
                <a:lnTo>
                  <a:pt x="3421807" y="0"/>
                </a:lnTo>
                <a:lnTo>
                  <a:pt x="3828183" y="733734"/>
                </a:lnTo>
                <a:lnTo>
                  <a:pt x="4692776" y="949882"/>
                </a:lnTo>
                <a:lnTo>
                  <a:pt x="4692776" y="1790700"/>
                </a:lnTo>
                <a:lnTo>
                  <a:pt x="0" y="1790700"/>
                </a:lnTo>
                <a:close/>
              </a:path>
            </a:pathLst>
          </a:custGeom>
        </p:spPr>
      </p:pic>
      <p:sp>
        <p:nvSpPr>
          <p:cNvPr id="9" name="文本框 8"/>
          <p:cNvSpPr txBox="1"/>
          <p:nvPr userDrawn="1"/>
        </p:nvSpPr>
        <p:spPr>
          <a:xfrm>
            <a:off x="1032198" y="188640"/>
            <a:ext cx="2111474" cy="369332"/>
          </a:xfrm>
          <a:prstGeom prst="rect">
            <a:avLst/>
          </a:prstGeom>
          <a:noFill/>
        </p:spPr>
        <p:txBody>
          <a:bodyPr wrap="square" rtlCol="0">
            <a:spAutoFit/>
          </a:bodyPr>
          <a:lstStyle/>
          <a:p>
            <a:pPr algn="dist"/>
            <a:r>
              <a:rPr lang="zh-CN" altLang="en-US" spc="-300">
                <a:solidFill>
                  <a:schemeClr val="tx1">
                    <a:lumMod val="65000"/>
                    <a:lumOff val="35000"/>
                  </a:schemeClr>
                </a:solidFill>
                <a:latin typeface="微软雅黑" panose="020B0503020204020204" pitchFamily="34" charset="-122"/>
                <a:ea typeface="微软雅黑" panose="020B0503020204020204" pitchFamily="34" charset="-122"/>
              </a:rPr>
              <a:t>教师节的前世今生</a:t>
            </a:r>
          </a:p>
        </p:txBody>
      </p:sp>
      <p:pic>
        <p:nvPicPr>
          <p:cNvPr id="10" name="图片 9"/>
          <p:cNvPicPr/>
          <p:nvPr userDrawn="1"/>
        </p:nvPicPr>
        <p:blipFill>
          <a:blip r:embed="rId4" cstate="email">
            <a:extLst>
              <a:ext uri="{28A0092B-C50C-407E-A947-70E740481C1C}">
                <a14:useLocalDpi xmlns:a14="http://schemas.microsoft.com/office/drawing/2010/main"/>
              </a:ext>
            </a:extLst>
          </a:blip>
          <a:stretch>
            <a:fillRect/>
          </a:stretch>
        </p:blipFill>
        <p:spPr>
          <a:xfrm>
            <a:off x="8112224" y="5507428"/>
            <a:ext cx="4073302" cy="1732931"/>
          </a:xfrm>
          <a:prstGeom prst="rect">
            <a:avLst/>
          </a:prstGeom>
        </p:spPr>
      </p:pic>
      <p:pic>
        <p:nvPicPr>
          <p:cNvPr id="11" name="图片 10"/>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10866283" y="-27384"/>
            <a:ext cx="1134373" cy="1067250"/>
          </a:xfrm>
          <a:prstGeom prst="rect">
            <a:avLst/>
          </a:prstGeom>
        </p:spPr>
      </p:pic>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9" name="图片 8"/>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97582" y="215794"/>
            <a:ext cx="1450455" cy="553474"/>
          </a:xfrm>
          <a:custGeom>
            <a:avLst/>
            <a:gdLst>
              <a:gd name="connsiteX0" fmla="*/ 0 w 4692776"/>
              <a:gd name="connsiteY0" fmla="*/ 0 h 1790700"/>
              <a:gd name="connsiteX1" fmla="*/ 3421807 w 4692776"/>
              <a:gd name="connsiteY1" fmla="*/ 0 h 1790700"/>
              <a:gd name="connsiteX2" fmla="*/ 3828183 w 4692776"/>
              <a:gd name="connsiteY2" fmla="*/ 733734 h 1790700"/>
              <a:gd name="connsiteX3" fmla="*/ 4692776 w 4692776"/>
              <a:gd name="connsiteY3" fmla="*/ 949882 h 1790700"/>
              <a:gd name="connsiteX4" fmla="*/ 4692776 w 4692776"/>
              <a:gd name="connsiteY4" fmla="*/ 1790700 h 1790700"/>
              <a:gd name="connsiteX5" fmla="*/ 0 w 4692776"/>
              <a:gd name="connsiteY5" fmla="*/ 179070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776" h="1790700">
                <a:moveTo>
                  <a:pt x="0" y="0"/>
                </a:moveTo>
                <a:lnTo>
                  <a:pt x="3421807" y="0"/>
                </a:lnTo>
                <a:lnTo>
                  <a:pt x="3828183" y="733734"/>
                </a:lnTo>
                <a:lnTo>
                  <a:pt x="4692776" y="949882"/>
                </a:lnTo>
                <a:lnTo>
                  <a:pt x="4692776" y="1790700"/>
                </a:lnTo>
                <a:lnTo>
                  <a:pt x="0" y="1790700"/>
                </a:lnTo>
                <a:close/>
              </a:path>
            </a:pathLst>
          </a:custGeom>
        </p:spPr>
      </p:pic>
      <p:sp>
        <p:nvSpPr>
          <p:cNvPr id="10" name="文本框 9"/>
          <p:cNvSpPr txBox="1"/>
          <p:nvPr userDrawn="1"/>
        </p:nvSpPr>
        <p:spPr>
          <a:xfrm>
            <a:off x="1032198" y="188640"/>
            <a:ext cx="2111474" cy="369332"/>
          </a:xfrm>
          <a:prstGeom prst="rect">
            <a:avLst/>
          </a:prstGeom>
          <a:noFill/>
        </p:spPr>
        <p:txBody>
          <a:bodyPr wrap="square" rtlCol="0">
            <a:spAutoFit/>
          </a:bodyPr>
          <a:lstStyle/>
          <a:p>
            <a:pPr algn="dist"/>
            <a:r>
              <a:rPr lang="zh-CN" altLang="en-US" spc="-300">
                <a:solidFill>
                  <a:schemeClr val="tx1">
                    <a:lumMod val="65000"/>
                    <a:lumOff val="35000"/>
                  </a:schemeClr>
                </a:solidFill>
                <a:latin typeface="微软雅黑" panose="020B0503020204020204" pitchFamily="34" charset="-122"/>
                <a:ea typeface="微软雅黑" panose="020B0503020204020204" pitchFamily="34" charset="-122"/>
              </a:rPr>
              <a:t>尊师重教，重在行动</a:t>
            </a:r>
          </a:p>
        </p:txBody>
      </p:sp>
      <p:pic>
        <p:nvPicPr>
          <p:cNvPr id="11" name="图片 10"/>
          <p:cNvPicPr/>
          <p:nvPr userDrawn="1"/>
        </p:nvPicPr>
        <p:blipFill>
          <a:blip r:embed="rId4" cstate="email">
            <a:extLst>
              <a:ext uri="{28A0092B-C50C-407E-A947-70E740481C1C}">
                <a14:useLocalDpi xmlns:a14="http://schemas.microsoft.com/office/drawing/2010/main"/>
              </a:ext>
            </a:extLst>
          </a:blip>
          <a:stretch>
            <a:fillRect/>
          </a:stretch>
        </p:blipFill>
        <p:spPr>
          <a:xfrm>
            <a:off x="8112224" y="5507428"/>
            <a:ext cx="4073302" cy="1732931"/>
          </a:xfrm>
          <a:prstGeom prst="rect">
            <a:avLst/>
          </a:prstGeom>
        </p:spPr>
      </p:pic>
      <p:pic>
        <p:nvPicPr>
          <p:cNvPr id="12" name="图片 11"/>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10866283" y="-27384"/>
            <a:ext cx="1134373" cy="1067250"/>
          </a:xfrm>
          <a:prstGeom prst="rect">
            <a:avLst/>
          </a:prstGeom>
        </p:spPr>
      </p:pic>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11" name="图片 10"/>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97582" y="215794"/>
            <a:ext cx="1450455" cy="553474"/>
          </a:xfrm>
          <a:custGeom>
            <a:avLst/>
            <a:gdLst>
              <a:gd name="connsiteX0" fmla="*/ 0 w 4692776"/>
              <a:gd name="connsiteY0" fmla="*/ 0 h 1790700"/>
              <a:gd name="connsiteX1" fmla="*/ 3421807 w 4692776"/>
              <a:gd name="connsiteY1" fmla="*/ 0 h 1790700"/>
              <a:gd name="connsiteX2" fmla="*/ 3828183 w 4692776"/>
              <a:gd name="connsiteY2" fmla="*/ 733734 h 1790700"/>
              <a:gd name="connsiteX3" fmla="*/ 4692776 w 4692776"/>
              <a:gd name="connsiteY3" fmla="*/ 949882 h 1790700"/>
              <a:gd name="connsiteX4" fmla="*/ 4692776 w 4692776"/>
              <a:gd name="connsiteY4" fmla="*/ 1790700 h 1790700"/>
              <a:gd name="connsiteX5" fmla="*/ 0 w 4692776"/>
              <a:gd name="connsiteY5" fmla="*/ 179070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776" h="1790700">
                <a:moveTo>
                  <a:pt x="0" y="0"/>
                </a:moveTo>
                <a:lnTo>
                  <a:pt x="3421807" y="0"/>
                </a:lnTo>
                <a:lnTo>
                  <a:pt x="3828183" y="733734"/>
                </a:lnTo>
                <a:lnTo>
                  <a:pt x="4692776" y="949882"/>
                </a:lnTo>
                <a:lnTo>
                  <a:pt x="4692776" y="1790700"/>
                </a:lnTo>
                <a:lnTo>
                  <a:pt x="0" y="1790700"/>
                </a:lnTo>
                <a:close/>
              </a:path>
            </a:pathLst>
          </a:custGeom>
        </p:spPr>
      </p:pic>
      <p:sp>
        <p:nvSpPr>
          <p:cNvPr id="12" name="文本框 11"/>
          <p:cNvSpPr txBox="1"/>
          <p:nvPr userDrawn="1"/>
        </p:nvSpPr>
        <p:spPr>
          <a:xfrm>
            <a:off x="1032198" y="188640"/>
            <a:ext cx="2111474" cy="369332"/>
          </a:xfrm>
          <a:prstGeom prst="rect">
            <a:avLst/>
          </a:prstGeom>
          <a:noFill/>
        </p:spPr>
        <p:txBody>
          <a:bodyPr wrap="square" rtlCol="0">
            <a:spAutoFit/>
          </a:bodyPr>
          <a:lstStyle/>
          <a:p>
            <a:pPr algn="dist"/>
            <a:r>
              <a:rPr lang="zh-CN" altLang="en-US" spc="-300">
                <a:solidFill>
                  <a:schemeClr val="tx1">
                    <a:lumMod val="65000"/>
                    <a:lumOff val="35000"/>
                  </a:schemeClr>
                </a:solidFill>
                <a:latin typeface="微软雅黑" panose="020B0503020204020204" pitchFamily="34" charset="-122"/>
                <a:ea typeface="微软雅黑" panose="020B0503020204020204" pitchFamily="34" charset="-122"/>
              </a:rPr>
              <a:t>致敬最美筑梦人</a:t>
            </a:r>
          </a:p>
        </p:txBody>
      </p:sp>
      <p:pic>
        <p:nvPicPr>
          <p:cNvPr id="13" name="图片 12"/>
          <p:cNvPicPr/>
          <p:nvPr userDrawn="1"/>
        </p:nvPicPr>
        <p:blipFill>
          <a:blip r:embed="rId4" cstate="email">
            <a:extLst>
              <a:ext uri="{28A0092B-C50C-407E-A947-70E740481C1C}">
                <a14:useLocalDpi xmlns:a14="http://schemas.microsoft.com/office/drawing/2010/main"/>
              </a:ext>
            </a:extLst>
          </a:blip>
          <a:stretch>
            <a:fillRect/>
          </a:stretch>
        </p:blipFill>
        <p:spPr>
          <a:xfrm>
            <a:off x="8112224" y="5507428"/>
            <a:ext cx="4073302" cy="1732931"/>
          </a:xfrm>
          <a:prstGeom prst="rect">
            <a:avLst/>
          </a:prstGeom>
        </p:spPr>
      </p:pic>
      <p:pic>
        <p:nvPicPr>
          <p:cNvPr id="14" name="图片 13"/>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10866283" y="-27384"/>
            <a:ext cx="1134373" cy="1067250"/>
          </a:xfrm>
          <a:prstGeom prst="rect">
            <a:avLst/>
          </a:prstGeom>
        </p:spPr>
      </p:pic>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7" name="图片 6"/>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97582" y="215794"/>
            <a:ext cx="1450455" cy="553474"/>
          </a:xfrm>
          <a:custGeom>
            <a:avLst/>
            <a:gdLst>
              <a:gd name="connsiteX0" fmla="*/ 0 w 4692776"/>
              <a:gd name="connsiteY0" fmla="*/ 0 h 1790700"/>
              <a:gd name="connsiteX1" fmla="*/ 3421807 w 4692776"/>
              <a:gd name="connsiteY1" fmla="*/ 0 h 1790700"/>
              <a:gd name="connsiteX2" fmla="*/ 3828183 w 4692776"/>
              <a:gd name="connsiteY2" fmla="*/ 733734 h 1790700"/>
              <a:gd name="connsiteX3" fmla="*/ 4692776 w 4692776"/>
              <a:gd name="connsiteY3" fmla="*/ 949882 h 1790700"/>
              <a:gd name="connsiteX4" fmla="*/ 4692776 w 4692776"/>
              <a:gd name="connsiteY4" fmla="*/ 1790700 h 1790700"/>
              <a:gd name="connsiteX5" fmla="*/ 0 w 4692776"/>
              <a:gd name="connsiteY5" fmla="*/ 179070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776" h="1790700">
                <a:moveTo>
                  <a:pt x="0" y="0"/>
                </a:moveTo>
                <a:lnTo>
                  <a:pt x="3421807" y="0"/>
                </a:lnTo>
                <a:lnTo>
                  <a:pt x="3828183" y="733734"/>
                </a:lnTo>
                <a:lnTo>
                  <a:pt x="4692776" y="949882"/>
                </a:lnTo>
                <a:lnTo>
                  <a:pt x="4692776" y="1790700"/>
                </a:lnTo>
                <a:lnTo>
                  <a:pt x="0" y="1790700"/>
                </a:lnTo>
                <a:close/>
              </a:path>
            </a:pathLst>
          </a:custGeom>
        </p:spPr>
      </p:pic>
      <p:sp>
        <p:nvSpPr>
          <p:cNvPr id="8" name="文本框 7"/>
          <p:cNvSpPr txBox="1"/>
          <p:nvPr userDrawn="1"/>
        </p:nvSpPr>
        <p:spPr>
          <a:xfrm>
            <a:off x="1032198" y="188640"/>
            <a:ext cx="1158552" cy="369332"/>
          </a:xfrm>
          <a:prstGeom prst="rect">
            <a:avLst/>
          </a:prstGeom>
          <a:noFill/>
        </p:spPr>
        <p:txBody>
          <a:bodyPr wrap="square" rtlCol="0">
            <a:spAutoFit/>
          </a:bodyPr>
          <a:lstStyle/>
          <a:p>
            <a:pPr algn="dist"/>
            <a:r>
              <a:rPr lang="zh-CN" altLang="en-US" spc="-300">
                <a:solidFill>
                  <a:schemeClr val="tx1">
                    <a:lumMod val="65000"/>
                    <a:lumOff val="35000"/>
                  </a:schemeClr>
                </a:solidFill>
                <a:latin typeface="微软雅黑" panose="020B0503020204020204" pitchFamily="34" charset="-122"/>
                <a:ea typeface="微软雅黑" panose="020B0503020204020204" pitchFamily="34" charset="-122"/>
              </a:rPr>
              <a:t>版权声明</a:t>
            </a:r>
          </a:p>
        </p:txBody>
      </p:sp>
      <p:pic>
        <p:nvPicPr>
          <p:cNvPr id="9" name="图片 8"/>
          <p:cNvPicPr/>
          <p:nvPr userDrawn="1"/>
        </p:nvPicPr>
        <p:blipFill>
          <a:blip r:embed="rId4" cstate="email">
            <a:extLst>
              <a:ext uri="{28A0092B-C50C-407E-A947-70E740481C1C}">
                <a14:useLocalDpi xmlns:a14="http://schemas.microsoft.com/office/drawing/2010/main"/>
              </a:ext>
            </a:extLst>
          </a:blip>
          <a:stretch>
            <a:fillRect/>
          </a:stretch>
        </p:blipFill>
        <p:spPr>
          <a:xfrm>
            <a:off x="8112224" y="5507428"/>
            <a:ext cx="4073302" cy="1732931"/>
          </a:xfrm>
          <a:prstGeom prst="rect">
            <a:avLst/>
          </a:prstGeom>
        </p:spPr>
      </p:pic>
      <p:pic>
        <p:nvPicPr>
          <p:cNvPr id="10" name="图片 9"/>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10866283" y="-27384"/>
            <a:ext cx="1134373" cy="1067250"/>
          </a:xfrm>
          <a:prstGeom prst="rect">
            <a:avLst/>
          </a:prstGeom>
        </p:spPr>
      </p:pic>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70F4F46-2FE7-4748-9B1F-509611446D77}" type="datetimeFigureOut">
              <a:rPr lang="zh-CN" altLang="en-US" smtClean="0"/>
              <a:t>2024/4/12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A1B9DF-EC43-4ED4-B703-A1D214BC28A5}" type="slidenum">
              <a:rPr lang="zh-CN" altLang="en-US" smtClean="0"/>
              <a:t>‹#›</a:t>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70F4F46-2FE7-4748-9B1F-509611446D77}" type="datetimeFigureOut">
              <a:rPr lang="zh-CN" altLang="en-US" smtClean="0"/>
              <a:t>2024/4/12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A1B9DF-EC43-4ED4-B703-A1D214BC28A5}" type="slidenum">
              <a:rPr lang="zh-CN" altLang="en-US" smtClean="0"/>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A70F4F46-2FE7-4748-9B1F-509611446D77}" type="datetimeFigureOut">
              <a:rPr lang="zh-CN" altLang="en-US" smtClean="0"/>
              <a:t>2024/4/12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A1B9DF-EC43-4ED4-B703-A1D214BC28A5}" type="slidenum">
              <a:rPr lang="zh-CN" altLang="en-US" smtClean="0"/>
              <a:t>‹#›</a:t>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A70F4F46-2FE7-4748-9B1F-509611446D77}" type="datetimeFigureOut">
              <a:rPr lang="zh-CN" altLang="en-US" smtClean="0"/>
              <a:t>2024/4/12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A1B9DF-EC43-4ED4-B703-A1D214BC28A5}" type="slidenum">
              <a:rPr lang="zh-CN" altLang="en-US" smtClean="0"/>
              <a:t>‹#›</a:t>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29914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file:///D:\qq&#25991;&#20214;\712321467\Image\C2C\Image2\%7b75232B38-A165-1FB7-499C-2E1C792CACB5%7d.png"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思源黑体" panose="020B0500000000000000" pitchFamily="34" charset="-122"/>
                <a:ea typeface="思源黑体" panose="020B0500000000000000" pitchFamily="34" charset="-122"/>
              </a:defRPr>
            </a:lvl1pPr>
          </a:lstStyle>
          <a:p>
            <a:fld id="{A70F4F46-2FE7-4748-9B1F-509611446D77}" type="datetimeFigureOut">
              <a:rPr lang="zh-CN" altLang="en-US" smtClean="0"/>
              <a:t>2024/4/12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思源黑体" panose="020B0500000000000000" pitchFamily="34" charset="-122"/>
                <a:ea typeface="思源黑体" panose="020B0500000000000000" pitchFamily="34"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思源黑体" panose="020B0500000000000000" pitchFamily="34" charset="-122"/>
                <a:ea typeface="思源黑体" panose="020B0500000000000000" pitchFamily="34" charset="-122"/>
              </a:defRPr>
            </a:lvl1pPr>
          </a:lstStyle>
          <a:p>
            <a:fld id="{C2A1B9DF-EC43-4ED4-B703-A1D214BC28A5}" type="slidenum">
              <a:rPr lang="zh-CN" altLang="en-US" smtClean="0"/>
              <a:t>‹#›</a:t>
            </a:fld>
            <a:endParaRPr lang="zh-CN" altLang="en-US"/>
          </a:p>
        </p:txBody>
      </p:sp>
      <p:pic>
        <p:nvPicPr>
          <p:cNvPr id="7" name="图片 1073743875" descr="学科网 zxxk.com"/>
          <p:cNvPicPr>
            <a:picLocks noChangeAspect="1"/>
          </p:cNvPicPr>
          <p:nvPr/>
        </p:nvPicPr>
        <p:blipFill>
          <a:blip r:embed="rId14" r:link="rId15"/>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6" r:id="rId12"/>
  </p:sldLayoutIdLst>
  <p:transition/>
  <p:txStyles>
    <p:titleStyle>
      <a:lvl1pPr algn="l" defTabSz="914400" rtl="0" eaLnBrk="1" latinLnBrk="0" hangingPunct="1">
        <a:lnSpc>
          <a:spcPct val="90000"/>
        </a:lnSpc>
        <a:spcBef>
          <a:spcPct val="0"/>
        </a:spcBef>
        <a:buNone/>
        <a:defRPr sz="4400" kern="1200">
          <a:solidFill>
            <a:schemeClr val="tx1"/>
          </a:solidFill>
          <a:latin typeface="思源黑体" panose="020B0500000000000000" pitchFamily="34" charset="-122"/>
          <a:ea typeface="思源黑体" panose="020B0500000000000000"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思源黑体" panose="020B0500000000000000" pitchFamily="34" charset="-122"/>
          <a:ea typeface="思源黑体" panose="020B0500000000000000"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思源黑体" panose="020B0500000000000000" pitchFamily="34" charset="-122"/>
          <a:ea typeface="思源黑体" panose="020B0500000000000000"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思源黑体" panose="020B0500000000000000" pitchFamily="34" charset="-122"/>
          <a:ea typeface="思源黑体" panose="020B0500000000000000"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思源黑体" panose="020B0500000000000000" pitchFamily="34" charset="-122"/>
          <a:ea typeface="思源黑体" panose="020B0500000000000000"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思源黑体" panose="020B0500000000000000" pitchFamily="34" charset="-122"/>
          <a:ea typeface="思源黑体" panose="020B0500000000000000"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7.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6.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hyperlink" Target="http://www.1ppt.com/ziliao/" TargetMode="External"/><Relationship Id="rId13" Type="http://schemas.openxmlformats.org/officeDocument/2006/relationships/hyperlink" Target="http://www.1ppt.com/kejian/" TargetMode="External"/><Relationship Id="rId18" Type="http://schemas.openxmlformats.org/officeDocument/2006/relationships/hyperlink" Target="http://www.1ppt.com/kejian/kexue/" TargetMode="External"/><Relationship Id="rId26" Type="http://schemas.openxmlformats.org/officeDocument/2006/relationships/image" Target="../media/image18.png"/><Relationship Id="rId3" Type="http://schemas.openxmlformats.org/officeDocument/2006/relationships/hyperlink" Target="http://www.1ppt.com/sucai/" TargetMode="External"/><Relationship Id="rId21" Type="http://schemas.openxmlformats.org/officeDocument/2006/relationships/hyperlink" Target="http://www.1ppt.com/kejian/shengwu/" TargetMode="External"/><Relationship Id="rId7" Type="http://schemas.openxmlformats.org/officeDocument/2006/relationships/hyperlink" Target="http://www.1ppt.com/powerpoint/" TargetMode="External"/><Relationship Id="rId12" Type="http://schemas.openxmlformats.org/officeDocument/2006/relationships/hyperlink" Target="http://www.1ppt.cn/" TargetMode="External"/><Relationship Id="rId17" Type="http://schemas.openxmlformats.org/officeDocument/2006/relationships/hyperlink" Target="http://www.1ppt.com/kejian/meishu/" TargetMode="External"/><Relationship Id="rId25" Type="http://schemas.openxmlformats.org/officeDocument/2006/relationships/image" Target="../media/image17.png"/><Relationship Id="rId2" Type="http://schemas.openxmlformats.org/officeDocument/2006/relationships/hyperlink" Target="http://www.1ppt.com/moban/" TargetMode="External"/><Relationship Id="rId16" Type="http://schemas.openxmlformats.org/officeDocument/2006/relationships/hyperlink" Target="http://www.1ppt.com/kejian/yingyu/" TargetMode="External"/><Relationship Id="rId20" Type="http://schemas.openxmlformats.org/officeDocument/2006/relationships/hyperlink" Target="http://www.1ppt.com/kejian/huaxue/" TargetMode="External"/><Relationship Id="rId29"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hyperlink" Target="http://www.1ppt.com/xiazai/" TargetMode="External"/><Relationship Id="rId11" Type="http://schemas.openxmlformats.org/officeDocument/2006/relationships/hyperlink" Target="http://www.1ppt.com/jiaoan/" TargetMode="External"/><Relationship Id="rId24" Type="http://schemas.openxmlformats.org/officeDocument/2006/relationships/image" Target="../media/image2.png"/><Relationship Id="rId5" Type="http://schemas.openxmlformats.org/officeDocument/2006/relationships/hyperlink" Target="http://www.1ppt.com/tubiao/" TargetMode="External"/><Relationship Id="rId15" Type="http://schemas.openxmlformats.org/officeDocument/2006/relationships/hyperlink" Target="http://www.1ppt.com/kejian/shuxue/" TargetMode="External"/><Relationship Id="rId23" Type="http://schemas.openxmlformats.org/officeDocument/2006/relationships/hyperlink" Target="http://www.1ppt.com/kejian/lishi/" TargetMode="External"/><Relationship Id="rId28" Type="http://schemas.openxmlformats.org/officeDocument/2006/relationships/image" Target="../media/image11.png"/><Relationship Id="rId10" Type="http://schemas.openxmlformats.org/officeDocument/2006/relationships/hyperlink" Target="http://www.1ppt.com/shiti/" TargetMode="External"/><Relationship Id="rId19" Type="http://schemas.openxmlformats.org/officeDocument/2006/relationships/hyperlink" Target="http://www.1ppt.com/kejian/wuli/" TargetMode="External"/><Relationship Id="rId4" Type="http://schemas.openxmlformats.org/officeDocument/2006/relationships/hyperlink" Target="http://www.1ppt.com/beijing/" TargetMode="External"/><Relationship Id="rId9" Type="http://schemas.openxmlformats.org/officeDocument/2006/relationships/hyperlink" Target="http://www.1ppt.com/fanwen/" TargetMode="External"/><Relationship Id="rId14" Type="http://schemas.openxmlformats.org/officeDocument/2006/relationships/hyperlink" Target="http://www.1ppt.com/kejian/yuwen/" TargetMode="External"/><Relationship Id="rId22" Type="http://schemas.openxmlformats.org/officeDocument/2006/relationships/hyperlink" Target="http://www.1ppt.com/kejian/dili/" TargetMode="External"/><Relationship Id="rId27"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16200000">
            <a:off x="2667000" y="-2667000"/>
            <a:ext cx="6858000" cy="12192000"/>
          </a:xfrm>
          <a:custGeom>
            <a:avLst/>
            <a:gdLst>
              <a:gd name="connsiteX0" fmla="*/ 6858000 w 6858000"/>
              <a:gd name="connsiteY0" fmla="*/ 0 h 12192000"/>
              <a:gd name="connsiteX1" fmla="*/ 6858000 w 6858000"/>
              <a:gd name="connsiteY1" fmla="*/ 12192000 h 12192000"/>
              <a:gd name="connsiteX2" fmla="*/ 0 w 6858000"/>
              <a:gd name="connsiteY2" fmla="*/ 12192000 h 12192000"/>
              <a:gd name="connsiteX3" fmla="*/ 0 w 6858000"/>
              <a:gd name="connsiteY3" fmla="*/ 0 h 12192000"/>
            </a:gdLst>
            <a:ahLst/>
            <a:cxnLst>
              <a:cxn ang="0">
                <a:pos x="connsiteX0" y="connsiteY0"/>
              </a:cxn>
              <a:cxn ang="0">
                <a:pos x="connsiteX1" y="connsiteY1"/>
              </a:cxn>
              <a:cxn ang="0">
                <a:pos x="connsiteX2" y="connsiteY2"/>
              </a:cxn>
              <a:cxn ang="0">
                <a:pos x="connsiteX3" y="connsiteY3"/>
              </a:cxn>
            </a:cxnLst>
            <a:rect l="l" t="t" r="r" b="b"/>
            <a:pathLst>
              <a:path w="6858000" h="12192000">
                <a:moveTo>
                  <a:pt x="6858000" y="0"/>
                </a:moveTo>
                <a:lnTo>
                  <a:pt x="6858000" y="12192000"/>
                </a:lnTo>
                <a:lnTo>
                  <a:pt x="0" y="12192000"/>
                </a:lnTo>
                <a:lnTo>
                  <a:pt x="0" y="0"/>
                </a:lnTo>
                <a:close/>
              </a:path>
            </a:pathLst>
          </a:custGeom>
        </p:spPr>
      </p:pic>
      <p:pic>
        <p:nvPicPr>
          <p:cNvPr id="10" name="图片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12" name="图片 11"/>
          <p:cNvPicPr/>
          <p:nvPr/>
        </p:nvPicPr>
        <p:blipFill>
          <a:blip r:embed="rId4">
            <a:extLst>
              <a:ext uri="{28A0092B-C50C-407E-A947-70E740481C1C}">
                <a14:useLocalDpi xmlns:a14="http://schemas.microsoft.com/office/drawing/2010/main"/>
              </a:ext>
            </a:extLst>
          </a:blip>
          <a:stretch>
            <a:fillRect/>
          </a:stretch>
        </p:blipFill>
        <p:spPr>
          <a:xfrm>
            <a:off x="25895" y="4344594"/>
            <a:ext cx="12192000" cy="2513406"/>
          </a:xfrm>
          <a:prstGeom prst="rect">
            <a:avLst/>
          </a:prstGeom>
        </p:spPr>
      </p:pic>
      <p:pic>
        <p:nvPicPr>
          <p:cNvPr id="18" name="图片 17"/>
          <p:cNvPicPr/>
          <p:nvPr/>
        </p:nvPicPr>
        <p:blipFill>
          <a:blip r:embed="rId5">
            <a:extLst>
              <a:ext uri="{28A0092B-C50C-407E-A947-70E740481C1C}">
                <a14:useLocalDpi xmlns:a14="http://schemas.microsoft.com/office/drawing/2010/main"/>
              </a:ext>
            </a:extLst>
          </a:blip>
          <a:stretch>
            <a:fillRect/>
          </a:stretch>
        </p:blipFill>
        <p:spPr>
          <a:xfrm>
            <a:off x="2063552" y="2107332"/>
            <a:ext cx="10128448" cy="4309010"/>
          </a:xfrm>
          <a:prstGeom prst="rect">
            <a:avLst/>
          </a:prstGeom>
        </p:spPr>
      </p:pic>
      <p:pic>
        <p:nvPicPr>
          <p:cNvPr id="30" name="图片 29"/>
          <p:cNvPicPr>
            <a:picLocks noChangeAspect="1"/>
          </p:cNvPicPr>
          <p:nvPr/>
        </p:nvPicPr>
        <p:blipFill>
          <a:blip r:embed="rId6"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a:xfrm>
            <a:off x="1127448" y="5649306"/>
            <a:ext cx="3027781" cy="660014"/>
          </a:xfrm>
          <a:prstGeom prst="rect">
            <a:avLst/>
          </a:prstGeom>
        </p:spPr>
      </p:pic>
      <p:pic>
        <p:nvPicPr>
          <p:cNvPr id="26" name="图片 25"/>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rot="21150768">
            <a:off x="-1821063" y="434654"/>
            <a:ext cx="4943328" cy="6381387"/>
          </a:xfrm>
          <a:prstGeom prst="rect">
            <a:avLst/>
          </a:prstGeom>
        </p:spPr>
      </p:pic>
      <p:pic>
        <p:nvPicPr>
          <p:cNvPr id="34" name="图片 33"/>
          <p:cNvPicPr>
            <a:picLocks noChangeAspect="1"/>
          </p:cNvPicPr>
          <p:nvPr/>
        </p:nvPicPr>
        <p:blipFill>
          <a:blip r:embed="rId8"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a:xfrm>
            <a:off x="9344789" y="4438238"/>
            <a:ext cx="2079803" cy="2015098"/>
          </a:xfrm>
          <a:prstGeom prst="rect">
            <a:avLst/>
          </a:prstGeom>
          <a:effectLst>
            <a:outerShdw blurRad="76200" dir="18900000" sy="23000" kx="-1200000" algn="bl" rotWithShape="0">
              <a:prstClr val="black">
                <a:alpha val="29000"/>
              </a:prstClr>
            </a:outerShdw>
          </a:effectLst>
        </p:spPr>
      </p:pic>
      <p:sp>
        <p:nvSpPr>
          <p:cNvPr id="4" name="文本框 3"/>
          <p:cNvSpPr txBox="1"/>
          <p:nvPr/>
        </p:nvSpPr>
        <p:spPr>
          <a:xfrm>
            <a:off x="1487488" y="620688"/>
            <a:ext cx="864096" cy="4708981"/>
          </a:xfrm>
          <a:prstGeom prst="rect">
            <a:avLst/>
          </a:prstGeom>
          <a:noFill/>
        </p:spPr>
        <p:txBody>
          <a:bodyPr wrap="square" rtlCol="0">
            <a:spAutoFit/>
          </a:bodyPr>
          <a:lstStyle/>
          <a:p>
            <a:r>
              <a:rPr lang="zh-CN" altLang="en-US" sz="30000" b="1">
                <a:gradFill flip="none" rotWithShape="1">
                  <a:gsLst>
                    <a:gs pos="9000">
                      <a:srgbClr val="872406"/>
                    </a:gs>
                    <a:gs pos="71000">
                      <a:schemeClr val="tx1">
                        <a:lumMod val="75000"/>
                        <a:lumOff val="25000"/>
                      </a:schemeClr>
                    </a:gs>
                  </a:gsLst>
                  <a:lin ang="2700000" scaled="1"/>
                </a:gradFill>
                <a:latin typeface="微软雅黑" panose="020B0503020204020204" pitchFamily="34" charset="-122"/>
                <a:ea typeface="微软雅黑" panose="020B0503020204020204" pitchFamily="34" charset="-122"/>
              </a:rPr>
              <a:t>老</a:t>
            </a:r>
          </a:p>
        </p:txBody>
      </p:sp>
      <p:sp>
        <p:nvSpPr>
          <p:cNvPr id="8" name="文本框 7"/>
          <p:cNvSpPr txBox="1"/>
          <p:nvPr/>
        </p:nvSpPr>
        <p:spPr>
          <a:xfrm>
            <a:off x="3935760" y="690949"/>
            <a:ext cx="864096" cy="3170099"/>
          </a:xfrm>
          <a:prstGeom prst="rect">
            <a:avLst/>
          </a:prstGeom>
          <a:noFill/>
        </p:spPr>
        <p:txBody>
          <a:bodyPr wrap="square" rtlCol="0">
            <a:spAutoFit/>
          </a:bodyPr>
          <a:lstStyle/>
          <a:p>
            <a:r>
              <a:rPr lang="zh-CN" altLang="en-US" sz="19800" b="1" dirty="0">
                <a:gradFill flip="none" rotWithShape="1">
                  <a:gsLst>
                    <a:gs pos="13000">
                      <a:srgbClr val="872406"/>
                    </a:gs>
                    <a:gs pos="83000">
                      <a:schemeClr val="tx1">
                        <a:lumMod val="75000"/>
                        <a:lumOff val="25000"/>
                      </a:schemeClr>
                    </a:gs>
                  </a:gsLst>
                  <a:lin ang="2700000" scaled="1"/>
                </a:gradFill>
                <a:latin typeface="微软雅黑" panose="020B0503020204020204" pitchFamily="34" charset="-122"/>
                <a:ea typeface="微软雅黑" panose="020B0503020204020204" pitchFamily="34" charset="-122"/>
              </a:rPr>
              <a:t>师</a:t>
            </a:r>
          </a:p>
        </p:txBody>
      </p:sp>
      <p:grpSp>
        <p:nvGrpSpPr>
          <p:cNvPr id="15" name="组合 14"/>
          <p:cNvGrpSpPr/>
          <p:nvPr/>
        </p:nvGrpSpPr>
        <p:grpSpPr>
          <a:xfrm>
            <a:off x="5031569" y="3434111"/>
            <a:ext cx="1110763" cy="1122855"/>
            <a:chOff x="5138936" y="3486149"/>
            <a:chExt cx="1110763" cy="1122855"/>
          </a:xfrm>
        </p:grpSpPr>
        <p:sp>
          <p:nvSpPr>
            <p:cNvPr id="9" name="椭圆 8"/>
            <p:cNvSpPr/>
            <p:nvPr/>
          </p:nvSpPr>
          <p:spPr>
            <a:xfrm>
              <a:off x="5138936" y="3486149"/>
              <a:ext cx="1110763" cy="1110763"/>
            </a:xfrm>
            <a:prstGeom prst="ellipse">
              <a:avLst/>
            </a:prstGeom>
            <a:solidFill>
              <a:srgbClr val="E02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159896" y="3501008"/>
              <a:ext cx="864096" cy="1107996"/>
            </a:xfrm>
            <a:prstGeom prst="rect">
              <a:avLst/>
            </a:prstGeom>
            <a:noFill/>
          </p:spPr>
          <p:txBody>
            <a:bodyPr wrap="square" rtlCol="0">
              <a:spAutoFit/>
            </a:bodyPr>
            <a:lstStyle/>
            <a:p>
              <a:r>
                <a:rPr lang="zh-CN" altLang="en-US" sz="6600">
                  <a:solidFill>
                    <a:schemeClr val="bg1"/>
                  </a:solidFill>
                  <a:latin typeface="汉仪瑞云妃宋 W" panose="00020600040101010101" pitchFamily="18" charset="-122"/>
                  <a:ea typeface="汉仪瑞云妃宋 W" panose="00020600040101010101" pitchFamily="18" charset="-122"/>
                </a:rPr>
                <a:t>您</a:t>
              </a:r>
            </a:p>
          </p:txBody>
        </p:sp>
      </p:grpSp>
      <p:grpSp>
        <p:nvGrpSpPr>
          <p:cNvPr id="16" name="组合 15"/>
          <p:cNvGrpSpPr/>
          <p:nvPr/>
        </p:nvGrpSpPr>
        <p:grpSpPr>
          <a:xfrm>
            <a:off x="6229586" y="3434111"/>
            <a:ext cx="1110763" cy="1122855"/>
            <a:chOff x="5138936" y="3486149"/>
            <a:chExt cx="1110763" cy="1122855"/>
          </a:xfrm>
        </p:grpSpPr>
        <p:sp>
          <p:nvSpPr>
            <p:cNvPr id="17" name="椭圆 16"/>
            <p:cNvSpPr/>
            <p:nvPr/>
          </p:nvSpPr>
          <p:spPr>
            <a:xfrm>
              <a:off x="5138936" y="3486149"/>
              <a:ext cx="1110763" cy="1110763"/>
            </a:xfrm>
            <a:prstGeom prst="ellipse">
              <a:avLst/>
            </a:prstGeom>
            <a:solidFill>
              <a:srgbClr val="E02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159896" y="3501008"/>
              <a:ext cx="864096" cy="1107996"/>
            </a:xfrm>
            <a:prstGeom prst="rect">
              <a:avLst/>
            </a:prstGeom>
            <a:noFill/>
          </p:spPr>
          <p:txBody>
            <a:bodyPr wrap="square" rtlCol="0">
              <a:spAutoFit/>
            </a:bodyPr>
            <a:lstStyle/>
            <a:p>
              <a:r>
                <a:rPr lang="zh-CN" altLang="en-US" sz="6600">
                  <a:solidFill>
                    <a:schemeClr val="bg1"/>
                  </a:solidFill>
                  <a:latin typeface="汉仪瑞云妃宋 W" panose="00020600040101010101" pitchFamily="18" charset="-122"/>
                  <a:ea typeface="汉仪瑞云妃宋 W" panose="00020600040101010101" pitchFamily="18" charset="-122"/>
                </a:rPr>
                <a:t>辛</a:t>
              </a:r>
            </a:p>
          </p:txBody>
        </p:sp>
      </p:grpSp>
      <p:grpSp>
        <p:nvGrpSpPr>
          <p:cNvPr id="20" name="组合 19"/>
          <p:cNvGrpSpPr/>
          <p:nvPr/>
        </p:nvGrpSpPr>
        <p:grpSpPr>
          <a:xfrm>
            <a:off x="7427603" y="3434111"/>
            <a:ext cx="1110763" cy="1122855"/>
            <a:chOff x="5138936" y="3486149"/>
            <a:chExt cx="1110763" cy="1122855"/>
          </a:xfrm>
        </p:grpSpPr>
        <p:sp>
          <p:nvSpPr>
            <p:cNvPr id="21" name="椭圆 20"/>
            <p:cNvSpPr/>
            <p:nvPr/>
          </p:nvSpPr>
          <p:spPr>
            <a:xfrm>
              <a:off x="5138936" y="3486149"/>
              <a:ext cx="1110763" cy="1110763"/>
            </a:xfrm>
            <a:prstGeom prst="ellipse">
              <a:avLst/>
            </a:prstGeom>
            <a:solidFill>
              <a:srgbClr val="E02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159896" y="3501008"/>
              <a:ext cx="864096" cy="1107996"/>
            </a:xfrm>
            <a:prstGeom prst="rect">
              <a:avLst/>
            </a:prstGeom>
            <a:noFill/>
          </p:spPr>
          <p:txBody>
            <a:bodyPr wrap="square" rtlCol="0">
              <a:spAutoFit/>
            </a:bodyPr>
            <a:lstStyle/>
            <a:p>
              <a:r>
                <a:rPr lang="zh-CN" altLang="en-US" sz="6600">
                  <a:solidFill>
                    <a:schemeClr val="bg1"/>
                  </a:solidFill>
                  <a:latin typeface="汉仪瑞云妃宋 W" panose="00020600040101010101" pitchFamily="18" charset="-122"/>
                  <a:ea typeface="汉仪瑞云妃宋 W" panose="00020600040101010101" pitchFamily="18" charset="-122"/>
                </a:rPr>
                <a:t>苦</a:t>
              </a:r>
            </a:p>
          </p:txBody>
        </p:sp>
      </p:grpSp>
      <p:grpSp>
        <p:nvGrpSpPr>
          <p:cNvPr id="23" name="组合 22"/>
          <p:cNvGrpSpPr/>
          <p:nvPr/>
        </p:nvGrpSpPr>
        <p:grpSpPr>
          <a:xfrm>
            <a:off x="8625621" y="3434111"/>
            <a:ext cx="1110763" cy="1122855"/>
            <a:chOff x="5138936" y="3486149"/>
            <a:chExt cx="1110763" cy="1122855"/>
          </a:xfrm>
        </p:grpSpPr>
        <p:sp>
          <p:nvSpPr>
            <p:cNvPr id="24" name="椭圆 23"/>
            <p:cNvSpPr/>
            <p:nvPr/>
          </p:nvSpPr>
          <p:spPr>
            <a:xfrm>
              <a:off x="5138936" y="3486149"/>
              <a:ext cx="1110763" cy="1110763"/>
            </a:xfrm>
            <a:prstGeom prst="ellipse">
              <a:avLst/>
            </a:prstGeom>
            <a:solidFill>
              <a:srgbClr val="E02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159896" y="3501008"/>
              <a:ext cx="864096" cy="1107996"/>
            </a:xfrm>
            <a:prstGeom prst="rect">
              <a:avLst/>
            </a:prstGeom>
            <a:noFill/>
          </p:spPr>
          <p:txBody>
            <a:bodyPr wrap="square" rtlCol="0">
              <a:spAutoFit/>
            </a:bodyPr>
            <a:lstStyle/>
            <a:p>
              <a:r>
                <a:rPr lang="zh-CN" altLang="en-US" sz="6600">
                  <a:solidFill>
                    <a:schemeClr val="bg1"/>
                  </a:solidFill>
                  <a:latin typeface="汉仪瑞云妃宋 W" panose="00020600040101010101" pitchFamily="18" charset="-122"/>
                  <a:ea typeface="汉仪瑞云妃宋 W" panose="00020600040101010101" pitchFamily="18" charset="-122"/>
                </a:rPr>
                <a:t>啦</a:t>
              </a:r>
            </a:p>
          </p:txBody>
        </p:sp>
      </p:grpSp>
      <p:sp>
        <p:nvSpPr>
          <p:cNvPr id="27" name="矩形 26"/>
          <p:cNvSpPr/>
          <p:nvPr/>
        </p:nvSpPr>
        <p:spPr>
          <a:xfrm>
            <a:off x="4508781" y="4955976"/>
            <a:ext cx="5237990" cy="461665"/>
          </a:xfrm>
          <a:prstGeom prst="rect">
            <a:avLst/>
          </a:prstGeom>
        </p:spPr>
        <p:txBody>
          <a:bodyPr wrap="square">
            <a:spAutoFit/>
          </a:bodyPr>
          <a:lstStyle/>
          <a:p>
            <a:pPr algn="dist"/>
            <a:r>
              <a:rPr lang="zh-CN" altLang="en-US" sz="2400" dirty="0" smtClean="0">
                <a:solidFill>
                  <a:schemeClr val="tx1">
                    <a:lumMod val="65000"/>
                    <a:lumOff val="35000"/>
                  </a:schemeClr>
                </a:solidFill>
                <a:latin typeface="汉仪瑞云妃宋 W" panose="00020600040101010101" pitchFamily="18" charset="-122"/>
                <a:ea typeface="汉仪瑞云妃宋 W" panose="00020600040101010101" pitchFamily="18" charset="-122"/>
              </a:rPr>
              <a:t>感</a:t>
            </a:r>
            <a:r>
              <a:rPr lang="zh-CN" altLang="en-US" sz="2400" dirty="0">
                <a:solidFill>
                  <a:schemeClr val="tx1">
                    <a:lumMod val="65000"/>
                    <a:lumOff val="35000"/>
                  </a:schemeClr>
                </a:solidFill>
                <a:latin typeface="汉仪瑞云妃宋 W" panose="00020600040101010101" pitchFamily="18" charset="-122"/>
                <a:ea typeface="汉仪瑞云妃宋 W" panose="00020600040101010101" pitchFamily="18" charset="-122"/>
              </a:rPr>
              <a:t>恩教师节主题班会</a:t>
            </a:r>
            <a:endParaRPr lang="en-US" altLang="zh-CN" sz="2400" dirty="0">
              <a:solidFill>
                <a:schemeClr val="tx1">
                  <a:lumMod val="65000"/>
                  <a:lumOff val="35000"/>
                </a:schemeClr>
              </a:solidFill>
              <a:latin typeface="汉仪瑞云妃宋 W" panose="00020600040101010101" pitchFamily="18" charset="-122"/>
              <a:ea typeface="汉仪瑞云妃宋 W" panose="00020600040101010101" pitchFamily="18" charset="-122"/>
            </a:endParaRPr>
          </a:p>
        </p:txBody>
      </p:sp>
      <p:grpSp>
        <p:nvGrpSpPr>
          <p:cNvPr id="37" name="组合 36"/>
          <p:cNvGrpSpPr/>
          <p:nvPr/>
        </p:nvGrpSpPr>
        <p:grpSpPr>
          <a:xfrm>
            <a:off x="7464152" y="908720"/>
            <a:ext cx="3740150" cy="927003"/>
            <a:chOff x="7308850" y="1009650"/>
            <a:chExt cx="3740150" cy="927003"/>
          </a:xfrm>
        </p:grpSpPr>
        <p:sp>
          <p:nvSpPr>
            <p:cNvPr id="28" name="文本框 27"/>
            <p:cNvSpPr txBox="1"/>
            <p:nvPr/>
          </p:nvSpPr>
          <p:spPr>
            <a:xfrm>
              <a:off x="7744420" y="1228676"/>
              <a:ext cx="1729780" cy="338554"/>
            </a:xfrm>
            <a:prstGeom prst="rect">
              <a:avLst/>
            </a:prstGeom>
            <a:noFill/>
          </p:spPr>
          <p:txBody>
            <a:bodyPr wrap="square" rtlCol="0">
              <a:spAutoFit/>
            </a:bodyPr>
            <a:lstStyle/>
            <a:p>
              <a:pPr algn="dist"/>
              <a:r>
                <a:rPr lang="zh-CN" altLang="en-US" sz="1600" i="1">
                  <a:solidFill>
                    <a:schemeClr val="bg1">
                      <a:lumMod val="65000"/>
                    </a:schemeClr>
                  </a:solidFill>
                  <a:latin typeface="微软雅黑" panose="020B0503020204020204" pitchFamily="34" charset="-122"/>
                  <a:ea typeface="微软雅黑" panose="020B0503020204020204" pitchFamily="34" charset="-122"/>
                </a:rPr>
                <a:t>桃李满天下</a:t>
              </a:r>
            </a:p>
          </p:txBody>
        </p:sp>
        <p:sp>
          <p:nvSpPr>
            <p:cNvPr id="29" name="文本框 28"/>
            <p:cNvSpPr txBox="1"/>
            <p:nvPr/>
          </p:nvSpPr>
          <p:spPr>
            <a:xfrm>
              <a:off x="7709444" y="1598099"/>
              <a:ext cx="3339556" cy="338554"/>
            </a:xfrm>
            <a:prstGeom prst="rect">
              <a:avLst/>
            </a:prstGeom>
            <a:noFill/>
          </p:spPr>
          <p:txBody>
            <a:bodyPr wrap="square" rtlCol="0">
              <a:spAutoFit/>
            </a:bodyPr>
            <a:lstStyle/>
            <a:p>
              <a:pPr algn="dist"/>
              <a:r>
                <a:rPr lang="zh-CN" altLang="en-US" sz="1600" i="1">
                  <a:solidFill>
                    <a:schemeClr val="bg1">
                      <a:lumMod val="65000"/>
                    </a:schemeClr>
                  </a:solidFill>
                  <a:latin typeface="微软雅黑" panose="020B0503020204020204" pitchFamily="34" charset="-122"/>
                  <a:ea typeface="微软雅黑" panose="020B0503020204020204" pitchFamily="34" charset="-122"/>
                </a:rPr>
                <a:t>祝福每一位教师节日快乐</a:t>
              </a:r>
            </a:p>
          </p:txBody>
        </p:sp>
        <p:grpSp>
          <p:nvGrpSpPr>
            <p:cNvPr id="36" name="组合 35"/>
            <p:cNvGrpSpPr/>
            <p:nvPr/>
          </p:nvGrpSpPr>
          <p:grpSpPr>
            <a:xfrm>
              <a:off x="7308850" y="1009650"/>
              <a:ext cx="599256" cy="599256"/>
              <a:chOff x="9582150" y="781050"/>
              <a:chExt cx="599256" cy="599256"/>
            </a:xfrm>
          </p:grpSpPr>
          <p:pic>
            <p:nvPicPr>
              <p:cNvPr id="33" name="图片 32"/>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582150" y="781050"/>
                <a:ext cx="599256" cy="599256"/>
              </a:xfrm>
              <a:prstGeom prst="rect">
                <a:avLst/>
              </a:prstGeom>
            </p:spPr>
          </p:pic>
          <p:sp>
            <p:nvSpPr>
              <p:cNvPr id="35" name="文本框 34"/>
              <p:cNvSpPr txBox="1"/>
              <p:nvPr/>
            </p:nvSpPr>
            <p:spPr>
              <a:xfrm>
                <a:off x="9720560" y="870075"/>
                <a:ext cx="353943" cy="501526"/>
              </a:xfrm>
              <a:prstGeom prst="rect">
                <a:avLst/>
              </a:prstGeom>
              <a:noFill/>
            </p:spPr>
            <p:txBody>
              <a:bodyPr vert="eaVert" wrap="square" rtlCol="0">
                <a:spAutoFit/>
              </a:bodyPr>
              <a:lstStyle/>
              <a:p>
                <a:r>
                  <a:rPr lang="en-US" altLang="zh-CN" sz="1100" b="1">
                    <a:solidFill>
                      <a:schemeClr val="bg1"/>
                    </a:solidFill>
                    <a:latin typeface="微软雅黑" panose="020B0503020204020204" pitchFamily="34" charset="-122"/>
                    <a:ea typeface="微软雅黑" panose="020B0503020204020204" pitchFamily="34" charset="-122"/>
                  </a:rPr>
                  <a:t>09.10</a:t>
                </a:r>
                <a:endParaRPr lang="zh-CN" altLang="en-US" sz="1100" b="1">
                  <a:solidFill>
                    <a:schemeClr val="bg1"/>
                  </a:solidFill>
                  <a:latin typeface="微软雅黑" panose="020B0503020204020204" pitchFamily="34" charset="-122"/>
                  <a:ea typeface="微软雅黑" panose="020B0503020204020204" pitchFamily="34" charset="-122"/>
                </a:endParaRPr>
              </a:p>
            </p:txBody>
          </p:sp>
        </p:grpSp>
      </p:grpSp>
      <p:pic>
        <p:nvPicPr>
          <p:cNvPr id="43" name="图片 42"/>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335038" y="723839"/>
            <a:ext cx="2393990" cy="913514"/>
          </a:xfrm>
          <a:custGeom>
            <a:avLst/>
            <a:gdLst>
              <a:gd name="connsiteX0" fmla="*/ 0 w 4692776"/>
              <a:gd name="connsiteY0" fmla="*/ 0 h 1790700"/>
              <a:gd name="connsiteX1" fmla="*/ 3421807 w 4692776"/>
              <a:gd name="connsiteY1" fmla="*/ 0 h 1790700"/>
              <a:gd name="connsiteX2" fmla="*/ 3828183 w 4692776"/>
              <a:gd name="connsiteY2" fmla="*/ 733734 h 1790700"/>
              <a:gd name="connsiteX3" fmla="*/ 4692776 w 4692776"/>
              <a:gd name="connsiteY3" fmla="*/ 949882 h 1790700"/>
              <a:gd name="connsiteX4" fmla="*/ 4692776 w 4692776"/>
              <a:gd name="connsiteY4" fmla="*/ 1790700 h 1790700"/>
              <a:gd name="connsiteX5" fmla="*/ 0 w 4692776"/>
              <a:gd name="connsiteY5" fmla="*/ 179070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776" h="1790700">
                <a:moveTo>
                  <a:pt x="0" y="0"/>
                </a:moveTo>
                <a:lnTo>
                  <a:pt x="3421807" y="0"/>
                </a:lnTo>
                <a:lnTo>
                  <a:pt x="3828183" y="733734"/>
                </a:lnTo>
                <a:lnTo>
                  <a:pt x="4692776" y="949882"/>
                </a:lnTo>
                <a:lnTo>
                  <a:pt x="4692776" y="1790700"/>
                </a:lnTo>
                <a:lnTo>
                  <a:pt x="0" y="1790700"/>
                </a:lnTo>
                <a:close/>
              </a:path>
            </a:pathLst>
          </a:custGeom>
        </p:spPr>
      </p:pic>
      <p:pic>
        <p:nvPicPr>
          <p:cNvPr id="46" name="图片 45"/>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a:xfrm>
            <a:off x="6711848" y="2167908"/>
            <a:ext cx="2305796" cy="666847"/>
          </a:xfrm>
          <a:custGeom>
            <a:avLst/>
            <a:gdLst>
              <a:gd name="connsiteX0" fmla="*/ 0 w 2305796"/>
              <a:gd name="connsiteY0" fmla="*/ 0 h 666847"/>
              <a:gd name="connsiteX1" fmla="*/ 1910318 w 2305796"/>
              <a:gd name="connsiteY1" fmla="*/ 0 h 666847"/>
              <a:gd name="connsiteX2" fmla="*/ 2137188 w 2305796"/>
              <a:gd name="connsiteY2" fmla="*/ 273239 h 666847"/>
              <a:gd name="connsiteX3" fmla="*/ 2305796 w 2305796"/>
              <a:gd name="connsiteY3" fmla="*/ 301356 h 666847"/>
              <a:gd name="connsiteX4" fmla="*/ 2305796 w 2305796"/>
              <a:gd name="connsiteY4" fmla="*/ 666847 h 666847"/>
              <a:gd name="connsiteX5" fmla="*/ 0 w 2305796"/>
              <a:gd name="connsiteY5" fmla="*/ 666847 h 666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5796" h="666847">
                <a:moveTo>
                  <a:pt x="0" y="0"/>
                </a:moveTo>
                <a:lnTo>
                  <a:pt x="1910318" y="0"/>
                </a:lnTo>
                <a:lnTo>
                  <a:pt x="2137188" y="273239"/>
                </a:lnTo>
                <a:lnTo>
                  <a:pt x="2305796" y="301356"/>
                </a:lnTo>
                <a:lnTo>
                  <a:pt x="2305796" y="666847"/>
                </a:lnTo>
                <a:lnTo>
                  <a:pt x="0" y="666847"/>
                </a:lnTo>
                <a:close/>
              </a:path>
            </a:pathLst>
          </a:custGeom>
        </p:spPr>
      </p:pic>
    </p:spTree>
  </p:cSld>
  <p:clrMapOvr>
    <a:masterClrMapping/>
  </p:clrMapOvr>
  <mc:AlternateContent xmlns:mc="http://schemas.openxmlformats.org/markup-compatibility/2006" xmlns:p14="http://schemas.microsoft.com/office/powerpoint/2010/main">
    <mc:Choice Requires="p14">
      <p:transition spd="slow" p14:dur="2000" advTm="0"/>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750"/>
                                        <p:tgtEl>
                                          <p:spTgt spid="26"/>
                                        </p:tgtEl>
                                      </p:cBhvr>
                                    </p:animEffect>
                                    <p:anim calcmode="lin" valueType="num">
                                      <p:cBhvr>
                                        <p:cTn id="8" dur="750" fill="hold"/>
                                        <p:tgtEl>
                                          <p:spTgt spid="26"/>
                                        </p:tgtEl>
                                        <p:attrNameLst>
                                          <p:attrName>ppt_x</p:attrName>
                                        </p:attrNameLst>
                                      </p:cBhvr>
                                      <p:tavLst>
                                        <p:tav tm="0">
                                          <p:val>
                                            <p:strVal val="#ppt_x"/>
                                          </p:val>
                                        </p:tav>
                                        <p:tav tm="100000">
                                          <p:val>
                                            <p:strVal val="#ppt_x"/>
                                          </p:val>
                                        </p:tav>
                                      </p:tavLst>
                                    </p:anim>
                                    <p:anim calcmode="lin" valueType="num">
                                      <p:cBhvr>
                                        <p:cTn id="9" dur="750" fill="hold"/>
                                        <p:tgtEl>
                                          <p:spTgt spid="26"/>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750"/>
                                        <p:tgtEl>
                                          <p:spTgt spid="30"/>
                                        </p:tgtEl>
                                      </p:cBhvr>
                                    </p:animEffect>
                                  </p:childTnLst>
                                </p:cTn>
                              </p:par>
                            </p:childTnLst>
                          </p:cTn>
                        </p:par>
                        <p:par>
                          <p:cTn id="13" fill="hold" nodeType="afterGroup">
                            <p:stCondLst>
                              <p:cond delay="750"/>
                            </p:stCondLst>
                            <p:childTnLst>
                              <p:par>
                                <p:cTn id="14" presetID="42" presetClass="entr" presetSubtype="0"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750"/>
                                        <p:tgtEl>
                                          <p:spTgt spid="34"/>
                                        </p:tgtEl>
                                      </p:cBhvr>
                                    </p:animEffect>
                                    <p:anim calcmode="lin" valueType="num">
                                      <p:cBhvr>
                                        <p:cTn id="17" dur="750" fill="hold"/>
                                        <p:tgtEl>
                                          <p:spTgt spid="34"/>
                                        </p:tgtEl>
                                        <p:attrNameLst>
                                          <p:attrName>ppt_x</p:attrName>
                                        </p:attrNameLst>
                                      </p:cBhvr>
                                      <p:tavLst>
                                        <p:tav tm="0">
                                          <p:val>
                                            <p:strVal val="#ppt_x"/>
                                          </p:val>
                                        </p:tav>
                                        <p:tav tm="100000">
                                          <p:val>
                                            <p:strVal val="#ppt_x"/>
                                          </p:val>
                                        </p:tav>
                                      </p:tavLst>
                                    </p:anim>
                                    <p:anim calcmode="lin" valueType="num">
                                      <p:cBhvr>
                                        <p:cTn id="18" dur="750" fill="hold"/>
                                        <p:tgtEl>
                                          <p:spTgt spid="34"/>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750" fill="hold"/>
                                        <p:tgtEl>
                                          <p:spTgt spid="37"/>
                                        </p:tgtEl>
                                        <p:attrNameLst>
                                          <p:attrName>ppt_x</p:attrName>
                                        </p:attrNameLst>
                                      </p:cBhvr>
                                      <p:tavLst>
                                        <p:tav tm="0">
                                          <p:val>
                                            <p:strVal val="1+#ppt_w/2"/>
                                          </p:val>
                                        </p:tav>
                                        <p:tav tm="100000">
                                          <p:val>
                                            <p:strVal val="#ppt_x"/>
                                          </p:val>
                                        </p:tav>
                                      </p:tavLst>
                                    </p:anim>
                                    <p:anim calcmode="lin" valueType="num">
                                      <p:cBhvr additive="base">
                                        <p:cTn id="23" dur="750" fill="hold"/>
                                        <p:tgtEl>
                                          <p:spTgt spid="37"/>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250"/>
                            </p:stCondLst>
                            <p:childTnLst>
                              <p:par>
                                <p:cTn id="25" presetID="42"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750"/>
                                        <p:tgtEl>
                                          <p:spTgt spid="4"/>
                                        </p:tgtEl>
                                      </p:cBhvr>
                                    </p:animEffect>
                                    <p:anim calcmode="lin" valueType="num">
                                      <p:cBhvr>
                                        <p:cTn id="28" dur="750" fill="hold"/>
                                        <p:tgtEl>
                                          <p:spTgt spid="4"/>
                                        </p:tgtEl>
                                        <p:attrNameLst>
                                          <p:attrName>ppt_x</p:attrName>
                                        </p:attrNameLst>
                                      </p:cBhvr>
                                      <p:tavLst>
                                        <p:tav tm="0">
                                          <p:val>
                                            <p:strVal val="#ppt_x"/>
                                          </p:val>
                                        </p:tav>
                                        <p:tav tm="100000">
                                          <p:val>
                                            <p:strVal val="#ppt_x"/>
                                          </p:val>
                                        </p:tav>
                                      </p:tavLst>
                                    </p:anim>
                                    <p:anim calcmode="lin" valueType="num">
                                      <p:cBhvr>
                                        <p:cTn id="29" dur="750" fill="hold"/>
                                        <p:tgtEl>
                                          <p:spTgt spid="4"/>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750"/>
                                        <p:tgtEl>
                                          <p:spTgt spid="8"/>
                                        </p:tgtEl>
                                      </p:cBhvr>
                                    </p:animEffect>
                                    <p:anim calcmode="lin" valueType="num">
                                      <p:cBhvr>
                                        <p:cTn id="33" dur="750" fill="hold"/>
                                        <p:tgtEl>
                                          <p:spTgt spid="8"/>
                                        </p:tgtEl>
                                        <p:attrNameLst>
                                          <p:attrName>ppt_x</p:attrName>
                                        </p:attrNameLst>
                                      </p:cBhvr>
                                      <p:tavLst>
                                        <p:tav tm="0">
                                          <p:val>
                                            <p:strVal val="#ppt_x"/>
                                          </p:val>
                                        </p:tav>
                                        <p:tav tm="100000">
                                          <p:val>
                                            <p:strVal val="#ppt_x"/>
                                          </p:val>
                                        </p:tav>
                                      </p:tavLst>
                                    </p:anim>
                                    <p:anim calcmode="lin" valueType="num">
                                      <p:cBhvr>
                                        <p:cTn id="34" dur="750" fill="hold"/>
                                        <p:tgtEl>
                                          <p:spTgt spid="8"/>
                                        </p:tgtEl>
                                        <p:attrNameLst>
                                          <p:attrName>ppt_y</p:attrName>
                                        </p:attrNameLst>
                                      </p:cBhvr>
                                      <p:tavLst>
                                        <p:tav tm="0">
                                          <p:val>
                                            <p:strVal val="#ppt_y-.1"/>
                                          </p:val>
                                        </p:tav>
                                        <p:tav tm="100000">
                                          <p:val>
                                            <p:strVal val="#ppt_y"/>
                                          </p:val>
                                        </p:tav>
                                      </p:tavLst>
                                    </p:anim>
                                  </p:childTnLst>
                                </p:cTn>
                              </p:par>
                            </p:childTnLst>
                          </p:cTn>
                        </p:par>
                        <p:par>
                          <p:cTn id="35" fill="hold" nodeType="afterGroup">
                            <p:stCondLst>
                              <p:cond delay="3000"/>
                            </p:stCondLst>
                            <p:childTnLst>
                              <p:par>
                                <p:cTn id="36" presetID="53" presetClass="entr" presetSubtype="16"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750" fill="hold"/>
                                        <p:tgtEl>
                                          <p:spTgt spid="15"/>
                                        </p:tgtEl>
                                        <p:attrNameLst>
                                          <p:attrName>ppt_w</p:attrName>
                                        </p:attrNameLst>
                                      </p:cBhvr>
                                      <p:tavLst>
                                        <p:tav tm="0">
                                          <p:val>
                                            <p:fltVal val="0"/>
                                          </p:val>
                                        </p:tav>
                                        <p:tav tm="100000">
                                          <p:val>
                                            <p:strVal val="#ppt_w"/>
                                          </p:val>
                                        </p:tav>
                                      </p:tavLst>
                                    </p:anim>
                                    <p:anim calcmode="lin" valueType="num">
                                      <p:cBhvr>
                                        <p:cTn id="39" dur="750" fill="hold"/>
                                        <p:tgtEl>
                                          <p:spTgt spid="15"/>
                                        </p:tgtEl>
                                        <p:attrNameLst>
                                          <p:attrName>ppt_h</p:attrName>
                                        </p:attrNameLst>
                                      </p:cBhvr>
                                      <p:tavLst>
                                        <p:tav tm="0">
                                          <p:val>
                                            <p:fltVal val="0"/>
                                          </p:val>
                                        </p:tav>
                                        <p:tav tm="100000">
                                          <p:val>
                                            <p:strVal val="#ppt_h"/>
                                          </p:val>
                                        </p:tav>
                                      </p:tavLst>
                                    </p:anim>
                                    <p:animEffect transition="in" filter="fade">
                                      <p:cBhvr>
                                        <p:cTn id="40" dur="750"/>
                                        <p:tgtEl>
                                          <p:spTgt spid="15"/>
                                        </p:tgtEl>
                                      </p:cBhvr>
                                    </p:animEffect>
                                  </p:childTnLst>
                                </p:cTn>
                              </p:par>
                              <p:par>
                                <p:cTn id="41" presetID="53" presetClass="entr" presetSubtype="16"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750" fill="hold"/>
                                        <p:tgtEl>
                                          <p:spTgt spid="16"/>
                                        </p:tgtEl>
                                        <p:attrNameLst>
                                          <p:attrName>ppt_w</p:attrName>
                                        </p:attrNameLst>
                                      </p:cBhvr>
                                      <p:tavLst>
                                        <p:tav tm="0">
                                          <p:val>
                                            <p:fltVal val="0"/>
                                          </p:val>
                                        </p:tav>
                                        <p:tav tm="100000">
                                          <p:val>
                                            <p:strVal val="#ppt_w"/>
                                          </p:val>
                                        </p:tav>
                                      </p:tavLst>
                                    </p:anim>
                                    <p:anim calcmode="lin" valueType="num">
                                      <p:cBhvr>
                                        <p:cTn id="44" dur="750" fill="hold"/>
                                        <p:tgtEl>
                                          <p:spTgt spid="16"/>
                                        </p:tgtEl>
                                        <p:attrNameLst>
                                          <p:attrName>ppt_h</p:attrName>
                                        </p:attrNameLst>
                                      </p:cBhvr>
                                      <p:tavLst>
                                        <p:tav tm="0">
                                          <p:val>
                                            <p:fltVal val="0"/>
                                          </p:val>
                                        </p:tav>
                                        <p:tav tm="100000">
                                          <p:val>
                                            <p:strVal val="#ppt_h"/>
                                          </p:val>
                                        </p:tav>
                                      </p:tavLst>
                                    </p:anim>
                                    <p:animEffect transition="in" filter="fade">
                                      <p:cBhvr>
                                        <p:cTn id="45" dur="750"/>
                                        <p:tgtEl>
                                          <p:spTgt spid="16"/>
                                        </p:tgtEl>
                                      </p:cBhvr>
                                    </p:animEffect>
                                  </p:childTnLst>
                                </p:cTn>
                              </p:par>
                              <p:par>
                                <p:cTn id="46" presetID="53" presetClass="entr" presetSubtype="16"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750" fill="hold"/>
                                        <p:tgtEl>
                                          <p:spTgt spid="20"/>
                                        </p:tgtEl>
                                        <p:attrNameLst>
                                          <p:attrName>ppt_w</p:attrName>
                                        </p:attrNameLst>
                                      </p:cBhvr>
                                      <p:tavLst>
                                        <p:tav tm="0">
                                          <p:val>
                                            <p:fltVal val="0"/>
                                          </p:val>
                                        </p:tav>
                                        <p:tav tm="100000">
                                          <p:val>
                                            <p:strVal val="#ppt_w"/>
                                          </p:val>
                                        </p:tav>
                                      </p:tavLst>
                                    </p:anim>
                                    <p:anim calcmode="lin" valueType="num">
                                      <p:cBhvr>
                                        <p:cTn id="49" dur="750" fill="hold"/>
                                        <p:tgtEl>
                                          <p:spTgt spid="20"/>
                                        </p:tgtEl>
                                        <p:attrNameLst>
                                          <p:attrName>ppt_h</p:attrName>
                                        </p:attrNameLst>
                                      </p:cBhvr>
                                      <p:tavLst>
                                        <p:tav tm="0">
                                          <p:val>
                                            <p:fltVal val="0"/>
                                          </p:val>
                                        </p:tav>
                                        <p:tav tm="100000">
                                          <p:val>
                                            <p:strVal val="#ppt_h"/>
                                          </p:val>
                                        </p:tav>
                                      </p:tavLst>
                                    </p:anim>
                                    <p:animEffect transition="in" filter="fade">
                                      <p:cBhvr>
                                        <p:cTn id="50" dur="750"/>
                                        <p:tgtEl>
                                          <p:spTgt spid="20"/>
                                        </p:tgtEl>
                                      </p:cBhvr>
                                    </p:animEffect>
                                  </p:childTnLst>
                                </p:cTn>
                              </p:par>
                              <p:par>
                                <p:cTn id="51" presetID="53" presetClass="entr" presetSubtype="16"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750" fill="hold"/>
                                        <p:tgtEl>
                                          <p:spTgt spid="23"/>
                                        </p:tgtEl>
                                        <p:attrNameLst>
                                          <p:attrName>ppt_w</p:attrName>
                                        </p:attrNameLst>
                                      </p:cBhvr>
                                      <p:tavLst>
                                        <p:tav tm="0">
                                          <p:val>
                                            <p:fltVal val="0"/>
                                          </p:val>
                                        </p:tav>
                                        <p:tav tm="100000">
                                          <p:val>
                                            <p:strVal val="#ppt_w"/>
                                          </p:val>
                                        </p:tav>
                                      </p:tavLst>
                                    </p:anim>
                                    <p:anim calcmode="lin" valueType="num">
                                      <p:cBhvr>
                                        <p:cTn id="54" dur="750" fill="hold"/>
                                        <p:tgtEl>
                                          <p:spTgt spid="23"/>
                                        </p:tgtEl>
                                        <p:attrNameLst>
                                          <p:attrName>ppt_h</p:attrName>
                                        </p:attrNameLst>
                                      </p:cBhvr>
                                      <p:tavLst>
                                        <p:tav tm="0">
                                          <p:val>
                                            <p:fltVal val="0"/>
                                          </p:val>
                                        </p:tav>
                                        <p:tav tm="100000">
                                          <p:val>
                                            <p:strVal val="#ppt_h"/>
                                          </p:val>
                                        </p:tav>
                                      </p:tavLst>
                                    </p:anim>
                                    <p:animEffect transition="in" filter="fade">
                                      <p:cBhvr>
                                        <p:cTn id="55" dur="750"/>
                                        <p:tgtEl>
                                          <p:spTgt spid="23"/>
                                        </p:tgtEl>
                                      </p:cBhvr>
                                    </p:animEffect>
                                  </p:childTnLst>
                                </p:cTn>
                              </p:par>
                            </p:childTnLst>
                          </p:cTn>
                        </p:par>
                        <p:par>
                          <p:cTn id="56" fill="hold" nodeType="afterGroup">
                            <p:stCondLst>
                              <p:cond delay="3750"/>
                            </p:stCondLst>
                            <p:childTnLst>
                              <p:par>
                                <p:cTn id="57" presetID="16" presetClass="entr" presetSubtype="21"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barn(inVertical)">
                                      <p:cBhvr>
                                        <p:cTn id="59" dur="750"/>
                                        <p:tgtEl>
                                          <p:spTgt spid="27"/>
                                        </p:tgtEl>
                                      </p:cBhvr>
                                    </p:animEffect>
                                  </p:childTnLst>
                                </p:cTn>
                              </p:par>
                            </p:childTnLst>
                          </p:cTn>
                        </p:par>
                        <p:par>
                          <p:cTn id="60" fill="hold" nodeType="afterGroup">
                            <p:stCondLst>
                              <p:cond delay="4500"/>
                            </p:stCondLst>
                            <p:childTnLst>
                              <p:par>
                                <p:cTn id="61" presetID="22" presetClass="entr" presetSubtype="8" fill="hold" nodeType="after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wipe(left)">
                                      <p:cBhvr>
                                        <p:cTn id="63" dur="750"/>
                                        <p:tgtEl>
                                          <p:spTgt spid="43"/>
                                        </p:tgtEl>
                                      </p:cBhvr>
                                    </p:animEffect>
                                  </p:childTnLst>
                                </p:cTn>
                              </p:par>
                              <p:par>
                                <p:cTn id="64" presetID="22" presetClass="entr" presetSubtype="8" fill="hold"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wipe(left)">
                                      <p:cBhvr>
                                        <p:cTn id="66" dur="7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10" name="图片 9"/>
          <p:cNvPicPr/>
          <p:nvPr/>
        </p:nvPicPr>
        <p:blipFill>
          <a:blip r:embed="rId4">
            <a:extLst>
              <a:ext uri="{28A0092B-C50C-407E-A947-70E740481C1C}">
                <a14:useLocalDpi xmlns:a14="http://schemas.microsoft.com/office/drawing/2010/main"/>
              </a:ext>
            </a:extLst>
          </a:blip>
          <a:stretch>
            <a:fillRect/>
          </a:stretch>
        </p:blipFill>
        <p:spPr>
          <a:xfrm>
            <a:off x="2063552" y="2107332"/>
            <a:ext cx="10128448" cy="4309010"/>
          </a:xfrm>
          <a:prstGeom prst="rect">
            <a:avLst/>
          </a:prstGeom>
        </p:spPr>
      </p:pic>
      <p:pic>
        <p:nvPicPr>
          <p:cNvPr id="11" name="图片 10"/>
          <p:cNvPicPr/>
          <p:nvPr/>
        </p:nvPicPr>
        <p:blipFill>
          <a:blip r:embed="rId5">
            <a:extLst>
              <a:ext uri="{28A0092B-C50C-407E-A947-70E740481C1C}">
                <a14:useLocalDpi xmlns:a14="http://schemas.microsoft.com/office/drawing/2010/main"/>
              </a:ext>
            </a:extLst>
          </a:blip>
          <a:stretch>
            <a:fillRect/>
          </a:stretch>
        </p:blipFill>
        <p:spPr>
          <a:xfrm flipH="1">
            <a:off x="-3134" y="4371978"/>
            <a:ext cx="12192000" cy="2513406"/>
          </a:xfrm>
          <a:prstGeom prst="rect">
            <a:avLst/>
          </a:prstGeom>
        </p:spPr>
      </p:pic>
      <p:pic>
        <p:nvPicPr>
          <p:cNvPr id="12" name="图片 11"/>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263352" y="374432"/>
            <a:ext cx="2393990" cy="913514"/>
          </a:xfrm>
          <a:custGeom>
            <a:avLst/>
            <a:gdLst>
              <a:gd name="connsiteX0" fmla="*/ 0 w 4692776"/>
              <a:gd name="connsiteY0" fmla="*/ 0 h 1790700"/>
              <a:gd name="connsiteX1" fmla="*/ 3421807 w 4692776"/>
              <a:gd name="connsiteY1" fmla="*/ 0 h 1790700"/>
              <a:gd name="connsiteX2" fmla="*/ 3828183 w 4692776"/>
              <a:gd name="connsiteY2" fmla="*/ 733734 h 1790700"/>
              <a:gd name="connsiteX3" fmla="*/ 4692776 w 4692776"/>
              <a:gd name="connsiteY3" fmla="*/ 949882 h 1790700"/>
              <a:gd name="connsiteX4" fmla="*/ 4692776 w 4692776"/>
              <a:gd name="connsiteY4" fmla="*/ 1790700 h 1790700"/>
              <a:gd name="connsiteX5" fmla="*/ 0 w 4692776"/>
              <a:gd name="connsiteY5" fmla="*/ 179070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776" h="1790700">
                <a:moveTo>
                  <a:pt x="0" y="0"/>
                </a:moveTo>
                <a:lnTo>
                  <a:pt x="3421807" y="0"/>
                </a:lnTo>
                <a:lnTo>
                  <a:pt x="3828183" y="733734"/>
                </a:lnTo>
                <a:lnTo>
                  <a:pt x="4692776" y="949882"/>
                </a:lnTo>
                <a:lnTo>
                  <a:pt x="4692776" y="1790700"/>
                </a:lnTo>
                <a:lnTo>
                  <a:pt x="0" y="1790700"/>
                </a:lnTo>
                <a:close/>
              </a:path>
            </a:pathLst>
          </a:custGeom>
        </p:spPr>
      </p:pic>
      <p:grpSp>
        <p:nvGrpSpPr>
          <p:cNvPr id="13" name="组合 12"/>
          <p:cNvGrpSpPr/>
          <p:nvPr/>
        </p:nvGrpSpPr>
        <p:grpSpPr>
          <a:xfrm>
            <a:off x="9376228" y="373003"/>
            <a:ext cx="2452915" cy="572975"/>
            <a:chOff x="9376228" y="285917"/>
            <a:chExt cx="2452915" cy="572975"/>
          </a:xfrm>
        </p:grpSpPr>
        <p:sp>
          <p:nvSpPr>
            <p:cNvPr id="14" name="文本框 13"/>
            <p:cNvSpPr txBox="1"/>
            <p:nvPr/>
          </p:nvSpPr>
          <p:spPr>
            <a:xfrm>
              <a:off x="10976751" y="285917"/>
              <a:ext cx="852392" cy="338554"/>
            </a:xfrm>
            <a:prstGeom prst="rect">
              <a:avLst/>
            </a:prstGeom>
            <a:noFill/>
          </p:spPr>
          <p:txBody>
            <a:bodyPr wrap="square" rtlCol="0">
              <a:spAutoFit/>
            </a:bodyPr>
            <a:lstStyle/>
            <a:p>
              <a:pPr algn="dist"/>
              <a:r>
                <a:rPr lang="en-US" altLang="zh-CN" sz="1600" i="1">
                  <a:solidFill>
                    <a:schemeClr val="bg1">
                      <a:lumMod val="65000"/>
                    </a:schemeClr>
                  </a:solidFill>
                  <a:latin typeface="微软雅黑" panose="020B0503020204020204" pitchFamily="34" charset="-122"/>
                  <a:ea typeface="微软雅黑" panose="020B0503020204020204" pitchFamily="34" charset="-122"/>
                </a:rPr>
                <a:t>09-10</a:t>
              </a:r>
              <a:endParaRPr lang="zh-CN" altLang="en-US" sz="1600" i="1">
                <a:solidFill>
                  <a:schemeClr val="bg1">
                    <a:lumMod val="6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9376228" y="597282"/>
              <a:ext cx="2452188" cy="261610"/>
            </a:xfrm>
            <a:prstGeom prst="rect">
              <a:avLst/>
            </a:prstGeom>
            <a:noFill/>
          </p:spPr>
          <p:txBody>
            <a:bodyPr wrap="square" rtlCol="0">
              <a:spAutoFit/>
            </a:bodyPr>
            <a:lstStyle/>
            <a:p>
              <a:pPr algn="dist"/>
              <a:r>
                <a:rPr lang="zh-CN" altLang="en-US" sz="1050" i="1">
                  <a:solidFill>
                    <a:schemeClr val="bg1">
                      <a:lumMod val="65000"/>
                    </a:schemeClr>
                  </a:solidFill>
                  <a:latin typeface="微软雅黑" panose="020B0503020204020204" pitchFamily="34" charset="-122"/>
                  <a:ea typeface="微软雅黑" panose="020B0503020204020204" pitchFamily="34" charset="-122"/>
                </a:rPr>
                <a:t>祝福每一位教师节日快乐</a:t>
              </a:r>
            </a:p>
          </p:txBody>
        </p:sp>
      </p:grpSp>
      <p:sp>
        <p:nvSpPr>
          <p:cNvPr id="3" name="文本框 18"/>
          <p:cNvSpPr txBox="1"/>
          <p:nvPr/>
        </p:nvSpPr>
        <p:spPr>
          <a:xfrm>
            <a:off x="4252120" y="665237"/>
            <a:ext cx="3529330" cy="645160"/>
          </a:xfrm>
          <a:prstGeom prst="rect">
            <a:avLst/>
          </a:prstGeom>
          <a:noFill/>
        </p:spPr>
        <p:txBody>
          <a:bodyPr wrap="square">
            <a:spAutoFit/>
          </a:bodyPr>
          <a:lstStyle/>
          <a:p>
            <a:pPr algn="ctr" eaLnBrk="1" fontAlgn="auto" hangingPunct="1">
              <a:spcBef>
                <a:spcPts val="0"/>
              </a:spcBef>
              <a:spcAft>
                <a:spcPts val="0"/>
              </a:spcAft>
              <a:defRPr/>
            </a:pPr>
            <a:r>
              <a:rPr lang="zh-CN" altLang="en-US" sz="3600" b="1">
                <a:latin typeface="微软雅黑" panose="020B0503020204020204" pitchFamily="34" charset="-122"/>
                <a:ea typeface="微软雅黑" panose="020B0503020204020204" pitchFamily="34" charset="-122"/>
              </a:rPr>
              <a:t>为什么要尊师</a:t>
            </a:r>
          </a:p>
        </p:txBody>
      </p:sp>
      <p:pic>
        <p:nvPicPr>
          <p:cNvPr id="4" name="图片 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55440" y="1717422"/>
            <a:ext cx="2935279" cy="3911259"/>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矩形 5"/>
          <p:cNvSpPr/>
          <p:nvPr/>
        </p:nvSpPr>
        <p:spPr>
          <a:xfrm>
            <a:off x="6092866" y="1839055"/>
            <a:ext cx="4740652" cy="3667992"/>
          </a:xfrm>
          <a:prstGeom prst="rect">
            <a:avLst/>
          </a:prstGeom>
        </p:spPr>
        <p:txBody>
          <a:bodyPr wrap="square">
            <a:spAutoFit/>
          </a:bodyPr>
          <a:lstStyle/>
          <a:p>
            <a:pPr>
              <a:lnSpc>
                <a:spcPct val="120000"/>
              </a:lnSpc>
            </a:pPr>
            <a:r>
              <a:rPr lang="zh-CN" altLang="en-US" sz="2800" smtClean="0">
                <a:latin typeface="微软雅黑" panose="020B0503020204020204" pitchFamily="34" charset="-122"/>
                <a:ea typeface="微软雅黑" panose="020B0503020204020204" pitchFamily="34" charset="-122"/>
                <a:sym typeface="+mn-ea"/>
              </a:rPr>
              <a:t>“尊师重道”是</a:t>
            </a:r>
            <a:r>
              <a:rPr lang="zh-CN" altLang="en-US" sz="2800">
                <a:latin typeface="微软雅黑" panose="020B0503020204020204" pitchFamily="34" charset="-122"/>
                <a:ea typeface="微软雅黑" panose="020B0503020204020204" pitchFamily="34" charset="-122"/>
                <a:sym typeface="+mn-ea"/>
              </a:rPr>
              <a:t>一</a:t>
            </a:r>
            <a:r>
              <a:rPr lang="zh-CN" altLang="en-US" sz="2800" smtClean="0">
                <a:latin typeface="微软雅黑" panose="020B0503020204020204" pitchFamily="34" charset="-122"/>
                <a:ea typeface="微软雅黑" panose="020B0503020204020204" pitchFamily="34" charset="-122"/>
                <a:sym typeface="+mn-ea"/>
              </a:rPr>
              <a:t>种</a:t>
            </a:r>
            <a:r>
              <a:rPr lang="zh-CN" altLang="en-US" sz="2800">
                <a:latin typeface="微软雅黑" panose="020B0503020204020204" pitchFamily="34" charset="-122"/>
                <a:ea typeface="微软雅黑" panose="020B0503020204020204" pitchFamily="34" charset="-122"/>
                <a:sym typeface="+mn-ea"/>
              </a:rPr>
              <a:t>深入人心的古老文化。</a:t>
            </a:r>
            <a:r>
              <a:rPr lang="zh-CN" altLang="en-US" sz="2800" smtClean="0">
                <a:latin typeface="微软雅黑" panose="020B0503020204020204" pitchFamily="34" charset="-122"/>
                <a:ea typeface="微软雅黑" panose="020B0503020204020204" pitchFamily="34" charset="-122"/>
                <a:sym typeface="+mn-ea"/>
              </a:rPr>
              <a:t>它</a:t>
            </a:r>
            <a:r>
              <a:rPr lang="zh-CN" altLang="en-US" sz="2800">
                <a:latin typeface="微软雅黑" panose="020B0503020204020204" pitchFamily="34" charset="-122"/>
                <a:ea typeface="微软雅黑" panose="020B0503020204020204" pitchFamily="34" charset="-122"/>
                <a:sym typeface="+mn-ea"/>
              </a:rPr>
              <a:t>一</a:t>
            </a:r>
            <a:r>
              <a:rPr lang="zh-CN" altLang="en-US" sz="2800" smtClean="0">
                <a:latin typeface="微软雅黑" panose="020B0503020204020204" pitchFamily="34" charset="-122"/>
                <a:ea typeface="微软雅黑" panose="020B0503020204020204" pitchFamily="34" charset="-122"/>
                <a:sym typeface="+mn-ea"/>
              </a:rPr>
              <a:t>面</a:t>
            </a:r>
            <a:r>
              <a:rPr lang="zh-CN" altLang="en-US" sz="2800">
                <a:latin typeface="微软雅黑" panose="020B0503020204020204" pitchFamily="34" charset="-122"/>
                <a:ea typeface="微软雅黑" panose="020B0503020204020204" pitchFamily="34" charset="-122"/>
                <a:sym typeface="+mn-ea"/>
              </a:rPr>
              <a:t>体现了中华民族文化多年以来对传统文化土壤和先祖传统文化结晶的尊重和怀念</a:t>
            </a:r>
            <a:r>
              <a:rPr lang="en-US" altLang="zh-CN" sz="2800">
                <a:latin typeface="微软雅黑" panose="020B0503020204020204" pitchFamily="34" charset="-122"/>
                <a:ea typeface="微软雅黑" panose="020B0503020204020204" pitchFamily="34" charset="-122"/>
                <a:sym typeface="+mn-ea"/>
              </a:rPr>
              <a:t>,</a:t>
            </a:r>
            <a:r>
              <a:rPr lang="zh-CN" altLang="en-US" sz="2800">
                <a:latin typeface="微软雅黑" panose="020B0503020204020204" pitchFamily="34" charset="-122"/>
                <a:ea typeface="微软雅黑" panose="020B0503020204020204" pitchFamily="34" charset="-122"/>
                <a:sym typeface="+mn-ea"/>
              </a:rPr>
              <a:t>另一方面还反映了中华民族强大的社会精神</a:t>
            </a:r>
            <a:r>
              <a:rPr lang="zh-CN" altLang="en-US" sz="2800" smtClean="0">
                <a:latin typeface="微软雅黑" panose="020B0503020204020204" pitchFamily="34" charset="-122"/>
                <a:ea typeface="微软雅黑" panose="020B0503020204020204" pitchFamily="34" charset="-122"/>
                <a:sym typeface="+mn-ea"/>
              </a:rPr>
              <a:t>。</a:t>
            </a:r>
            <a:endParaRPr lang="zh-CN" altLang="en-US" sz="2800" dirty="0">
              <a:latin typeface="微软雅黑" panose="020B0503020204020204" pitchFamily="34" charset="-122"/>
              <a:ea typeface="微软雅黑" panose="020B0503020204020204" pitchFamily="34" charset="-122"/>
              <a:sym typeface="+mn-ea"/>
            </a:endParaRPr>
          </a:p>
        </p:txBody>
      </p:sp>
      <p:cxnSp>
        <p:nvCxnSpPr>
          <p:cNvPr id="7" name="直接连接符 6"/>
          <p:cNvCxnSpPr/>
          <p:nvPr/>
        </p:nvCxnSpPr>
        <p:spPr>
          <a:xfrm>
            <a:off x="9192344" y="5085184"/>
            <a:ext cx="1114578"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00964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000" fill="hold"/>
                                        <p:tgtEl>
                                          <p:spTgt spid="7"/>
                                        </p:tgtEl>
                                        <p:attrNameLst>
                                          <p:attrName>ppt_x</p:attrName>
                                        </p:attrNameLst>
                                      </p:cBhvr>
                                      <p:tavLst>
                                        <p:tav tm="0">
                                          <p:val>
                                            <p:strVal val="1+#ppt_w/2"/>
                                          </p:val>
                                        </p:tav>
                                        <p:tav tm="100000">
                                          <p:val>
                                            <p:strVal val="#ppt_x"/>
                                          </p:val>
                                        </p:tav>
                                      </p:tavLst>
                                    </p:anim>
                                    <p:anim calcmode="lin" valueType="num">
                                      <p:cBhvr additive="base">
                                        <p:cTn id="14" dur="200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000" fill="hold"/>
                                        <p:tgtEl>
                                          <p:spTgt spid="6"/>
                                        </p:tgtEl>
                                        <p:attrNameLst>
                                          <p:attrName>ppt_x</p:attrName>
                                        </p:attrNameLst>
                                      </p:cBhvr>
                                      <p:tavLst>
                                        <p:tav tm="0">
                                          <p:val>
                                            <p:strVal val="1+#ppt_w/2"/>
                                          </p:val>
                                        </p:tav>
                                        <p:tav tm="100000">
                                          <p:val>
                                            <p:strVal val="#ppt_x"/>
                                          </p:val>
                                        </p:tav>
                                      </p:tavLst>
                                    </p:anim>
                                    <p:anim calcmode="lin" valueType="num">
                                      <p:cBhvr additive="base">
                                        <p:cTn id="18" dur="20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750" fill="hold"/>
                                        <p:tgtEl>
                                          <p:spTgt spid="12"/>
                                        </p:tgtEl>
                                        <p:attrNameLst>
                                          <p:attrName>ppt_x</p:attrName>
                                        </p:attrNameLst>
                                      </p:cBhvr>
                                      <p:tavLst>
                                        <p:tav tm="0">
                                          <p:val>
                                            <p:strVal val="0-#ppt_w/2"/>
                                          </p:val>
                                        </p:tav>
                                        <p:tav tm="100000">
                                          <p:val>
                                            <p:strVal val="#ppt_x"/>
                                          </p:val>
                                        </p:tav>
                                      </p:tavLst>
                                    </p:anim>
                                    <p:anim calcmode="lin" valueType="num">
                                      <p:cBhvr additive="base">
                                        <p:cTn id="23" dur="750" fill="hold"/>
                                        <p:tgtEl>
                                          <p:spTgt spid="1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750" fill="hold"/>
                                        <p:tgtEl>
                                          <p:spTgt spid="13"/>
                                        </p:tgtEl>
                                        <p:attrNameLst>
                                          <p:attrName>ppt_x</p:attrName>
                                        </p:attrNameLst>
                                      </p:cBhvr>
                                      <p:tavLst>
                                        <p:tav tm="0">
                                          <p:val>
                                            <p:strVal val="1+#ppt_w/2"/>
                                          </p:val>
                                        </p:tav>
                                        <p:tav tm="100000">
                                          <p:val>
                                            <p:strVal val="#ppt_x"/>
                                          </p:val>
                                        </p:tav>
                                      </p:tavLst>
                                    </p:anim>
                                    <p:anim calcmode="lin" valueType="num">
                                      <p:cBhvr additive="base">
                                        <p:cTn id="27"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图片 4"/>
          <p:cNvPicPr/>
          <p:nvPr/>
        </p:nvPicPr>
        <p:blipFill>
          <a:blip r:embed="rId3">
            <a:extLst>
              <a:ext uri="{28A0092B-C50C-407E-A947-70E740481C1C}">
                <a14:useLocalDpi xmlns:a14="http://schemas.microsoft.com/office/drawing/2010/main"/>
              </a:ext>
            </a:extLst>
          </a:blip>
          <a:stretch>
            <a:fillRect/>
          </a:stretch>
        </p:blipFill>
        <p:spPr>
          <a:xfrm>
            <a:off x="2063552" y="2107332"/>
            <a:ext cx="10128448" cy="4309010"/>
          </a:xfrm>
          <a:prstGeom prst="rect">
            <a:avLst/>
          </a:prstGeom>
        </p:spPr>
      </p:pic>
      <p:pic>
        <p:nvPicPr>
          <p:cNvPr id="6" name="图片 5"/>
          <p:cNvPicPr/>
          <p:nvPr/>
        </p:nvPicPr>
        <p:blipFill>
          <a:blip r:embed="rId4">
            <a:extLst>
              <a:ext uri="{28A0092B-C50C-407E-A947-70E740481C1C}">
                <a14:useLocalDpi xmlns:a14="http://schemas.microsoft.com/office/drawing/2010/main"/>
              </a:ext>
            </a:extLst>
          </a:blip>
          <a:stretch>
            <a:fillRect/>
          </a:stretch>
        </p:blipFill>
        <p:spPr>
          <a:xfrm flipH="1">
            <a:off x="-3134" y="4371978"/>
            <a:ext cx="12192000" cy="2513406"/>
          </a:xfrm>
          <a:prstGeom prst="rect">
            <a:avLst/>
          </a:prstGeom>
        </p:spPr>
      </p:pic>
      <p:pic>
        <p:nvPicPr>
          <p:cNvPr id="10" name="图片 9"/>
          <p:cNvPicPr>
            <a:picLocks noChangeAspect="1"/>
          </p:cNvPicPr>
          <p:nvPr/>
        </p:nvPicPr>
        <p:blipFill>
          <a:blip r:embed="rId5"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2007323" y="1430563"/>
            <a:ext cx="8177354" cy="3942653"/>
          </a:xfrm>
          <a:prstGeom prst="rect">
            <a:avLst/>
          </a:prstGeom>
        </p:spPr>
      </p:pic>
      <p:sp>
        <p:nvSpPr>
          <p:cNvPr id="11" name="文本框 10"/>
          <p:cNvSpPr txBox="1"/>
          <p:nvPr/>
        </p:nvSpPr>
        <p:spPr>
          <a:xfrm>
            <a:off x="3936864" y="2334939"/>
            <a:ext cx="4495936" cy="1479187"/>
          </a:xfrm>
          <a:prstGeom prst="rect">
            <a:avLst/>
          </a:prstGeom>
          <a:noFill/>
        </p:spPr>
        <p:txBody>
          <a:bodyPr wrap="square">
            <a:spAutoFit/>
          </a:bodyPr>
          <a:lstStyle/>
          <a:p>
            <a:pPr>
              <a:lnSpc>
                <a:spcPct val="150000"/>
              </a:lnSpc>
            </a:pPr>
            <a:r>
              <a:rPr lang="zh-CN" altLang="en-US" sz="3200" b="1">
                <a:solidFill>
                  <a:schemeClr val="tx1">
                    <a:lumMod val="75000"/>
                    <a:lumOff val="25000"/>
                  </a:schemeClr>
                </a:solidFill>
                <a:latin typeface="微软雅黑" panose="020B0503020204020204" pitchFamily="34" charset="-122"/>
                <a:ea typeface="微软雅黑" panose="020B0503020204020204" pitchFamily="34" charset="-122"/>
              </a:rPr>
              <a:t>国将兴，必贵师而重傅，贵师而重傅，则法度存。</a:t>
            </a:r>
          </a:p>
        </p:txBody>
      </p:sp>
      <p:sp>
        <p:nvSpPr>
          <p:cNvPr id="12" name="文本框 11"/>
          <p:cNvSpPr txBox="1"/>
          <p:nvPr/>
        </p:nvSpPr>
        <p:spPr>
          <a:xfrm>
            <a:off x="6306483" y="4086743"/>
            <a:ext cx="2069797" cy="369332"/>
          </a:xfrm>
          <a:prstGeom prst="rect">
            <a:avLst/>
          </a:prstGeom>
          <a:noFill/>
        </p:spPr>
        <p:txBody>
          <a:bodyPr wrap="none">
            <a:spAutoFit/>
          </a:bodyPr>
          <a:lstStyle/>
          <a:p>
            <a:r>
              <a:rPr lang="en-US" altLang="zh-CN">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a:solidFill>
                  <a:schemeClr val="tx1">
                    <a:lumMod val="75000"/>
                    <a:lumOff val="25000"/>
                  </a:schemeClr>
                </a:solidFill>
                <a:latin typeface="微软雅黑" panose="020B0503020204020204" pitchFamily="34" charset="-122"/>
                <a:ea typeface="微软雅黑" panose="020B0503020204020204" pitchFamily="34" charset="-122"/>
              </a:rPr>
              <a:t>《荀子大略》</a:t>
            </a:r>
          </a:p>
        </p:txBody>
      </p:sp>
      <p:pic>
        <p:nvPicPr>
          <p:cNvPr id="13" name="图片 12"/>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263352" y="374432"/>
            <a:ext cx="2393990" cy="913514"/>
          </a:xfrm>
          <a:custGeom>
            <a:avLst/>
            <a:gdLst>
              <a:gd name="connsiteX0" fmla="*/ 0 w 4692776"/>
              <a:gd name="connsiteY0" fmla="*/ 0 h 1790700"/>
              <a:gd name="connsiteX1" fmla="*/ 3421807 w 4692776"/>
              <a:gd name="connsiteY1" fmla="*/ 0 h 1790700"/>
              <a:gd name="connsiteX2" fmla="*/ 3828183 w 4692776"/>
              <a:gd name="connsiteY2" fmla="*/ 733734 h 1790700"/>
              <a:gd name="connsiteX3" fmla="*/ 4692776 w 4692776"/>
              <a:gd name="connsiteY3" fmla="*/ 949882 h 1790700"/>
              <a:gd name="connsiteX4" fmla="*/ 4692776 w 4692776"/>
              <a:gd name="connsiteY4" fmla="*/ 1790700 h 1790700"/>
              <a:gd name="connsiteX5" fmla="*/ 0 w 4692776"/>
              <a:gd name="connsiteY5" fmla="*/ 179070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776" h="1790700">
                <a:moveTo>
                  <a:pt x="0" y="0"/>
                </a:moveTo>
                <a:lnTo>
                  <a:pt x="3421807" y="0"/>
                </a:lnTo>
                <a:lnTo>
                  <a:pt x="3828183" y="733734"/>
                </a:lnTo>
                <a:lnTo>
                  <a:pt x="4692776" y="949882"/>
                </a:lnTo>
                <a:lnTo>
                  <a:pt x="4692776" y="1790700"/>
                </a:lnTo>
                <a:lnTo>
                  <a:pt x="0" y="1790700"/>
                </a:lnTo>
                <a:close/>
              </a:path>
            </a:pathLst>
          </a:custGeom>
        </p:spPr>
      </p:pic>
      <p:grpSp>
        <p:nvGrpSpPr>
          <p:cNvPr id="16" name="组合 15"/>
          <p:cNvGrpSpPr/>
          <p:nvPr/>
        </p:nvGrpSpPr>
        <p:grpSpPr>
          <a:xfrm>
            <a:off x="9376228" y="373003"/>
            <a:ext cx="2452915" cy="572975"/>
            <a:chOff x="9376228" y="285917"/>
            <a:chExt cx="2452915" cy="572975"/>
          </a:xfrm>
        </p:grpSpPr>
        <p:sp>
          <p:nvSpPr>
            <p:cNvPr id="14" name="文本框 13"/>
            <p:cNvSpPr txBox="1"/>
            <p:nvPr/>
          </p:nvSpPr>
          <p:spPr>
            <a:xfrm>
              <a:off x="10976751" y="285917"/>
              <a:ext cx="852392" cy="338554"/>
            </a:xfrm>
            <a:prstGeom prst="rect">
              <a:avLst/>
            </a:prstGeom>
            <a:noFill/>
          </p:spPr>
          <p:txBody>
            <a:bodyPr wrap="square" rtlCol="0">
              <a:spAutoFit/>
            </a:bodyPr>
            <a:lstStyle/>
            <a:p>
              <a:pPr algn="dist"/>
              <a:r>
                <a:rPr lang="en-US" altLang="zh-CN" sz="1600" i="1">
                  <a:solidFill>
                    <a:schemeClr val="bg1">
                      <a:lumMod val="65000"/>
                    </a:schemeClr>
                  </a:solidFill>
                  <a:latin typeface="微软雅黑" panose="020B0503020204020204" pitchFamily="34" charset="-122"/>
                  <a:ea typeface="微软雅黑" panose="020B0503020204020204" pitchFamily="34" charset="-122"/>
                </a:rPr>
                <a:t>09-10</a:t>
              </a:r>
              <a:endParaRPr lang="zh-CN" altLang="en-US" sz="1600" i="1">
                <a:solidFill>
                  <a:schemeClr val="bg1">
                    <a:lumMod val="6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9376228" y="597282"/>
              <a:ext cx="2452188" cy="261610"/>
            </a:xfrm>
            <a:prstGeom prst="rect">
              <a:avLst/>
            </a:prstGeom>
            <a:noFill/>
          </p:spPr>
          <p:txBody>
            <a:bodyPr wrap="square" rtlCol="0">
              <a:spAutoFit/>
            </a:bodyPr>
            <a:lstStyle/>
            <a:p>
              <a:pPr algn="dist"/>
              <a:r>
                <a:rPr lang="zh-CN" altLang="en-US" sz="1050" i="1">
                  <a:solidFill>
                    <a:schemeClr val="bg1">
                      <a:lumMod val="65000"/>
                    </a:schemeClr>
                  </a:solidFill>
                  <a:latin typeface="微软雅黑" panose="020B0503020204020204" pitchFamily="34" charset="-122"/>
                  <a:ea typeface="微软雅黑" panose="020B0503020204020204" pitchFamily="34" charset="-122"/>
                </a:rPr>
                <a:t>祝福每一位教师节日快乐</a:t>
              </a: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0-#ppt_w/2"/>
                                          </p:val>
                                        </p:tav>
                                        <p:tav tm="100000">
                                          <p:val>
                                            <p:strVal val="#ppt_x"/>
                                          </p:val>
                                        </p:tav>
                                      </p:tavLst>
                                    </p:anim>
                                    <p:anim calcmode="lin" valueType="num">
                                      <p:cBhvr additive="base">
                                        <p:cTn id="8" dur="7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750" fill="hold"/>
                                        <p:tgtEl>
                                          <p:spTgt spid="16"/>
                                        </p:tgtEl>
                                        <p:attrNameLst>
                                          <p:attrName>ppt_x</p:attrName>
                                        </p:attrNameLst>
                                      </p:cBhvr>
                                      <p:tavLst>
                                        <p:tav tm="0">
                                          <p:val>
                                            <p:strVal val="1+#ppt_w/2"/>
                                          </p:val>
                                        </p:tav>
                                        <p:tav tm="100000">
                                          <p:val>
                                            <p:strVal val="#ppt_x"/>
                                          </p:val>
                                        </p:tav>
                                      </p:tavLst>
                                    </p:anim>
                                    <p:anim calcmode="lin" valueType="num">
                                      <p:cBhvr additive="base">
                                        <p:cTn id="12" dur="750" fill="hold"/>
                                        <p:tgtEl>
                                          <p:spTgt spid="16"/>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750"/>
                            </p:stCondLst>
                            <p:childTnLst>
                              <p:par>
                                <p:cTn id="14" presetID="16" presetClass="entr" presetSubtype="2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750"/>
                                        <p:tgtEl>
                                          <p:spTgt spid="10"/>
                                        </p:tgtEl>
                                      </p:cBhvr>
                                    </p:animEffect>
                                  </p:childTnLst>
                                </p:cTn>
                              </p:par>
                            </p:childTnLst>
                          </p:cTn>
                        </p:par>
                        <p:par>
                          <p:cTn id="17" fill="hold" nodeType="afterGroup">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750"/>
                                        <p:tgtEl>
                                          <p:spTgt spid="11"/>
                                        </p:tgtEl>
                                      </p:cBhvr>
                                    </p:animEffect>
                                    <p:anim calcmode="lin" valueType="num">
                                      <p:cBhvr>
                                        <p:cTn id="21" dur="750" fill="hold"/>
                                        <p:tgtEl>
                                          <p:spTgt spid="11"/>
                                        </p:tgtEl>
                                        <p:attrNameLst>
                                          <p:attrName>ppt_x</p:attrName>
                                        </p:attrNameLst>
                                      </p:cBhvr>
                                      <p:tavLst>
                                        <p:tav tm="0">
                                          <p:val>
                                            <p:strVal val="#ppt_x"/>
                                          </p:val>
                                        </p:tav>
                                        <p:tav tm="100000">
                                          <p:val>
                                            <p:strVal val="#ppt_x"/>
                                          </p:val>
                                        </p:tav>
                                      </p:tavLst>
                                    </p:anim>
                                    <p:anim calcmode="lin" valueType="num">
                                      <p:cBhvr>
                                        <p:cTn id="22" dur="750" fill="hold"/>
                                        <p:tgtEl>
                                          <p:spTgt spid="1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750"/>
                                        <p:tgtEl>
                                          <p:spTgt spid="12"/>
                                        </p:tgtEl>
                                      </p:cBhvr>
                                    </p:animEffect>
                                    <p:anim calcmode="lin" valueType="num">
                                      <p:cBhvr>
                                        <p:cTn id="26" dur="750" fill="hold"/>
                                        <p:tgtEl>
                                          <p:spTgt spid="12"/>
                                        </p:tgtEl>
                                        <p:attrNameLst>
                                          <p:attrName>ppt_x</p:attrName>
                                        </p:attrNameLst>
                                      </p:cBhvr>
                                      <p:tavLst>
                                        <p:tav tm="0">
                                          <p:val>
                                            <p:strVal val="#ppt_x"/>
                                          </p:val>
                                        </p:tav>
                                        <p:tav tm="100000">
                                          <p:val>
                                            <p:strVal val="#ppt_x"/>
                                          </p:val>
                                        </p:tav>
                                      </p:tavLst>
                                    </p:anim>
                                    <p:anim calcmode="lin" valueType="num">
                                      <p:cBhvr>
                                        <p:cTn id="27" dur="7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2272113" y="5144574"/>
            <a:ext cx="735006" cy="363636"/>
          </a:xfrm>
          <a:prstGeom prst="rect">
            <a:avLst/>
          </a:prstGeom>
          <a:no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rPr>
              <a:t>PPT</a:t>
            </a: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模板：</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hlinkClick r:id="rId2"/>
              </a:rPr>
              <a:t>www.1ppt.com/moban</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hlinkClick r:id="rId2"/>
              </a:rPr>
              <a:t>/</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PPT</a:t>
            </a: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素材：</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hlinkClick r:id="rId3"/>
              </a:rPr>
              <a:t>www.1ppt.com/sucai/</a:t>
            </a:r>
            <a:endPar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rPr>
              <a:t>PPT</a:t>
            </a: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背景：</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hlinkClick r:id="rId4"/>
              </a:rPr>
              <a:t>www.1ppt.com/beijing/</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rPr>
              <a:t>      </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PPT</a:t>
            </a: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图表：</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hlinkClick r:id="rId5"/>
              </a:rPr>
              <a:t>www.1ppt.com/tubiao/</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PPT</a:t>
            </a:r>
            <a:r>
              <a:rPr kumimoji="0" lang="zh-CN" altLang="en-US" sz="100" b="0" i="0" u="none" strike="noStrike" kern="0" cap="none" spc="0" normalizeH="0" baseline="0" noProof="0" dirty="0">
                <a:ln>
                  <a:noFill/>
                </a:ln>
                <a:solidFill>
                  <a:srgbClr val="EEECE1">
                    <a:lumMod val="25000"/>
                  </a:srgbClr>
                </a:solidFill>
                <a:effectLst/>
                <a:uLnTx/>
                <a:uFillTx/>
                <a:latin typeface="Calibri"/>
                <a:ea typeface="宋体"/>
                <a:cs typeface="+mn-cs"/>
              </a:rPr>
              <a:t>下载：</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hlinkClick r:id="rId6"/>
              </a:rPr>
              <a:t>www.1ppt.com/xiazai/</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rPr>
              <a:t>       </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rPr>
              <a:t>PPT</a:t>
            </a:r>
            <a:r>
              <a:rPr kumimoji="0" lang="zh-CN" altLang="en-US" sz="100" b="0" i="0" u="none" strike="noStrike" kern="0" cap="none" spc="0" normalizeH="0" baseline="0" noProof="0" dirty="0">
                <a:ln>
                  <a:noFill/>
                </a:ln>
                <a:solidFill>
                  <a:srgbClr val="EEECE1">
                    <a:lumMod val="25000"/>
                  </a:srgbClr>
                </a:solidFill>
                <a:effectLst/>
                <a:uLnTx/>
                <a:uFillTx/>
                <a:latin typeface="Calibri"/>
                <a:ea typeface="宋体"/>
                <a:cs typeface="+mn-cs"/>
              </a:rPr>
              <a:t>教程： </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hlinkClick r:id="rId7"/>
              </a:rPr>
              <a:t>www.1ppt.com/powerpoint/</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资料</a:t>
            </a:r>
            <a:r>
              <a:rPr kumimoji="0" lang="zh-CN" altLang="en-US" sz="100" b="0" i="0" u="none" strike="noStrike" kern="0" cap="none" spc="0" normalizeH="0" baseline="0" noProof="0" dirty="0">
                <a:ln>
                  <a:noFill/>
                </a:ln>
                <a:solidFill>
                  <a:srgbClr val="EEECE1">
                    <a:lumMod val="25000"/>
                  </a:srgbClr>
                </a:solidFill>
                <a:effectLst/>
                <a:uLnTx/>
                <a:uFillTx/>
                <a:latin typeface="Calibri"/>
                <a:ea typeface="宋体"/>
                <a:cs typeface="+mn-cs"/>
              </a:rPr>
              <a:t>下载：</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hlinkClick r:id="rId8"/>
              </a:rPr>
              <a:t>www.1ppt.com/ziliao/</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rPr>
              <a:t>              </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a:t>
            </a: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范文</a:t>
            </a:r>
            <a:r>
              <a:rPr kumimoji="0" lang="zh-CN" altLang="en-US" sz="100" b="0" i="0" u="none" strike="noStrike" kern="0" cap="none" spc="0" normalizeH="0" baseline="0" noProof="0" dirty="0">
                <a:ln>
                  <a:noFill/>
                </a:ln>
                <a:solidFill>
                  <a:srgbClr val="EEECE1">
                    <a:lumMod val="25000"/>
                  </a:srgbClr>
                </a:solidFill>
                <a:effectLst/>
                <a:uLnTx/>
                <a:uFillTx/>
                <a:latin typeface="Calibri"/>
                <a:ea typeface="宋体"/>
                <a:cs typeface="+mn-cs"/>
              </a:rPr>
              <a:t>下载：</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hlinkClick r:id="rId9"/>
              </a:rPr>
              <a:t>www.1ppt.com/fanwen/</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rPr>
              <a:t>             </a:t>
            </a:r>
            <a:endPar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试卷</a:t>
            </a:r>
            <a:r>
              <a:rPr kumimoji="0" lang="zh-CN" altLang="en-US" sz="100" b="0" i="0" u="none" strike="noStrike" kern="0" cap="none" spc="0" normalizeH="0" baseline="0" noProof="0" dirty="0">
                <a:ln>
                  <a:noFill/>
                </a:ln>
                <a:solidFill>
                  <a:srgbClr val="EEECE1">
                    <a:lumMod val="25000"/>
                  </a:srgbClr>
                </a:solidFill>
                <a:effectLst/>
                <a:uLnTx/>
                <a:uFillTx/>
                <a:latin typeface="Calibri"/>
                <a:ea typeface="宋体"/>
                <a:cs typeface="+mn-cs"/>
              </a:rPr>
              <a:t>下载：</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hlinkClick r:id="rId10"/>
              </a:rPr>
              <a:t>www.1ppt.com/shiti/</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rPr>
              <a:t>  </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a:t>
            </a: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教案</a:t>
            </a:r>
            <a:r>
              <a:rPr kumimoji="0" lang="zh-CN" altLang="en-US" sz="100" b="0" i="0" u="none" strike="noStrike" kern="0" cap="none" spc="0" normalizeH="0" baseline="0" noProof="0" dirty="0">
                <a:ln>
                  <a:noFill/>
                </a:ln>
                <a:solidFill>
                  <a:srgbClr val="EEECE1">
                    <a:lumMod val="25000"/>
                  </a:srgbClr>
                </a:solidFill>
                <a:effectLst/>
                <a:uLnTx/>
                <a:uFillTx/>
                <a:latin typeface="Calibri"/>
                <a:ea typeface="宋体"/>
                <a:cs typeface="+mn-cs"/>
              </a:rPr>
              <a:t>下载：</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hlinkClick r:id="rId11"/>
              </a:rPr>
              <a:t>www.1ppt.com/jiaoan/</a:t>
            </a: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rPr>
              <a:t>  </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PPT</a:t>
            </a: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论坛：</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hlinkClick r:id="rId12"/>
              </a:rPr>
              <a:t>www.1ppt.cn</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PPT</a:t>
            </a: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课件：</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hlinkClick r:id="rId13"/>
              </a:rPr>
              <a:t>www.1ppt.com/kejian/</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语文课件：</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hlinkClick r:id="rId14"/>
              </a:rPr>
              <a:t>www.1ppt.com/kejian/yuwen/</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a:t>
            </a: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数学课件：</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hlinkClick r:id="rId15"/>
              </a:rPr>
              <a:t>www.1ppt.com/kejian/shuxue/</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英语课件：</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hlinkClick r:id="rId16"/>
              </a:rPr>
              <a:t>www.1ppt.com/kejian/yingyu/</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a:t>
            </a: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美术课件：</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hlinkClick r:id="rId17"/>
              </a:rPr>
              <a:t>www.1ppt.com/kejian/meishu/</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科学课件：</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hlinkClick r:id="rId18"/>
              </a:rPr>
              <a:t>www.1ppt.com/kejian/kexue/</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a:t>
            </a: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物理课件：</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hlinkClick r:id="rId19"/>
              </a:rPr>
              <a:t>www.1ppt.com/kejian/wuli/</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化学课件：</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hlinkClick r:id="rId20"/>
              </a:rPr>
              <a:t>www.1ppt.com/kejian/huaxue/</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a:t>
            </a: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生物课件：</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hlinkClick r:id="rId21"/>
              </a:rPr>
              <a:t>www.1ppt.com/kejian/shengwu/</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地理课件：</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hlinkClick r:id="rId22"/>
              </a:rPr>
              <a:t>www.1ppt.com/kejian/dili/</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a:t>
            </a:r>
            <a:r>
              <a:rPr kumimoji="0" lang="zh-CN" altLang="en-US" sz="100" b="0" i="0" u="none" strike="noStrike" kern="0" cap="none" spc="0" normalizeH="0" baseline="0" noProof="0" dirty="0" smtClean="0">
                <a:ln>
                  <a:noFill/>
                </a:ln>
                <a:solidFill>
                  <a:srgbClr val="EEECE1">
                    <a:lumMod val="25000"/>
                  </a:srgbClr>
                </a:solidFill>
                <a:effectLst/>
                <a:uLnTx/>
                <a:uFillTx/>
                <a:latin typeface="Calibri"/>
                <a:ea typeface="宋体"/>
                <a:cs typeface="+mn-cs"/>
              </a:rPr>
              <a:t>历史课件：</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hlinkClick r:id="rId23"/>
              </a:rPr>
              <a:t>www.1ppt.com/kejian/lishi/</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        </a:t>
            </a:r>
            <a:endPar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rgbClr val="EEECE1">
                    <a:lumMod val="25000"/>
                  </a:srgbClr>
                </a:solidFill>
                <a:effectLst/>
                <a:uLnTx/>
                <a:uFillTx/>
                <a:latin typeface="Calibri"/>
                <a:ea typeface="宋体"/>
                <a:cs typeface="+mn-cs"/>
              </a:rPr>
              <a:t>  </a:t>
            </a:r>
            <a:r>
              <a:rPr kumimoji="0" lang="en-US" altLang="zh-CN" sz="100" b="0" i="0" u="none" strike="noStrike" kern="0" cap="none" spc="0" normalizeH="0" baseline="0" noProof="0" dirty="0" smtClean="0">
                <a:ln>
                  <a:noFill/>
                </a:ln>
                <a:solidFill>
                  <a:srgbClr val="EEECE1">
                    <a:lumMod val="25000"/>
                  </a:srgbClr>
                </a:solidFill>
                <a:effectLst/>
                <a:uLnTx/>
                <a:uFillTx/>
                <a:latin typeface="Calibri"/>
                <a:ea typeface="宋体"/>
                <a:cs typeface="+mn-cs"/>
              </a:rPr>
              <a:t>c</a:t>
            </a:r>
            <a:endParaRPr kumimoji="0" lang="zh-CN" altLang="en-US" sz="100" b="0" i="0" u="none" strike="noStrike" kern="0" cap="none" spc="0" normalizeH="0" baseline="0" noProof="0" dirty="0">
              <a:ln>
                <a:noFill/>
              </a:ln>
              <a:solidFill>
                <a:srgbClr val="EEECE1">
                  <a:lumMod val="25000"/>
                </a:srgbClr>
              </a:solidFill>
              <a:effectLst/>
              <a:uLnTx/>
              <a:uFillTx/>
              <a:latin typeface="Calibri"/>
              <a:ea typeface="宋体"/>
              <a:cs typeface="+mn-cs"/>
            </a:endParaRPr>
          </a:p>
        </p:txBody>
      </p:sp>
      <p:pic>
        <p:nvPicPr>
          <p:cNvPr id="4" name="图片 3"/>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10" name="图片 9"/>
          <p:cNvPicPr/>
          <p:nvPr/>
        </p:nvPicPr>
        <p:blipFill>
          <a:blip r:embed="rId25" cstate="email">
            <a:extLst>
              <a:ext uri="{28A0092B-C50C-407E-A947-70E740481C1C}">
                <a14:useLocalDpi xmlns:a14="http://schemas.microsoft.com/office/drawing/2010/main"/>
              </a:ext>
            </a:extLst>
          </a:blip>
          <a:srcRect/>
          <a:stretch>
            <a:fillRect/>
          </a:stretch>
        </p:blipFill>
        <p:spPr>
          <a:xfrm>
            <a:off x="-29029" y="3447570"/>
            <a:ext cx="12221029" cy="3410430"/>
          </a:xfrm>
          <a:custGeom>
            <a:avLst/>
            <a:gdLst>
              <a:gd name="connsiteX0" fmla="*/ 0 w 12192000"/>
              <a:gd name="connsiteY0" fmla="*/ 0 h 3410430"/>
              <a:gd name="connsiteX1" fmla="*/ 12192000 w 12192000"/>
              <a:gd name="connsiteY1" fmla="*/ 0 h 3410430"/>
              <a:gd name="connsiteX2" fmla="*/ 12192000 w 12192000"/>
              <a:gd name="connsiteY2" fmla="*/ 3410430 h 3410430"/>
              <a:gd name="connsiteX3" fmla="*/ 0 w 12192000"/>
              <a:gd name="connsiteY3" fmla="*/ 3410430 h 3410430"/>
            </a:gdLst>
            <a:ahLst/>
            <a:cxnLst>
              <a:cxn ang="0">
                <a:pos x="connsiteX0" y="connsiteY0"/>
              </a:cxn>
              <a:cxn ang="0">
                <a:pos x="connsiteX1" y="connsiteY1"/>
              </a:cxn>
              <a:cxn ang="0">
                <a:pos x="connsiteX2" y="connsiteY2"/>
              </a:cxn>
              <a:cxn ang="0">
                <a:pos x="connsiteX3" y="connsiteY3"/>
              </a:cxn>
            </a:cxnLst>
            <a:rect l="l" t="t" r="r" b="b"/>
            <a:pathLst>
              <a:path w="12192000" h="3410430">
                <a:moveTo>
                  <a:pt x="0" y="0"/>
                </a:moveTo>
                <a:lnTo>
                  <a:pt x="12192000" y="0"/>
                </a:lnTo>
                <a:lnTo>
                  <a:pt x="12192000" y="3410430"/>
                </a:lnTo>
                <a:lnTo>
                  <a:pt x="0" y="3410430"/>
                </a:lnTo>
                <a:close/>
              </a:path>
            </a:pathLst>
          </a:custGeom>
        </p:spPr>
      </p:pic>
      <p:pic>
        <p:nvPicPr>
          <p:cNvPr id="13" name="图片 12"/>
          <p:cNvPicPr>
            <a:picLocks noChangeAspect="1"/>
          </p:cNvPicPr>
          <p:nvPr/>
        </p:nvPicPr>
        <p:blipFill>
          <a:blip r:embed="rId26" cstate="email">
            <a:extLst>
              <a:ext uri="{28A0092B-C50C-407E-A947-70E740481C1C}">
                <a14:useLocalDpi xmlns:a14="http://schemas.microsoft.com/office/drawing/2010/main"/>
              </a:ext>
            </a:extLst>
          </a:blip>
          <a:srcRect/>
          <a:stretch>
            <a:fillRect/>
          </a:stretch>
        </p:blipFill>
        <p:spPr>
          <a:xfrm>
            <a:off x="8839200" y="-14514"/>
            <a:ext cx="2830286" cy="2662813"/>
          </a:xfrm>
          <a:prstGeom prst="rect">
            <a:avLst/>
          </a:prstGeom>
        </p:spPr>
      </p:pic>
      <p:sp>
        <p:nvSpPr>
          <p:cNvPr id="14" name="文本框 13"/>
          <p:cNvSpPr txBox="1"/>
          <p:nvPr/>
        </p:nvSpPr>
        <p:spPr>
          <a:xfrm>
            <a:off x="1255550" y="1200333"/>
            <a:ext cx="1368153" cy="2215991"/>
          </a:xfrm>
          <a:prstGeom prst="rect">
            <a:avLst/>
          </a:prstGeom>
          <a:noFill/>
        </p:spPr>
        <p:txBody>
          <a:bodyPr wrap="square" rtlCol="0">
            <a:spAutoFit/>
          </a:bodyPr>
          <a:lstStyle/>
          <a:p>
            <a:r>
              <a:rPr lang="zh-CN" altLang="en-US" sz="13800" spc="-300">
                <a:gradFill flip="none" rotWithShape="1">
                  <a:gsLst>
                    <a:gs pos="23000">
                      <a:srgbClr val="872406"/>
                    </a:gs>
                    <a:gs pos="77000">
                      <a:schemeClr val="tx1">
                        <a:lumMod val="75000"/>
                        <a:lumOff val="25000"/>
                      </a:schemeClr>
                    </a:gs>
                  </a:gsLst>
                  <a:lin ang="2700000" scaled="1"/>
                </a:gradFill>
                <a:latin typeface="微软雅黑" panose="020B0503020204020204" pitchFamily="34" charset="-122"/>
                <a:ea typeface="微软雅黑" panose="020B0503020204020204" pitchFamily="34" charset="-122"/>
              </a:rPr>
              <a:t>目</a:t>
            </a:r>
          </a:p>
        </p:txBody>
      </p:sp>
      <p:sp>
        <p:nvSpPr>
          <p:cNvPr id="15" name="文本框 14"/>
          <p:cNvSpPr txBox="1"/>
          <p:nvPr/>
        </p:nvSpPr>
        <p:spPr>
          <a:xfrm>
            <a:off x="2423591" y="1861081"/>
            <a:ext cx="1368153" cy="2215991"/>
          </a:xfrm>
          <a:prstGeom prst="rect">
            <a:avLst/>
          </a:prstGeom>
          <a:noFill/>
        </p:spPr>
        <p:txBody>
          <a:bodyPr wrap="square" rtlCol="0">
            <a:spAutoFit/>
          </a:bodyPr>
          <a:lstStyle/>
          <a:p>
            <a:r>
              <a:rPr lang="zh-CN" altLang="en-US" sz="13800" spc="-300" dirty="0">
                <a:gradFill flip="none" rotWithShape="1">
                  <a:gsLst>
                    <a:gs pos="23000">
                      <a:srgbClr val="872406"/>
                    </a:gs>
                    <a:gs pos="77000">
                      <a:schemeClr val="tx1">
                        <a:lumMod val="75000"/>
                        <a:lumOff val="25000"/>
                      </a:schemeClr>
                    </a:gs>
                  </a:gsLst>
                  <a:lin ang="2700000" scaled="1"/>
                </a:gradFill>
                <a:latin typeface="微软雅黑" panose="020B0503020204020204" pitchFamily="34" charset="-122"/>
                <a:ea typeface="微软雅黑" panose="020B0503020204020204" pitchFamily="34" charset="-122"/>
              </a:rPr>
              <a:t>录</a:t>
            </a:r>
          </a:p>
        </p:txBody>
      </p:sp>
      <p:sp>
        <p:nvSpPr>
          <p:cNvPr id="16" name="文本框 15"/>
          <p:cNvSpPr txBox="1"/>
          <p:nvPr/>
        </p:nvSpPr>
        <p:spPr>
          <a:xfrm>
            <a:off x="1074736" y="3109093"/>
            <a:ext cx="1729780" cy="307777"/>
          </a:xfrm>
          <a:prstGeom prst="rect">
            <a:avLst/>
          </a:prstGeom>
          <a:noFill/>
        </p:spPr>
        <p:txBody>
          <a:bodyPr wrap="square" rtlCol="0">
            <a:spAutoFit/>
          </a:bodyPr>
          <a:lstStyle/>
          <a:p>
            <a:pPr algn="dist"/>
            <a:r>
              <a:rPr lang="en-US" altLang="zh-CN" sz="1400" i="1">
                <a:solidFill>
                  <a:schemeClr val="bg1">
                    <a:lumMod val="65000"/>
                  </a:schemeClr>
                </a:solidFill>
                <a:latin typeface="微软雅黑" panose="020B0503020204020204" pitchFamily="34" charset="-122"/>
                <a:ea typeface="微软雅黑" panose="020B0503020204020204" pitchFamily="34" charset="-122"/>
              </a:rPr>
              <a:t>contents</a:t>
            </a:r>
            <a:endParaRPr lang="zh-CN" altLang="en-US" sz="1400" i="1">
              <a:solidFill>
                <a:schemeClr val="bg1">
                  <a:lumMod val="65000"/>
                </a:schemeClr>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27" cstate="email">
            <a:extLst>
              <a:ext uri="{28A0092B-C50C-407E-A947-70E740481C1C}">
                <a14:useLocalDpi xmlns:a14="http://schemas.microsoft.com/office/drawing/2010/main"/>
              </a:ext>
            </a:extLst>
          </a:blip>
          <a:srcRect/>
          <a:stretch>
            <a:fillRect/>
          </a:stretch>
        </p:blipFill>
        <p:spPr>
          <a:xfrm>
            <a:off x="2639616" y="787294"/>
            <a:ext cx="2393990" cy="913514"/>
          </a:xfrm>
          <a:custGeom>
            <a:avLst/>
            <a:gdLst>
              <a:gd name="connsiteX0" fmla="*/ 0 w 4692776"/>
              <a:gd name="connsiteY0" fmla="*/ 0 h 1790700"/>
              <a:gd name="connsiteX1" fmla="*/ 3421807 w 4692776"/>
              <a:gd name="connsiteY1" fmla="*/ 0 h 1790700"/>
              <a:gd name="connsiteX2" fmla="*/ 3828183 w 4692776"/>
              <a:gd name="connsiteY2" fmla="*/ 733734 h 1790700"/>
              <a:gd name="connsiteX3" fmla="*/ 4692776 w 4692776"/>
              <a:gd name="connsiteY3" fmla="*/ 949882 h 1790700"/>
              <a:gd name="connsiteX4" fmla="*/ 4692776 w 4692776"/>
              <a:gd name="connsiteY4" fmla="*/ 1790700 h 1790700"/>
              <a:gd name="connsiteX5" fmla="*/ 0 w 4692776"/>
              <a:gd name="connsiteY5" fmla="*/ 179070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776" h="1790700">
                <a:moveTo>
                  <a:pt x="0" y="0"/>
                </a:moveTo>
                <a:lnTo>
                  <a:pt x="3421807" y="0"/>
                </a:lnTo>
                <a:lnTo>
                  <a:pt x="3828183" y="733734"/>
                </a:lnTo>
                <a:lnTo>
                  <a:pt x="4692776" y="949882"/>
                </a:lnTo>
                <a:lnTo>
                  <a:pt x="4692776" y="1790700"/>
                </a:lnTo>
                <a:lnTo>
                  <a:pt x="0" y="1790700"/>
                </a:lnTo>
                <a:close/>
              </a:path>
            </a:pathLst>
          </a:custGeom>
        </p:spPr>
      </p:pic>
      <p:pic>
        <p:nvPicPr>
          <p:cNvPr id="18" name="图片 17"/>
          <p:cNvPicPr>
            <a:picLocks noChangeAspect="1"/>
          </p:cNvPicPr>
          <p:nvPr/>
        </p:nvPicPr>
        <p:blipFill>
          <a:blip r:embed="rId28"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a:xfrm flipH="1">
            <a:off x="1574742" y="4180260"/>
            <a:ext cx="2079803" cy="2015098"/>
          </a:xfrm>
          <a:prstGeom prst="rect">
            <a:avLst/>
          </a:prstGeom>
          <a:effectLst>
            <a:outerShdw blurRad="76200" dir="18900000" sy="23000" kx="-1200000" algn="bl" rotWithShape="0">
              <a:prstClr val="black">
                <a:alpha val="29000"/>
              </a:prstClr>
            </a:outerShdw>
          </a:effectLst>
        </p:spPr>
      </p:pic>
      <p:grpSp>
        <p:nvGrpSpPr>
          <p:cNvPr id="24" name="组合 23"/>
          <p:cNvGrpSpPr/>
          <p:nvPr/>
        </p:nvGrpSpPr>
        <p:grpSpPr>
          <a:xfrm>
            <a:off x="4844769" y="1942977"/>
            <a:ext cx="5139663" cy="750454"/>
            <a:chOff x="4931855" y="1986520"/>
            <a:chExt cx="5139663" cy="750454"/>
          </a:xfrm>
        </p:grpSpPr>
        <p:sp>
          <p:nvSpPr>
            <p:cNvPr id="21" name="文本框 20"/>
            <p:cNvSpPr txBox="1"/>
            <p:nvPr/>
          </p:nvSpPr>
          <p:spPr>
            <a:xfrm>
              <a:off x="5618571" y="1986520"/>
              <a:ext cx="4452947" cy="707886"/>
            </a:xfrm>
            <a:prstGeom prst="rect">
              <a:avLst/>
            </a:prstGeom>
            <a:noFill/>
          </p:spPr>
          <p:txBody>
            <a:bodyPr wrap="square" rtlCol="0">
              <a:spAutoFit/>
            </a:bodyPr>
            <a:lstStyle/>
            <a:p>
              <a:r>
                <a:rPr lang="zh-CN" altLang="en-US" sz="4000" spc="-300" dirty="0">
                  <a:solidFill>
                    <a:schemeClr val="tx1">
                      <a:lumMod val="65000"/>
                      <a:lumOff val="35000"/>
                    </a:schemeClr>
                  </a:solidFill>
                  <a:latin typeface="微软雅黑" panose="020B0503020204020204" pitchFamily="34" charset="-122"/>
                  <a:ea typeface="微软雅黑" panose="020B0503020204020204" pitchFamily="34" charset="-122"/>
                </a:rPr>
                <a:t>教师节的前世今生</a:t>
              </a:r>
            </a:p>
          </p:txBody>
        </p:sp>
        <p:grpSp>
          <p:nvGrpSpPr>
            <p:cNvPr id="23" name="组合 22"/>
            <p:cNvGrpSpPr/>
            <p:nvPr/>
          </p:nvGrpSpPr>
          <p:grpSpPr>
            <a:xfrm>
              <a:off x="4931855" y="2004481"/>
              <a:ext cx="707887" cy="732493"/>
              <a:chOff x="4975398" y="1844824"/>
              <a:chExt cx="707887" cy="732493"/>
            </a:xfrm>
          </p:grpSpPr>
          <p:pic>
            <p:nvPicPr>
              <p:cNvPr id="20" name="图片 19"/>
              <p:cNvPicPr>
                <a:picLocks noChangeAspect="1"/>
              </p:cNvPicPr>
              <p:nvPr/>
            </p:nvPicPr>
            <p:blipFill>
              <a:blip r:embed="rId29"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975398" y="1869430"/>
                <a:ext cx="707887" cy="707887"/>
              </a:xfrm>
              <a:prstGeom prst="rect">
                <a:avLst/>
              </a:prstGeom>
            </p:spPr>
          </p:pic>
          <p:sp>
            <p:nvSpPr>
              <p:cNvPr id="22" name="文本框 21"/>
              <p:cNvSpPr txBox="1"/>
              <p:nvPr/>
            </p:nvSpPr>
            <p:spPr>
              <a:xfrm>
                <a:off x="4987415" y="1844824"/>
                <a:ext cx="683865" cy="707886"/>
              </a:xfrm>
              <a:prstGeom prst="rect">
                <a:avLst/>
              </a:prstGeom>
              <a:noFill/>
            </p:spPr>
            <p:txBody>
              <a:bodyPr wrap="square" rtlCol="0">
                <a:spAutoFit/>
              </a:bodyPr>
              <a:lstStyle/>
              <a:p>
                <a:r>
                  <a:rPr lang="zh-CN" altLang="en-US" sz="4000" spc="-300">
                    <a:solidFill>
                      <a:schemeClr val="tx1">
                        <a:lumMod val="65000"/>
                        <a:lumOff val="35000"/>
                      </a:schemeClr>
                    </a:solidFill>
                    <a:latin typeface="微软雅黑" panose="020B0503020204020204" pitchFamily="34" charset="-122"/>
                    <a:ea typeface="微软雅黑" panose="020B0503020204020204" pitchFamily="34" charset="-122"/>
                  </a:rPr>
                  <a:t>壹</a:t>
                </a:r>
              </a:p>
            </p:txBody>
          </p:sp>
        </p:grpSp>
      </p:grpSp>
      <p:grpSp>
        <p:nvGrpSpPr>
          <p:cNvPr id="25" name="组合 24"/>
          <p:cNvGrpSpPr/>
          <p:nvPr/>
        </p:nvGrpSpPr>
        <p:grpSpPr>
          <a:xfrm>
            <a:off x="4844769" y="2881116"/>
            <a:ext cx="5329746" cy="732493"/>
            <a:chOff x="4931855" y="2004481"/>
            <a:chExt cx="5329746" cy="732493"/>
          </a:xfrm>
        </p:grpSpPr>
        <p:sp>
          <p:nvSpPr>
            <p:cNvPr id="26" name="文本框 25"/>
            <p:cNvSpPr txBox="1"/>
            <p:nvPr/>
          </p:nvSpPr>
          <p:spPr>
            <a:xfrm>
              <a:off x="5619969" y="2028565"/>
              <a:ext cx="4641632" cy="707886"/>
            </a:xfrm>
            <a:prstGeom prst="rect">
              <a:avLst/>
            </a:prstGeom>
            <a:noFill/>
          </p:spPr>
          <p:txBody>
            <a:bodyPr wrap="square" rtlCol="0">
              <a:spAutoFit/>
            </a:bodyPr>
            <a:lstStyle/>
            <a:p>
              <a:pPr algn="dist"/>
              <a:r>
                <a:rPr lang="zh-CN" altLang="en-US" sz="4000" spc="-300">
                  <a:solidFill>
                    <a:schemeClr val="tx1">
                      <a:lumMod val="65000"/>
                      <a:lumOff val="35000"/>
                    </a:schemeClr>
                  </a:solidFill>
                  <a:latin typeface="微软雅黑" panose="020B0503020204020204" pitchFamily="34" charset="-122"/>
                  <a:ea typeface="微软雅黑" panose="020B0503020204020204" pitchFamily="34" charset="-122"/>
                </a:rPr>
                <a:t>感动我们的教师事迹</a:t>
              </a:r>
            </a:p>
          </p:txBody>
        </p:sp>
        <p:grpSp>
          <p:nvGrpSpPr>
            <p:cNvPr id="27" name="组合 26"/>
            <p:cNvGrpSpPr/>
            <p:nvPr/>
          </p:nvGrpSpPr>
          <p:grpSpPr>
            <a:xfrm>
              <a:off x="4931855" y="2004481"/>
              <a:ext cx="707887" cy="732493"/>
              <a:chOff x="4975398" y="1844824"/>
              <a:chExt cx="707887" cy="732493"/>
            </a:xfrm>
          </p:grpSpPr>
          <p:pic>
            <p:nvPicPr>
              <p:cNvPr id="28" name="图片 27"/>
              <p:cNvPicPr>
                <a:picLocks noChangeAspect="1"/>
              </p:cNvPicPr>
              <p:nvPr/>
            </p:nvPicPr>
            <p:blipFill>
              <a:blip r:embed="rId29"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975398" y="1869430"/>
                <a:ext cx="707887" cy="707887"/>
              </a:xfrm>
              <a:prstGeom prst="rect">
                <a:avLst/>
              </a:prstGeom>
            </p:spPr>
          </p:pic>
          <p:sp>
            <p:nvSpPr>
              <p:cNvPr id="29" name="文本框 28"/>
              <p:cNvSpPr txBox="1"/>
              <p:nvPr/>
            </p:nvSpPr>
            <p:spPr>
              <a:xfrm>
                <a:off x="4987415" y="1844824"/>
                <a:ext cx="683865" cy="707886"/>
              </a:xfrm>
              <a:prstGeom prst="rect">
                <a:avLst/>
              </a:prstGeom>
              <a:noFill/>
            </p:spPr>
            <p:txBody>
              <a:bodyPr wrap="square" rtlCol="0">
                <a:spAutoFit/>
              </a:bodyPr>
              <a:lstStyle/>
              <a:p>
                <a:r>
                  <a:rPr lang="zh-CN" altLang="en-US" sz="4000" spc="-300">
                    <a:solidFill>
                      <a:schemeClr val="tx1">
                        <a:lumMod val="65000"/>
                        <a:lumOff val="35000"/>
                      </a:schemeClr>
                    </a:solidFill>
                    <a:latin typeface="微软雅黑" panose="020B0503020204020204" pitchFamily="34" charset="-122"/>
                    <a:ea typeface="微软雅黑" panose="020B0503020204020204" pitchFamily="34" charset="-122"/>
                  </a:rPr>
                  <a:t>贰</a:t>
                </a:r>
              </a:p>
            </p:txBody>
          </p:sp>
        </p:grpSp>
      </p:grpSp>
      <p:grpSp>
        <p:nvGrpSpPr>
          <p:cNvPr id="30" name="组合 29"/>
          <p:cNvGrpSpPr/>
          <p:nvPr/>
        </p:nvGrpSpPr>
        <p:grpSpPr>
          <a:xfrm>
            <a:off x="4859283" y="4643122"/>
            <a:ext cx="5141060" cy="732493"/>
            <a:chOff x="4931855" y="2004481"/>
            <a:chExt cx="5141060" cy="732493"/>
          </a:xfrm>
        </p:grpSpPr>
        <p:sp>
          <p:nvSpPr>
            <p:cNvPr id="31" name="文本框 30"/>
            <p:cNvSpPr txBox="1"/>
            <p:nvPr/>
          </p:nvSpPr>
          <p:spPr>
            <a:xfrm>
              <a:off x="5619968" y="2028565"/>
              <a:ext cx="4452947" cy="707886"/>
            </a:xfrm>
            <a:prstGeom prst="rect">
              <a:avLst/>
            </a:prstGeom>
            <a:noFill/>
          </p:spPr>
          <p:txBody>
            <a:bodyPr wrap="square" rtlCol="0">
              <a:spAutoFit/>
            </a:bodyPr>
            <a:lstStyle/>
            <a:p>
              <a:r>
                <a:rPr lang="zh-CN" altLang="en-US" sz="4000" spc="-300">
                  <a:solidFill>
                    <a:schemeClr val="tx1">
                      <a:lumMod val="65000"/>
                      <a:lumOff val="35000"/>
                    </a:schemeClr>
                  </a:solidFill>
                  <a:latin typeface="微软雅黑" panose="020B0503020204020204" pitchFamily="34" charset="-122"/>
                  <a:ea typeface="微软雅黑" panose="020B0503020204020204" pitchFamily="34" charset="-122"/>
                </a:rPr>
                <a:t>尊师重教，重在行动</a:t>
              </a:r>
            </a:p>
          </p:txBody>
        </p:sp>
        <p:grpSp>
          <p:nvGrpSpPr>
            <p:cNvPr id="32" name="组合 31"/>
            <p:cNvGrpSpPr/>
            <p:nvPr/>
          </p:nvGrpSpPr>
          <p:grpSpPr>
            <a:xfrm>
              <a:off x="4931855" y="2004481"/>
              <a:ext cx="707887" cy="732493"/>
              <a:chOff x="4975398" y="1844824"/>
              <a:chExt cx="707887" cy="732493"/>
            </a:xfrm>
          </p:grpSpPr>
          <p:pic>
            <p:nvPicPr>
              <p:cNvPr id="33" name="图片 32"/>
              <p:cNvPicPr>
                <a:picLocks noChangeAspect="1"/>
              </p:cNvPicPr>
              <p:nvPr/>
            </p:nvPicPr>
            <p:blipFill>
              <a:blip r:embed="rId29"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975398" y="1869430"/>
                <a:ext cx="707887" cy="707887"/>
              </a:xfrm>
              <a:prstGeom prst="rect">
                <a:avLst/>
              </a:prstGeom>
            </p:spPr>
          </p:pic>
          <p:sp>
            <p:nvSpPr>
              <p:cNvPr id="34" name="文本框 33"/>
              <p:cNvSpPr txBox="1"/>
              <p:nvPr/>
            </p:nvSpPr>
            <p:spPr>
              <a:xfrm>
                <a:off x="4987415" y="1844824"/>
                <a:ext cx="683865" cy="707886"/>
              </a:xfrm>
              <a:prstGeom prst="rect">
                <a:avLst/>
              </a:prstGeom>
              <a:noFill/>
            </p:spPr>
            <p:txBody>
              <a:bodyPr wrap="square" rtlCol="0">
                <a:spAutoFit/>
              </a:bodyPr>
              <a:lstStyle/>
              <a:p>
                <a:r>
                  <a:rPr lang="zh-CN" altLang="en-US" sz="4000" spc="-300">
                    <a:solidFill>
                      <a:schemeClr val="tx1">
                        <a:lumMod val="65000"/>
                        <a:lumOff val="35000"/>
                      </a:schemeClr>
                    </a:solidFill>
                    <a:latin typeface="微软雅黑" panose="020B0503020204020204" pitchFamily="34" charset="-122"/>
                    <a:ea typeface="微软雅黑" panose="020B0503020204020204" pitchFamily="34" charset="-122"/>
                  </a:rPr>
                  <a:t>肆</a:t>
                </a:r>
              </a:p>
            </p:txBody>
          </p:sp>
        </p:grpSp>
      </p:grpSp>
      <p:grpSp>
        <p:nvGrpSpPr>
          <p:cNvPr id="35" name="组合 34"/>
          <p:cNvGrpSpPr/>
          <p:nvPr/>
        </p:nvGrpSpPr>
        <p:grpSpPr>
          <a:xfrm>
            <a:off x="4859283" y="5563301"/>
            <a:ext cx="5989245" cy="732493"/>
            <a:chOff x="4931855" y="2004481"/>
            <a:chExt cx="5989245" cy="732493"/>
          </a:xfrm>
        </p:grpSpPr>
        <p:sp>
          <p:nvSpPr>
            <p:cNvPr id="36" name="文本框 35"/>
            <p:cNvSpPr txBox="1"/>
            <p:nvPr/>
          </p:nvSpPr>
          <p:spPr>
            <a:xfrm>
              <a:off x="5619968" y="2028565"/>
              <a:ext cx="5301132" cy="707886"/>
            </a:xfrm>
            <a:prstGeom prst="rect">
              <a:avLst/>
            </a:prstGeom>
            <a:noFill/>
          </p:spPr>
          <p:txBody>
            <a:bodyPr wrap="square" rtlCol="0">
              <a:spAutoFit/>
            </a:bodyPr>
            <a:lstStyle/>
            <a:p>
              <a:r>
                <a:rPr lang="zh-CN" altLang="en-US" sz="4000" spc="-300">
                  <a:solidFill>
                    <a:schemeClr val="tx1">
                      <a:lumMod val="65000"/>
                      <a:lumOff val="35000"/>
                    </a:schemeClr>
                  </a:solidFill>
                  <a:latin typeface="微软雅黑" panose="020B0503020204020204" pitchFamily="34" charset="-122"/>
                  <a:ea typeface="微软雅黑" panose="020B0503020204020204" pitchFamily="34" charset="-122"/>
                </a:rPr>
                <a:t>致敬人类灵魂的工程师</a:t>
              </a:r>
              <a:endParaRPr lang="zh-CN" altLang="en-US" sz="4000"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4931855" y="2004481"/>
              <a:ext cx="707887" cy="732493"/>
              <a:chOff x="4975398" y="1844824"/>
              <a:chExt cx="707887" cy="732493"/>
            </a:xfrm>
          </p:grpSpPr>
          <p:pic>
            <p:nvPicPr>
              <p:cNvPr id="38" name="图片 37"/>
              <p:cNvPicPr>
                <a:picLocks noChangeAspect="1"/>
              </p:cNvPicPr>
              <p:nvPr/>
            </p:nvPicPr>
            <p:blipFill>
              <a:blip r:embed="rId29"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975398" y="1869430"/>
                <a:ext cx="707887" cy="707887"/>
              </a:xfrm>
              <a:prstGeom prst="rect">
                <a:avLst/>
              </a:prstGeom>
            </p:spPr>
          </p:pic>
          <p:sp>
            <p:nvSpPr>
              <p:cNvPr id="39" name="文本框 38"/>
              <p:cNvSpPr txBox="1"/>
              <p:nvPr/>
            </p:nvSpPr>
            <p:spPr>
              <a:xfrm>
                <a:off x="4987415" y="1844824"/>
                <a:ext cx="683865" cy="707886"/>
              </a:xfrm>
              <a:prstGeom prst="rect">
                <a:avLst/>
              </a:prstGeom>
              <a:noFill/>
            </p:spPr>
            <p:txBody>
              <a:bodyPr wrap="square" rtlCol="0">
                <a:spAutoFit/>
              </a:bodyPr>
              <a:lstStyle/>
              <a:p>
                <a:r>
                  <a:rPr lang="zh-CN" altLang="en-US" sz="4000" spc="-300">
                    <a:solidFill>
                      <a:schemeClr val="tx1">
                        <a:lumMod val="65000"/>
                        <a:lumOff val="35000"/>
                      </a:schemeClr>
                    </a:solidFill>
                    <a:latin typeface="微软雅黑" panose="020B0503020204020204" pitchFamily="34" charset="-122"/>
                    <a:ea typeface="微软雅黑" panose="020B0503020204020204" pitchFamily="34" charset="-122"/>
                  </a:rPr>
                  <a:t>伍</a:t>
                </a:r>
              </a:p>
            </p:txBody>
          </p:sp>
        </p:grpSp>
      </p:grpSp>
      <p:grpSp>
        <p:nvGrpSpPr>
          <p:cNvPr id="40" name="组合 39"/>
          <p:cNvGrpSpPr/>
          <p:nvPr/>
        </p:nvGrpSpPr>
        <p:grpSpPr>
          <a:xfrm>
            <a:off x="4852026" y="3794036"/>
            <a:ext cx="5141060" cy="732493"/>
            <a:chOff x="4931855" y="2004481"/>
            <a:chExt cx="5141060" cy="732493"/>
          </a:xfrm>
        </p:grpSpPr>
        <p:sp>
          <p:nvSpPr>
            <p:cNvPr id="42" name="文本框 41"/>
            <p:cNvSpPr txBox="1"/>
            <p:nvPr/>
          </p:nvSpPr>
          <p:spPr>
            <a:xfrm>
              <a:off x="5619968" y="2028565"/>
              <a:ext cx="4452947" cy="707886"/>
            </a:xfrm>
            <a:prstGeom prst="rect">
              <a:avLst/>
            </a:prstGeom>
            <a:noFill/>
          </p:spPr>
          <p:txBody>
            <a:bodyPr wrap="square" rtlCol="0">
              <a:spAutoFit/>
            </a:bodyPr>
            <a:lstStyle/>
            <a:p>
              <a:r>
                <a:rPr lang="zh-CN" altLang="en-US" sz="4000" spc="-300" smtClean="0">
                  <a:solidFill>
                    <a:schemeClr val="tx1">
                      <a:lumMod val="65000"/>
                      <a:lumOff val="35000"/>
                    </a:schemeClr>
                  </a:solidFill>
                  <a:latin typeface="微软雅黑" panose="020B0503020204020204" pitchFamily="34" charset="-122"/>
                  <a:ea typeface="微软雅黑" panose="020B0503020204020204" pitchFamily="34" charset="-122"/>
                </a:rPr>
                <a:t>尊师重教的故事</a:t>
              </a:r>
              <a:endParaRPr lang="zh-CN" altLang="en-US" sz="4000" spc="-3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4931855" y="2004481"/>
              <a:ext cx="707887" cy="732493"/>
              <a:chOff x="4975398" y="1844824"/>
              <a:chExt cx="707887" cy="732493"/>
            </a:xfrm>
          </p:grpSpPr>
          <p:pic>
            <p:nvPicPr>
              <p:cNvPr id="44" name="图片 43"/>
              <p:cNvPicPr>
                <a:picLocks noChangeAspect="1"/>
              </p:cNvPicPr>
              <p:nvPr/>
            </p:nvPicPr>
            <p:blipFill>
              <a:blip r:embed="rId29"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975398" y="1869430"/>
                <a:ext cx="707887" cy="707887"/>
              </a:xfrm>
              <a:prstGeom prst="rect">
                <a:avLst/>
              </a:prstGeom>
            </p:spPr>
          </p:pic>
          <p:sp>
            <p:nvSpPr>
              <p:cNvPr id="45" name="文本框 44"/>
              <p:cNvSpPr txBox="1"/>
              <p:nvPr/>
            </p:nvSpPr>
            <p:spPr>
              <a:xfrm>
                <a:off x="4987415" y="1844824"/>
                <a:ext cx="683865" cy="707886"/>
              </a:xfrm>
              <a:prstGeom prst="rect">
                <a:avLst/>
              </a:prstGeom>
              <a:noFill/>
            </p:spPr>
            <p:txBody>
              <a:bodyPr wrap="square" rtlCol="0">
                <a:spAutoFit/>
              </a:bodyPr>
              <a:lstStyle/>
              <a:p>
                <a:r>
                  <a:rPr lang="zh-CN" altLang="en-US" sz="4000" spc="-300">
                    <a:solidFill>
                      <a:schemeClr val="tx1">
                        <a:lumMod val="65000"/>
                        <a:lumOff val="35000"/>
                      </a:schemeClr>
                    </a:solidFill>
                    <a:latin typeface="微软雅黑" panose="020B0503020204020204" pitchFamily="34" charset="-122"/>
                    <a:ea typeface="微软雅黑" panose="020B0503020204020204" pitchFamily="34" charset="-122"/>
                  </a:rPr>
                  <a:t>叁</a:t>
                </a:r>
              </a:p>
            </p:txBody>
          </p:sp>
        </p:gr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750"/>
                                        <p:tgtEl>
                                          <p:spTgt spid="10"/>
                                        </p:tgtEl>
                                      </p:cBhvr>
                                    </p:animEffect>
                                  </p:childTnLst>
                                </p:cTn>
                              </p:par>
                            </p:childTnLst>
                          </p:cTn>
                        </p:par>
                        <p:par>
                          <p:cTn id="8" fill="hold" nodeType="afterGroup">
                            <p:stCondLst>
                              <p:cond delay="750"/>
                            </p:stCondLst>
                            <p:childTnLst>
                              <p:par>
                                <p:cTn id="9" presetID="47"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750"/>
                                        <p:tgtEl>
                                          <p:spTgt spid="13"/>
                                        </p:tgtEl>
                                      </p:cBhvr>
                                    </p:animEffect>
                                    <p:anim calcmode="lin" valueType="num">
                                      <p:cBhvr>
                                        <p:cTn id="12" dur="750" fill="hold"/>
                                        <p:tgtEl>
                                          <p:spTgt spid="13"/>
                                        </p:tgtEl>
                                        <p:attrNameLst>
                                          <p:attrName>ppt_x</p:attrName>
                                        </p:attrNameLst>
                                      </p:cBhvr>
                                      <p:tavLst>
                                        <p:tav tm="0">
                                          <p:val>
                                            <p:strVal val="#ppt_x"/>
                                          </p:val>
                                        </p:tav>
                                        <p:tav tm="100000">
                                          <p:val>
                                            <p:strVal val="#ppt_x"/>
                                          </p:val>
                                        </p:tav>
                                      </p:tavLst>
                                    </p:anim>
                                    <p:anim calcmode="lin" valueType="num">
                                      <p:cBhvr>
                                        <p:cTn id="13" dur="750" fill="hold"/>
                                        <p:tgtEl>
                                          <p:spTgt spid="13"/>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2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750" fill="hold"/>
                                        <p:tgtEl>
                                          <p:spTgt spid="14"/>
                                        </p:tgtEl>
                                        <p:attrNameLst>
                                          <p:attrName>ppt_w</p:attrName>
                                        </p:attrNameLst>
                                      </p:cBhvr>
                                      <p:tavLst>
                                        <p:tav tm="0">
                                          <p:val>
                                            <p:fltVal val="0"/>
                                          </p:val>
                                        </p:tav>
                                        <p:tav tm="100000">
                                          <p:val>
                                            <p:strVal val="#ppt_w"/>
                                          </p:val>
                                        </p:tav>
                                      </p:tavLst>
                                    </p:anim>
                                    <p:anim calcmode="lin" valueType="num">
                                      <p:cBhvr>
                                        <p:cTn id="18" dur="750" fill="hold"/>
                                        <p:tgtEl>
                                          <p:spTgt spid="14"/>
                                        </p:tgtEl>
                                        <p:attrNameLst>
                                          <p:attrName>ppt_h</p:attrName>
                                        </p:attrNameLst>
                                      </p:cBhvr>
                                      <p:tavLst>
                                        <p:tav tm="0">
                                          <p:val>
                                            <p:fltVal val="0"/>
                                          </p:val>
                                        </p:tav>
                                        <p:tav tm="100000">
                                          <p:val>
                                            <p:strVal val="#ppt_h"/>
                                          </p:val>
                                        </p:tav>
                                      </p:tavLst>
                                    </p:anim>
                                  </p:childTnLst>
                                </p:cTn>
                              </p:par>
                              <p:par>
                                <p:cTn id="19" presetID="23" presetClass="entr" presetSubtype="288"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750" fill="hold"/>
                                        <p:tgtEl>
                                          <p:spTgt spid="15"/>
                                        </p:tgtEl>
                                        <p:attrNameLst>
                                          <p:attrName>ppt_w</p:attrName>
                                        </p:attrNameLst>
                                      </p:cBhvr>
                                      <p:tavLst>
                                        <p:tav tm="0">
                                          <p:val>
                                            <p:strVal val="4/3*#ppt_w"/>
                                          </p:val>
                                        </p:tav>
                                        <p:tav tm="100000">
                                          <p:val>
                                            <p:strVal val="#ppt_w"/>
                                          </p:val>
                                        </p:tav>
                                      </p:tavLst>
                                    </p:anim>
                                    <p:anim calcmode="lin" valueType="num">
                                      <p:cBhvr>
                                        <p:cTn id="22" dur="750" fill="hold"/>
                                        <p:tgtEl>
                                          <p:spTgt spid="15"/>
                                        </p:tgtEl>
                                        <p:attrNameLst>
                                          <p:attrName>ppt_h</p:attrName>
                                        </p:attrNameLst>
                                      </p:cBhvr>
                                      <p:tavLst>
                                        <p:tav tm="0">
                                          <p:val>
                                            <p:strVal val="4/3*#ppt_h"/>
                                          </p:val>
                                        </p:tav>
                                        <p:tav tm="100000">
                                          <p:val>
                                            <p:strVal val="#ppt_h"/>
                                          </p:val>
                                        </p:tav>
                                      </p:tavLst>
                                    </p:anim>
                                  </p:childTnLst>
                                </p:cTn>
                              </p:par>
                            </p:childTnLst>
                          </p:cTn>
                        </p:par>
                        <p:par>
                          <p:cTn id="23" fill="hold" nodeType="afterGroup">
                            <p:stCondLst>
                              <p:cond delay="2250"/>
                            </p:stCondLst>
                            <p:childTnLst>
                              <p:par>
                                <p:cTn id="24" presetID="16" presetClass="entr" presetSubtype="2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barn(inVertical)">
                                      <p:cBhvr>
                                        <p:cTn id="26" dur="750"/>
                                        <p:tgtEl>
                                          <p:spTgt spid="16"/>
                                        </p:tgtEl>
                                      </p:cBhvr>
                                    </p:animEffect>
                                  </p:childTnLst>
                                </p:cTn>
                              </p:par>
                            </p:childTnLst>
                          </p:cTn>
                        </p:par>
                        <p:par>
                          <p:cTn id="27" fill="hold" nodeType="afterGroup">
                            <p:stCondLst>
                              <p:cond delay="3000"/>
                            </p:stCondLst>
                            <p:childTnLst>
                              <p:par>
                                <p:cTn id="28" presetID="22" presetClass="entr" presetSubtype="8"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750"/>
                                        <p:tgtEl>
                                          <p:spTgt spid="17"/>
                                        </p:tgtEl>
                                      </p:cBhvr>
                                    </p:animEffect>
                                  </p:childTnLst>
                                </p:cTn>
                              </p:par>
                            </p:childTnLst>
                          </p:cTn>
                        </p:par>
                        <p:par>
                          <p:cTn id="31" fill="hold" nodeType="afterGroup">
                            <p:stCondLst>
                              <p:cond delay="3750"/>
                            </p:stCondLst>
                            <p:childTnLst>
                              <p:par>
                                <p:cTn id="32" presetID="2" presetClass="entr" presetSubtype="8"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750" fill="hold"/>
                                        <p:tgtEl>
                                          <p:spTgt spid="18"/>
                                        </p:tgtEl>
                                        <p:attrNameLst>
                                          <p:attrName>ppt_x</p:attrName>
                                        </p:attrNameLst>
                                      </p:cBhvr>
                                      <p:tavLst>
                                        <p:tav tm="0">
                                          <p:val>
                                            <p:strVal val="0-#ppt_w/2"/>
                                          </p:val>
                                        </p:tav>
                                        <p:tav tm="100000">
                                          <p:val>
                                            <p:strVal val="#ppt_x"/>
                                          </p:val>
                                        </p:tav>
                                      </p:tavLst>
                                    </p:anim>
                                    <p:anim calcmode="lin" valueType="num">
                                      <p:cBhvr additive="base">
                                        <p:cTn id="35" dur="750" fill="hold"/>
                                        <p:tgtEl>
                                          <p:spTgt spid="18"/>
                                        </p:tgtEl>
                                        <p:attrNameLst>
                                          <p:attrName>ppt_y</p:attrName>
                                        </p:attrNameLst>
                                      </p:cBhvr>
                                      <p:tavLst>
                                        <p:tav tm="0">
                                          <p:val>
                                            <p:strVal val="#ppt_y"/>
                                          </p:val>
                                        </p:tav>
                                        <p:tav tm="100000">
                                          <p:val>
                                            <p:strVal val="#ppt_y"/>
                                          </p:val>
                                        </p:tav>
                                      </p:tavLst>
                                    </p:anim>
                                  </p:childTnLst>
                                </p:cTn>
                              </p:par>
                            </p:childTnLst>
                          </p:cTn>
                        </p:par>
                        <p:par>
                          <p:cTn id="36" fill="hold" nodeType="afterGroup">
                            <p:stCondLst>
                              <p:cond delay="4500"/>
                            </p:stCondLst>
                            <p:childTnLst>
                              <p:par>
                                <p:cTn id="37" presetID="22" presetClass="entr" presetSubtype="8"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750"/>
                                        <p:tgtEl>
                                          <p:spTgt spid="24"/>
                                        </p:tgtEl>
                                      </p:cBhvr>
                                    </p:animEffect>
                                  </p:childTnLst>
                                </p:cTn>
                              </p:par>
                            </p:childTnLst>
                          </p:cTn>
                        </p:par>
                        <p:par>
                          <p:cTn id="40" fill="hold" nodeType="afterGroup">
                            <p:stCondLst>
                              <p:cond delay="5250"/>
                            </p:stCondLst>
                            <p:childTnLst>
                              <p:par>
                                <p:cTn id="41" presetID="22" presetClass="entr" presetSubtype="8"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750"/>
                                        <p:tgtEl>
                                          <p:spTgt spid="25"/>
                                        </p:tgtEl>
                                      </p:cBhvr>
                                    </p:animEffect>
                                  </p:childTnLst>
                                </p:cTn>
                              </p:par>
                            </p:childTnLst>
                          </p:cTn>
                        </p:par>
                        <p:par>
                          <p:cTn id="44" fill="hold">
                            <p:stCondLst>
                              <p:cond delay="6000"/>
                            </p:stCondLst>
                            <p:childTnLst>
                              <p:par>
                                <p:cTn id="45" presetID="22" presetClass="entr" presetSubtype="8"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750"/>
                                        <p:tgtEl>
                                          <p:spTgt spid="40"/>
                                        </p:tgtEl>
                                      </p:cBhvr>
                                    </p:animEffect>
                                  </p:childTnLst>
                                </p:cTn>
                              </p:par>
                            </p:childTnLst>
                          </p:cTn>
                        </p:par>
                        <p:par>
                          <p:cTn id="48" fill="hold" nodeType="afterGroup">
                            <p:stCondLst>
                              <p:cond delay="6750"/>
                            </p:stCondLst>
                            <p:childTnLst>
                              <p:par>
                                <p:cTn id="49" presetID="22" presetClass="entr" presetSubtype="8"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left)">
                                      <p:cBhvr>
                                        <p:cTn id="51" dur="750"/>
                                        <p:tgtEl>
                                          <p:spTgt spid="30"/>
                                        </p:tgtEl>
                                      </p:cBhvr>
                                    </p:animEffect>
                                  </p:childTnLst>
                                </p:cTn>
                              </p:par>
                            </p:childTnLst>
                          </p:cTn>
                        </p:par>
                        <p:par>
                          <p:cTn id="52" fill="hold" nodeType="afterGroup">
                            <p:stCondLst>
                              <p:cond delay="7500"/>
                            </p:stCondLst>
                            <p:childTnLst>
                              <p:par>
                                <p:cTn id="53" presetID="22" presetClass="entr" presetSubtype="8"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left)">
                                      <p:cBhvr>
                                        <p:cTn id="55"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图片 4"/>
          <p:cNvPicPr/>
          <p:nvPr/>
        </p:nvPicPr>
        <p:blipFill>
          <a:blip r:embed="rId3">
            <a:grayscl/>
            <a:extLst>
              <a:ext uri="{28A0092B-C50C-407E-A947-70E740481C1C}">
                <a14:useLocalDpi xmlns:a14="http://schemas.microsoft.com/office/drawing/2010/main"/>
              </a:ext>
            </a:extLst>
          </a:blip>
          <a:stretch>
            <a:fillRect/>
          </a:stretch>
        </p:blipFill>
        <p:spPr>
          <a:xfrm flipH="1">
            <a:off x="-3134" y="4371978"/>
            <a:ext cx="12192000" cy="2513406"/>
          </a:xfrm>
          <a:prstGeom prst="rect">
            <a:avLst/>
          </a:prstGeom>
        </p:spPr>
      </p:pic>
      <p:pic>
        <p:nvPicPr>
          <p:cNvPr id="7" name="图片 6"/>
          <p:cNvPicPr>
            <a:picLocks noChangeAspect="1"/>
          </p:cNvPicPr>
          <p:nvPr/>
        </p:nvPicPr>
        <p:blipFill>
          <a:blip r:embed="rId4" cstate="email">
            <a:lum bright="70000" contrast="-70000"/>
            <a:extLst>
              <a:ext uri="{28A0092B-C50C-407E-A947-70E740481C1C}">
                <a14:useLocalDpi xmlns:a14="http://schemas.microsoft.com/office/drawing/2010/main"/>
              </a:ext>
            </a:extLst>
          </a:blip>
          <a:srcRect/>
          <a:stretch>
            <a:fillRect/>
          </a:stretch>
        </p:blipFill>
        <p:spPr>
          <a:xfrm>
            <a:off x="1099546" y="4180371"/>
            <a:ext cx="4472351" cy="314551"/>
          </a:xfrm>
          <a:prstGeom prst="rect">
            <a:avLst/>
          </a:prstGeom>
        </p:spPr>
      </p:pic>
      <p:pic>
        <p:nvPicPr>
          <p:cNvPr id="6" name="图片 5"/>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rot="19972816" flipH="1">
            <a:off x="-282103" y="-1843758"/>
            <a:ext cx="4943328" cy="6381387"/>
          </a:xfrm>
          <a:prstGeom prst="rect">
            <a:avLst/>
          </a:prstGeom>
        </p:spPr>
      </p:pic>
      <p:sp>
        <p:nvSpPr>
          <p:cNvPr id="8" name="文本框 7"/>
          <p:cNvSpPr txBox="1"/>
          <p:nvPr/>
        </p:nvSpPr>
        <p:spPr>
          <a:xfrm>
            <a:off x="1953054" y="1494201"/>
            <a:ext cx="1368153" cy="3154710"/>
          </a:xfrm>
          <a:prstGeom prst="rect">
            <a:avLst/>
          </a:prstGeom>
          <a:noFill/>
        </p:spPr>
        <p:txBody>
          <a:bodyPr wrap="square" rtlCol="0">
            <a:spAutoFit/>
          </a:bodyPr>
          <a:lstStyle/>
          <a:p>
            <a:r>
              <a:rPr lang="zh-CN" altLang="en-US" sz="19900" spc="-300">
                <a:gradFill flip="none" rotWithShape="1">
                  <a:gsLst>
                    <a:gs pos="23000">
                      <a:srgbClr val="872406"/>
                    </a:gs>
                    <a:gs pos="77000">
                      <a:schemeClr val="tx1">
                        <a:lumMod val="75000"/>
                        <a:lumOff val="25000"/>
                      </a:schemeClr>
                    </a:gs>
                  </a:gsLst>
                  <a:lin ang="2700000" scaled="1"/>
                </a:gradFill>
                <a:latin typeface="微软雅黑" panose="020B0503020204020204" pitchFamily="34" charset="-122"/>
                <a:ea typeface="微软雅黑" panose="020B0503020204020204" pitchFamily="34" charset="-122"/>
              </a:rPr>
              <a:t>壹</a:t>
            </a:r>
          </a:p>
        </p:txBody>
      </p:sp>
      <p:sp>
        <p:nvSpPr>
          <p:cNvPr id="9" name="文本框 8"/>
          <p:cNvSpPr txBox="1"/>
          <p:nvPr/>
        </p:nvSpPr>
        <p:spPr>
          <a:xfrm>
            <a:off x="4704606" y="3363094"/>
            <a:ext cx="5976021" cy="1015663"/>
          </a:xfrm>
          <a:prstGeom prst="rect">
            <a:avLst/>
          </a:prstGeom>
          <a:noFill/>
        </p:spPr>
        <p:txBody>
          <a:bodyPr wrap="square" rtlCol="0">
            <a:spAutoFit/>
          </a:bodyPr>
          <a:lstStyle/>
          <a:p>
            <a:r>
              <a:rPr lang="zh-CN" altLang="en-US" sz="6000" spc="-300" dirty="0">
                <a:solidFill>
                  <a:schemeClr val="tx1">
                    <a:lumMod val="65000"/>
                    <a:lumOff val="35000"/>
                  </a:schemeClr>
                </a:solidFill>
                <a:latin typeface="微软雅黑" panose="020B0503020204020204" pitchFamily="34" charset="-122"/>
                <a:ea typeface="微软雅黑" panose="020B0503020204020204" pitchFamily="34" charset="-122"/>
              </a:rPr>
              <a:t>教师节的前世今生</a:t>
            </a:r>
          </a:p>
        </p:txBody>
      </p:sp>
      <p:sp>
        <p:nvSpPr>
          <p:cNvPr id="10" name="文本框 9"/>
          <p:cNvSpPr txBox="1"/>
          <p:nvPr/>
        </p:nvSpPr>
        <p:spPr>
          <a:xfrm>
            <a:off x="4758316" y="4292152"/>
            <a:ext cx="3421569" cy="369332"/>
          </a:xfrm>
          <a:prstGeom prst="rect">
            <a:avLst/>
          </a:prstGeom>
          <a:noFill/>
        </p:spPr>
        <p:txBody>
          <a:bodyPr wrap="square" rtlCol="0">
            <a:spAutoFit/>
          </a:bodyPr>
          <a:lstStyle/>
          <a:p>
            <a:r>
              <a:rPr lang="zh-CN" altLang="en-US">
                <a:solidFill>
                  <a:schemeClr val="bg1">
                    <a:lumMod val="75000"/>
                  </a:schemeClr>
                </a:solidFill>
                <a:latin typeface="思源黑体" panose="020B0500000000000000" pitchFamily="34" charset="-122"/>
                <a:ea typeface="思源黑体" panose="020B0500000000000000" pitchFamily="34" charset="-122"/>
                <a:sym typeface="思源黑体" panose="020B0500000000000000" pitchFamily="34" charset="-122"/>
              </a:rPr>
              <a:t>师者，所以传道受业解惑也。</a:t>
            </a:r>
          </a:p>
        </p:txBody>
      </p:sp>
      <p:pic>
        <p:nvPicPr>
          <p:cNvPr id="11" name="图片 10"/>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646967" y="1556485"/>
            <a:ext cx="2393990" cy="913514"/>
          </a:xfrm>
          <a:custGeom>
            <a:avLst/>
            <a:gdLst>
              <a:gd name="connsiteX0" fmla="*/ 0 w 4692776"/>
              <a:gd name="connsiteY0" fmla="*/ 0 h 1790700"/>
              <a:gd name="connsiteX1" fmla="*/ 3421807 w 4692776"/>
              <a:gd name="connsiteY1" fmla="*/ 0 h 1790700"/>
              <a:gd name="connsiteX2" fmla="*/ 3828183 w 4692776"/>
              <a:gd name="connsiteY2" fmla="*/ 733734 h 1790700"/>
              <a:gd name="connsiteX3" fmla="*/ 4692776 w 4692776"/>
              <a:gd name="connsiteY3" fmla="*/ 949882 h 1790700"/>
              <a:gd name="connsiteX4" fmla="*/ 4692776 w 4692776"/>
              <a:gd name="connsiteY4" fmla="*/ 1790700 h 1790700"/>
              <a:gd name="connsiteX5" fmla="*/ 0 w 4692776"/>
              <a:gd name="connsiteY5" fmla="*/ 179070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776" h="1790700">
                <a:moveTo>
                  <a:pt x="0" y="0"/>
                </a:moveTo>
                <a:lnTo>
                  <a:pt x="3421807" y="0"/>
                </a:lnTo>
                <a:lnTo>
                  <a:pt x="3828183" y="733734"/>
                </a:lnTo>
                <a:lnTo>
                  <a:pt x="4692776" y="949882"/>
                </a:lnTo>
                <a:lnTo>
                  <a:pt x="4692776" y="1790700"/>
                </a:lnTo>
                <a:lnTo>
                  <a:pt x="0" y="1790700"/>
                </a:lnTo>
                <a:close/>
              </a:path>
            </a:pathLst>
          </a:custGeom>
        </p:spPr>
      </p:pic>
      <p:grpSp>
        <p:nvGrpSpPr>
          <p:cNvPr id="15" name="组合 14"/>
          <p:cNvGrpSpPr/>
          <p:nvPr/>
        </p:nvGrpSpPr>
        <p:grpSpPr>
          <a:xfrm>
            <a:off x="10680627" y="683034"/>
            <a:ext cx="966068" cy="988143"/>
            <a:chOff x="9582150" y="781050"/>
            <a:chExt cx="599256" cy="612949"/>
          </a:xfrm>
        </p:grpSpPr>
        <p:pic>
          <p:nvPicPr>
            <p:cNvPr id="16" name="图片 1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582150" y="781050"/>
              <a:ext cx="599256" cy="599256"/>
            </a:xfrm>
            <a:prstGeom prst="rect">
              <a:avLst/>
            </a:prstGeom>
          </p:spPr>
        </p:pic>
        <p:sp>
          <p:nvSpPr>
            <p:cNvPr id="17" name="文本框 16"/>
            <p:cNvSpPr txBox="1"/>
            <p:nvPr/>
          </p:nvSpPr>
          <p:spPr>
            <a:xfrm>
              <a:off x="9730967" y="892473"/>
              <a:ext cx="286373" cy="501526"/>
            </a:xfrm>
            <a:prstGeom prst="rect">
              <a:avLst/>
            </a:prstGeom>
            <a:noFill/>
          </p:spPr>
          <p:txBody>
            <a:bodyPr vert="eaVert" wrap="square" rtlCol="0">
              <a:spAutoFit/>
            </a:bodyPr>
            <a:lstStyle/>
            <a:p>
              <a:r>
                <a:rPr lang="en-US" altLang="zh-CN" b="1">
                  <a:solidFill>
                    <a:schemeClr val="bg1"/>
                  </a:solidFill>
                  <a:latin typeface="微软雅黑" panose="020B0503020204020204" pitchFamily="34" charset="-122"/>
                  <a:ea typeface="微软雅黑" panose="020B0503020204020204" pitchFamily="34" charset="-122"/>
                </a:rPr>
                <a:t>09.10</a:t>
              </a:r>
              <a:endParaRPr lang="zh-CN" altLang="en-US" b="1">
                <a:solidFill>
                  <a:schemeClr val="bg1"/>
                </a:solidFill>
                <a:latin typeface="微软雅黑" panose="020B0503020204020204" pitchFamily="34" charset="-122"/>
                <a:ea typeface="微软雅黑" panose="020B0503020204020204" pitchFamily="34" charset="-122"/>
              </a:endParaRPr>
            </a:p>
          </p:txBody>
        </p:sp>
      </p:grpSp>
      <p:sp>
        <p:nvSpPr>
          <p:cNvPr id="19" name="文本框 18"/>
          <p:cNvSpPr txBox="1"/>
          <p:nvPr/>
        </p:nvSpPr>
        <p:spPr>
          <a:xfrm>
            <a:off x="6675078" y="902246"/>
            <a:ext cx="4173450" cy="1824401"/>
          </a:xfrm>
          <a:prstGeom prst="rect">
            <a:avLst/>
          </a:prstGeom>
          <a:noFill/>
        </p:spPr>
        <p:txBody>
          <a:bodyPr vert="eaVert" wrap="square">
            <a:spAutoFit/>
          </a:bodyPr>
          <a:lstStyle/>
          <a:p>
            <a:pPr>
              <a:lnSpc>
                <a:spcPct val="120000"/>
              </a:lnSpc>
            </a:pP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在中国近现代史上有多个日期曾作为教师节。直至</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1985</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年，第六届全国人大常委会第九次会议通过了国务院关于建立教师节的议案，才真正确定了</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1985</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年</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9</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月</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10</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日为中国第一个教师节</a:t>
            </a: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childTnLst>
                          </p:cTn>
                        </p:par>
                        <p:par>
                          <p:cTn id="8" fill="hold" nodeType="afterGroup">
                            <p:stCondLst>
                              <p:cond delay="75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750"/>
                                        <p:tgtEl>
                                          <p:spTgt spid="7"/>
                                        </p:tgtEl>
                                      </p:cBhvr>
                                    </p:animEffect>
                                  </p:childTnLst>
                                </p:cTn>
                              </p:par>
                            </p:childTnLst>
                          </p:cTn>
                        </p:par>
                        <p:par>
                          <p:cTn id="12" fill="hold" nodeType="afterGroup">
                            <p:stCondLst>
                              <p:cond delay="1500"/>
                            </p:stCondLst>
                            <p:childTnLst>
                              <p:par>
                                <p:cTn id="13" presetID="47"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750"/>
                                        <p:tgtEl>
                                          <p:spTgt spid="6"/>
                                        </p:tgtEl>
                                      </p:cBhvr>
                                    </p:animEffect>
                                    <p:anim calcmode="lin" valueType="num">
                                      <p:cBhvr>
                                        <p:cTn id="16" dur="750" fill="hold"/>
                                        <p:tgtEl>
                                          <p:spTgt spid="6"/>
                                        </p:tgtEl>
                                        <p:attrNameLst>
                                          <p:attrName>ppt_x</p:attrName>
                                        </p:attrNameLst>
                                      </p:cBhvr>
                                      <p:tavLst>
                                        <p:tav tm="0">
                                          <p:val>
                                            <p:strVal val="#ppt_x"/>
                                          </p:val>
                                        </p:tav>
                                        <p:tav tm="100000">
                                          <p:val>
                                            <p:strVal val="#ppt_x"/>
                                          </p:val>
                                        </p:tav>
                                      </p:tavLst>
                                    </p:anim>
                                    <p:anim calcmode="lin" valueType="num">
                                      <p:cBhvr>
                                        <p:cTn id="17" dur="750" fill="hold"/>
                                        <p:tgtEl>
                                          <p:spTgt spid="6"/>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225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750" fill="hold"/>
                                        <p:tgtEl>
                                          <p:spTgt spid="8"/>
                                        </p:tgtEl>
                                        <p:attrNameLst>
                                          <p:attrName>ppt_w</p:attrName>
                                        </p:attrNameLst>
                                      </p:cBhvr>
                                      <p:tavLst>
                                        <p:tav tm="0">
                                          <p:val>
                                            <p:fltVal val="0"/>
                                          </p:val>
                                        </p:tav>
                                        <p:tav tm="100000">
                                          <p:val>
                                            <p:strVal val="#ppt_w"/>
                                          </p:val>
                                        </p:tav>
                                      </p:tavLst>
                                    </p:anim>
                                    <p:anim calcmode="lin" valueType="num">
                                      <p:cBhvr>
                                        <p:cTn id="22" dur="750" fill="hold"/>
                                        <p:tgtEl>
                                          <p:spTgt spid="8"/>
                                        </p:tgtEl>
                                        <p:attrNameLst>
                                          <p:attrName>ppt_h</p:attrName>
                                        </p:attrNameLst>
                                      </p:cBhvr>
                                      <p:tavLst>
                                        <p:tav tm="0">
                                          <p:val>
                                            <p:fltVal val="0"/>
                                          </p:val>
                                        </p:tav>
                                        <p:tav tm="100000">
                                          <p:val>
                                            <p:strVal val="#ppt_h"/>
                                          </p:val>
                                        </p:tav>
                                      </p:tavLst>
                                    </p:anim>
                                    <p:animEffect transition="in" filter="fade">
                                      <p:cBhvr>
                                        <p:cTn id="23" dur="750"/>
                                        <p:tgtEl>
                                          <p:spTgt spid="8"/>
                                        </p:tgtEl>
                                      </p:cBhvr>
                                    </p:animEffect>
                                  </p:childTnLst>
                                </p:cTn>
                              </p:par>
                            </p:childTnLst>
                          </p:cTn>
                        </p:par>
                        <p:par>
                          <p:cTn id="24" fill="hold" nodeType="afterGroup">
                            <p:stCondLst>
                              <p:cond delay="3000"/>
                            </p:stCondLst>
                            <p:childTnLst>
                              <p:par>
                                <p:cTn id="25" presetID="2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750"/>
                                        <p:tgtEl>
                                          <p:spTgt spid="11"/>
                                        </p:tgtEl>
                                      </p:cBhvr>
                                    </p:animEffect>
                                  </p:childTnLst>
                                </p:cTn>
                              </p:par>
                            </p:childTnLst>
                          </p:cTn>
                        </p:par>
                        <p:par>
                          <p:cTn id="28" fill="hold" nodeType="afterGroup">
                            <p:stCondLst>
                              <p:cond delay="3750"/>
                            </p:stCondLst>
                            <p:childTnLst>
                              <p:par>
                                <p:cTn id="29" presetID="2" presetClass="entr" presetSubtype="2"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750" fill="hold"/>
                                        <p:tgtEl>
                                          <p:spTgt spid="9"/>
                                        </p:tgtEl>
                                        <p:attrNameLst>
                                          <p:attrName>ppt_x</p:attrName>
                                        </p:attrNameLst>
                                      </p:cBhvr>
                                      <p:tavLst>
                                        <p:tav tm="0">
                                          <p:val>
                                            <p:strVal val="1+#ppt_w/2"/>
                                          </p:val>
                                        </p:tav>
                                        <p:tav tm="100000">
                                          <p:val>
                                            <p:strVal val="#ppt_x"/>
                                          </p:val>
                                        </p:tav>
                                      </p:tavLst>
                                    </p:anim>
                                    <p:anim calcmode="lin" valueType="num">
                                      <p:cBhvr additive="base">
                                        <p:cTn id="32" dur="750" fill="hold"/>
                                        <p:tgtEl>
                                          <p:spTgt spid="9"/>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4500"/>
                            </p:stCondLst>
                            <p:childTnLst>
                              <p:par>
                                <p:cTn id="34" presetID="42"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750"/>
                                        <p:tgtEl>
                                          <p:spTgt spid="10"/>
                                        </p:tgtEl>
                                      </p:cBhvr>
                                    </p:animEffect>
                                    <p:anim calcmode="lin" valueType="num">
                                      <p:cBhvr>
                                        <p:cTn id="37" dur="750" fill="hold"/>
                                        <p:tgtEl>
                                          <p:spTgt spid="10"/>
                                        </p:tgtEl>
                                        <p:attrNameLst>
                                          <p:attrName>ppt_x</p:attrName>
                                        </p:attrNameLst>
                                      </p:cBhvr>
                                      <p:tavLst>
                                        <p:tav tm="0">
                                          <p:val>
                                            <p:strVal val="#ppt_x"/>
                                          </p:val>
                                        </p:tav>
                                        <p:tav tm="100000">
                                          <p:val>
                                            <p:strVal val="#ppt_x"/>
                                          </p:val>
                                        </p:tav>
                                      </p:tavLst>
                                    </p:anim>
                                    <p:anim calcmode="lin" valueType="num">
                                      <p:cBhvr>
                                        <p:cTn id="38"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2900" y="1398768"/>
            <a:ext cx="7219264" cy="5110982"/>
            <a:chOff x="1219886" y="2204864"/>
            <a:chExt cx="7219264" cy="5110982"/>
          </a:xfrm>
        </p:grpSpPr>
        <p:sp>
          <p:nvSpPr>
            <p:cNvPr id="3" name="箭头: 右 2"/>
            <p:cNvSpPr/>
            <p:nvPr/>
          </p:nvSpPr>
          <p:spPr>
            <a:xfrm>
              <a:off x="1487488" y="2204864"/>
              <a:ext cx="3100146" cy="106434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 name="文本框 4"/>
            <p:cNvSpPr txBox="1"/>
            <p:nvPr/>
          </p:nvSpPr>
          <p:spPr>
            <a:xfrm>
              <a:off x="1487488" y="2492896"/>
              <a:ext cx="2903290" cy="523220"/>
            </a:xfrm>
            <a:prstGeom prst="rect">
              <a:avLst/>
            </a:prstGeom>
            <a:noFill/>
          </p:spPr>
          <p:txBody>
            <a:bodyPr wrap="square" rtlCol="0">
              <a:spAutoFit/>
            </a:bodyPr>
            <a:lstStyle/>
            <a:p>
              <a:r>
                <a:rPr lang="en-US" altLang="zh-CN" sz="2800" b="1" dirty="0">
                  <a:solidFill>
                    <a:srgbClr val="FFFFFF"/>
                  </a:solidFill>
                  <a:latin typeface="微软雅黑" panose="020B0503020204020204" pitchFamily="34" charset="-122"/>
                  <a:ea typeface="微软雅黑" panose="020B0503020204020204" pitchFamily="34" charset="-122"/>
                </a:rPr>
                <a:t>9</a:t>
              </a:r>
              <a:r>
                <a:rPr lang="zh-CN" altLang="en-US" sz="2800" b="1" dirty="0">
                  <a:solidFill>
                    <a:srgbClr val="FFFFFF"/>
                  </a:solidFill>
                  <a:latin typeface="微软雅黑" panose="020B0503020204020204" pitchFamily="34" charset="-122"/>
                  <a:ea typeface="微软雅黑" panose="020B0503020204020204" pitchFamily="34" charset="-122"/>
                </a:rPr>
                <a:t>月</a:t>
              </a:r>
              <a:r>
                <a:rPr lang="en-US" altLang="zh-CN" sz="2800" b="1" dirty="0">
                  <a:solidFill>
                    <a:srgbClr val="FFFFFF"/>
                  </a:solidFill>
                  <a:latin typeface="微软雅黑" panose="020B0503020204020204" pitchFamily="34" charset="-122"/>
                  <a:ea typeface="微软雅黑" panose="020B0503020204020204" pitchFamily="34" charset="-122"/>
                </a:rPr>
                <a:t>10</a:t>
              </a:r>
              <a:r>
                <a:rPr lang="zh-CN" altLang="en-US" sz="2800" b="1" dirty="0">
                  <a:solidFill>
                    <a:srgbClr val="FFFFFF"/>
                  </a:solidFill>
                  <a:latin typeface="微软雅黑" panose="020B0503020204020204" pitchFamily="34" charset="-122"/>
                  <a:ea typeface="微软雅黑" panose="020B0503020204020204" pitchFamily="34" charset="-122"/>
                </a:rPr>
                <a:t>日  教师节</a:t>
              </a:r>
            </a:p>
          </p:txBody>
        </p:sp>
        <p:sp>
          <p:nvSpPr>
            <p:cNvPr id="12" name="矩形 11"/>
            <p:cNvSpPr/>
            <p:nvPr/>
          </p:nvSpPr>
          <p:spPr>
            <a:xfrm>
              <a:off x="1222490" y="3324791"/>
              <a:ext cx="7216660" cy="1954509"/>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sz="2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1985</a:t>
              </a:r>
              <a:r>
                <a:rPr lang="zh-CN" altLang="en-US" sz="2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年</a:t>
              </a:r>
              <a:r>
                <a:rPr lang="en-US" altLang="zh-CN" sz="2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9</a:t>
              </a:r>
              <a:r>
                <a:rPr lang="zh-CN" altLang="en-US" sz="2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月</a:t>
              </a:r>
              <a:r>
                <a:rPr lang="en-US" altLang="zh-CN" sz="2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10</a:t>
              </a:r>
              <a:r>
                <a:rPr lang="zh-CN" altLang="en-US" sz="2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日，新中国的教师们迎来第一个教师节，从此以后，每年</a:t>
              </a:r>
              <a:r>
                <a:rPr lang="en-US" altLang="zh-CN" sz="2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9</a:t>
              </a:r>
              <a:r>
                <a:rPr lang="zh-CN" altLang="en-US" sz="2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月</a:t>
              </a:r>
              <a:r>
                <a:rPr lang="en-US" altLang="zh-CN" sz="2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10</a:t>
              </a:r>
              <a:r>
                <a:rPr lang="zh-CN" altLang="en-US" sz="2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日成为教师节。</a:t>
              </a:r>
            </a:p>
          </p:txBody>
        </p:sp>
        <p:sp>
          <p:nvSpPr>
            <p:cNvPr id="43" name="矩形 42"/>
            <p:cNvSpPr/>
            <p:nvPr/>
          </p:nvSpPr>
          <p:spPr>
            <a:xfrm>
              <a:off x="1222490" y="5301557"/>
              <a:ext cx="7216660" cy="661848"/>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2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不过泱泱中华尊师重教的传统久矣</a:t>
              </a:r>
            </a:p>
          </p:txBody>
        </p:sp>
        <p:sp>
          <p:nvSpPr>
            <p:cNvPr id="44" name="矩形 43"/>
            <p:cNvSpPr/>
            <p:nvPr/>
          </p:nvSpPr>
          <p:spPr>
            <a:xfrm>
              <a:off x="1219886" y="6007667"/>
              <a:ext cx="7216660" cy="1308179"/>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2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从某种角度讲，中国的教师节已有</a:t>
              </a:r>
              <a:r>
                <a:rPr lang="en-US" altLang="zh-CN" sz="2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2000</a:t>
              </a:r>
              <a:r>
                <a:rPr lang="zh-CN" altLang="en-US" sz="2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多年的历史了</a:t>
              </a:r>
            </a:p>
          </p:txBody>
        </p:sp>
      </p:grpSp>
      <p:sp>
        <p:nvSpPr>
          <p:cNvPr id="13" name="文本框 12"/>
          <p:cNvSpPr txBox="1"/>
          <p:nvPr/>
        </p:nvSpPr>
        <p:spPr>
          <a:xfrm>
            <a:off x="4663834" y="625169"/>
            <a:ext cx="2779136" cy="523220"/>
          </a:xfrm>
          <a:prstGeom prst="rect">
            <a:avLst/>
          </a:prstGeom>
          <a:noFill/>
        </p:spPr>
        <p:txBody>
          <a:bodyPr wrap="square" rtlCol="0">
            <a:spAutoFit/>
          </a:bodyPr>
          <a:lstStyle/>
          <a:p>
            <a:pPr algn="dist"/>
            <a:r>
              <a:rPr lang="zh-CN" altLang="en-US" sz="2800" b="1" dirty="0">
                <a:solidFill>
                  <a:srgbClr val="404040"/>
                </a:solidFill>
                <a:latin typeface="微软雅黑" panose="020B0503020204020204" pitchFamily="34" charset="-122"/>
                <a:ea typeface="微软雅黑" panose="020B0503020204020204" pitchFamily="34" charset="-122"/>
              </a:rPr>
              <a:t>教师节的历史</a:t>
            </a:r>
          </a:p>
        </p:txBody>
      </p:sp>
      <p:pic>
        <p:nvPicPr>
          <p:cNvPr id="46" name="图片 45"/>
          <p:cNvPicPr>
            <a:picLocks noChangeAspect="1"/>
          </p:cNvPicPr>
          <p:nvPr/>
        </p:nvPicPr>
        <p:blipFill>
          <a:blip r:embed="rId2"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7176120" y="1052736"/>
            <a:ext cx="5459232" cy="5459232"/>
          </a:xfrm>
          <a:prstGeom prst="rect">
            <a:avLst/>
          </a:prstGeom>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par>
                          <p:cTn id="8" fill="hold" nodeType="afterGroup">
                            <p:stCondLst>
                              <p:cond delay="500"/>
                            </p:stCondLst>
                            <p:childTnLst>
                              <p:par>
                                <p:cTn id="9" presetID="1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right)">
                                      <p:cBhvr>
                                        <p:cTn id="12" dur="500"/>
                                        <p:tgtEl>
                                          <p:spTgt spid="2"/>
                                        </p:tgtEl>
                                      </p:cBhvr>
                                    </p:animEffect>
                                  </p:childTnLst>
                                </p:cTn>
                              </p:par>
                            </p:childTnLst>
                          </p:cTn>
                        </p:par>
                        <p:par>
                          <p:cTn id="13" fill="hold" nodeType="afterGroup">
                            <p:stCondLst>
                              <p:cond delay="1000"/>
                            </p:stCondLst>
                            <p:childTnLst>
                              <p:par>
                                <p:cTn id="14" presetID="2" presetClass="entr" presetSubtype="2" fill="hold"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additive="base">
                                        <p:cTn id="16" dur="500" fill="hold"/>
                                        <p:tgtEl>
                                          <p:spTgt spid="46"/>
                                        </p:tgtEl>
                                        <p:attrNameLst>
                                          <p:attrName>ppt_x</p:attrName>
                                        </p:attrNameLst>
                                      </p:cBhvr>
                                      <p:tavLst>
                                        <p:tav tm="0">
                                          <p:val>
                                            <p:strVal val="1+#ppt_w/2"/>
                                          </p:val>
                                        </p:tav>
                                        <p:tav tm="100000">
                                          <p:val>
                                            <p:strVal val="#ppt_x"/>
                                          </p:val>
                                        </p:tav>
                                      </p:tavLst>
                                    </p:anim>
                                    <p:anim calcmode="lin" valueType="num">
                                      <p:cBhvr additive="base">
                                        <p:cTn id="17"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46454" y="860544"/>
            <a:ext cx="2899093" cy="523220"/>
          </a:xfrm>
          <a:prstGeom prst="rect">
            <a:avLst/>
          </a:prstGeom>
        </p:spPr>
        <p:txBody>
          <a:bodyPr wrap="square">
            <a:spAutoFit/>
          </a:bodyPr>
          <a:lstStyle/>
          <a:p>
            <a:pPr algn="dist" fontAlgn="auto"/>
            <a:r>
              <a:rPr lang="zh-CN" altLang="en-US" sz="2800" b="1" dirty="0">
                <a:solidFill>
                  <a:srgbClr val="000000"/>
                </a:solidFill>
                <a:latin typeface="微软雅黑" panose="020B0503020204020204" pitchFamily="34" charset="-122"/>
                <a:ea typeface="微软雅黑" panose="020B0503020204020204" pitchFamily="34" charset="-122"/>
                <a:cs typeface="字魂58号-创中黑" panose="00000500000000000000" charset="-122"/>
              </a:rPr>
              <a:t>古代的教师节</a:t>
            </a:r>
          </a:p>
        </p:txBody>
      </p:sp>
      <p:grpSp>
        <p:nvGrpSpPr>
          <p:cNvPr id="3" name="组合 2"/>
          <p:cNvGrpSpPr/>
          <p:nvPr/>
        </p:nvGrpSpPr>
        <p:grpSpPr>
          <a:xfrm>
            <a:off x="1238250" y="1828799"/>
            <a:ext cx="9913621" cy="3886201"/>
            <a:chOff x="933450" y="1752599"/>
            <a:chExt cx="9913621" cy="3886201"/>
          </a:xfrm>
        </p:grpSpPr>
        <p:sp>
          <p:nvSpPr>
            <p:cNvPr id="11" name="矩形 10"/>
            <p:cNvSpPr/>
            <p:nvPr/>
          </p:nvSpPr>
          <p:spPr>
            <a:xfrm>
              <a:off x="1238251" y="2386330"/>
              <a:ext cx="2990850" cy="3108543"/>
            </a:xfrm>
            <a:prstGeom prst="rect">
              <a:avLst/>
            </a:prstGeom>
          </p:spPr>
          <p:txBody>
            <a:bodyPr wrap="square">
              <a:spAutoFit/>
            </a:bodyPr>
            <a:lstStyle/>
            <a:p>
              <a:pPr fontAlgn="auto"/>
              <a:r>
                <a:rPr lang="zh-CN" altLang="en-US" sz="2800" dirty="0">
                  <a:solidFill>
                    <a:srgbClr val="000000"/>
                  </a:solidFill>
                  <a:latin typeface="微软雅黑" panose="020B0503020204020204" pitchFamily="34" charset="-122"/>
                  <a:ea typeface="微软雅黑" panose="020B0503020204020204" pitchFamily="34" charset="-122"/>
                  <a:cs typeface="字魂58号-创中黑" panose="00000500000000000000" charset="-122"/>
                </a:rPr>
                <a:t>古代就有“人有三尊，君、父、师”的说法。</a:t>
              </a:r>
            </a:p>
            <a:p>
              <a:pPr fontAlgn="auto"/>
              <a:r>
                <a:rPr lang="zh-CN" altLang="en-US" sz="2800" dirty="0">
                  <a:solidFill>
                    <a:srgbClr val="000000"/>
                  </a:solidFill>
                  <a:latin typeface="微软雅黑" panose="020B0503020204020204" pitchFamily="34" charset="-122"/>
                  <a:ea typeface="微软雅黑" panose="020B0503020204020204" pitchFamily="34" charset="-122"/>
                  <a:cs typeface="字魂58号-创中黑" panose="00000500000000000000" charset="-122"/>
                </a:rPr>
                <a:t>中国几千年的灿烂历史中“师”，总是人尊敬</a:t>
              </a:r>
              <a:r>
                <a:rPr lang="zh-CN" altLang="en-US" sz="2800">
                  <a:solidFill>
                    <a:srgbClr val="000000"/>
                  </a:solidFill>
                  <a:latin typeface="微软雅黑" panose="020B0503020204020204" pitchFamily="34" charset="-122"/>
                  <a:ea typeface="微软雅黑" panose="020B0503020204020204" pitchFamily="34" charset="-122"/>
                  <a:cs typeface="字魂58号-创中黑" panose="00000500000000000000" charset="-122"/>
                </a:rPr>
                <a:t>爱戴</a:t>
              </a:r>
              <a:r>
                <a:rPr lang="zh-CN" altLang="en-US" sz="2800" smtClean="0">
                  <a:solidFill>
                    <a:srgbClr val="000000"/>
                  </a:solidFill>
                  <a:latin typeface="微软雅黑" panose="020B0503020204020204" pitchFamily="34" charset="-122"/>
                  <a:ea typeface="微软雅黑" panose="020B0503020204020204" pitchFamily="34" charset="-122"/>
                  <a:cs typeface="字魂58号-创中黑" panose="00000500000000000000" charset="-122"/>
                </a:rPr>
                <a:t>的</a:t>
              </a:r>
              <a:r>
                <a:rPr lang="zh-CN" altLang="en-US" sz="2800">
                  <a:solidFill>
                    <a:srgbClr val="000000"/>
                  </a:solidFill>
                  <a:latin typeface="微软雅黑" panose="020B0503020204020204" pitchFamily="34" charset="-122"/>
                  <a:ea typeface="微软雅黑" panose="020B0503020204020204" pitchFamily="34" charset="-122"/>
                  <a:cs typeface="字魂58号-创中黑" panose="00000500000000000000" charset="-122"/>
                </a:rPr>
                <a:t>。</a:t>
              </a:r>
              <a:endParaRPr lang="zh-CN" altLang="en-US" sz="2800" dirty="0">
                <a:solidFill>
                  <a:srgbClr val="000000"/>
                </a:solidFill>
                <a:latin typeface="微软雅黑" panose="020B0503020204020204" pitchFamily="34" charset="-122"/>
                <a:ea typeface="微软雅黑" panose="020B0503020204020204" pitchFamily="34" charset="-122"/>
                <a:cs typeface="字魂58号-创中黑" panose="00000500000000000000" charset="-122"/>
              </a:endParaRPr>
            </a:p>
          </p:txBody>
        </p:sp>
        <p:cxnSp>
          <p:nvCxnSpPr>
            <p:cNvPr id="12" name="直接连接符 11"/>
            <p:cNvCxnSpPr/>
            <p:nvPr/>
          </p:nvCxnSpPr>
          <p:spPr>
            <a:xfrm flipH="1">
              <a:off x="4346576" y="2152650"/>
              <a:ext cx="0" cy="331517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933450" y="1752599"/>
              <a:ext cx="9913621" cy="3886201"/>
            </a:xfrm>
            <a:prstGeom prst="rect">
              <a:avLst/>
            </a:prstGeom>
            <a:noFill/>
            <a:ln w="12700">
              <a:solidFill>
                <a:srgbClr val="7F7F7F"/>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字魂58号-创中黑" panose="00000500000000000000" charset="-122"/>
              </a:endParaRPr>
            </a:p>
          </p:txBody>
        </p:sp>
        <p:sp>
          <p:nvSpPr>
            <p:cNvPr id="23" name="矩形 22"/>
            <p:cNvSpPr/>
            <p:nvPr/>
          </p:nvSpPr>
          <p:spPr>
            <a:xfrm>
              <a:off x="4456534" y="2416696"/>
              <a:ext cx="2990850" cy="2246769"/>
            </a:xfrm>
            <a:prstGeom prst="rect">
              <a:avLst/>
            </a:prstGeom>
          </p:spPr>
          <p:txBody>
            <a:bodyPr wrap="square">
              <a:spAutoFit/>
            </a:bodyPr>
            <a:lstStyle/>
            <a:p>
              <a:pPr fontAlgn="auto"/>
              <a:r>
                <a:rPr lang="zh-CN" altLang="en-US" sz="2800">
                  <a:solidFill>
                    <a:srgbClr val="000000"/>
                  </a:solidFill>
                  <a:latin typeface="微软雅黑" panose="020B0503020204020204" pitchFamily="34" charset="-122"/>
                  <a:ea typeface="微软雅黑" panose="020B0503020204020204" pitchFamily="34" charset="-122"/>
                  <a:cs typeface="字魂58号-创中黑" panose="00000500000000000000" charset="-122"/>
                </a:rPr>
                <a:t>古代的教师节取自每年农历的八月二十七，这天是圣人孔子的出生日。</a:t>
              </a:r>
            </a:p>
          </p:txBody>
        </p:sp>
        <p:cxnSp>
          <p:nvCxnSpPr>
            <p:cNvPr id="24" name="直接连接符 23"/>
            <p:cNvCxnSpPr/>
            <p:nvPr/>
          </p:nvCxnSpPr>
          <p:spPr>
            <a:xfrm flipH="1">
              <a:off x="7534278" y="2152650"/>
              <a:ext cx="0" cy="331517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7567089" y="2428776"/>
              <a:ext cx="3136897" cy="2677656"/>
            </a:xfrm>
            <a:prstGeom prst="rect">
              <a:avLst/>
            </a:prstGeom>
          </p:spPr>
          <p:txBody>
            <a:bodyPr wrap="square">
              <a:spAutoFit/>
            </a:bodyPr>
            <a:lstStyle/>
            <a:p>
              <a:pPr fontAlgn="auto"/>
              <a:r>
                <a:rPr lang="zh-CN" altLang="en-US" sz="2800">
                  <a:solidFill>
                    <a:srgbClr val="000000"/>
                  </a:solidFill>
                  <a:latin typeface="微软雅黑" panose="020B0503020204020204" pitchFamily="34" charset="-122"/>
                  <a:ea typeface="微软雅黑" panose="020B0503020204020204" pitchFamily="34" charset="-122"/>
                  <a:cs typeface="字魂58号-创中黑" panose="00000500000000000000" charset="-122"/>
                </a:rPr>
                <a:t>孔子，在我国古代有着举足轻重的地位，古代的教师节发展史也是一部祭奠孔子仪式的发展史。</a:t>
              </a: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grpId="1"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nodeType="afterGroup">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9376" y="1188290"/>
            <a:ext cx="10322083" cy="5217841"/>
            <a:chOff x="581334" y="1438695"/>
            <a:chExt cx="10322083" cy="5217841"/>
          </a:xfrm>
        </p:grpSpPr>
        <p:grpSp>
          <p:nvGrpSpPr>
            <p:cNvPr id="4" name="组合 3"/>
            <p:cNvGrpSpPr/>
            <p:nvPr/>
          </p:nvGrpSpPr>
          <p:grpSpPr>
            <a:xfrm>
              <a:off x="581334" y="1438695"/>
              <a:ext cx="10322083" cy="5217841"/>
              <a:chOff x="752784" y="1362495"/>
              <a:chExt cx="10322083" cy="5217841"/>
            </a:xfrm>
          </p:grpSpPr>
          <p:sp>
            <p:nvSpPr>
              <p:cNvPr id="8" name="任意多边形: 形状 7"/>
              <p:cNvSpPr/>
              <p:nvPr/>
            </p:nvSpPr>
            <p:spPr>
              <a:xfrm>
                <a:off x="752784" y="1851408"/>
                <a:ext cx="714066" cy="815592"/>
              </a:xfrm>
              <a:custGeom>
                <a:avLst/>
                <a:gdLst>
                  <a:gd name="connsiteX0" fmla="*/ 447365 w 552074"/>
                  <a:gd name="connsiteY0" fmla="*/ 15492 h 740295"/>
                  <a:gd name="connsiteX1" fmla="*/ 28265 w 552074"/>
                  <a:gd name="connsiteY1" fmla="*/ 34542 h 740295"/>
                  <a:gd name="connsiteX2" fmla="*/ 66365 w 552074"/>
                  <a:gd name="connsiteY2" fmla="*/ 320292 h 740295"/>
                  <a:gd name="connsiteX3" fmla="*/ 294965 w 552074"/>
                  <a:gd name="connsiteY3" fmla="*/ 567942 h 740295"/>
                  <a:gd name="connsiteX4" fmla="*/ 542615 w 552074"/>
                  <a:gd name="connsiteY4" fmla="*/ 720342 h 740295"/>
                  <a:gd name="connsiteX5" fmla="*/ 504515 w 552074"/>
                  <a:gd name="connsiteY5" fmla="*/ 110742 h 740295"/>
                  <a:gd name="connsiteX6" fmla="*/ 485465 w 552074"/>
                  <a:gd name="connsiteY6" fmla="*/ 53592 h 74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074" h="740295">
                    <a:moveTo>
                      <a:pt x="447365" y="15492"/>
                    </a:moveTo>
                    <a:cubicBezTo>
                      <a:pt x="269565" y="-383"/>
                      <a:pt x="91765" y="-16258"/>
                      <a:pt x="28265" y="34542"/>
                    </a:cubicBezTo>
                    <a:cubicBezTo>
                      <a:pt x="-35235" y="85342"/>
                      <a:pt x="21915" y="231392"/>
                      <a:pt x="66365" y="320292"/>
                    </a:cubicBezTo>
                    <a:cubicBezTo>
                      <a:pt x="110815" y="409192"/>
                      <a:pt x="215590" y="501267"/>
                      <a:pt x="294965" y="567942"/>
                    </a:cubicBezTo>
                    <a:cubicBezTo>
                      <a:pt x="374340" y="634617"/>
                      <a:pt x="507690" y="796542"/>
                      <a:pt x="542615" y="720342"/>
                    </a:cubicBezTo>
                    <a:cubicBezTo>
                      <a:pt x="577540" y="644142"/>
                      <a:pt x="504515" y="110742"/>
                      <a:pt x="504515" y="110742"/>
                    </a:cubicBezTo>
                    <a:cubicBezTo>
                      <a:pt x="494990" y="-383"/>
                      <a:pt x="490227" y="26604"/>
                      <a:pt x="485465" y="53592"/>
                    </a:cubicBezTo>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 name="矩形 12"/>
              <p:cNvSpPr/>
              <p:nvPr/>
            </p:nvSpPr>
            <p:spPr>
              <a:xfrm>
                <a:off x="1377489" y="1362495"/>
                <a:ext cx="9697378" cy="5217841"/>
              </a:xfrm>
              <a:prstGeom prst="rect">
                <a:avLst/>
              </a:prstGeom>
              <a:solidFill>
                <a:srgbClr val="FFFFFF"/>
              </a:solidFill>
              <a:ln>
                <a:solidFill>
                  <a:srgbClr val="7F7F7F"/>
                </a:solidFill>
                <a:prstDash val="dashDot"/>
              </a:ln>
              <a:effectLst>
                <a:outerShdw blurRad="381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4" name="矩形: 圆角 13"/>
              <p:cNvSpPr/>
              <p:nvPr/>
            </p:nvSpPr>
            <p:spPr>
              <a:xfrm>
                <a:off x="762000" y="1619250"/>
                <a:ext cx="5334000" cy="781050"/>
              </a:xfrm>
              <a:prstGeom prst="roundRect">
                <a:avLst>
                  <a:gd name="adj" fmla="val 50000"/>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5" name="文本框 4"/>
            <p:cNvSpPr txBox="1"/>
            <p:nvPr/>
          </p:nvSpPr>
          <p:spPr>
            <a:xfrm>
              <a:off x="720728" y="1854689"/>
              <a:ext cx="5146672" cy="461665"/>
            </a:xfrm>
            <a:prstGeom prst="rect">
              <a:avLst/>
            </a:prstGeom>
            <a:noFill/>
          </p:spPr>
          <p:txBody>
            <a:bodyPr wrap="square" rtlCol="0">
              <a:spAutoFit/>
            </a:bodyPr>
            <a:lstStyle/>
            <a:p>
              <a:pPr algn="dist"/>
              <a:r>
                <a:rPr lang="zh-CN" altLang="en-US" sz="2400" b="1" spc="100" dirty="0">
                  <a:solidFill>
                    <a:srgbClr val="FFFFFF"/>
                  </a:solidFill>
                  <a:latin typeface="微软雅黑" panose="020B0503020204020204" pitchFamily="34" charset="-122"/>
                  <a:ea typeface="微软雅黑" panose="020B0503020204020204" pitchFamily="34" charset="-122"/>
                  <a:cs typeface="字魂105号-简雅黑" panose="00000500000000000000" pitchFamily="2" charset="-122"/>
                </a:rPr>
                <a:t>真正的教师节可以追溯到汉代。</a:t>
              </a:r>
            </a:p>
          </p:txBody>
        </p:sp>
        <p:sp>
          <p:nvSpPr>
            <p:cNvPr id="6" name="矩形 5"/>
            <p:cNvSpPr/>
            <p:nvPr/>
          </p:nvSpPr>
          <p:spPr>
            <a:xfrm>
              <a:off x="1295400" y="2628900"/>
              <a:ext cx="4110470" cy="3539430"/>
            </a:xfrm>
            <a:prstGeom prst="rect">
              <a:avLst/>
            </a:prstGeom>
          </p:spPr>
          <p:txBody>
            <a:bodyPr wrap="square">
              <a:spAutoFit/>
            </a:bodyPr>
            <a:lstStyle/>
            <a:p>
              <a:r>
                <a:rPr lang="zh-CN" altLang="en-US" sz="2800" dirty="0">
                  <a:solidFill>
                    <a:srgbClr val="404040"/>
                  </a:solidFill>
                  <a:latin typeface="微软雅黑" panose="020B0503020204020204" pitchFamily="34" charset="-122"/>
                  <a:ea typeface="微软雅黑" panose="020B0503020204020204" pitchFamily="34" charset="-122"/>
                </a:rPr>
                <a:t>到了汉代，“学校”的实体已经产生了，并且每个学校都配备一定数量的老师。据</a:t>
              </a:r>
              <a:r>
                <a:rPr lang="en-US" altLang="zh-CN" sz="2800" dirty="0">
                  <a:solidFill>
                    <a:srgbClr val="404040"/>
                  </a:solidFill>
                  <a:latin typeface="微软雅黑" panose="020B0503020204020204" pitchFamily="34" charset="-122"/>
                  <a:ea typeface="微软雅黑" panose="020B0503020204020204" pitchFamily="34" charset="-122"/>
                </a:rPr>
                <a:t>《</a:t>
              </a:r>
              <a:r>
                <a:rPr lang="zh-CN" altLang="en-US" sz="2800">
                  <a:solidFill>
                    <a:srgbClr val="404040"/>
                  </a:solidFill>
                  <a:latin typeface="微软雅黑" panose="020B0503020204020204" pitchFamily="34" charset="-122"/>
                  <a:ea typeface="微软雅黑" panose="020B0503020204020204" pitchFamily="34" charset="-122"/>
                </a:rPr>
                <a:t>汉</a:t>
              </a:r>
              <a:r>
                <a:rPr lang="zh-CN" altLang="en-US" sz="2800" smtClean="0">
                  <a:solidFill>
                    <a:srgbClr val="404040"/>
                  </a:solidFill>
                  <a:latin typeface="微软雅黑" panose="020B0503020204020204" pitchFamily="34" charset="-122"/>
                  <a:ea typeface="微软雅黑" panose="020B0503020204020204" pitchFamily="34" charset="-122"/>
                </a:rPr>
                <a:t>书</a:t>
              </a:r>
              <a:r>
                <a:rPr lang="en-US" altLang="zh-CN" sz="2800" smtClean="0">
                  <a:solidFill>
                    <a:srgbClr val="404040"/>
                  </a:solidFill>
                  <a:latin typeface="微软雅黑" panose="020B0503020204020204" pitchFamily="34" charset="-122"/>
                  <a:ea typeface="微软雅黑" panose="020B0503020204020204" pitchFamily="34" charset="-122"/>
                </a:rPr>
                <a:t>·</a:t>
              </a:r>
              <a:r>
                <a:rPr lang="zh-CN" altLang="en-US" sz="2800" smtClean="0">
                  <a:solidFill>
                    <a:srgbClr val="404040"/>
                  </a:solidFill>
                  <a:latin typeface="微软雅黑" panose="020B0503020204020204" pitchFamily="34" charset="-122"/>
                  <a:ea typeface="微软雅黑" panose="020B0503020204020204" pitchFamily="34" charset="-122"/>
                </a:rPr>
                <a:t>平</a:t>
              </a:r>
              <a:r>
                <a:rPr lang="zh-CN" altLang="en-US" sz="2800" dirty="0">
                  <a:solidFill>
                    <a:srgbClr val="404040"/>
                  </a:solidFill>
                  <a:latin typeface="微软雅黑" panose="020B0503020204020204" pitchFamily="34" charset="-122"/>
                  <a:ea typeface="微软雅黑" panose="020B0503020204020204" pitchFamily="34" charset="-122"/>
                </a:rPr>
                <a:t>帝纪</a:t>
              </a:r>
              <a:r>
                <a:rPr lang="en-US" altLang="zh-CN" sz="2800" dirty="0">
                  <a:solidFill>
                    <a:srgbClr val="404040"/>
                  </a:solidFill>
                  <a:latin typeface="微软雅黑" panose="020B0503020204020204" pitchFamily="34" charset="-122"/>
                  <a:ea typeface="微软雅黑" panose="020B0503020204020204" pitchFamily="34" charset="-122"/>
                </a:rPr>
                <a:t>》</a:t>
              </a:r>
              <a:r>
                <a:rPr lang="zh-CN" altLang="en-US" sz="2800" dirty="0">
                  <a:solidFill>
                    <a:srgbClr val="404040"/>
                  </a:solidFill>
                  <a:latin typeface="微软雅黑" panose="020B0503020204020204" pitchFamily="34" charset="-122"/>
                  <a:ea typeface="微软雅黑" panose="020B0503020204020204" pitchFamily="34" charset="-122"/>
                </a:rPr>
                <a:t>记载，当时的学校若是处在郡国，则称为“学”；若是处在一个县或者一个侯国里，则称为“校”。</a:t>
              </a:r>
            </a:p>
          </p:txBody>
        </p:sp>
        <p:sp>
          <p:nvSpPr>
            <p:cNvPr id="29" name="矩形 28"/>
            <p:cNvSpPr/>
            <p:nvPr/>
          </p:nvSpPr>
          <p:spPr>
            <a:xfrm>
              <a:off x="5848350" y="2609850"/>
              <a:ext cx="4476750" cy="3970318"/>
            </a:xfrm>
            <a:prstGeom prst="rect">
              <a:avLst/>
            </a:prstGeom>
          </p:spPr>
          <p:txBody>
            <a:bodyPr wrap="square">
              <a:spAutoFit/>
            </a:bodyPr>
            <a:lstStyle/>
            <a:p>
              <a:r>
                <a:rPr lang="zh-CN" altLang="en-US" sz="2800" dirty="0">
                  <a:solidFill>
                    <a:srgbClr val="404040"/>
                  </a:solidFill>
                  <a:latin typeface="微软雅黑" panose="020B0503020204020204" pitchFamily="34" charset="-122"/>
                  <a:ea typeface="微软雅黑" panose="020B0503020204020204" pitchFamily="34" charset="-122"/>
                </a:rPr>
                <a:t>黄宗羲在</a:t>
              </a:r>
              <a:r>
                <a:rPr lang="en-US" altLang="zh-CN" sz="2800" dirty="0">
                  <a:solidFill>
                    <a:srgbClr val="404040"/>
                  </a:solidFill>
                  <a:latin typeface="微软雅黑" panose="020B0503020204020204" pitchFamily="34" charset="-122"/>
                  <a:ea typeface="微软雅黑" panose="020B0503020204020204" pitchFamily="34" charset="-122"/>
                </a:rPr>
                <a:t>《</a:t>
              </a:r>
              <a:r>
                <a:rPr lang="zh-CN" altLang="en-US" sz="2800" dirty="0">
                  <a:solidFill>
                    <a:srgbClr val="404040"/>
                  </a:solidFill>
                  <a:latin typeface="微软雅黑" panose="020B0503020204020204" pitchFamily="34" charset="-122"/>
                  <a:ea typeface="微软雅黑" panose="020B0503020204020204" pitchFamily="34" charset="-122"/>
                </a:rPr>
                <a:t>与陈乾初论学书</a:t>
              </a:r>
              <a:r>
                <a:rPr lang="en-US" altLang="zh-CN" sz="2800" dirty="0">
                  <a:solidFill>
                    <a:srgbClr val="404040"/>
                  </a:solidFill>
                  <a:latin typeface="微软雅黑" panose="020B0503020204020204" pitchFamily="34" charset="-122"/>
                  <a:ea typeface="微软雅黑" panose="020B0503020204020204" pitchFamily="34" charset="-122"/>
                </a:rPr>
                <a:t>》</a:t>
              </a:r>
              <a:r>
                <a:rPr lang="zh-CN" altLang="en-US" sz="2800" dirty="0">
                  <a:solidFill>
                    <a:srgbClr val="404040"/>
                  </a:solidFill>
                  <a:latin typeface="微软雅黑" panose="020B0503020204020204" pitchFamily="34" charset="-122"/>
                  <a:ea typeface="微软雅黑" panose="020B0503020204020204" pitchFamily="34" charset="-122"/>
                </a:rPr>
                <a:t>中写道：汉、晋时期，每年农历</a:t>
              </a:r>
              <a:r>
                <a:rPr lang="en-US" altLang="zh-CN" sz="2800" dirty="0">
                  <a:solidFill>
                    <a:srgbClr val="404040"/>
                  </a:solidFill>
                  <a:latin typeface="微软雅黑" panose="020B0503020204020204" pitchFamily="34" charset="-122"/>
                  <a:ea typeface="微软雅黑" panose="020B0503020204020204" pitchFamily="34" charset="-122"/>
                </a:rPr>
                <a:t>8</a:t>
              </a:r>
              <a:r>
                <a:rPr lang="zh-CN" altLang="en-US" sz="2800" dirty="0">
                  <a:solidFill>
                    <a:srgbClr val="404040"/>
                  </a:solidFill>
                  <a:latin typeface="微软雅黑" panose="020B0503020204020204" pitchFamily="34" charset="-122"/>
                  <a:ea typeface="微软雅黑" panose="020B0503020204020204" pitchFamily="34" charset="-122"/>
                </a:rPr>
                <a:t>月</a:t>
              </a:r>
              <a:r>
                <a:rPr lang="en-US" altLang="zh-CN" sz="2800" dirty="0">
                  <a:solidFill>
                    <a:srgbClr val="404040"/>
                  </a:solidFill>
                  <a:latin typeface="微软雅黑" panose="020B0503020204020204" pitchFamily="34" charset="-122"/>
                  <a:ea typeface="微软雅黑" panose="020B0503020204020204" pitchFamily="34" charset="-122"/>
                </a:rPr>
                <a:t>27</a:t>
              </a:r>
              <a:r>
                <a:rPr lang="zh-CN" altLang="en-US" sz="2800" dirty="0">
                  <a:solidFill>
                    <a:srgbClr val="404040"/>
                  </a:solidFill>
                  <a:latin typeface="微软雅黑" panose="020B0503020204020204" pitchFamily="34" charset="-122"/>
                  <a:ea typeface="微软雅黑" panose="020B0503020204020204" pitchFamily="34" charset="-122"/>
                </a:rPr>
                <a:t>日，即孔子诞辰日这天，皇帝都要率领文物官员去拜祭孔庙。在皇帝的带头作用下，各地官府也纷纷效仿。因此，“教师节”这天，除了祭奠孔子，也要“置休经师”“授束修”。</a:t>
              </a:r>
            </a:p>
          </p:txBody>
        </p:sp>
      </p:grpSp>
      <p:sp>
        <p:nvSpPr>
          <p:cNvPr id="16" name="文本框 15"/>
          <p:cNvSpPr txBox="1"/>
          <p:nvPr/>
        </p:nvSpPr>
        <p:spPr>
          <a:xfrm>
            <a:off x="3215680" y="572941"/>
            <a:ext cx="5772150" cy="662554"/>
          </a:xfrm>
          <a:prstGeom prst="rect">
            <a:avLst/>
          </a:prstGeom>
          <a:noFill/>
        </p:spPr>
        <p:txBody>
          <a:bodyPr wrap="square">
            <a:spAutoFit/>
          </a:bodyPr>
          <a:lstStyle/>
          <a:p>
            <a:pPr lvl="0" algn="ctr">
              <a:lnSpc>
                <a:spcPct val="150000"/>
              </a:lnSpc>
              <a:defRPr/>
            </a:pPr>
            <a:r>
              <a:rPr lang="zh-CN" altLang="en-US" sz="2800" b="1" kern="0" dirty="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汉代</a:t>
            </a:r>
            <a:r>
              <a:rPr lang="en-US" altLang="zh-CN" sz="2800" b="1" kern="0" dirty="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a:t>
            </a:r>
            <a:r>
              <a:rPr lang="zh-CN" altLang="en-US" sz="2800" b="1" kern="0" dirty="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出现“法定”教师节雏形</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par>
                          <p:cTn id="8" fill="hold" nodeType="afterGroup">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055440" y="2247211"/>
            <a:ext cx="7366119" cy="523220"/>
          </a:xfrm>
          <a:prstGeom prst="rect">
            <a:avLst/>
          </a:prstGeom>
          <a:noFill/>
        </p:spPr>
        <p:txBody>
          <a:bodyPr wrap="none">
            <a:spAutoFit/>
          </a:bodyPr>
          <a:lstStyle/>
          <a:p>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唐宋时代，依旧沿袭了“祭祀孔子”的大礼。</a:t>
            </a:r>
          </a:p>
        </p:txBody>
      </p:sp>
      <p:sp>
        <p:nvSpPr>
          <p:cNvPr id="13" name="文本框 12"/>
          <p:cNvSpPr txBox="1"/>
          <p:nvPr/>
        </p:nvSpPr>
        <p:spPr>
          <a:xfrm>
            <a:off x="1271464" y="3492834"/>
            <a:ext cx="10168830" cy="2031325"/>
          </a:xfrm>
          <a:prstGeom prst="rect">
            <a:avLst/>
          </a:prstGeom>
          <a:noFill/>
        </p:spPr>
        <p:txBody>
          <a:bodyPr wrap="square">
            <a:spAutoFit/>
          </a:bodyPr>
          <a:lstStyle/>
          <a:p>
            <a:pPr>
              <a:lnSpc>
                <a:spcPct val="150000"/>
              </a:lnSpc>
            </a:pPr>
            <a:r>
              <a:rPr lang="zh-CN" altLang="en-US" sz="2800" b="0" i="0">
                <a:solidFill>
                  <a:schemeClr val="tx1">
                    <a:lumMod val="75000"/>
                    <a:lumOff val="25000"/>
                  </a:schemeClr>
                </a:solidFill>
                <a:effectLst/>
                <a:latin typeface="微软雅黑" panose="020B0503020204020204" pitchFamily="34" charset="-122"/>
                <a:ea typeface="微软雅黑" panose="020B0503020204020204" pitchFamily="34" charset="-122"/>
              </a:rPr>
              <a:t>当时的祭奠非常隆重。国子监、书院以及各地政府也要从本地学校的学长、学正中选拨成绩突出者，保送朝廷，这些“先进教育工作者”最高可获赏银</a:t>
            </a:r>
            <a:r>
              <a:rPr lang="en-US" altLang="zh-CN" sz="2800" b="0" i="0">
                <a:solidFill>
                  <a:schemeClr val="tx1">
                    <a:lumMod val="75000"/>
                    <a:lumOff val="25000"/>
                  </a:schemeClr>
                </a:solidFill>
                <a:effectLst/>
                <a:latin typeface="微软雅黑" panose="020B0503020204020204" pitchFamily="34" charset="-122"/>
                <a:ea typeface="微软雅黑" panose="020B0503020204020204" pitchFamily="34" charset="-122"/>
              </a:rPr>
              <a:t>500</a:t>
            </a:r>
            <a:r>
              <a:rPr lang="zh-CN" altLang="en-US" sz="2800" b="0" i="0">
                <a:solidFill>
                  <a:schemeClr val="tx1">
                    <a:lumMod val="75000"/>
                    <a:lumOff val="25000"/>
                  </a:schemeClr>
                </a:solidFill>
                <a:effectLst/>
                <a:latin typeface="微软雅黑" panose="020B0503020204020204" pitchFamily="34" charset="-122"/>
                <a:ea typeface="微软雅黑" panose="020B0503020204020204" pitchFamily="34" charset="-122"/>
              </a:rPr>
              <a:t>两。</a:t>
            </a:r>
            <a:endParaRPr lang="zh-CN" altLang="en-US" sz="28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055440" y="1006345"/>
            <a:ext cx="4215798" cy="799633"/>
            <a:chOff x="3503353" y="2037229"/>
            <a:chExt cx="10509904" cy="799633"/>
          </a:xfrm>
          <a:solidFill>
            <a:srgbClr val="0449E2"/>
          </a:solidFill>
        </p:grpSpPr>
        <p:sp>
          <p:nvSpPr>
            <p:cNvPr id="3" name="箭头: 五边形 2"/>
            <p:cNvSpPr/>
            <p:nvPr/>
          </p:nvSpPr>
          <p:spPr>
            <a:xfrm>
              <a:off x="3503353" y="2037229"/>
              <a:ext cx="10509904" cy="799633"/>
            </a:xfrm>
            <a:prstGeom prst="homePlate">
              <a:avLst/>
            </a:prstGeom>
            <a:solidFill>
              <a:srgbClr val="7F7F7F"/>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 name="文本框 4"/>
            <p:cNvSpPr txBox="1"/>
            <p:nvPr/>
          </p:nvSpPr>
          <p:spPr>
            <a:xfrm>
              <a:off x="3503353" y="2206212"/>
              <a:ext cx="10177462" cy="461665"/>
            </a:xfrm>
            <a:prstGeom prst="rect">
              <a:avLst/>
            </a:prstGeom>
            <a:noFill/>
          </p:spPr>
          <p:txBody>
            <a:bodyPr wrap="square" rtlCol="0">
              <a:spAutoFit/>
            </a:bodyPr>
            <a:lstStyle/>
            <a:p>
              <a:r>
                <a:rPr lang="zh-CN" altLang="en-US" sz="2400" b="1" smtClean="0">
                  <a:solidFill>
                    <a:srgbClr val="FFFFFF"/>
                  </a:solidFill>
                  <a:latin typeface="微软雅黑" panose="020B0503020204020204" pitchFamily="34" charset="-122"/>
                  <a:ea typeface="微软雅黑" panose="020B0503020204020204" pitchFamily="34" charset="-122"/>
                </a:rPr>
                <a:t>唐代</a:t>
              </a:r>
              <a:r>
                <a:rPr lang="en-US" altLang="zh-CN" sz="2400" b="1" smtClean="0">
                  <a:solidFill>
                    <a:srgbClr val="FFFFFF"/>
                  </a:solidFill>
                  <a:latin typeface="微软雅黑" panose="020B0503020204020204" pitchFamily="34" charset="-122"/>
                  <a:ea typeface="微软雅黑" panose="020B0503020204020204" pitchFamily="34" charset="-122"/>
                </a:rPr>
                <a:t>——“</a:t>
              </a:r>
              <a:r>
                <a:rPr lang="zh-CN" altLang="en-US" sz="2400" b="1" dirty="0">
                  <a:solidFill>
                    <a:srgbClr val="FFFFFF"/>
                  </a:solidFill>
                  <a:latin typeface="微软雅黑" panose="020B0503020204020204" pitchFamily="34" charset="-122"/>
                  <a:ea typeface="微软雅黑" panose="020B0503020204020204" pitchFamily="34" charset="-122"/>
                </a:rPr>
                <a:t>先进教育工作者”</a:t>
              </a:r>
            </a:p>
          </p:txBody>
        </p:sp>
      </p:grpSp>
      <p:pic>
        <p:nvPicPr>
          <p:cNvPr id="22" name="图片 2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7968208" y="764704"/>
            <a:ext cx="2505405" cy="2505405"/>
          </a:xfrm>
          <a:prstGeom prst="rect">
            <a:avLst/>
          </a:prstGeom>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nodeType="clickPar">
                      <p:stCondLst>
                        <p:cond delay="indefinite"/>
                        <p:cond evt="onBegin" delay="0">
                          <p:tn val="9"/>
                        </p:cond>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barn(inVertical)">
                                      <p:cBhvr>
                                        <p:cTn id="14" dur="500"/>
                                        <p:tgtEl>
                                          <p:spTgt spid="15"/>
                                        </p:tgtEl>
                                      </p:cBhvr>
                                    </p:animEffect>
                                  </p:childTnLst>
                                </p:cTn>
                              </p:par>
                            </p:childTnLst>
                          </p:cTn>
                        </p:par>
                        <p:par>
                          <p:cTn id="15" fill="hold" nodeType="afterGroup">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nodeType="afterGroup">
                            <p:stCondLst>
                              <p:cond delay="1000"/>
                            </p:stCondLst>
                            <p:childTnLst>
                              <p:par>
                                <p:cTn id="20" presetID="2" presetClass="entr" presetSubtype="2"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1+#ppt_w/2"/>
                                          </p:val>
                                        </p:tav>
                                        <p:tav tm="100000">
                                          <p:val>
                                            <p:strVal val="#ppt_x"/>
                                          </p:val>
                                        </p:tav>
                                      </p:tavLst>
                                    </p:anim>
                                    <p:anim calcmode="lin" valueType="num">
                                      <p:cBhvr additive="base">
                                        <p:cTn id="23"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1184911" y="3140321"/>
            <a:ext cx="10166118" cy="1384995"/>
          </a:xfrm>
          <a:prstGeom prst="rect">
            <a:avLst/>
          </a:prstGeom>
          <a:noFill/>
        </p:spPr>
        <p:txBody>
          <a:bodyPr wrap="square">
            <a:spAutoFit/>
          </a:bodyPr>
          <a:lstStyle/>
          <a:p>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rPr>
              <a:t>农历八月二十七这天，朝廷将提高各个书院、学府、监院教师的薪金，成绩卓著者在这天还会“升职”</a:t>
            </a:r>
            <a:r>
              <a:rPr lang="en-US" altLang="zh-CN" sz="28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rPr>
              <a:t>最高的会授予八品职衔，提升为院长、监院、掌教、馆师等。</a:t>
            </a:r>
          </a:p>
        </p:txBody>
      </p:sp>
      <p:sp>
        <p:nvSpPr>
          <p:cNvPr id="2" name="矩形 1"/>
          <p:cNvSpPr/>
          <p:nvPr/>
        </p:nvSpPr>
        <p:spPr>
          <a:xfrm>
            <a:off x="3916346" y="474763"/>
            <a:ext cx="4824183" cy="954107"/>
          </a:xfrm>
          <a:prstGeom prst="rect">
            <a:avLst/>
          </a:prstGeom>
        </p:spPr>
        <p:txBody>
          <a:bodyPr wrap="square">
            <a:spAutoFit/>
          </a:bodyPr>
          <a:lstStyle/>
          <a:p>
            <a:pPr algn="dist" fontAlgn="auto">
              <a:lnSpc>
                <a:spcPct val="200000"/>
              </a:lnSpc>
            </a:pPr>
            <a:r>
              <a:rPr lang="zh-CN" altLang="en-US" sz="2800" b="1" smtClean="0">
                <a:solidFill>
                  <a:srgbClr val="000000"/>
                </a:solidFill>
                <a:latin typeface="微软雅黑" panose="020B0503020204020204" pitchFamily="34" charset="-122"/>
                <a:ea typeface="微软雅黑" panose="020B0503020204020204" pitchFamily="34" charset="-122"/>
                <a:cs typeface="字魂58号-创中黑" panose="00000500000000000000" charset="-122"/>
              </a:rPr>
              <a:t>清代</a:t>
            </a:r>
            <a:r>
              <a:rPr lang="en-US" altLang="zh-CN" sz="2800" b="1" smtClean="0">
                <a:solidFill>
                  <a:srgbClr val="000000"/>
                </a:solidFill>
                <a:latin typeface="微软雅黑" panose="020B0503020204020204" pitchFamily="34" charset="-122"/>
                <a:ea typeface="微软雅黑" panose="020B0503020204020204" pitchFamily="34" charset="-122"/>
                <a:cs typeface="字魂58号-创中黑" panose="00000500000000000000" charset="-122"/>
              </a:rPr>
              <a:t>——</a:t>
            </a:r>
            <a:r>
              <a:rPr lang="zh-CN" altLang="en-US" sz="2800" b="1" smtClean="0">
                <a:solidFill>
                  <a:srgbClr val="000000"/>
                </a:solidFill>
                <a:latin typeface="微软雅黑" panose="020B0503020204020204" pitchFamily="34" charset="-122"/>
                <a:ea typeface="微软雅黑" panose="020B0503020204020204" pitchFamily="34" charset="-122"/>
                <a:cs typeface="字魂58号-创中黑" panose="00000500000000000000" charset="-122"/>
              </a:rPr>
              <a:t>祭奠</a:t>
            </a:r>
            <a:r>
              <a:rPr lang="zh-CN" altLang="en-US" sz="2800" b="1" dirty="0">
                <a:solidFill>
                  <a:srgbClr val="000000"/>
                </a:solidFill>
                <a:latin typeface="微软雅黑" panose="020B0503020204020204" pitchFamily="34" charset="-122"/>
                <a:ea typeface="微软雅黑" panose="020B0503020204020204" pitchFamily="34" charset="-122"/>
                <a:cs typeface="字魂58号-创中黑" panose="00000500000000000000" charset="-122"/>
              </a:rPr>
              <a:t>规模愈加宏大</a:t>
            </a:r>
          </a:p>
        </p:txBody>
      </p:sp>
      <p:sp>
        <p:nvSpPr>
          <p:cNvPr id="5" name="TextBox 33"/>
          <p:cNvSpPr txBox="1"/>
          <p:nvPr/>
        </p:nvSpPr>
        <p:spPr>
          <a:xfrm>
            <a:off x="1751301" y="1931186"/>
            <a:ext cx="9126249" cy="1034129"/>
          </a:xfrm>
          <a:prstGeom prst="rect">
            <a:avLst/>
          </a:prstGeom>
          <a:noFill/>
        </p:spPr>
        <p:txBody>
          <a:bodyPr wrap="square" lIns="0" tIns="0" rIns="0" bIns="0" rtlCol="0">
            <a:spAutoFit/>
          </a:bodyPr>
          <a:lstStyle>
            <a:defPPr>
              <a:defRPr lang="zh-CN"/>
            </a:defPPr>
            <a:lvl1pPr algn="just" defTabSz="1219200">
              <a:lnSpc>
                <a:spcPts val="1600"/>
              </a:lnSpc>
              <a:defRPr sz="1255">
                <a:solidFill>
                  <a:schemeClr val="tx1">
                    <a:lumMod val="65000"/>
                    <a:lumOff val="35000"/>
                  </a:schemeClr>
                </a:solidFill>
                <a:latin typeface="微软雅黑 Light" panose="020B0502040204020203" pitchFamily="34" charset="-122"/>
                <a:ea typeface="微软雅黑 Light" panose="020B0502040204020203" pitchFamily="34" charset="-122"/>
              </a:defRPr>
            </a:lvl1pPr>
            <a:lvl2pPr marL="609600" defTabSz="1219200">
              <a:defRPr sz="2400"/>
            </a:lvl2pPr>
            <a:lvl3pPr marL="1219200" defTabSz="1219200">
              <a:defRPr sz="2400"/>
            </a:lvl3pPr>
            <a:lvl4pPr marL="1828800" defTabSz="1219200">
              <a:defRPr sz="2400"/>
            </a:lvl4pPr>
            <a:lvl5pPr marL="2438400" defTabSz="1219200">
              <a:defRPr sz="2400"/>
            </a:lvl5pPr>
            <a:lvl6pPr marL="3048000" defTabSz="1219200">
              <a:defRPr sz="2400"/>
            </a:lvl6pPr>
            <a:lvl7pPr marL="3657600" defTabSz="1219200">
              <a:defRPr sz="2400"/>
            </a:lvl7pPr>
            <a:lvl8pPr marL="4267200" defTabSz="1219200">
              <a:defRPr sz="2400"/>
            </a:lvl8pPr>
            <a:lvl9pPr marL="4876800" defTabSz="1219200">
              <a:defRPr sz="2400"/>
            </a:lvl9pPr>
          </a:lstStyle>
          <a:p>
            <a:pPr>
              <a:lnSpc>
                <a:spcPct val="120000"/>
              </a:lnSpc>
            </a:pP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到了清代，不但祭奠孔子的规模和范围愈加宏大，教师的薪酬福利也越来越丰厚了。</a:t>
            </a:r>
          </a:p>
        </p:txBody>
      </p:sp>
      <p:grpSp>
        <p:nvGrpSpPr>
          <p:cNvPr id="8" name="组合 7"/>
          <p:cNvGrpSpPr/>
          <p:nvPr/>
        </p:nvGrpSpPr>
        <p:grpSpPr>
          <a:xfrm>
            <a:off x="1216803" y="1965598"/>
            <a:ext cx="299803" cy="1017892"/>
            <a:chOff x="5621465" y="1829769"/>
            <a:chExt cx="299650" cy="885995"/>
          </a:xfrm>
          <a:solidFill>
            <a:schemeClr val="tx1">
              <a:lumMod val="50000"/>
              <a:lumOff val="50000"/>
            </a:schemeClr>
          </a:solidFill>
        </p:grpSpPr>
        <p:sp>
          <p:nvSpPr>
            <p:cNvPr id="16" name="矩形 15"/>
            <p:cNvSpPr/>
            <p:nvPr/>
          </p:nvSpPr>
          <p:spPr>
            <a:xfrm>
              <a:off x="5621465" y="1829769"/>
              <a:ext cx="180826" cy="8859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微软雅黑" panose="020B0503020204020204" pitchFamily="34" charset="-122"/>
                <a:ea typeface="微软雅黑" panose="020B0503020204020204" pitchFamily="34" charset="-122"/>
              </a:endParaRPr>
            </a:p>
          </p:txBody>
        </p:sp>
        <p:sp>
          <p:nvSpPr>
            <p:cNvPr id="23" name="矩形 22"/>
            <p:cNvSpPr/>
            <p:nvPr/>
          </p:nvSpPr>
          <p:spPr>
            <a:xfrm>
              <a:off x="5864879" y="1829769"/>
              <a:ext cx="56236" cy="8859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1184911" y="4471201"/>
            <a:ext cx="1901191" cy="1720049"/>
            <a:chOff x="1527811" y="1251751"/>
            <a:chExt cx="3881347" cy="4787099"/>
          </a:xfrm>
        </p:grpSpPr>
        <p:grpSp>
          <p:nvGrpSpPr>
            <p:cNvPr id="32" name="组合 31"/>
            <p:cNvGrpSpPr/>
            <p:nvPr/>
          </p:nvGrpSpPr>
          <p:grpSpPr>
            <a:xfrm>
              <a:off x="1840231" y="1251751"/>
              <a:ext cx="3568927" cy="4787099"/>
              <a:chOff x="1916431" y="1308901"/>
              <a:chExt cx="3568927" cy="4787099"/>
            </a:xfrm>
          </p:grpSpPr>
          <p:sp>
            <p:nvSpPr>
              <p:cNvPr id="34" name="矩形 33"/>
              <p:cNvSpPr/>
              <p:nvPr/>
            </p:nvSpPr>
            <p:spPr>
              <a:xfrm>
                <a:off x="1916432" y="1308901"/>
                <a:ext cx="217169" cy="4787099"/>
              </a:xfrm>
              <a:prstGeom prst="rect">
                <a:avLst/>
              </a:prstGeom>
              <a:gradFill flip="none" rotWithShape="1">
                <a:gsLst>
                  <a:gs pos="0">
                    <a:srgbClr val="7F7F7F">
                      <a:alpha val="14000"/>
                    </a:srgbClr>
                  </a:gs>
                  <a:gs pos="100000">
                    <a:srgbClr val="7F7F7F">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5" name="流程图: 离页连接符 34"/>
              <p:cNvSpPr/>
              <p:nvPr/>
            </p:nvSpPr>
            <p:spPr>
              <a:xfrm rot="16200000">
                <a:off x="2395970" y="1844560"/>
                <a:ext cx="2609849" cy="3568927"/>
              </a:xfrm>
              <a:prstGeom prst="flowChartOffpageConnector">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33" name="矩形: 圆角 32"/>
            <p:cNvSpPr/>
            <p:nvPr/>
          </p:nvSpPr>
          <p:spPr>
            <a:xfrm>
              <a:off x="1527811" y="1771650"/>
              <a:ext cx="209550" cy="3486150"/>
            </a:xfrm>
            <a:prstGeom prst="roundRect">
              <a:avLst>
                <a:gd name="adj" fmla="val 47702"/>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36" name="Text Box 21"/>
          <p:cNvSpPr txBox="1">
            <a:spLocks noChangeArrowheads="1"/>
          </p:cNvSpPr>
          <p:nvPr/>
        </p:nvSpPr>
        <p:spPr bwMode="auto">
          <a:xfrm flipH="1">
            <a:off x="1407096" y="4989133"/>
            <a:ext cx="1514471" cy="581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1219200" eaLnBrk="1" hangingPunct="1">
              <a:lnSpc>
                <a:spcPct val="150000"/>
              </a:lnSpc>
              <a:spcBef>
                <a:spcPct val="50000"/>
              </a:spcBef>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八品职衔</a:t>
            </a:r>
          </a:p>
        </p:txBody>
      </p:sp>
      <p:grpSp>
        <p:nvGrpSpPr>
          <p:cNvPr id="37" name="组合 36"/>
          <p:cNvGrpSpPr/>
          <p:nvPr/>
        </p:nvGrpSpPr>
        <p:grpSpPr>
          <a:xfrm>
            <a:off x="3561122" y="4948695"/>
            <a:ext cx="1233615" cy="767285"/>
            <a:chOff x="1887793" y="3252018"/>
            <a:chExt cx="1233615" cy="1998406"/>
          </a:xfrm>
        </p:grpSpPr>
        <p:sp>
          <p:nvSpPr>
            <p:cNvPr id="38" name="矩形: 圆角 37"/>
            <p:cNvSpPr/>
            <p:nvPr/>
          </p:nvSpPr>
          <p:spPr>
            <a:xfrm>
              <a:off x="1887793" y="3252018"/>
              <a:ext cx="1233615" cy="1998406"/>
            </a:xfrm>
            <a:prstGeom prst="roundRect">
              <a:avLst/>
            </a:prstGeom>
            <a:noFill/>
            <a:ln w="19050">
              <a:solidFill>
                <a:schemeClr val="tx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9" name="文本框 38"/>
            <p:cNvSpPr txBox="1"/>
            <p:nvPr/>
          </p:nvSpPr>
          <p:spPr>
            <a:xfrm>
              <a:off x="2107589" y="3668298"/>
              <a:ext cx="847488" cy="1202414"/>
            </a:xfrm>
            <a:prstGeom prst="rect">
              <a:avLst/>
            </a:prstGeom>
            <a:noFill/>
          </p:spPr>
          <p:txBody>
            <a:bodyPr wrap="square">
              <a:spAutoFit/>
            </a:bodyPr>
            <a:lstStyle/>
            <a:p>
              <a:pPr algn="dist"/>
              <a:r>
                <a:rPr lang="zh-CN" altLang="en-US" sz="2400" b="1">
                  <a:solidFill>
                    <a:schemeClr val="tx1">
                      <a:lumMod val="75000"/>
                      <a:lumOff val="25000"/>
                    </a:schemeClr>
                  </a:solidFill>
                  <a:latin typeface="微软雅黑" panose="020B0503020204020204" pitchFamily="34" charset="-122"/>
                  <a:ea typeface="微软雅黑" panose="020B0503020204020204" pitchFamily="34" charset="-122"/>
                </a:rPr>
                <a:t>院长</a:t>
              </a:r>
            </a:p>
          </p:txBody>
        </p:sp>
      </p:grpSp>
      <p:grpSp>
        <p:nvGrpSpPr>
          <p:cNvPr id="40" name="组合 39"/>
          <p:cNvGrpSpPr/>
          <p:nvPr/>
        </p:nvGrpSpPr>
        <p:grpSpPr>
          <a:xfrm>
            <a:off x="5684898" y="4948695"/>
            <a:ext cx="1233615" cy="767285"/>
            <a:chOff x="1887793" y="3252018"/>
            <a:chExt cx="1233615" cy="1998406"/>
          </a:xfrm>
        </p:grpSpPr>
        <p:sp>
          <p:nvSpPr>
            <p:cNvPr id="41" name="矩形: 圆角 40"/>
            <p:cNvSpPr/>
            <p:nvPr/>
          </p:nvSpPr>
          <p:spPr>
            <a:xfrm>
              <a:off x="1887793" y="3252018"/>
              <a:ext cx="1233615" cy="1998406"/>
            </a:xfrm>
            <a:prstGeom prst="roundRect">
              <a:avLst/>
            </a:prstGeom>
            <a:noFill/>
            <a:ln w="19050">
              <a:solidFill>
                <a:schemeClr val="tx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2" name="文本框 41"/>
            <p:cNvSpPr txBox="1"/>
            <p:nvPr/>
          </p:nvSpPr>
          <p:spPr>
            <a:xfrm>
              <a:off x="2107589" y="3668298"/>
              <a:ext cx="847488" cy="1202414"/>
            </a:xfrm>
            <a:prstGeom prst="rect">
              <a:avLst/>
            </a:prstGeom>
            <a:noFill/>
          </p:spPr>
          <p:txBody>
            <a:bodyPr wrap="square">
              <a:spAutoFit/>
            </a:bodyPr>
            <a:lstStyle/>
            <a:p>
              <a:pPr algn="dist"/>
              <a:r>
                <a:rPr lang="zh-CN" altLang="en-US" sz="2400" b="1">
                  <a:solidFill>
                    <a:schemeClr val="tx1">
                      <a:lumMod val="75000"/>
                      <a:lumOff val="25000"/>
                    </a:schemeClr>
                  </a:solidFill>
                  <a:latin typeface="微软雅黑" panose="020B0503020204020204" pitchFamily="34" charset="-122"/>
                  <a:ea typeface="微软雅黑" panose="020B0503020204020204" pitchFamily="34" charset="-122"/>
                </a:rPr>
                <a:t>监院</a:t>
              </a:r>
            </a:p>
          </p:txBody>
        </p:sp>
      </p:grpSp>
      <p:grpSp>
        <p:nvGrpSpPr>
          <p:cNvPr id="43" name="组合 42"/>
          <p:cNvGrpSpPr/>
          <p:nvPr/>
        </p:nvGrpSpPr>
        <p:grpSpPr>
          <a:xfrm>
            <a:off x="7808674" y="4948695"/>
            <a:ext cx="1233615" cy="767285"/>
            <a:chOff x="1887793" y="3252018"/>
            <a:chExt cx="1233615" cy="1998406"/>
          </a:xfrm>
        </p:grpSpPr>
        <p:sp>
          <p:nvSpPr>
            <p:cNvPr id="44" name="矩形: 圆角 43"/>
            <p:cNvSpPr/>
            <p:nvPr/>
          </p:nvSpPr>
          <p:spPr>
            <a:xfrm>
              <a:off x="1887793" y="3252018"/>
              <a:ext cx="1233615" cy="1998406"/>
            </a:xfrm>
            <a:prstGeom prst="roundRect">
              <a:avLst/>
            </a:prstGeom>
            <a:noFill/>
            <a:ln w="19050">
              <a:solidFill>
                <a:schemeClr val="tx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5" name="文本框 44"/>
            <p:cNvSpPr txBox="1"/>
            <p:nvPr/>
          </p:nvSpPr>
          <p:spPr>
            <a:xfrm>
              <a:off x="2107589" y="3668298"/>
              <a:ext cx="847488" cy="1202414"/>
            </a:xfrm>
            <a:prstGeom prst="rect">
              <a:avLst/>
            </a:prstGeom>
            <a:noFill/>
          </p:spPr>
          <p:txBody>
            <a:bodyPr wrap="square">
              <a:spAutoFit/>
            </a:bodyPr>
            <a:lstStyle/>
            <a:p>
              <a:pPr algn="dist"/>
              <a:r>
                <a:rPr lang="zh-CN" altLang="en-US" sz="2400" b="1">
                  <a:solidFill>
                    <a:schemeClr val="tx1">
                      <a:lumMod val="75000"/>
                      <a:lumOff val="25000"/>
                    </a:schemeClr>
                  </a:solidFill>
                  <a:latin typeface="微软雅黑" panose="020B0503020204020204" pitchFamily="34" charset="-122"/>
                  <a:ea typeface="微软雅黑" panose="020B0503020204020204" pitchFamily="34" charset="-122"/>
                </a:rPr>
                <a:t>掌教</a:t>
              </a:r>
            </a:p>
          </p:txBody>
        </p:sp>
      </p:grpSp>
      <p:grpSp>
        <p:nvGrpSpPr>
          <p:cNvPr id="46" name="组合 45"/>
          <p:cNvGrpSpPr/>
          <p:nvPr/>
        </p:nvGrpSpPr>
        <p:grpSpPr>
          <a:xfrm>
            <a:off x="9932449" y="4948695"/>
            <a:ext cx="1233615" cy="767285"/>
            <a:chOff x="1887793" y="3252018"/>
            <a:chExt cx="1233615" cy="1998406"/>
          </a:xfrm>
        </p:grpSpPr>
        <p:sp>
          <p:nvSpPr>
            <p:cNvPr id="47" name="矩形: 圆角 46"/>
            <p:cNvSpPr/>
            <p:nvPr/>
          </p:nvSpPr>
          <p:spPr>
            <a:xfrm>
              <a:off x="1887793" y="3252018"/>
              <a:ext cx="1233615" cy="1998406"/>
            </a:xfrm>
            <a:prstGeom prst="roundRect">
              <a:avLst/>
            </a:prstGeom>
            <a:noFill/>
            <a:ln w="19050">
              <a:solidFill>
                <a:schemeClr val="tx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8" name="文本框 47"/>
            <p:cNvSpPr txBox="1"/>
            <p:nvPr/>
          </p:nvSpPr>
          <p:spPr>
            <a:xfrm>
              <a:off x="2107589" y="3668298"/>
              <a:ext cx="847488" cy="1202414"/>
            </a:xfrm>
            <a:prstGeom prst="rect">
              <a:avLst/>
            </a:prstGeom>
            <a:noFill/>
          </p:spPr>
          <p:txBody>
            <a:bodyPr wrap="square">
              <a:spAutoFit/>
            </a:bodyPr>
            <a:lstStyle/>
            <a:p>
              <a:pPr algn="dist"/>
              <a:r>
                <a:rPr lang="zh-CN" altLang="en-US" sz="2400" b="1">
                  <a:solidFill>
                    <a:schemeClr val="tx1">
                      <a:lumMod val="75000"/>
                      <a:lumOff val="25000"/>
                    </a:schemeClr>
                  </a:solidFill>
                  <a:latin typeface="微软雅黑" panose="020B0503020204020204" pitchFamily="34" charset="-122"/>
                  <a:ea typeface="微软雅黑" panose="020B0503020204020204" pitchFamily="34" charset="-122"/>
                </a:rPr>
                <a:t>馆师</a:t>
              </a: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grpId="1"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nodeType="afterGroup">
                            <p:stCondLst>
                              <p:cond delay="500"/>
                            </p:stCondLst>
                            <p:childTnLst>
                              <p:par>
                                <p:cTn id="9" presetID="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cond evt="onBegin" delay="0">
                          <p:tn val="17"/>
                        </p:cond>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par>
                          <p:cTn id="25" fill="hold" nodeType="afterGroup">
                            <p:stCondLst>
                              <p:cond delay="1000"/>
                            </p:stCondLst>
                            <p:childTnLst>
                              <p:par>
                                <p:cTn id="26" presetID="2" presetClass="entr" presetSubtype="8"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500" fill="hold"/>
                                        <p:tgtEl>
                                          <p:spTgt spid="31"/>
                                        </p:tgtEl>
                                        <p:attrNameLst>
                                          <p:attrName>ppt_x</p:attrName>
                                        </p:attrNameLst>
                                      </p:cBhvr>
                                      <p:tavLst>
                                        <p:tav tm="0">
                                          <p:val>
                                            <p:strVal val="0-#ppt_w/2"/>
                                          </p:val>
                                        </p:tav>
                                        <p:tav tm="100000">
                                          <p:val>
                                            <p:strVal val="#ppt_x"/>
                                          </p:val>
                                        </p:tav>
                                      </p:tavLst>
                                    </p:anim>
                                    <p:anim calcmode="lin" valueType="num">
                                      <p:cBhvr additive="base">
                                        <p:cTn id="29" dur="500" fill="hold"/>
                                        <p:tgtEl>
                                          <p:spTgt spid="31"/>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1500"/>
                            </p:stCondLst>
                            <p:childTnLst>
                              <p:par>
                                <p:cTn id="31" presetID="16" presetClass="entr" presetSubtype="21"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barn(inVertical)">
                                      <p:cBhvr>
                                        <p:cTn id="33" dur="500"/>
                                        <p:tgtEl>
                                          <p:spTgt spid="36"/>
                                        </p:tgtEl>
                                      </p:cBhvr>
                                    </p:animEffect>
                                  </p:childTnLst>
                                </p:cTn>
                              </p:par>
                            </p:childTnLst>
                          </p:cTn>
                        </p:par>
                        <p:par>
                          <p:cTn id="34" fill="hold" nodeType="afterGroup">
                            <p:stCondLst>
                              <p:cond delay="2000"/>
                            </p:stCondLst>
                            <p:childTnLst>
                              <p:par>
                                <p:cTn id="35" presetID="53" presetClass="entr" presetSubtype="16"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par>
                          <p:cTn id="40" fill="hold" nodeType="afterGroup">
                            <p:stCondLst>
                              <p:cond delay="2500"/>
                            </p:stCondLst>
                            <p:childTnLst>
                              <p:par>
                                <p:cTn id="41" presetID="53" presetClass="entr" presetSubtype="16"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ppt_w</p:attrName>
                                        </p:attrNameLst>
                                      </p:cBhvr>
                                      <p:tavLst>
                                        <p:tav tm="0">
                                          <p:val>
                                            <p:fltVal val="0"/>
                                          </p:val>
                                        </p:tav>
                                        <p:tav tm="100000">
                                          <p:val>
                                            <p:strVal val="#ppt_w"/>
                                          </p:val>
                                        </p:tav>
                                      </p:tavLst>
                                    </p:anim>
                                    <p:anim calcmode="lin" valueType="num">
                                      <p:cBhvr>
                                        <p:cTn id="44" dur="500" fill="hold"/>
                                        <p:tgtEl>
                                          <p:spTgt spid="40"/>
                                        </p:tgtEl>
                                        <p:attrNameLst>
                                          <p:attrName>ppt_h</p:attrName>
                                        </p:attrNameLst>
                                      </p:cBhvr>
                                      <p:tavLst>
                                        <p:tav tm="0">
                                          <p:val>
                                            <p:fltVal val="0"/>
                                          </p:val>
                                        </p:tav>
                                        <p:tav tm="100000">
                                          <p:val>
                                            <p:strVal val="#ppt_h"/>
                                          </p:val>
                                        </p:tav>
                                      </p:tavLst>
                                    </p:anim>
                                    <p:animEffect transition="in" filter="fade">
                                      <p:cBhvr>
                                        <p:cTn id="45" dur="500"/>
                                        <p:tgtEl>
                                          <p:spTgt spid="40"/>
                                        </p:tgtEl>
                                      </p:cBhvr>
                                    </p:animEffect>
                                  </p:childTnLst>
                                </p:cTn>
                              </p:par>
                            </p:childTnLst>
                          </p:cTn>
                        </p:par>
                        <p:par>
                          <p:cTn id="46" fill="hold" nodeType="afterGroup">
                            <p:stCondLst>
                              <p:cond delay="3000"/>
                            </p:stCondLst>
                            <p:childTnLst>
                              <p:par>
                                <p:cTn id="47" presetID="53" presetClass="entr" presetSubtype="16"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nodeType="afterGroup">
                            <p:stCondLst>
                              <p:cond delay="3500"/>
                            </p:stCondLst>
                            <p:childTnLst>
                              <p:par>
                                <p:cTn id="53" presetID="53" presetClass="entr" presetSubtype="16" fill="hold" nodeType="after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p:cTn id="55" dur="500" fill="hold"/>
                                        <p:tgtEl>
                                          <p:spTgt spid="46"/>
                                        </p:tgtEl>
                                        <p:attrNameLst>
                                          <p:attrName>ppt_w</p:attrName>
                                        </p:attrNameLst>
                                      </p:cBhvr>
                                      <p:tavLst>
                                        <p:tav tm="0">
                                          <p:val>
                                            <p:fltVal val="0"/>
                                          </p:val>
                                        </p:tav>
                                        <p:tav tm="100000">
                                          <p:val>
                                            <p:strVal val="#ppt_w"/>
                                          </p:val>
                                        </p:tav>
                                      </p:tavLst>
                                    </p:anim>
                                    <p:anim calcmode="lin" valueType="num">
                                      <p:cBhvr>
                                        <p:cTn id="56" dur="500" fill="hold"/>
                                        <p:tgtEl>
                                          <p:spTgt spid="46"/>
                                        </p:tgtEl>
                                        <p:attrNameLst>
                                          <p:attrName>ppt_h</p:attrName>
                                        </p:attrNameLst>
                                      </p:cBhvr>
                                      <p:tavLst>
                                        <p:tav tm="0">
                                          <p:val>
                                            <p:fltVal val="0"/>
                                          </p:val>
                                        </p:tav>
                                        <p:tav tm="100000">
                                          <p:val>
                                            <p:strVal val="#ppt_h"/>
                                          </p:val>
                                        </p:tav>
                                      </p:tavLst>
                                    </p:anim>
                                    <p:animEffect transition="in" filter="fade">
                                      <p:cBhvr>
                                        <p:cTn id="5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1"/>
      <p:bldP spid="5"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46793" y="2518105"/>
            <a:ext cx="2312716" cy="2312716"/>
            <a:chOff x="849584" y="2278443"/>
            <a:chExt cx="2312716" cy="2312716"/>
          </a:xfrm>
        </p:grpSpPr>
        <p:sp>
          <p:nvSpPr>
            <p:cNvPr id="11" name="Oval 3"/>
            <p:cNvSpPr/>
            <p:nvPr/>
          </p:nvSpPr>
          <p:spPr>
            <a:xfrm>
              <a:off x="849584" y="2278443"/>
              <a:ext cx="2312716" cy="2312716"/>
            </a:xfrm>
            <a:prstGeom prst="ellipse">
              <a:avLst/>
            </a:prstGeom>
            <a:solidFill>
              <a:srgbClr val="7F7F7F">
                <a:alpha val="14000"/>
              </a:srgbClr>
            </a:solidFill>
            <a:ln w="38100">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a:solidFill>
                  <a:srgbClr val="FFFFFF"/>
                </a:solidFill>
              </a:endParaRPr>
            </a:p>
          </p:txBody>
        </p:sp>
        <p:sp>
          <p:nvSpPr>
            <p:cNvPr id="12" name="Oval 3"/>
            <p:cNvSpPr/>
            <p:nvPr/>
          </p:nvSpPr>
          <p:spPr>
            <a:xfrm>
              <a:off x="1058615" y="2487474"/>
              <a:ext cx="1894655" cy="1894654"/>
            </a:xfrm>
            <a:prstGeom prst="ellipse">
              <a:avLst/>
            </a:prstGeom>
            <a:solidFill>
              <a:srgbClr val="7F7F7F"/>
            </a:solidFill>
            <a:ln>
              <a:noFill/>
            </a:ln>
            <a:effectLst>
              <a:outerShdw blurRad="254000" dist="101600" dir="5400000" algn="ctr" rotWithShape="0">
                <a:schemeClr val="tx1">
                  <a:lumMod val="50000"/>
                  <a:lumOff val="50000"/>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68000" rtlCol="0" anchor="ctr"/>
            <a:lstStyle/>
            <a:p>
              <a:endParaRPr lang="ru-RU" sz="2400">
                <a:ln w="19050">
                  <a:noFill/>
                </a:ln>
                <a:gradFill>
                  <a:gsLst>
                    <a:gs pos="100000">
                      <a:srgbClr val="E9BE61"/>
                    </a:gs>
                    <a:gs pos="49000">
                      <a:srgbClr val="FEEFAC"/>
                    </a:gs>
                  </a:gsLst>
                  <a:lin ang="5400000" scaled="0"/>
                </a:gradFill>
                <a:latin typeface="思源宋体 CN Heavy" panose="02020900000000000000" pitchFamily="18" charset="-122"/>
                <a:ea typeface="思源宋体 CN Heavy" panose="02020900000000000000" pitchFamily="18" charset="-122"/>
              </a:endParaRPr>
            </a:p>
          </p:txBody>
        </p:sp>
        <p:sp>
          <p:nvSpPr>
            <p:cNvPr id="13" name="文本框 12"/>
            <p:cNvSpPr txBox="1"/>
            <p:nvPr/>
          </p:nvSpPr>
          <p:spPr>
            <a:xfrm>
              <a:off x="1160725" y="2774820"/>
              <a:ext cx="1722685" cy="1384995"/>
            </a:xfrm>
            <a:prstGeom prst="rect">
              <a:avLst/>
            </a:prstGeom>
            <a:noFill/>
          </p:spPr>
          <p:txBody>
            <a:bodyPr wrap="square" rtlCol="0">
              <a:spAutoFit/>
            </a:bodyPr>
            <a:lstStyle/>
            <a:p>
              <a:pPr algn="ctr" defTabSz="609600">
                <a:defRPr/>
              </a:pPr>
              <a:r>
                <a:rPr lang="zh-CN" altLang="en-US" sz="2800" b="1">
                  <a:solidFill>
                    <a:srgbClr val="FFFFFF"/>
                  </a:solidFill>
                  <a:latin typeface="微软雅黑" panose="020B0503020204020204" pitchFamily="34" charset="-122"/>
                  <a:ea typeface="微软雅黑" panose="020B0503020204020204" pitchFamily="34" charset="-122"/>
                </a:rPr>
                <a:t>近现代的</a:t>
              </a:r>
              <a:r>
                <a:rPr lang="zh-CN" altLang="en-US" sz="2800" b="1" smtClean="0">
                  <a:solidFill>
                    <a:srgbClr val="FFFFFF"/>
                  </a:solidFill>
                  <a:latin typeface="微软雅黑" panose="020B0503020204020204" pitchFamily="34" charset="-122"/>
                  <a:ea typeface="微软雅黑" panose="020B0503020204020204" pitchFamily="34" charset="-122"/>
                </a:rPr>
                <a:t>教师节</a:t>
              </a:r>
              <a:endParaRPr lang="en-US" altLang="zh-CN" sz="2800" b="1" smtClean="0">
                <a:solidFill>
                  <a:srgbClr val="FFFFFF"/>
                </a:solidFill>
                <a:latin typeface="微软雅黑" panose="020B0503020204020204" pitchFamily="34" charset="-122"/>
                <a:ea typeface="微软雅黑" panose="020B0503020204020204" pitchFamily="34" charset="-122"/>
              </a:endParaRPr>
            </a:p>
            <a:p>
              <a:pPr algn="ctr" defTabSz="609600">
                <a:defRPr/>
              </a:pPr>
              <a:r>
                <a:rPr lang="zh-CN" altLang="en-US" sz="2800" b="1" smtClean="0">
                  <a:solidFill>
                    <a:srgbClr val="FFFFFF"/>
                  </a:solidFill>
                  <a:latin typeface="微软雅黑" panose="020B0503020204020204" pitchFamily="34" charset="-122"/>
                  <a:ea typeface="微软雅黑" panose="020B0503020204020204" pitchFamily="34" charset="-122"/>
                </a:rPr>
                <a:t>演变</a:t>
              </a:r>
              <a:endParaRPr lang="zh-CN" altLang="en-US" sz="2800" b="1">
                <a:solidFill>
                  <a:srgbClr val="FFFFFF"/>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217635" y="1464140"/>
            <a:ext cx="827588" cy="4317227"/>
            <a:chOff x="3526971" y="1465943"/>
            <a:chExt cx="827588" cy="4318483"/>
          </a:xfrm>
        </p:grpSpPr>
        <p:cxnSp>
          <p:nvCxnSpPr>
            <p:cNvPr id="15" name="直接连接符 14"/>
            <p:cNvCxnSpPr/>
            <p:nvPr/>
          </p:nvCxnSpPr>
          <p:spPr>
            <a:xfrm flipH="1">
              <a:off x="3526971" y="1473683"/>
              <a:ext cx="0" cy="4310743"/>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3526971" y="1465943"/>
              <a:ext cx="827588" cy="0"/>
            </a:xfrm>
            <a:prstGeom prst="straightConnector1">
              <a:avLst/>
            </a:prstGeom>
            <a:ln>
              <a:solidFill>
                <a:srgbClr val="7F7F7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a:off x="3526971" y="5784426"/>
              <a:ext cx="827588" cy="0"/>
            </a:xfrm>
            <a:prstGeom prst="straightConnector1">
              <a:avLst/>
            </a:prstGeom>
            <a:ln>
              <a:solidFill>
                <a:srgbClr val="7F7F7F"/>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3526971" y="2783114"/>
              <a:ext cx="827588" cy="0"/>
            </a:xfrm>
            <a:prstGeom prst="straightConnector1">
              <a:avLst/>
            </a:prstGeom>
            <a:ln>
              <a:solidFill>
                <a:srgbClr val="7F7F7F"/>
              </a:solidFill>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a:off x="3526971" y="4367751"/>
              <a:ext cx="827588" cy="0"/>
            </a:xfrm>
            <a:prstGeom prst="straightConnector1">
              <a:avLst/>
            </a:prstGeom>
            <a:ln>
              <a:solidFill>
                <a:srgbClr val="7F7F7F"/>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4045223" y="923631"/>
            <a:ext cx="7116751" cy="776101"/>
            <a:chOff x="4218517" y="1057595"/>
            <a:chExt cx="7116751" cy="776101"/>
          </a:xfrm>
        </p:grpSpPr>
        <p:grpSp>
          <p:nvGrpSpPr>
            <p:cNvPr id="20" name="组合 19"/>
            <p:cNvGrpSpPr/>
            <p:nvPr/>
          </p:nvGrpSpPr>
          <p:grpSpPr>
            <a:xfrm>
              <a:off x="4218517" y="1113669"/>
              <a:ext cx="1282396" cy="720027"/>
              <a:chOff x="4073375" y="1736440"/>
              <a:chExt cx="1930652" cy="1084004"/>
            </a:xfrm>
          </p:grpSpPr>
          <p:sp>
            <p:nvSpPr>
              <p:cNvPr id="22" name="Oval 11"/>
              <p:cNvSpPr/>
              <p:nvPr/>
            </p:nvSpPr>
            <p:spPr>
              <a:xfrm>
                <a:off x="4496699" y="1736440"/>
                <a:ext cx="1084004" cy="1084004"/>
              </a:xfrm>
              <a:prstGeom prst="ellipse">
                <a:avLst/>
              </a:prstGeom>
              <a:solidFill>
                <a:srgbClr val="7F7F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68000" rtlCol="0" anchor="ctr"/>
              <a:lstStyle/>
              <a:p>
                <a:endParaRPr lang="ru-RU" sz="2400">
                  <a:ln w="19050">
                    <a:noFill/>
                  </a:ln>
                  <a:gradFill>
                    <a:gsLst>
                      <a:gs pos="100000">
                        <a:srgbClr val="E9BE61"/>
                      </a:gs>
                      <a:gs pos="49000">
                        <a:srgbClr val="FEEFAC"/>
                      </a:gs>
                    </a:gsLst>
                    <a:lin ang="5400000" scaled="0"/>
                  </a:gradFill>
                  <a:latin typeface="思源宋体 CN Heavy" panose="02020900000000000000" pitchFamily="18" charset="-122"/>
                  <a:ea typeface="思源宋体 CN Heavy" panose="02020900000000000000" pitchFamily="18" charset="-122"/>
                </a:endParaRPr>
              </a:p>
            </p:txBody>
          </p:sp>
          <p:sp>
            <p:nvSpPr>
              <p:cNvPr id="39" name="文本框 38"/>
              <p:cNvSpPr txBox="1"/>
              <p:nvPr/>
            </p:nvSpPr>
            <p:spPr>
              <a:xfrm>
                <a:off x="4073375" y="2000432"/>
                <a:ext cx="1930652" cy="602367"/>
              </a:xfrm>
              <a:prstGeom prst="rect">
                <a:avLst/>
              </a:prstGeom>
              <a:noFill/>
            </p:spPr>
            <p:txBody>
              <a:bodyPr wrap="square" rtlCol="0">
                <a:spAutoFit/>
              </a:bodyPr>
              <a:lstStyle/>
              <a:p>
                <a:pPr algn="ctr" defTabSz="609600">
                  <a:defRPr/>
                </a:pPr>
                <a:r>
                  <a:rPr lang="en-US" altLang="zh-CN" sz="2000" b="1">
                    <a:solidFill>
                      <a:srgbClr val="FFFFFF"/>
                    </a:solidFill>
                    <a:latin typeface="微软雅黑" panose="020B0503020204020204" pitchFamily="34" charset="-122"/>
                    <a:ea typeface="微软雅黑" panose="020B0503020204020204" pitchFamily="34" charset="-122"/>
                  </a:rPr>
                  <a:t>1</a:t>
                </a:r>
                <a:endParaRPr lang="zh-CN" altLang="en-US" sz="2000" b="1">
                  <a:solidFill>
                    <a:srgbClr val="FFFFFF"/>
                  </a:solidFill>
                  <a:latin typeface="微软雅黑" panose="020B0503020204020204" pitchFamily="34" charset="-122"/>
                  <a:ea typeface="微软雅黑" panose="020B0503020204020204" pitchFamily="34" charset="-122"/>
                </a:endParaRPr>
              </a:p>
            </p:txBody>
          </p:sp>
        </p:grpSp>
        <p:sp>
          <p:nvSpPr>
            <p:cNvPr id="21" name="文本框 2"/>
            <p:cNvSpPr txBox="1"/>
            <p:nvPr/>
          </p:nvSpPr>
          <p:spPr>
            <a:xfrm>
              <a:off x="5327288" y="1057595"/>
              <a:ext cx="6007980" cy="6742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ct val="0"/>
                </a:spcBef>
                <a:buNone/>
                <a:defRPr/>
              </a:pPr>
              <a:r>
                <a:rPr lang="en-US" altLang="zh-CN">
                  <a:solidFill>
                    <a:srgbClr val="404040"/>
                  </a:solidFill>
                  <a:latin typeface="微软雅黑" panose="020B0503020204020204" pitchFamily="34" charset="-122"/>
                  <a:ea typeface="微软雅黑" panose="020B0503020204020204" pitchFamily="34" charset="-122"/>
                  <a:sym typeface="+mn-lt"/>
                </a:rPr>
                <a:t>1931</a:t>
              </a:r>
              <a:r>
                <a:rPr lang="zh-CN" altLang="en-US">
                  <a:solidFill>
                    <a:srgbClr val="404040"/>
                  </a:solidFill>
                  <a:latin typeface="微软雅黑" panose="020B0503020204020204" pitchFamily="34" charset="-122"/>
                  <a:ea typeface="微软雅黑" panose="020B0503020204020204" pitchFamily="34" charset="-122"/>
                  <a:sym typeface="+mn-lt"/>
                </a:rPr>
                <a:t>年，议定</a:t>
              </a:r>
              <a:r>
                <a:rPr lang="en-US" altLang="zh-CN">
                  <a:solidFill>
                    <a:srgbClr val="404040"/>
                  </a:solidFill>
                  <a:latin typeface="微软雅黑" panose="020B0503020204020204" pitchFamily="34" charset="-122"/>
                  <a:ea typeface="微软雅黑" panose="020B0503020204020204" pitchFamily="34" charset="-122"/>
                  <a:sym typeface="+mn-lt"/>
                </a:rPr>
                <a:t>6</a:t>
              </a:r>
              <a:r>
                <a:rPr lang="zh-CN" altLang="en-US">
                  <a:solidFill>
                    <a:srgbClr val="404040"/>
                  </a:solidFill>
                  <a:latin typeface="微软雅黑" panose="020B0503020204020204" pitchFamily="34" charset="-122"/>
                  <a:ea typeface="微软雅黑" panose="020B0503020204020204" pitchFamily="34" charset="-122"/>
                  <a:sym typeface="+mn-lt"/>
                </a:rPr>
                <a:t>月</a:t>
              </a:r>
              <a:r>
                <a:rPr lang="en-US" altLang="zh-CN">
                  <a:solidFill>
                    <a:srgbClr val="404040"/>
                  </a:solidFill>
                  <a:latin typeface="微软雅黑" panose="020B0503020204020204" pitchFamily="34" charset="-122"/>
                  <a:ea typeface="微软雅黑" panose="020B0503020204020204" pitchFamily="34" charset="-122"/>
                  <a:sym typeface="+mn-lt"/>
                </a:rPr>
                <a:t>6</a:t>
              </a:r>
              <a:r>
                <a:rPr lang="zh-CN" altLang="en-US">
                  <a:solidFill>
                    <a:srgbClr val="404040"/>
                  </a:solidFill>
                  <a:latin typeface="微软雅黑" panose="020B0503020204020204" pitchFamily="34" charset="-122"/>
                  <a:ea typeface="微软雅黑" panose="020B0503020204020204" pitchFamily="34" charset="-122"/>
                  <a:sym typeface="+mn-lt"/>
                </a:rPr>
                <a:t>日为教师节，也称双六节</a:t>
              </a:r>
            </a:p>
          </p:txBody>
        </p:sp>
      </p:grpSp>
      <p:grpSp>
        <p:nvGrpSpPr>
          <p:cNvPr id="56" name="组合 55"/>
          <p:cNvGrpSpPr/>
          <p:nvPr/>
        </p:nvGrpSpPr>
        <p:grpSpPr>
          <a:xfrm>
            <a:off x="4045223" y="2333478"/>
            <a:ext cx="7125507" cy="797879"/>
            <a:chOff x="4218517" y="1035817"/>
            <a:chExt cx="7125507" cy="797879"/>
          </a:xfrm>
        </p:grpSpPr>
        <p:grpSp>
          <p:nvGrpSpPr>
            <p:cNvPr id="57" name="组合 56"/>
            <p:cNvGrpSpPr/>
            <p:nvPr/>
          </p:nvGrpSpPr>
          <p:grpSpPr>
            <a:xfrm>
              <a:off x="4218517" y="1113669"/>
              <a:ext cx="1282396" cy="720027"/>
              <a:chOff x="4073375" y="1736440"/>
              <a:chExt cx="1930652" cy="1084004"/>
            </a:xfrm>
          </p:grpSpPr>
          <p:sp>
            <p:nvSpPr>
              <p:cNvPr id="59" name="Oval 11"/>
              <p:cNvSpPr/>
              <p:nvPr/>
            </p:nvSpPr>
            <p:spPr>
              <a:xfrm>
                <a:off x="4496699" y="1736440"/>
                <a:ext cx="1084004" cy="1084004"/>
              </a:xfrm>
              <a:prstGeom prst="ellipse">
                <a:avLst/>
              </a:prstGeom>
              <a:solidFill>
                <a:srgbClr val="7F7F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68000" rtlCol="0" anchor="ctr"/>
              <a:lstStyle/>
              <a:p>
                <a:endParaRPr lang="ru-RU" sz="2400">
                  <a:ln w="19050">
                    <a:noFill/>
                  </a:ln>
                  <a:gradFill>
                    <a:gsLst>
                      <a:gs pos="100000">
                        <a:srgbClr val="E9BE61"/>
                      </a:gs>
                      <a:gs pos="49000">
                        <a:srgbClr val="FEEFAC"/>
                      </a:gs>
                    </a:gsLst>
                    <a:lin ang="5400000" scaled="0"/>
                  </a:gradFill>
                  <a:latin typeface="思源宋体 CN Heavy" panose="02020900000000000000" pitchFamily="18" charset="-122"/>
                  <a:ea typeface="思源宋体 CN Heavy" panose="02020900000000000000" pitchFamily="18" charset="-122"/>
                </a:endParaRPr>
              </a:p>
            </p:txBody>
          </p:sp>
          <p:sp>
            <p:nvSpPr>
              <p:cNvPr id="60" name="文本框 59"/>
              <p:cNvSpPr txBox="1"/>
              <p:nvPr/>
            </p:nvSpPr>
            <p:spPr>
              <a:xfrm>
                <a:off x="4073375" y="2000432"/>
                <a:ext cx="1930652" cy="602367"/>
              </a:xfrm>
              <a:prstGeom prst="rect">
                <a:avLst/>
              </a:prstGeom>
              <a:noFill/>
            </p:spPr>
            <p:txBody>
              <a:bodyPr wrap="square" rtlCol="0">
                <a:spAutoFit/>
              </a:bodyPr>
              <a:lstStyle/>
              <a:p>
                <a:pPr algn="ctr" defTabSz="609600">
                  <a:defRPr/>
                </a:pPr>
                <a:r>
                  <a:rPr lang="en-US" altLang="zh-CN" sz="2000" b="1">
                    <a:solidFill>
                      <a:srgbClr val="FFFFFF"/>
                    </a:solidFill>
                    <a:latin typeface="微软雅黑" panose="020B0503020204020204" pitchFamily="34" charset="-122"/>
                    <a:ea typeface="微软雅黑" panose="020B0503020204020204" pitchFamily="34" charset="-122"/>
                  </a:rPr>
                  <a:t>2</a:t>
                </a:r>
                <a:endParaRPr lang="zh-CN" altLang="en-US" sz="2000" b="1">
                  <a:solidFill>
                    <a:srgbClr val="FFFFFF"/>
                  </a:solidFill>
                  <a:latin typeface="微软雅黑" panose="020B0503020204020204" pitchFamily="34" charset="-122"/>
                  <a:ea typeface="微软雅黑" panose="020B0503020204020204" pitchFamily="34" charset="-122"/>
                </a:endParaRPr>
              </a:p>
            </p:txBody>
          </p:sp>
        </p:grpSp>
        <p:sp>
          <p:nvSpPr>
            <p:cNvPr id="58" name="文本框 2"/>
            <p:cNvSpPr txBox="1"/>
            <p:nvPr/>
          </p:nvSpPr>
          <p:spPr>
            <a:xfrm>
              <a:off x="5336044" y="1035817"/>
              <a:ext cx="6007980" cy="6742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ct val="0"/>
                </a:spcBef>
                <a:buNone/>
                <a:defRPr/>
              </a:pPr>
              <a:r>
                <a:rPr lang="en-US" altLang="zh-CN">
                  <a:solidFill>
                    <a:srgbClr val="404040"/>
                  </a:solidFill>
                  <a:latin typeface="微软雅黑" panose="020B0503020204020204" pitchFamily="34" charset="-122"/>
                  <a:ea typeface="微软雅黑" panose="020B0503020204020204" pitchFamily="34" charset="-122"/>
                  <a:sym typeface="+mn-lt"/>
                </a:rPr>
                <a:t>1939</a:t>
              </a:r>
              <a:r>
                <a:rPr lang="zh-CN" altLang="en-US">
                  <a:solidFill>
                    <a:srgbClr val="404040"/>
                  </a:solidFill>
                  <a:latin typeface="微软雅黑" panose="020B0503020204020204" pitchFamily="34" charset="-122"/>
                  <a:ea typeface="微软雅黑" panose="020B0503020204020204" pitchFamily="34" charset="-122"/>
                  <a:sym typeface="+mn-lt"/>
                </a:rPr>
                <a:t>年立孔子诞辰日八月二十七日为</a:t>
              </a:r>
              <a:r>
                <a:rPr lang="zh-CN" altLang="en-US" smtClean="0">
                  <a:solidFill>
                    <a:srgbClr val="404040"/>
                  </a:solidFill>
                  <a:latin typeface="微软雅黑" panose="020B0503020204020204" pitchFamily="34" charset="-122"/>
                  <a:ea typeface="微软雅黑" panose="020B0503020204020204" pitchFamily="34" charset="-122"/>
                  <a:sym typeface="+mn-lt"/>
                </a:rPr>
                <a:t>教师节</a:t>
              </a:r>
              <a:endParaRPr lang="zh-CN" altLang="en-US">
                <a:solidFill>
                  <a:srgbClr val="404040"/>
                </a:solidFill>
                <a:latin typeface="微软雅黑" panose="020B0503020204020204" pitchFamily="34" charset="-122"/>
                <a:ea typeface="微软雅黑" panose="020B0503020204020204" pitchFamily="34" charset="-122"/>
                <a:sym typeface="+mn-lt"/>
              </a:endParaRPr>
            </a:p>
          </p:txBody>
        </p:sp>
      </p:grpSp>
      <p:grpSp>
        <p:nvGrpSpPr>
          <p:cNvPr id="61" name="组合 60"/>
          <p:cNvGrpSpPr/>
          <p:nvPr/>
        </p:nvGrpSpPr>
        <p:grpSpPr>
          <a:xfrm>
            <a:off x="4045223" y="3891361"/>
            <a:ext cx="7116751" cy="804259"/>
            <a:chOff x="4218517" y="1029437"/>
            <a:chExt cx="7116751" cy="804259"/>
          </a:xfrm>
        </p:grpSpPr>
        <p:grpSp>
          <p:nvGrpSpPr>
            <p:cNvPr id="62" name="组合 61"/>
            <p:cNvGrpSpPr/>
            <p:nvPr/>
          </p:nvGrpSpPr>
          <p:grpSpPr>
            <a:xfrm>
              <a:off x="4218517" y="1113669"/>
              <a:ext cx="1282396" cy="720027"/>
              <a:chOff x="4073375" y="1736440"/>
              <a:chExt cx="1930652" cy="1084004"/>
            </a:xfrm>
          </p:grpSpPr>
          <p:sp>
            <p:nvSpPr>
              <p:cNvPr id="64" name="Oval 11"/>
              <p:cNvSpPr/>
              <p:nvPr/>
            </p:nvSpPr>
            <p:spPr>
              <a:xfrm>
                <a:off x="4496699" y="1736440"/>
                <a:ext cx="1084004" cy="1084004"/>
              </a:xfrm>
              <a:prstGeom prst="ellipse">
                <a:avLst/>
              </a:prstGeom>
              <a:solidFill>
                <a:srgbClr val="7F7F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68000" rtlCol="0" anchor="ctr"/>
              <a:lstStyle/>
              <a:p>
                <a:endParaRPr lang="ru-RU" sz="2400">
                  <a:ln w="19050">
                    <a:noFill/>
                  </a:ln>
                  <a:gradFill>
                    <a:gsLst>
                      <a:gs pos="100000">
                        <a:srgbClr val="E9BE61"/>
                      </a:gs>
                      <a:gs pos="49000">
                        <a:srgbClr val="FEEFAC"/>
                      </a:gs>
                    </a:gsLst>
                    <a:lin ang="5400000" scaled="0"/>
                  </a:gradFill>
                  <a:latin typeface="思源宋体 CN Heavy" panose="02020900000000000000" pitchFamily="18" charset="-122"/>
                  <a:ea typeface="思源宋体 CN Heavy" panose="02020900000000000000" pitchFamily="18" charset="-122"/>
                </a:endParaRPr>
              </a:p>
            </p:txBody>
          </p:sp>
          <p:sp>
            <p:nvSpPr>
              <p:cNvPr id="65" name="文本框 64"/>
              <p:cNvSpPr txBox="1"/>
              <p:nvPr/>
            </p:nvSpPr>
            <p:spPr>
              <a:xfrm>
                <a:off x="4073375" y="2000432"/>
                <a:ext cx="1930652" cy="602367"/>
              </a:xfrm>
              <a:prstGeom prst="rect">
                <a:avLst/>
              </a:prstGeom>
              <a:noFill/>
            </p:spPr>
            <p:txBody>
              <a:bodyPr wrap="square" rtlCol="0">
                <a:spAutoFit/>
              </a:bodyPr>
              <a:lstStyle/>
              <a:p>
                <a:pPr algn="ctr" defTabSz="609600">
                  <a:defRPr/>
                </a:pPr>
                <a:r>
                  <a:rPr lang="en-US" altLang="zh-CN" sz="2000" b="1">
                    <a:solidFill>
                      <a:srgbClr val="FFFFFF"/>
                    </a:solidFill>
                    <a:latin typeface="微软雅黑" panose="020B0503020204020204" pitchFamily="34" charset="-122"/>
                    <a:ea typeface="微软雅黑" panose="020B0503020204020204" pitchFamily="34" charset="-122"/>
                  </a:rPr>
                  <a:t>3</a:t>
                </a:r>
                <a:endParaRPr lang="zh-CN" altLang="en-US" sz="2000" b="1">
                  <a:solidFill>
                    <a:srgbClr val="FFFFFF"/>
                  </a:solidFill>
                  <a:latin typeface="微软雅黑" panose="020B0503020204020204" pitchFamily="34" charset="-122"/>
                  <a:ea typeface="微软雅黑" panose="020B0503020204020204" pitchFamily="34" charset="-122"/>
                </a:endParaRPr>
              </a:p>
            </p:txBody>
          </p:sp>
        </p:grpSp>
        <p:sp>
          <p:nvSpPr>
            <p:cNvPr id="63" name="文本框 2"/>
            <p:cNvSpPr txBox="1"/>
            <p:nvPr/>
          </p:nvSpPr>
          <p:spPr>
            <a:xfrm>
              <a:off x="5327288" y="1029437"/>
              <a:ext cx="6007980" cy="6742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ct val="0"/>
                </a:spcBef>
                <a:buNone/>
                <a:defRPr/>
              </a:pPr>
              <a:r>
                <a:rPr lang="en-US" altLang="zh-CN">
                  <a:solidFill>
                    <a:srgbClr val="404040"/>
                  </a:solidFill>
                  <a:latin typeface="微软雅黑" panose="020B0503020204020204" pitchFamily="34" charset="-122"/>
                  <a:ea typeface="微软雅黑" panose="020B0503020204020204" pitchFamily="34" charset="-122"/>
                  <a:sym typeface="+mn-lt"/>
                </a:rPr>
                <a:t>1982</a:t>
              </a:r>
              <a:r>
                <a:rPr lang="zh-CN" altLang="en-US">
                  <a:solidFill>
                    <a:srgbClr val="404040"/>
                  </a:solidFill>
                  <a:latin typeface="微软雅黑" panose="020B0503020204020204" pitchFamily="34" charset="-122"/>
                  <a:ea typeface="微软雅黑" panose="020B0503020204020204" pitchFamily="34" charset="-122"/>
                  <a:sym typeface="+mn-lt"/>
                </a:rPr>
                <a:t>年</a:t>
              </a:r>
              <a:r>
                <a:rPr lang="en-US" altLang="zh-CN">
                  <a:solidFill>
                    <a:srgbClr val="404040"/>
                  </a:solidFill>
                  <a:latin typeface="微软雅黑" panose="020B0503020204020204" pitchFamily="34" charset="-122"/>
                  <a:ea typeface="微软雅黑" panose="020B0503020204020204" pitchFamily="34" charset="-122"/>
                  <a:sym typeface="+mn-lt"/>
                </a:rPr>
                <a:t>4</a:t>
              </a:r>
              <a:r>
                <a:rPr lang="zh-CN" altLang="en-US">
                  <a:solidFill>
                    <a:srgbClr val="404040"/>
                  </a:solidFill>
                  <a:latin typeface="微软雅黑" panose="020B0503020204020204" pitchFamily="34" charset="-122"/>
                  <a:ea typeface="微软雅黑" panose="020B0503020204020204" pitchFamily="34" charset="-122"/>
                  <a:sym typeface="+mn-lt"/>
                </a:rPr>
                <a:t>月，以马克思的诞辰日</a:t>
              </a:r>
              <a:r>
                <a:rPr lang="en-US" altLang="zh-CN">
                  <a:solidFill>
                    <a:srgbClr val="404040"/>
                  </a:solidFill>
                  <a:latin typeface="微软雅黑" panose="020B0503020204020204" pitchFamily="34" charset="-122"/>
                  <a:ea typeface="微软雅黑" panose="020B0503020204020204" pitchFamily="34" charset="-122"/>
                  <a:sym typeface="+mn-lt"/>
                </a:rPr>
                <a:t>5</a:t>
              </a:r>
              <a:r>
                <a:rPr lang="zh-CN" altLang="en-US">
                  <a:solidFill>
                    <a:srgbClr val="404040"/>
                  </a:solidFill>
                  <a:latin typeface="微软雅黑" panose="020B0503020204020204" pitchFamily="34" charset="-122"/>
                  <a:ea typeface="微软雅黑" panose="020B0503020204020204" pitchFamily="34" charset="-122"/>
                  <a:sym typeface="+mn-lt"/>
                </a:rPr>
                <a:t>月</a:t>
              </a:r>
              <a:r>
                <a:rPr lang="en-US" altLang="zh-CN">
                  <a:solidFill>
                    <a:srgbClr val="404040"/>
                  </a:solidFill>
                  <a:latin typeface="微软雅黑" panose="020B0503020204020204" pitchFamily="34" charset="-122"/>
                  <a:ea typeface="微软雅黑" panose="020B0503020204020204" pitchFamily="34" charset="-122"/>
                  <a:sym typeface="+mn-lt"/>
                </a:rPr>
                <a:t>5</a:t>
              </a:r>
              <a:r>
                <a:rPr lang="zh-CN" altLang="en-US">
                  <a:solidFill>
                    <a:srgbClr val="404040"/>
                  </a:solidFill>
                  <a:latin typeface="微软雅黑" panose="020B0503020204020204" pitchFamily="34" charset="-122"/>
                  <a:ea typeface="微软雅黑" panose="020B0503020204020204" pitchFamily="34" charset="-122"/>
                  <a:sym typeface="+mn-lt"/>
                </a:rPr>
                <a:t>日为教师节。</a:t>
              </a:r>
            </a:p>
          </p:txBody>
        </p:sp>
      </p:grpSp>
      <p:grpSp>
        <p:nvGrpSpPr>
          <p:cNvPr id="66" name="组合 65"/>
          <p:cNvGrpSpPr/>
          <p:nvPr/>
        </p:nvGrpSpPr>
        <p:grpSpPr>
          <a:xfrm>
            <a:off x="4045223" y="5410299"/>
            <a:ext cx="7125507" cy="1080120"/>
            <a:chOff x="4218517" y="1111089"/>
            <a:chExt cx="7125507" cy="1080120"/>
          </a:xfrm>
        </p:grpSpPr>
        <p:grpSp>
          <p:nvGrpSpPr>
            <p:cNvPr id="67" name="组合 66"/>
            <p:cNvGrpSpPr/>
            <p:nvPr/>
          </p:nvGrpSpPr>
          <p:grpSpPr>
            <a:xfrm>
              <a:off x="4218517" y="1113669"/>
              <a:ext cx="1282396" cy="720027"/>
              <a:chOff x="4073375" y="1736440"/>
              <a:chExt cx="1930652" cy="1084004"/>
            </a:xfrm>
          </p:grpSpPr>
          <p:sp>
            <p:nvSpPr>
              <p:cNvPr id="69" name="Oval 11"/>
              <p:cNvSpPr/>
              <p:nvPr/>
            </p:nvSpPr>
            <p:spPr>
              <a:xfrm>
                <a:off x="4496699" y="1736440"/>
                <a:ext cx="1084004" cy="1084004"/>
              </a:xfrm>
              <a:prstGeom prst="ellipse">
                <a:avLst/>
              </a:prstGeom>
              <a:solidFill>
                <a:srgbClr val="7F7F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68000" rtlCol="0" anchor="ctr"/>
              <a:lstStyle/>
              <a:p>
                <a:endParaRPr lang="ru-RU" sz="2400">
                  <a:ln w="19050">
                    <a:noFill/>
                  </a:ln>
                  <a:gradFill>
                    <a:gsLst>
                      <a:gs pos="100000">
                        <a:srgbClr val="E9BE61"/>
                      </a:gs>
                      <a:gs pos="49000">
                        <a:srgbClr val="FEEFAC"/>
                      </a:gs>
                    </a:gsLst>
                    <a:lin ang="5400000" scaled="0"/>
                  </a:gradFill>
                  <a:latin typeface="思源宋体 CN Heavy" panose="02020900000000000000" pitchFamily="18" charset="-122"/>
                  <a:ea typeface="思源宋体 CN Heavy" panose="02020900000000000000" pitchFamily="18" charset="-122"/>
                </a:endParaRPr>
              </a:p>
            </p:txBody>
          </p:sp>
          <p:sp>
            <p:nvSpPr>
              <p:cNvPr id="70" name="文本框 69"/>
              <p:cNvSpPr txBox="1"/>
              <p:nvPr/>
            </p:nvSpPr>
            <p:spPr>
              <a:xfrm>
                <a:off x="4073375" y="2000432"/>
                <a:ext cx="1930652" cy="602367"/>
              </a:xfrm>
              <a:prstGeom prst="rect">
                <a:avLst/>
              </a:prstGeom>
              <a:noFill/>
            </p:spPr>
            <p:txBody>
              <a:bodyPr wrap="square" rtlCol="0">
                <a:spAutoFit/>
              </a:bodyPr>
              <a:lstStyle/>
              <a:p>
                <a:pPr algn="ctr" defTabSz="609600">
                  <a:defRPr/>
                </a:pPr>
                <a:r>
                  <a:rPr lang="en-US" altLang="zh-CN" sz="2000" b="1">
                    <a:solidFill>
                      <a:srgbClr val="FFFFFF"/>
                    </a:solidFill>
                    <a:latin typeface="微软雅黑" panose="020B0503020204020204" pitchFamily="34" charset="-122"/>
                    <a:ea typeface="微软雅黑" panose="020B0503020204020204" pitchFamily="34" charset="-122"/>
                  </a:rPr>
                  <a:t>4</a:t>
                </a:r>
                <a:endParaRPr lang="zh-CN" altLang="en-US" sz="2000" b="1">
                  <a:solidFill>
                    <a:srgbClr val="FFFFFF"/>
                  </a:solidFill>
                  <a:latin typeface="微软雅黑" panose="020B0503020204020204" pitchFamily="34" charset="-122"/>
                  <a:ea typeface="微软雅黑" panose="020B0503020204020204" pitchFamily="34" charset="-122"/>
                </a:endParaRPr>
              </a:p>
            </p:txBody>
          </p:sp>
        </p:grpSp>
        <p:sp>
          <p:nvSpPr>
            <p:cNvPr id="68" name="文本框 2"/>
            <p:cNvSpPr txBox="1"/>
            <p:nvPr/>
          </p:nvSpPr>
          <p:spPr>
            <a:xfrm>
              <a:off x="5336044" y="1111089"/>
              <a:ext cx="6007980" cy="10801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ct val="0"/>
                </a:spcBef>
                <a:buNone/>
                <a:defRPr/>
              </a:pPr>
              <a:r>
                <a:rPr lang="zh-CN" altLang="en-US">
                  <a:solidFill>
                    <a:srgbClr val="404040"/>
                  </a:solidFill>
                  <a:latin typeface="微软雅黑" panose="020B0503020204020204" pitchFamily="34" charset="-122"/>
                  <a:ea typeface="微软雅黑" panose="020B0503020204020204" pitchFamily="34" charset="-122"/>
                  <a:sym typeface="+mn-lt"/>
                </a:rPr>
                <a:t>直至</a:t>
              </a:r>
              <a:r>
                <a:rPr lang="en-US" altLang="zh-CN">
                  <a:solidFill>
                    <a:srgbClr val="404040"/>
                  </a:solidFill>
                  <a:latin typeface="微软雅黑" panose="020B0503020204020204" pitchFamily="34" charset="-122"/>
                  <a:ea typeface="微软雅黑" panose="020B0503020204020204" pitchFamily="34" charset="-122"/>
                  <a:sym typeface="+mn-lt"/>
                </a:rPr>
                <a:t>1985</a:t>
              </a:r>
              <a:r>
                <a:rPr lang="zh-CN" altLang="en-US">
                  <a:solidFill>
                    <a:srgbClr val="404040"/>
                  </a:solidFill>
                  <a:latin typeface="微软雅黑" panose="020B0503020204020204" pitchFamily="34" charset="-122"/>
                  <a:ea typeface="微软雅黑" panose="020B0503020204020204" pitchFamily="34" charset="-122"/>
                  <a:sym typeface="+mn-lt"/>
                </a:rPr>
                <a:t>年，才真正确定了</a:t>
              </a:r>
              <a:r>
                <a:rPr lang="en-US" altLang="zh-CN">
                  <a:solidFill>
                    <a:srgbClr val="404040"/>
                  </a:solidFill>
                  <a:latin typeface="微软雅黑" panose="020B0503020204020204" pitchFamily="34" charset="-122"/>
                  <a:ea typeface="微软雅黑" panose="020B0503020204020204" pitchFamily="34" charset="-122"/>
                  <a:sym typeface="+mn-lt"/>
                </a:rPr>
                <a:t>1985</a:t>
              </a:r>
              <a:r>
                <a:rPr lang="zh-CN" altLang="en-US">
                  <a:solidFill>
                    <a:srgbClr val="404040"/>
                  </a:solidFill>
                  <a:latin typeface="微软雅黑" panose="020B0503020204020204" pitchFamily="34" charset="-122"/>
                  <a:ea typeface="微软雅黑" panose="020B0503020204020204" pitchFamily="34" charset="-122"/>
                  <a:sym typeface="+mn-lt"/>
                </a:rPr>
                <a:t>年</a:t>
              </a:r>
              <a:r>
                <a:rPr lang="en-US" altLang="zh-CN">
                  <a:solidFill>
                    <a:srgbClr val="404040"/>
                  </a:solidFill>
                  <a:latin typeface="微软雅黑" panose="020B0503020204020204" pitchFamily="34" charset="-122"/>
                  <a:ea typeface="微软雅黑" panose="020B0503020204020204" pitchFamily="34" charset="-122"/>
                  <a:sym typeface="+mn-lt"/>
                </a:rPr>
                <a:t>9</a:t>
              </a:r>
              <a:r>
                <a:rPr lang="zh-CN" altLang="en-US">
                  <a:solidFill>
                    <a:srgbClr val="404040"/>
                  </a:solidFill>
                  <a:latin typeface="微软雅黑" panose="020B0503020204020204" pitchFamily="34" charset="-122"/>
                  <a:ea typeface="微软雅黑" panose="020B0503020204020204" pitchFamily="34" charset="-122"/>
                  <a:sym typeface="+mn-lt"/>
                </a:rPr>
                <a:t>月</a:t>
              </a:r>
              <a:r>
                <a:rPr lang="en-US" altLang="zh-CN">
                  <a:solidFill>
                    <a:srgbClr val="404040"/>
                  </a:solidFill>
                  <a:latin typeface="微软雅黑" panose="020B0503020204020204" pitchFamily="34" charset="-122"/>
                  <a:ea typeface="微软雅黑" panose="020B0503020204020204" pitchFamily="34" charset="-122"/>
                  <a:sym typeface="+mn-lt"/>
                </a:rPr>
                <a:t>10</a:t>
              </a:r>
              <a:r>
                <a:rPr lang="zh-CN" altLang="en-US">
                  <a:solidFill>
                    <a:srgbClr val="404040"/>
                  </a:solidFill>
                  <a:latin typeface="微软雅黑" panose="020B0503020204020204" pitchFamily="34" charset="-122"/>
                  <a:ea typeface="微软雅黑" panose="020B0503020204020204" pitchFamily="34" charset="-122"/>
                  <a:sym typeface="+mn-lt"/>
                </a:rPr>
                <a:t>日为中国第一个教师节。</a:t>
              </a: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750"/>
                                        <p:tgtEl>
                                          <p:spTgt spid="6"/>
                                        </p:tgtEl>
                                      </p:cBhvr>
                                    </p:animEffect>
                                  </p:childTnLst>
                                </p:cTn>
                              </p:par>
                            </p:childTnLst>
                          </p:cTn>
                        </p:par>
                        <p:par>
                          <p:cTn id="8" fill="hold" nodeType="afterGroup">
                            <p:stCondLst>
                              <p:cond delay="75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nodeType="afterGroup">
                            <p:stCondLst>
                              <p:cond delay="1250"/>
                            </p:stCondLst>
                            <p:childTnLst>
                              <p:par>
                                <p:cTn id="13" presetID="2" presetClass="entr" presetSubtype="2"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1+#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750"/>
                            </p:stCondLst>
                            <p:childTnLst>
                              <p:par>
                                <p:cTn id="18" presetID="2" presetClass="entr" presetSubtype="2" fill="hold" nodeType="afterEffect">
                                  <p:stCondLst>
                                    <p:cond delay="0"/>
                                  </p:stCondLst>
                                  <p:childTnLst>
                                    <p:set>
                                      <p:cBhvr>
                                        <p:cTn id="19" dur="1" fill="hold">
                                          <p:stCondLst>
                                            <p:cond delay="0"/>
                                          </p:stCondLst>
                                        </p:cTn>
                                        <p:tgtEl>
                                          <p:spTgt spid="56"/>
                                        </p:tgtEl>
                                        <p:attrNameLst>
                                          <p:attrName>style.visibility</p:attrName>
                                        </p:attrNameLst>
                                      </p:cBhvr>
                                      <p:to>
                                        <p:strVal val="visible"/>
                                      </p:to>
                                    </p:set>
                                    <p:anim calcmode="lin" valueType="num">
                                      <p:cBhvr additive="base">
                                        <p:cTn id="20" dur="500" fill="hold"/>
                                        <p:tgtEl>
                                          <p:spTgt spid="56"/>
                                        </p:tgtEl>
                                        <p:attrNameLst>
                                          <p:attrName>ppt_x</p:attrName>
                                        </p:attrNameLst>
                                      </p:cBhvr>
                                      <p:tavLst>
                                        <p:tav tm="0">
                                          <p:val>
                                            <p:strVal val="1+#ppt_w/2"/>
                                          </p:val>
                                        </p:tav>
                                        <p:tav tm="100000">
                                          <p:val>
                                            <p:strVal val="#ppt_x"/>
                                          </p:val>
                                        </p:tav>
                                      </p:tavLst>
                                    </p:anim>
                                    <p:anim calcmode="lin" valueType="num">
                                      <p:cBhvr additive="base">
                                        <p:cTn id="21" dur="500" fill="hold"/>
                                        <p:tgtEl>
                                          <p:spTgt spid="56"/>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2250"/>
                            </p:stCondLst>
                            <p:childTnLst>
                              <p:par>
                                <p:cTn id="23" presetID="2" presetClass="entr" presetSubtype="2"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additive="base">
                                        <p:cTn id="25" dur="500" fill="hold"/>
                                        <p:tgtEl>
                                          <p:spTgt spid="61"/>
                                        </p:tgtEl>
                                        <p:attrNameLst>
                                          <p:attrName>ppt_x</p:attrName>
                                        </p:attrNameLst>
                                      </p:cBhvr>
                                      <p:tavLst>
                                        <p:tav tm="0">
                                          <p:val>
                                            <p:strVal val="1+#ppt_w/2"/>
                                          </p:val>
                                        </p:tav>
                                        <p:tav tm="100000">
                                          <p:val>
                                            <p:strVal val="#ppt_x"/>
                                          </p:val>
                                        </p:tav>
                                      </p:tavLst>
                                    </p:anim>
                                    <p:anim calcmode="lin" valueType="num">
                                      <p:cBhvr additive="base">
                                        <p:cTn id="26" dur="500" fill="hold"/>
                                        <p:tgtEl>
                                          <p:spTgt spid="61"/>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2750"/>
                            </p:stCondLst>
                            <p:childTnLst>
                              <p:par>
                                <p:cTn id="28" presetID="2" presetClass="entr" presetSubtype="2" fill="hold" nodeType="afterEffect">
                                  <p:stCondLst>
                                    <p:cond delay="0"/>
                                  </p:stCondLst>
                                  <p:childTnLst>
                                    <p:set>
                                      <p:cBhvr>
                                        <p:cTn id="29" dur="1" fill="hold">
                                          <p:stCondLst>
                                            <p:cond delay="0"/>
                                          </p:stCondLst>
                                        </p:cTn>
                                        <p:tgtEl>
                                          <p:spTgt spid="66"/>
                                        </p:tgtEl>
                                        <p:attrNameLst>
                                          <p:attrName>style.visibility</p:attrName>
                                        </p:attrNameLst>
                                      </p:cBhvr>
                                      <p:to>
                                        <p:strVal val="visible"/>
                                      </p:to>
                                    </p:set>
                                    <p:anim calcmode="lin" valueType="num">
                                      <p:cBhvr additive="base">
                                        <p:cTn id="30" dur="500" fill="hold"/>
                                        <p:tgtEl>
                                          <p:spTgt spid="66"/>
                                        </p:tgtEl>
                                        <p:attrNameLst>
                                          <p:attrName>ppt_x</p:attrName>
                                        </p:attrNameLst>
                                      </p:cBhvr>
                                      <p:tavLst>
                                        <p:tav tm="0">
                                          <p:val>
                                            <p:strVal val="1+#ppt_w/2"/>
                                          </p:val>
                                        </p:tav>
                                        <p:tav tm="100000">
                                          <p:val>
                                            <p:strVal val="#ppt_x"/>
                                          </p:val>
                                        </p:tav>
                                      </p:tavLst>
                                    </p:anim>
                                    <p:anim calcmode="lin" valueType="num">
                                      <p:cBhvr additive="base">
                                        <p:cTn id="31" dur="5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图片 4"/>
          <p:cNvPicPr/>
          <p:nvPr/>
        </p:nvPicPr>
        <p:blipFill>
          <a:blip r:embed="rId3">
            <a:grayscl/>
            <a:extLst>
              <a:ext uri="{28A0092B-C50C-407E-A947-70E740481C1C}">
                <a14:useLocalDpi xmlns:a14="http://schemas.microsoft.com/office/drawing/2010/main"/>
              </a:ext>
            </a:extLst>
          </a:blip>
          <a:stretch>
            <a:fillRect/>
          </a:stretch>
        </p:blipFill>
        <p:spPr>
          <a:xfrm flipH="1">
            <a:off x="-3134" y="4371978"/>
            <a:ext cx="12192000" cy="2513406"/>
          </a:xfrm>
          <a:prstGeom prst="rect">
            <a:avLst/>
          </a:prstGeom>
        </p:spPr>
      </p:pic>
      <p:pic>
        <p:nvPicPr>
          <p:cNvPr id="7" name="图片 6"/>
          <p:cNvPicPr>
            <a:picLocks noChangeAspect="1"/>
          </p:cNvPicPr>
          <p:nvPr/>
        </p:nvPicPr>
        <p:blipFill>
          <a:blip r:embed="rId4" cstate="email">
            <a:lum bright="70000" contrast="-70000"/>
            <a:extLst>
              <a:ext uri="{28A0092B-C50C-407E-A947-70E740481C1C}">
                <a14:useLocalDpi xmlns:a14="http://schemas.microsoft.com/office/drawing/2010/main"/>
              </a:ext>
            </a:extLst>
          </a:blip>
          <a:srcRect/>
          <a:stretch>
            <a:fillRect/>
          </a:stretch>
        </p:blipFill>
        <p:spPr>
          <a:xfrm>
            <a:off x="1099546" y="4180371"/>
            <a:ext cx="4472351" cy="314551"/>
          </a:xfrm>
          <a:prstGeom prst="rect">
            <a:avLst/>
          </a:prstGeom>
        </p:spPr>
      </p:pic>
      <p:pic>
        <p:nvPicPr>
          <p:cNvPr id="6" name="图片 5"/>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rot="19972816" flipH="1">
            <a:off x="-282103" y="-1843758"/>
            <a:ext cx="4943328" cy="6381387"/>
          </a:xfrm>
          <a:prstGeom prst="rect">
            <a:avLst/>
          </a:prstGeom>
        </p:spPr>
      </p:pic>
      <p:sp>
        <p:nvSpPr>
          <p:cNvPr id="8" name="文本框 7"/>
          <p:cNvSpPr txBox="1"/>
          <p:nvPr/>
        </p:nvSpPr>
        <p:spPr>
          <a:xfrm>
            <a:off x="1953054" y="1494201"/>
            <a:ext cx="1368153" cy="3154710"/>
          </a:xfrm>
          <a:prstGeom prst="rect">
            <a:avLst/>
          </a:prstGeom>
          <a:noFill/>
        </p:spPr>
        <p:txBody>
          <a:bodyPr wrap="square" rtlCol="0">
            <a:spAutoFit/>
          </a:bodyPr>
          <a:lstStyle/>
          <a:p>
            <a:r>
              <a:rPr lang="zh-CN" altLang="en-US" sz="19900" spc="-300">
                <a:gradFill flip="none" rotWithShape="1">
                  <a:gsLst>
                    <a:gs pos="23000">
                      <a:srgbClr val="872406"/>
                    </a:gs>
                    <a:gs pos="77000">
                      <a:schemeClr val="tx1">
                        <a:lumMod val="75000"/>
                        <a:lumOff val="25000"/>
                      </a:schemeClr>
                    </a:gs>
                  </a:gsLst>
                  <a:lin ang="2700000" scaled="1"/>
                </a:gradFill>
                <a:latin typeface="微软雅黑" panose="020B0503020204020204" pitchFamily="34" charset="-122"/>
                <a:ea typeface="微软雅黑" panose="020B0503020204020204" pitchFamily="34" charset="-122"/>
              </a:rPr>
              <a:t>贰</a:t>
            </a:r>
          </a:p>
        </p:txBody>
      </p:sp>
      <p:sp>
        <p:nvSpPr>
          <p:cNvPr id="9" name="文本框 8"/>
          <p:cNvSpPr txBox="1"/>
          <p:nvPr/>
        </p:nvSpPr>
        <p:spPr>
          <a:xfrm>
            <a:off x="4704606" y="3363094"/>
            <a:ext cx="6791994" cy="1015663"/>
          </a:xfrm>
          <a:prstGeom prst="rect">
            <a:avLst/>
          </a:prstGeom>
          <a:noFill/>
        </p:spPr>
        <p:txBody>
          <a:bodyPr wrap="square" rtlCol="0">
            <a:spAutoFit/>
          </a:bodyPr>
          <a:lstStyle/>
          <a:p>
            <a:r>
              <a:rPr lang="zh-CN" altLang="en-US" sz="6000" spc="-300">
                <a:solidFill>
                  <a:schemeClr val="tx1">
                    <a:lumMod val="65000"/>
                    <a:lumOff val="35000"/>
                  </a:schemeClr>
                </a:solidFill>
                <a:latin typeface="微软雅黑" panose="020B0503020204020204" pitchFamily="34" charset="-122"/>
                <a:ea typeface="微软雅黑" panose="020B0503020204020204" pitchFamily="34" charset="-122"/>
              </a:rPr>
              <a:t>感动我们的教师事迹</a:t>
            </a:r>
            <a:endParaRPr lang="zh-CN" altLang="en-US" sz="6000"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758316" y="4292152"/>
            <a:ext cx="3421569" cy="369332"/>
          </a:xfrm>
          <a:prstGeom prst="rect">
            <a:avLst/>
          </a:prstGeom>
          <a:noFill/>
        </p:spPr>
        <p:txBody>
          <a:bodyPr wrap="square" rtlCol="0">
            <a:spAutoFit/>
          </a:bodyPr>
          <a:lstStyle/>
          <a:p>
            <a:r>
              <a:rPr lang="zh-CN" altLang="en-US">
                <a:solidFill>
                  <a:schemeClr val="bg1">
                    <a:lumMod val="75000"/>
                  </a:schemeClr>
                </a:solidFill>
                <a:latin typeface="思源黑体" panose="020B0500000000000000" pitchFamily="34" charset="-122"/>
                <a:ea typeface="思源黑体" panose="020B0500000000000000" pitchFamily="34" charset="-122"/>
                <a:sym typeface="思源黑体" panose="020B0500000000000000" pitchFamily="34" charset="-122"/>
              </a:rPr>
              <a:t>师者，所以传道受业解惑也。</a:t>
            </a:r>
          </a:p>
        </p:txBody>
      </p:sp>
      <p:pic>
        <p:nvPicPr>
          <p:cNvPr id="11" name="图片 10"/>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646967" y="1556485"/>
            <a:ext cx="2393990" cy="913514"/>
          </a:xfrm>
          <a:custGeom>
            <a:avLst/>
            <a:gdLst>
              <a:gd name="connsiteX0" fmla="*/ 0 w 4692776"/>
              <a:gd name="connsiteY0" fmla="*/ 0 h 1790700"/>
              <a:gd name="connsiteX1" fmla="*/ 3421807 w 4692776"/>
              <a:gd name="connsiteY1" fmla="*/ 0 h 1790700"/>
              <a:gd name="connsiteX2" fmla="*/ 3828183 w 4692776"/>
              <a:gd name="connsiteY2" fmla="*/ 733734 h 1790700"/>
              <a:gd name="connsiteX3" fmla="*/ 4692776 w 4692776"/>
              <a:gd name="connsiteY3" fmla="*/ 949882 h 1790700"/>
              <a:gd name="connsiteX4" fmla="*/ 4692776 w 4692776"/>
              <a:gd name="connsiteY4" fmla="*/ 1790700 h 1790700"/>
              <a:gd name="connsiteX5" fmla="*/ 0 w 4692776"/>
              <a:gd name="connsiteY5" fmla="*/ 179070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776" h="1790700">
                <a:moveTo>
                  <a:pt x="0" y="0"/>
                </a:moveTo>
                <a:lnTo>
                  <a:pt x="3421807" y="0"/>
                </a:lnTo>
                <a:lnTo>
                  <a:pt x="3828183" y="733734"/>
                </a:lnTo>
                <a:lnTo>
                  <a:pt x="4692776" y="949882"/>
                </a:lnTo>
                <a:lnTo>
                  <a:pt x="4692776" y="1790700"/>
                </a:lnTo>
                <a:lnTo>
                  <a:pt x="0" y="1790700"/>
                </a:lnTo>
                <a:close/>
              </a:path>
            </a:pathLst>
          </a:custGeom>
        </p:spPr>
      </p:pic>
      <p:grpSp>
        <p:nvGrpSpPr>
          <p:cNvPr id="15" name="组合 14"/>
          <p:cNvGrpSpPr/>
          <p:nvPr/>
        </p:nvGrpSpPr>
        <p:grpSpPr>
          <a:xfrm>
            <a:off x="10680627" y="683034"/>
            <a:ext cx="966068" cy="988143"/>
            <a:chOff x="9582150" y="781050"/>
            <a:chExt cx="599256" cy="612949"/>
          </a:xfrm>
        </p:grpSpPr>
        <p:pic>
          <p:nvPicPr>
            <p:cNvPr id="16" name="图片 1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582150" y="781050"/>
              <a:ext cx="599256" cy="599256"/>
            </a:xfrm>
            <a:prstGeom prst="rect">
              <a:avLst/>
            </a:prstGeom>
          </p:spPr>
        </p:pic>
        <p:sp>
          <p:nvSpPr>
            <p:cNvPr id="17" name="文本框 16"/>
            <p:cNvSpPr txBox="1"/>
            <p:nvPr/>
          </p:nvSpPr>
          <p:spPr>
            <a:xfrm>
              <a:off x="9730967" y="892473"/>
              <a:ext cx="286373" cy="501526"/>
            </a:xfrm>
            <a:prstGeom prst="rect">
              <a:avLst/>
            </a:prstGeom>
            <a:noFill/>
          </p:spPr>
          <p:txBody>
            <a:bodyPr vert="eaVert" wrap="square" rtlCol="0">
              <a:spAutoFit/>
            </a:bodyPr>
            <a:lstStyle/>
            <a:p>
              <a:r>
                <a:rPr lang="en-US" altLang="zh-CN" b="1">
                  <a:solidFill>
                    <a:schemeClr val="bg1"/>
                  </a:solidFill>
                  <a:latin typeface="微软雅黑" panose="020B0503020204020204" pitchFamily="34" charset="-122"/>
                  <a:ea typeface="微软雅黑" panose="020B0503020204020204" pitchFamily="34" charset="-122"/>
                </a:rPr>
                <a:t>09.10</a:t>
              </a:r>
              <a:endParaRPr lang="zh-CN" altLang="en-US" b="1">
                <a:solidFill>
                  <a:schemeClr val="bg1"/>
                </a:solidFill>
                <a:latin typeface="微软雅黑" panose="020B0503020204020204" pitchFamily="34" charset="-122"/>
                <a:ea typeface="微软雅黑" panose="020B0503020204020204" pitchFamily="34" charset="-122"/>
              </a:endParaRPr>
            </a:p>
          </p:txBody>
        </p:sp>
      </p:grpSp>
      <p:sp>
        <p:nvSpPr>
          <p:cNvPr id="19" name="文本框 18"/>
          <p:cNvSpPr txBox="1"/>
          <p:nvPr/>
        </p:nvSpPr>
        <p:spPr>
          <a:xfrm>
            <a:off x="6675078" y="902246"/>
            <a:ext cx="4173450" cy="1824401"/>
          </a:xfrm>
          <a:prstGeom prst="rect">
            <a:avLst/>
          </a:prstGeom>
          <a:noFill/>
        </p:spPr>
        <p:txBody>
          <a:bodyPr vert="eaVert" wrap="square">
            <a:spAutoFit/>
          </a:bodyPr>
          <a:lstStyle/>
          <a:p>
            <a:pPr>
              <a:lnSpc>
                <a:spcPct val="120000"/>
              </a:lnSpc>
            </a:pP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在中国近现代史上有多个日期曾作为教师节。直至</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1985</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年，第六届全国人大常委会第九次会议通过了国务院关于建立教师节的议案，才真正确定了</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1985</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年</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9</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月</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10</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日为中国第一个教师节</a:t>
            </a: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5779601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childTnLst>
                          </p:cTn>
                        </p:par>
                        <p:par>
                          <p:cTn id="8" fill="hold" nodeType="afterGroup">
                            <p:stCondLst>
                              <p:cond delay="75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750"/>
                                        <p:tgtEl>
                                          <p:spTgt spid="7"/>
                                        </p:tgtEl>
                                      </p:cBhvr>
                                    </p:animEffect>
                                  </p:childTnLst>
                                </p:cTn>
                              </p:par>
                            </p:childTnLst>
                          </p:cTn>
                        </p:par>
                        <p:par>
                          <p:cTn id="12" fill="hold" nodeType="afterGroup">
                            <p:stCondLst>
                              <p:cond delay="1500"/>
                            </p:stCondLst>
                            <p:childTnLst>
                              <p:par>
                                <p:cTn id="13" presetID="47"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750"/>
                                        <p:tgtEl>
                                          <p:spTgt spid="6"/>
                                        </p:tgtEl>
                                      </p:cBhvr>
                                    </p:animEffect>
                                    <p:anim calcmode="lin" valueType="num">
                                      <p:cBhvr>
                                        <p:cTn id="16" dur="750" fill="hold"/>
                                        <p:tgtEl>
                                          <p:spTgt spid="6"/>
                                        </p:tgtEl>
                                        <p:attrNameLst>
                                          <p:attrName>ppt_x</p:attrName>
                                        </p:attrNameLst>
                                      </p:cBhvr>
                                      <p:tavLst>
                                        <p:tav tm="0">
                                          <p:val>
                                            <p:strVal val="#ppt_x"/>
                                          </p:val>
                                        </p:tav>
                                        <p:tav tm="100000">
                                          <p:val>
                                            <p:strVal val="#ppt_x"/>
                                          </p:val>
                                        </p:tav>
                                      </p:tavLst>
                                    </p:anim>
                                    <p:anim calcmode="lin" valueType="num">
                                      <p:cBhvr>
                                        <p:cTn id="17" dur="750" fill="hold"/>
                                        <p:tgtEl>
                                          <p:spTgt spid="6"/>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225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750" fill="hold"/>
                                        <p:tgtEl>
                                          <p:spTgt spid="8"/>
                                        </p:tgtEl>
                                        <p:attrNameLst>
                                          <p:attrName>ppt_w</p:attrName>
                                        </p:attrNameLst>
                                      </p:cBhvr>
                                      <p:tavLst>
                                        <p:tav tm="0">
                                          <p:val>
                                            <p:fltVal val="0"/>
                                          </p:val>
                                        </p:tav>
                                        <p:tav tm="100000">
                                          <p:val>
                                            <p:strVal val="#ppt_w"/>
                                          </p:val>
                                        </p:tav>
                                      </p:tavLst>
                                    </p:anim>
                                    <p:anim calcmode="lin" valueType="num">
                                      <p:cBhvr>
                                        <p:cTn id="22" dur="750" fill="hold"/>
                                        <p:tgtEl>
                                          <p:spTgt spid="8"/>
                                        </p:tgtEl>
                                        <p:attrNameLst>
                                          <p:attrName>ppt_h</p:attrName>
                                        </p:attrNameLst>
                                      </p:cBhvr>
                                      <p:tavLst>
                                        <p:tav tm="0">
                                          <p:val>
                                            <p:fltVal val="0"/>
                                          </p:val>
                                        </p:tav>
                                        <p:tav tm="100000">
                                          <p:val>
                                            <p:strVal val="#ppt_h"/>
                                          </p:val>
                                        </p:tav>
                                      </p:tavLst>
                                    </p:anim>
                                    <p:animEffect transition="in" filter="fade">
                                      <p:cBhvr>
                                        <p:cTn id="23" dur="750"/>
                                        <p:tgtEl>
                                          <p:spTgt spid="8"/>
                                        </p:tgtEl>
                                      </p:cBhvr>
                                    </p:animEffect>
                                  </p:childTnLst>
                                </p:cTn>
                              </p:par>
                            </p:childTnLst>
                          </p:cTn>
                        </p:par>
                        <p:par>
                          <p:cTn id="24" fill="hold" nodeType="afterGroup">
                            <p:stCondLst>
                              <p:cond delay="3000"/>
                            </p:stCondLst>
                            <p:childTnLst>
                              <p:par>
                                <p:cTn id="25" presetID="2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750"/>
                                        <p:tgtEl>
                                          <p:spTgt spid="11"/>
                                        </p:tgtEl>
                                      </p:cBhvr>
                                    </p:animEffect>
                                  </p:childTnLst>
                                </p:cTn>
                              </p:par>
                            </p:childTnLst>
                          </p:cTn>
                        </p:par>
                        <p:par>
                          <p:cTn id="28" fill="hold" nodeType="afterGroup">
                            <p:stCondLst>
                              <p:cond delay="3750"/>
                            </p:stCondLst>
                            <p:childTnLst>
                              <p:par>
                                <p:cTn id="29" presetID="2" presetClass="entr" presetSubtype="2"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750" fill="hold"/>
                                        <p:tgtEl>
                                          <p:spTgt spid="9"/>
                                        </p:tgtEl>
                                        <p:attrNameLst>
                                          <p:attrName>ppt_x</p:attrName>
                                        </p:attrNameLst>
                                      </p:cBhvr>
                                      <p:tavLst>
                                        <p:tav tm="0">
                                          <p:val>
                                            <p:strVal val="1+#ppt_w/2"/>
                                          </p:val>
                                        </p:tav>
                                        <p:tav tm="100000">
                                          <p:val>
                                            <p:strVal val="#ppt_x"/>
                                          </p:val>
                                        </p:tav>
                                      </p:tavLst>
                                    </p:anim>
                                    <p:anim calcmode="lin" valueType="num">
                                      <p:cBhvr additive="base">
                                        <p:cTn id="32" dur="750" fill="hold"/>
                                        <p:tgtEl>
                                          <p:spTgt spid="9"/>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4500"/>
                            </p:stCondLst>
                            <p:childTnLst>
                              <p:par>
                                <p:cTn id="34" presetID="42"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750"/>
                                        <p:tgtEl>
                                          <p:spTgt spid="10"/>
                                        </p:tgtEl>
                                      </p:cBhvr>
                                    </p:animEffect>
                                    <p:anim calcmode="lin" valueType="num">
                                      <p:cBhvr>
                                        <p:cTn id="37" dur="750" fill="hold"/>
                                        <p:tgtEl>
                                          <p:spTgt spid="10"/>
                                        </p:tgtEl>
                                        <p:attrNameLst>
                                          <p:attrName>ppt_x</p:attrName>
                                        </p:attrNameLst>
                                      </p:cBhvr>
                                      <p:tavLst>
                                        <p:tav tm="0">
                                          <p:val>
                                            <p:strVal val="#ppt_x"/>
                                          </p:val>
                                        </p:tav>
                                        <p:tav tm="100000">
                                          <p:val>
                                            <p:strVal val="#ppt_x"/>
                                          </p:val>
                                        </p:tav>
                                      </p:tavLst>
                                    </p:anim>
                                    <p:anim calcmode="lin" valueType="num">
                                      <p:cBhvr>
                                        <p:cTn id="38"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74490" y="2000250"/>
            <a:ext cx="9443020" cy="4392806"/>
          </a:xfrm>
          <a:prstGeom prst="rect">
            <a:avLst/>
          </a:prstGeom>
          <a:noFill/>
        </p:spPr>
        <p:txBody>
          <a:bodyPr wrap="square">
            <a:spAutoFit/>
          </a:bodyPr>
          <a:lstStyle>
            <a:defPPr>
              <a:defRPr lang="zh-CN"/>
            </a:defPPr>
            <a:lvl1pPr>
              <a:defRPr b="0" i="0">
                <a:solidFill>
                  <a:srgbClr val="000000"/>
                </a:solidFill>
                <a:effectLst/>
                <a:latin typeface="微软雅黑" panose="020B0503020204020204" pitchFamily="34" charset="-122"/>
                <a:ea typeface="微软雅黑" panose="020B0503020204020204" pitchFamily="34" charset="-122"/>
              </a:defRPr>
            </a:lvl1pPr>
          </a:lstStyle>
          <a:p>
            <a:pPr>
              <a:lnSpc>
                <a:spcPct val="110000"/>
              </a:lnSpc>
            </a:pPr>
            <a:r>
              <a:rPr lang="zh-CN" altLang="en-US" sz="3200" b="1" dirty="0">
                <a:solidFill>
                  <a:schemeClr val="tx1">
                    <a:lumMod val="75000"/>
                    <a:lumOff val="25000"/>
                  </a:schemeClr>
                </a:solidFill>
              </a:rPr>
              <a:t>张桂梅</a:t>
            </a:r>
            <a:r>
              <a:rPr lang="zh-CN" altLang="en-US" sz="2000" b="1" dirty="0">
                <a:solidFill>
                  <a:schemeClr val="tx1">
                    <a:lumMod val="75000"/>
                    <a:lumOff val="25000"/>
                  </a:schemeClr>
                </a:solidFill>
              </a:rPr>
              <a:t>，</a:t>
            </a:r>
            <a:r>
              <a:rPr lang="zh-CN" altLang="en-US" sz="2800" dirty="0">
                <a:solidFill>
                  <a:schemeClr val="tx1">
                    <a:lumMod val="75000"/>
                    <a:lumOff val="25000"/>
                  </a:schemeClr>
                </a:solidFill>
              </a:rPr>
              <a:t>云南省丽江华坪女子高级中学党支部书记、校长，华坪县儿童福利院（华坪儿童之家）院长。</a:t>
            </a:r>
            <a:endParaRPr lang="en-US" altLang="zh-CN" sz="2800" dirty="0">
              <a:solidFill>
                <a:schemeClr val="tx1">
                  <a:lumMod val="75000"/>
                  <a:lumOff val="25000"/>
                </a:schemeClr>
              </a:solidFill>
            </a:endParaRPr>
          </a:p>
          <a:p>
            <a:pPr>
              <a:lnSpc>
                <a:spcPct val="110000"/>
              </a:lnSpc>
            </a:pPr>
            <a:r>
              <a:rPr lang="zh-CN" altLang="en-US" sz="2800" dirty="0">
                <a:solidFill>
                  <a:schemeClr val="tx1">
                    <a:lumMod val="75000"/>
                    <a:lumOff val="25000"/>
                  </a:schemeClr>
                </a:solidFill>
              </a:rPr>
              <a:t>张桂梅同志把全部身心投入到边疆民族地区教育事业和儿童福利事业，创办了全国第一所全免费女子高中，是华坪儿童之家</a:t>
            </a:r>
            <a:r>
              <a:rPr lang="en-US" altLang="zh-CN" sz="2800" dirty="0">
                <a:solidFill>
                  <a:schemeClr val="tx1">
                    <a:lumMod val="75000"/>
                    <a:lumOff val="25000"/>
                  </a:schemeClr>
                </a:solidFill>
              </a:rPr>
              <a:t>130</a:t>
            </a:r>
            <a:r>
              <a:rPr lang="zh-CN" altLang="en-US" sz="2800" dirty="0">
                <a:solidFill>
                  <a:schemeClr val="tx1">
                    <a:lumMod val="75000"/>
                    <a:lumOff val="25000"/>
                  </a:schemeClr>
                </a:solidFill>
              </a:rPr>
              <a:t>多个孤儿的“妈妈”。</a:t>
            </a:r>
            <a:endParaRPr lang="en-US" altLang="zh-CN" sz="2800" dirty="0">
              <a:solidFill>
                <a:schemeClr val="tx1">
                  <a:lumMod val="75000"/>
                  <a:lumOff val="25000"/>
                </a:schemeClr>
              </a:solidFill>
            </a:endParaRPr>
          </a:p>
          <a:p>
            <a:pPr>
              <a:lnSpc>
                <a:spcPct val="110000"/>
              </a:lnSpc>
            </a:pPr>
            <a:r>
              <a:rPr lang="zh-CN" altLang="en-US" sz="2800" dirty="0">
                <a:solidFill>
                  <a:schemeClr val="tx1">
                    <a:lumMod val="75000"/>
                    <a:lumOff val="25000"/>
                  </a:schemeClr>
                </a:solidFill>
              </a:rPr>
              <a:t>她常年坚持家访，行程</a:t>
            </a:r>
            <a:r>
              <a:rPr lang="en-US" altLang="zh-CN" sz="2800" dirty="0">
                <a:solidFill>
                  <a:schemeClr val="tx1">
                    <a:lumMod val="75000"/>
                    <a:lumOff val="25000"/>
                  </a:schemeClr>
                </a:solidFill>
              </a:rPr>
              <a:t>11</a:t>
            </a:r>
            <a:r>
              <a:rPr lang="zh-CN" altLang="en-US" sz="2800" dirty="0">
                <a:solidFill>
                  <a:schemeClr val="tx1">
                    <a:lumMod val="75000"/>
                    <a:lumOff val="25000"/>
                  </a:schemeClr>
                </a:solidFill>
              </a:rPr>
              <a:t>万多公里，覆盖学生</a:t>
            </a:r>
            <a:r>
              <a:rPr lang="en-US" altLang="zh-CN" sz="2800" dirty="0">
                <a:solidFill>
                  <a:schemeClr val="tx1">
                    <a:lumMod val="75000"/>
                    <a:lumOff val="25000"/>
                  </a:schemeClr>
                </a:solidFill>
              </a:rPr>
              <a:t>1300</a:t>
            </a:r>
            <a:r>
              <a:rPr lang="zh-CN" altLang="en-US" sz="2800" dirty="0">
                <a:solidFill>
                  <a:schemeClr val="tx1">
                    <a:lumMod val="75000"/>
                    <a:lumOff val="25000"/>
                  </a:schemeClr>
                </a:solidFill>
              </a:rPr>
              <a:t>多名，为学校留住了学生，为学生留住了用知识改变命运的机会。她吃穿用非常简朴，对自己近乎“抠门”，却把工资、奖金捐出来，用在教学和学生身上。</a:t>
            </a:r>
          </a:p>
        </p:txBody>
      </p:sp>
      <p:grpSp>
        <p:nvGrpSpPr>
          <p:cNvPr id="2" name="组合 1"/>
          <p:cNvGrpSpPr/>
          <p:nvPr/>
        </p:nvGrpSpPr>
        <p:grpSpPr>
          <a:xfrm>
            <a:off x="3512971" y="934374"/>
            <a:ext cx="5166059" cy="856326"/>
            <a:chOff x="3512971" y="667674"/>
            <a:chExt cx="5166059" cy="856326"/>
          </a:xfrm>
        </p:grpSpPr>
        <p:grpSp>
          <p:nvGrpSpPr>
            <p:cNvPr id="14" name="组合 13"/>
            <p:cNvGrpSpPr/>
            <p:nvPr/>
          </p:nvGrpSpPr>
          <p:grpSpPr>
            <a:xfrm>
              <a:off x="3512971" y="1314450"/>
              <a:ext cx="5166059" cy="209550"/>
              <a:chOff x="1145451" y="2254985"/>
              <a:chExt cx="10015220" cy="95250"/>
            </a:xfrm>
          </p:grpSpPr>
          <p:cxnSp>
            <p:nvCxnSpPr>
              <p:cNvPr id="16" name="直接连接符 15"/>
              <p:cNvCxnSpPr/>
              <p:nvPr/>
            </p:nvCxnSpPr>
            <p:spPr>
              <a:xfrm>
                <a:off x="1145451" y="2254985"/>
                <a:ext cx="1001522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45451" y="2350235"/>
                <a:ext cx="10015220" cy="0"/>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3804234" y="667674"/>
              <a:ext cx="4583533" cy="461665"/>
            </a:xfrm>
            <a:prstGeom prst="rect">
              <a:avLst/>
            </a:prstGeom>
            <a:noFill/>
            <a:ln>
              <a:noFill/>
            </a:ln>
            <a:effectLst/>
          </p:spPr>
          <p:txBody>
            <a:bodyPr wrap="square" rtlCol="0">
              <a:spAutoFit/>
            </a:bodyPr>
            <a:lstStyle/>
            <a:p>
              <a:pPr algn="dist"/>
              <a:r>
                <a:rPr lang="zh-CN" altLang="en-US" sz="2400" b="1" dirty="0">
                  <a:ln w="19050">
                    <a:noFill/>
                  </a:ln>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教师人物 张桂梅</a:t>
              </a: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74490" y="2000250"/>
            <a:ext cx="9041990" cy="4258923"/>
          </a:xfrm>
          <a:prstGeom prst="rect">
            <a:avLst/>
          </a:prstGeom>
          <a:noFill/>
        </p:spPr>
        <p:txBody>
          <a:bodyPr wrap="square">
            <a:spAutoFit/>
          </a:bodyPr>
          <a:lstStyle>
            <a:defPPr>
              <a:defRPr lang="zh-CN"/>
            </a:defPPr>
            <a:lvl1pPr>
              <a:defRPr b="0" i="0">
                <a:solidFill>
                  <a:srgbClr val="000000"/>
                </a:solidFill>
                <a:effectLst/>
                <a:latin typeface="微软雅黑" panose="020B0503020204020204" pitchFamily="34" charset="-122"/>
                <a:ea typeface="微软雅黑" panose="020B0503020204020204" pitchFamily="34" charset="-122"/>
              </a:defRPr>
            </a:lvl1pPr>
          </a:lstStyle>
          <a:p>
            <a:pPr lvl="0">
              <a:lnSpc>
                <a:spcPct val="120000"/>
              </a:lnSpc>
              <a:defRPr/>
            </a:pPr>
            <a:r>
              <a:rPr lang="zh-CN" altLang="en-US" sz="3200" b="1" kern="0">
                <a:solidFill>
                  <a:srgbClr val="404040"/>
                </a:solidFill>
                <a:cs typeface="+mn-ea"/>
                <a:sym typeface="思源黑体 CN Bold" panose="020B0800000000000000" pitchFamily="34" charset="-122"/>
              </a:rPr>
              <a:t>莫振</a:t>
            </a:r>
            <a:r>
              <a:rPr lang="zh-CN" altLang="en-US" sz="3200" b="1" kern="0">
                <a:solidFill>
                  <a:srgbClr val="404040"/>
                </a:solidFill>
                <a:cs typeface="+mn-ea"/>
                <a:sym typeface="思源黑体 CN Bold" panose="020B0800000000000000" pitchFamily="34" charset="-122"/>
              </a:rPr>
              <a:t>高</a:t>
            </a:r>
            <a:r>
              <a:rPr lang="zh-CN" altLang="en-US" sz="3200" b="1" kern="0" smtClean="0">
                <a:solidFill>
                  <a:srgbClr val="404040"/>
                </a:solidFill>
                <a:cs typeface="+mn-ea"/>
                <a:sym typeface="思源黑体 CN Bold" panose="020B0800000000000000" pitchFamily="34" charset="-122"/>
              </a:rPr>
              <a:t>，</a:t>
            </a:r>
            <a:r>
              <a:rPr lang="zh-CN" altLang="en-US" sz="2800" kern="0" smtClean="0">
                <a:solidFill>
                  <a:srgbClr val="404040"/>
                </a:solidFill>
                <a:cs typeface="+mn-ea"/>
                <a:sym typeface="思源黑体 CN Bold" panose="020B0800000000000000" pitchFamily="34" charset="-122"/>
              </a:rPr>
              <a:t>广西都安高中</a:t>
            </a:r>
            <a:r>
              <a:rPr lang="zh-CN" altLang="en-US" sz="2800" kern="0">
                <a:solidFill>
                  <a:srgbClr val="404040"/>
                </a:solidFill>
                <a:cs typeface="+mn-ea"/>
                <a:sym typeface="思源黑体 CN Bold" panose="020B0800000000000000" pitchFamily="34" charset="-122"/>
              </a:rPr>
              <a:t>的</a:t>
            </a:r>
            <a:r>
              <a:rPr lang="zh-CN" altLang="en-US" sz="2800" kern="0">
                <a:solidFill>
                  <a:srgbClr val="404040"/>
                </a:solidFill>
                <a:cs typeface="+mn-ea"/>
                <a:sym typeface="思源黑体 CN Bold" panose="020B0800000000000000" pitchFamily="34" charset="-122"/>
              </a:rPr>
              <a:t>原校长</a:t>
            </a:r>
            <a:r>
              <a:rPr lang="zh-CN" altLang="en-US" sz="2800" kern="0" smtClean="0">
                <a:solidFill>
                  <a:srgbClr val="404040"/>
                </a:solidFill>
                <a:cs typeface="+mn-ea"/>
                <a:sym typeface="思源黑体 CN Bold" panose="020B0800000000000000" pitchFamily="34" charset="-122"/>
              </a:rPr>
              <a:t>。</a:t>
            </a:r>
            <a:endParaRPr lang="en-US" altLang="zh-CN" sz="2800" kern="0" smtClean="0">
              <a:solidFill>
                <a:srgbClr val="404040"/>
              </a:solidFill>
              <a:cs typeface="+mn-ea"/>
              <a:sym typeface="思源黑体 CN Bold" panose="020B0800000000000000" pitchFamily="34" charset="-122"/>
            </a:endParaRPr>
          </a:p>
          <a:p>
            <a:pPr lvl="0">
              <a:lnSpc>
                <a:spcPct val="120000"/>
              </a:lnSpc>
              <a:defRPr/>
            </a:pPr>
            <a:r>
              <a:rPr lang="zh-CN" altLang="en-US" sz="2800" kern="0" smtClean="0">
                <a:solidFill>
                  <a:srgbClr val="404040"/>
                </a:solidFill>
                <a:cs typeface="+mn-ea"/>
                <a:sym typeface="思源黑体 CN Bold" panose="020B0800000000000000" pitchFamily="34" charset="-122"/>
              </a:rPr>
              <a:t>任教</a:t>
            </a:r>
            <a:r>
              <a:rPr lang="zh-CN" altLang="en-US" sz="2800" kern="0">
                <a:solidFill>
                  <a:srgbClr val="404040"/>
                </a:solidFill>
                <a:cs typeface="+mn-ea"/>
                <a:sym typeface="思源黑体 CN Bold" panose="020B0800000000000000" pitchFamily="34" charset="-122"/>
              </a:rPr>
              <a:t>三十多年来跑遍每一位贫困生的家，将了解的情况一一记录</a:t>
            </a:r>
            <a:r>
              <a:rPr lang="zh-CN" altLang="en-US" sz="2800" kern="0">
                <a:solidFill>
                  <a:srgbClr val="404040"/>
                </a:solidFill>
                <a:cs typeface="+mn-ea"/>
                <a:sym typeface="思源黑体 CN Bold" panose="020B0800000000000000" pitchFamily="34" charset="-122"/>
              </a:rPr>
              <a:t>在册</a:t>
            </a:r>
            <a:r>
              <a:rPr lang="zh-CN" altLang="en-US" sz="2800" kern="0" smtClean="0">
                <a:solidFill>
                  <a:srgbClr val="404040"/>
                </a:solidFill>
                <a:cs typeface="+mn-ea"/>
                <a:sym typeface="思源黑体 CN Bold" panose="020B0800000000000000" pitchFamily="34" charset="-122"/>
              </a:rPr>
              <a:t>，并用微薄工资</a:t>
            </a:r>
            <a:r>
              <a:rPr lang="zh-CN" altLang="en-US" sz="2800" kern="0">
                <a:solidFill>
                  <a:srgbClr val="404040"/>
                </a:solidFill>
                <a:cs typeface="+mn-ea"/>
                <a:sym typeface="思源黑体 CN Bold" panose="020B0800000000000000" pitchFamily="34" charset="-122"/>
              </a:rPr>
              <a:t>资助了近</a:t>
            </a:r>
            <a:r>
              <a:rPr lang="en-US" altLang="zh-CN" sz="2800" kern="0">
                <a:solidFill>
                  <a:srgbClr val="404040"/>
                </a:solidFill>
                <a:cs typeface="+mn-ea"/>
                <a:sym typeface="思源黑体 CN Bold" panose="020B0800000000000000" pitchFamily="34" charset="-122"/>
              </a:rPr>
              <a:t>300</a:t>
            </a:r>
            <a:r>
              <a:rPr lang="zh-CN" altLang="en-US" sz="2800" kern="0">
                <a:solidFill>
                  <a:srgbClr val="404040"/>
                </a:solidFill>
                <a:cs typeface="+mn-ea"/>
                <a:sym typeface="思源黑体 CN Bold" panose="020B0800000000000000" pitchFamily="34" charset="-122"/>
              </a:rPr>
              <a:t>名</a:t>
            </a:r>
            <a:r>
              <a:rPr lang="zh-CN" altLang="en-US" sz="2800" kern="0" smtClean="0">
                <a:solidFill>
                  <a:srgbClr val="404040"/>
                </a:solidFill>
                <a:cs typeface="+mn-ea"/>
                <a:sym typeface="思源黑体 CN Bold" panose="020B0800000000000000" pitchFamily="34" charset="-122"/>
              </a:rPr>
              <a:t>学生。后来，他</a:t>
            </a:r>
            <a:r>
              <a:rPr lang="zh-CN" altLang="en-US" sz="2800" kern="0">
                <a:solidFill>
                  <a:srgbClr val="404040"/>
                </a:solidFill>
                <a:cs typeface="+mn-ea"/>
                <a:sym typeface="思源黑体 CN Bold" panose="020B0800000000000000" pitchFamily="34" charset="-122"/>
              </a:rPr>
              <a:t>利用休息时间，来到全国各地的机关、企事业单位，做演讲、做动员，只为通过社会力量，帮助更多的瑶乡儿女走出</a:t>
            </a:r>
            <a:r>
              <a:rPr lang="zh-CN" altLang="en-US" sz="2800" kern="0">
                <a:solidFill>
                  <a:srgbClr val="404040"/>
                </a:solidFill>
                <a:cs typeface="+mn-ea"/>
                <a:sym typeface="思源黑体 CN Bold" panose="020B0800000000000000" pitchFamily="34" charset="-122"/>
              </a:rPr>
              <a:t>大山</a:t>
            </a:r>
            <a:r>
              <a:rPr lang="zh-CN" altLang="en-US" sz="2800" kern="0" smtClean="0">
                <a:solidFill>
                  <a:srgbClr val="404040"/>
                </a:solidFill>
                <a:cs typeface="+mn-ea"/>
                <a:sym typeface="思源黑体 CN Bold" panose="020B0800000000000000" pitchFamily="34" charset="-122"/>
              </a:rPr>
              <a:t>。莫</a:t>
            </a:r>
            <a:r>
              <a:rPr lang="zh-CN" altLang="en-US" sz="2800" kern="0">
                <a:solidFill>
                  <a:srgbClr val="404040"/>
                </a:solidFill>
                <a:cs typeface="+mn-ea"/>
                <a:sym typeface="思源黑体 CN Bold" panose="020B0800000000000000" pitchFamily="34" charset="-122"/>
              </a:rPr>
              <a:t>振高一共筹集了</a:t>
            </a:r>
            <a:r>
              <a:rPr lang="en-US" altLang="zh-CN" sz="2800" kern="0">
                <a:solidFill>
                  <a:srgbClr val="404040"/>
                </a:solidFill>
                <a:cs typeface="+mn-ea"/>
                <a:sym typeface="思源黑体 CN Bold" panose="020B0800000000000000" pitchFamily="34" charset="-122"/>
              </a:rPr>
              <a:t>3000</a:t>
            </a:r>
            <a:r>
              <a:rPr lang="zh-CN" altLang="en-US" sz="2800" kern="0">
                <a:solidFill>
                  <a:srgbClr val="404040"/>
                </a:solidFill>
                <a:cs typeface="+mn-ea"/>
                <a:sym typeface="思源黑体 CN Bold" panose="020B0800000000000000" pitchFamily="34" charset="-122"/>
              </a:rPr>
              <a:t>多万元善款，让</a:t>
            </a:r>
            <a:r>
              <a:rPr lang="en-US" altLang="zh-CN" sz="2800" kern="0">
                <a:solidFill>
                  <a:srgbClr val="404040"/>
                </a:solidFill>
                <a:cs typeface="+mn-ea"/>
                <a:sym typeface="思源黑体 CN Bold" panose="020B0800000000000000" pitchFamily="34" charset="-122"/>
              </a:rPr>
              <a:t>1.8</a:t>
            </a:r>
            <a:r>
              <a:rPr lang="zh-CN" altLang="en-US" sz="2800" kern="0">
                <a:solidFill>
                  <a:srgbClr val="404040"/>
                </a:solidFill>
                <a:cs typeface="+mn-ea"/>
                <a:sym typeface="思源黑体 CN Bold" panose="020B0800000000000000" pitchFamily="34" charset="-122"/>
              </a:rPr>
              <a:t>万贫困学子圆了大学</a:t>
            </a:r>
            <a:r>
              <a:rPr lang="zh-CN" altLang="en-US" sz="2800" kern="0">
                <a:solidFill>
                  <a:srgbClr val="404040"/>
                </a:solidFill>
                <a:cs typeface="+mn-ea"/>
                <a:sym typeface="思源黑体 CN Bold" panose="020B0800000000000000" pitchFamily="34" charset="-122"/>
              </a:rPr>
              <a:t>梦</a:t>
            </a:r>
            <a:r>
              <a:rPr lang="zh-CN" altLang="en-US" sz="2800" kern="0" smtClean="0">
                <a:solidFill>
                  <a:srgbClr val="404040"/>
                </a:solidFill>
                <a:cs typeface="+mn-ea"/>
                <a:sym typeface="思源黑体 CN Bold" panose="020B0800000000000000" pitchFamily="34" charset="-122"/>
              </a:rPr>
              <a:t>。</a:t>
            </a:r>
            <a:r>
              <a:rPr lang="en-US" altLang="zh-CN" sz="2800" kern="0" smtClean="0">
                <a:solidFill>
                  <a:srgbClr val="404040"/>
                </a:solidFill>
                <a:cs typeface="+mn-ea"/>
                <a:sym typeface="思源黑体 CN Bold" panose="020B0800000000000000" pitchFamily="34" charset="-122"/>
              </a:rPr>
              <a:t>2015</a:t>
            </a:r>
            <a:r>
              <a:rPr lang="zh-CN" altLang="en-US" sz="2800" kern="0">
                <a:solidFill>
                  <a:srgbClr val="404040"/>
                </a:solidFill>
                <a:cs typeface="+mn-ea"/>
                <a:sym typeface="思源黑体 CN Bold" panose="020B0800000000000000" pitchFamily="34" charset="-122"/>
              </a:rPr>
              <a:t>年</a:t>
            </a:r>
            <a:r>
              <a:rPr lang="en-US" altLang="zh-CN" sz="2800" kern="0">
                <a:solidFill>
                  <a:srgbClr val="404040"/>
                </a:solidFill>
                <a:cs typeface="+mn-ea"/>
                <a:sym typeface="思源黑体 CN Bold" panose="020B0800000000000000" pitchFamily="34" charset="-122"/>
              </a:rPr>
              <a:t>3</a:t>
            </a:r>
            <a:r>
              <a:rPr lang="zh-CN" altLang="en-US" sz="2800" kern="0">
                <a:solidFill>
                  <a:srgbClr val="404040"/>
                </a:solidFill>
                <a:cs typeface="+mn-ea"/>
                <a:sym typeface="思源黑体 CN Bold" panose="020B0800000000000000" pitchFamily="34" charset="-122"/>
              </a:rPr>
              <a:t>月</a:t>
            </a:r>
            <a:r>
              <a:rPr lang="en-US" altLang="zh-CN" sz="2800" kern="0">
                <a:solidFill>
                  <a:srgbClr val="404040"/>
                </a:solidFill>
                <a:cs typeface="+mn-ea"/>
                <a:sym typeface="思源黑体 CN Bold" panose="020B0800000000000000" pitchFamily="34" charset="-122"/>
              </a:rPr>
              <a:t>9</a:t>
            </a:r>
            <a:r>
              <a:rPr lang="zh-CN" altLang="en-US" sz="2800" kern="0" smtClean="0">
                <a:solidFill>
                  <a:srgbClr val="404040"/>
                </a:solidFill>
                <a:cs typeface="+mn-ea"/>
                <a:sym typeface="思源黑体 CN Bold" panose="020B0800000000000000" pitchFamily="34" charset="-122"/>
              </a:rPr>
              <a:t>日</a:t>
            </a:r>
            <a:r>
              <a:rPr lang="en-US" altLang="zh-CN" sz="2800" kern="0" smtClean="0">
                <a:solidFill>
                  <a:srgbClr val="404040"/>
                </a:solidFill>
                <a:cs typeface="+mn-ea"/>
                <a:sym typeface="思源黑体 CN Bold" panose="020B0800000000000000" pitchFamily="34" charset="-122"/>
              </a:rPr>
              <a:t>,</a:t>
            </a:r>
            <a:r>
              <a:rPr lang="zh-CN" altLang="en-US" sz="2800" kern="0" smtClean="0">
                <a:solidFill>
                  <a:srgbClr val="404040"/>
                </a:solidFill>
                <a:cs typeface="+mn-ea"/>
                <a:sym typeface="思源黑体 CN Bold" panose="020B0800000000000000" pitchFamily="34" charset="-122"/>
              </a:rPr>
              <a:t>因</a:t>
            </a:r>
            <a:r>
              <a:rPr lang="zh-CN" altLang="en-US" sz="2800" kern="0">
                <a:solidFill>
                  <a:srgbClr val="404040"/>
                </a:solidFill>
                <a:cs typeface="+mn-ea"/>
                <a:sym typeface="思源黑体 CN Bold" panose="020B0800000000000000" pitchFamily="34" charset="-122"/>
              </a:rPr>
              <a:t>积劳成疾，莫</a:t>
            </a:r>
            <a:r>
              <a:rPr lang="zh-CN" altLang="en-US" sz="2800" kern="0">
                <a:solidFill>
                  <a:srgbClr val="404040"/>
                </a:solidFill>
                <a:cs typeface="+mn-ea"/>
                <a:sym typeface="思源黑体 CN Bold" panose="020B0800000000000000" pitchFamily="34" charset="-122"/>
              </a:rPr>
              <a:t>振</a:t>
            </a:r>
            <a:r>
              <a:rPr lang="zh-CN" altLang="en-US" sz="2800" kern="0" smtClean="0">
                <a:solidFill>
                  <a:srgbClr val="404040"/>
                </a:solidFill>
                <a:cs typeface="+mn-ea"/>
                <a:sym typeface="思源黑体 CN Bold" panose="020B0800000000000000" pitchFamily="34" charset="-122"/>
              </a:rPr>
              <a:t>高突发</a:t>
            </a:r>
            <a:r>
              <a:rPr lang="zh-CN" altLang="en-US" sz="2800" kern="0">
                <a:solidFill>
                  <a:srgbClr val="404040"/>
                </a:solidFill>
                <a:cs typeface="+mn-ea"/>
                <a:sym typeface="思源黑体 CN Bold" panose="020B0800000000000000" pitchFamily="34" charset="-122"/>
              </a:rPr>
              <a:t>心脏病</a:t>
            </a:r>
            <a:r>
              <a:rPr lang="zh-CN" altLang="en-US" sz="2800" kern="0">
                <a:solidFill>
                  <a:srgbClr val="404040"/>
                </a:solidFill>
                <a:cs typeface="+mn-ea"/>
                <a:sym typeface="思源黑体 CN Bold" panose="020B0800000000000000" pitchFamily="34" charset="-122"/>
              </a:rPr>
              <a:t>去世</a:t>
            </a:r>
            <a:r>
              <a:rPr lang="zh-CN" altLang="en-US" sz="2800" kern="0" smtClean="0">
                <a:solidFill>
                  <a:srgbClr val="404040"/>
                </a:solidFill>
                <a:cs typeface="+mn-ea"/>
                <a:sym typeface="思源黑体 CN Bold" panose="020B0800000000000000" pitchFamily="34" charset="-122"/>
              </a:rPr>
              <a:t>。</a:t>
            </a:r>
            <a:endParaRPr lang="zh-CN" altLang="en-US" sz="2800" kern="0">
              <a:solidFill>
                <a:srgbClr val="404040"/>
              </a:solidFill>
              <a:cs typeface="+mn-ea"/>
              <a:sym typeface="思源黑体 CN Bold" panose="020B0800000000000000" pitchFamily="34" charset="-122"/>
            </a:endParaRPr>
          </a:p>
        </p:txBody>
      </p:sp>
      <p:grpSp>
        <p:nvGrpSpPr>
          <p:cNvPr id="2" name="组合 1"/>
          <p:cNvGrpSpPr/>
          <p:nvPr/>
        </p:nvGrpSpPr>
        <p:grpSpPr>
          <a:xfrm>
            <a:off x="3512971" y="934374"/>
            <a:ext cx="5166059" cy="856326"/>
            <a:chOff x="3512971" y="667674"/>
            <a:chExt cx="5166059" cy="856326"/>
          </a:xfrm>
        </p:grpSpPr>
        <p:grpSp>
          <p:nvGrpSpPr>
            <p:cNvPr id="14" name="组合 13"/>
            <p:cNvGrpSpPr/>
            <p:nvPr/>
          </p:nvGrpSpPr>
          <p:grpSpPr>
            <a:xfrm>
              <a:off x="3512971" y="1314450"/>
              <a:ext cx="5166059" cy="209550"/>
              <a:chOff x="1145451" y="2254985"/>
              <a:chExt cx="10015220" cy="95250"/>
            </a:xfrm>
          </p:grpSpPr>
          <p:cxnSp>
            <p:nvCxnSpPr>
              <p:cNvPr id="16" name="直接连接符 15"/>
              <p:cNvCxnSpPr/>
              <p:nvPr/>
            </p:nvCxnSpPr>
            <p:spPr>
              <a:xfrm>
                <a:off x="1145451" y="2254985"/>
                <a:ext cx="1001522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45451" y="2350235"/>
                <a:ext cx="10015220" cy="0"/>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3804234" y="667674"/>
              <a:ext cx="4583533" cy="461665"/>
            </a:xfrm>
            <a:prstGeom prst="rect">
              <a:avLst/>
            </a:prstGeom>
            <a:noFill/>
            <a:ln>
              <a:noFill/>
            </a:ln>
            <a:effectLst/>
          </p:spPr>
          <p:txBody>
            <a:bodyPr wrap="square" rtlCol="0">
              <a:spAutoFit/>
            </a:bodyPr>
            <a:lstStyle/>
            <a:p>
              <a:pPr algn="dist"/>
              <a:r>
                <a:rPr lang="zh-CN" altLang="en-US" sz="2400" b="1">
                  <a:ln w="19050">
                    <a:noFill/>
                  </a:ln>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教师人物莫振高</a:t>
              </a:r>
            </a:p>
          </p:txBody>
        </p:sp>
      </p:grpSp>
    </p:spTree>
    <p:extLst>
      <p:ext uri="{BB962C8B-B14F-4D97-AF65-F5344CB8AC3E}">
        <p14:creationId xmlns:p14="http://schemas.microsoft.com/office/powerpoint/2010/main" val="153052199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图片 4"/>
          <p:cNvPicPr/>
          <p:nvPr/>
        </p:nvPicPr>
        <p:blipFill>
          <a:blip r:embed="rId3">
            <a:grayscl/>
            <a:extLst>
              <a:ext uri="{28A0092B-C50C-407E-A947-70E740481C1C}">
                <a14:useLocalDpi xmlns:a14="http://schemas.microsoft.com/office/drawing/2010/main"/>
              </a:ext>
            </a:extLst>
          </a:blip>
          <a:stretch>
            <a:fillRect/>
          </a:stretch>
        </p:blipFill>
        <p:spPr>
          <a:xfrm flipH="1">
            <a:off x="-3134" y="4371978"/>
            <a:ext cx="12192000" cy="2513406"/>
          </a:xfrm>
          <a:prstGeom prst="rect">
            <a:avLst/>
          </a:prstGeom>
        </p:spPr>
      </p:pic>
      <p:pic>
        <p:nvPicPr>
          <p:cNvPr id="7" name="图片 6"/>
          <p:cNvPicPr>
            <a:picLocks noChangeAspect="1"/>
          </p:cNvPicPr>
          <p:nvPr/>
        </p:nvPicPr>
        <p:blipFill>
          <a:blip r:embed="rId4" cstate="email">
            <a:lum bright="70000" contrast="-70000"/>
            <a:extLst>
              <a:ext uri="{28A0092B-C50C-407E-A947-70E740481C1C}">
                <a14:useLocalDpi xmlns:a14="http://schemas.microsoft.com/office/drawing/2010/main"/>
              </a:ext>
            </a:extLst>
          </a:blip>
          <a:srcRect/>
          <a:stretch>
            <a:fillRect/>
          </a:stretch>
        </p:blipFill>
        <p:spPr>
          <a:xfrm>
            <a:off x="1099546" y="4180371"/>
            <a:ext cx="4472351" cy="314551"/>
          </a:xfrm>
          <a:prstGeom prst="rect">
            <a:avLst/>
          </a:prstGeom>
        </p:spPr>
      </p:pic>
      <p:pic>
        <p:nvPicPr>
          <p:cNvPr id="6" name="图片 5"/>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rot="19972816" flipH="1">
            <a:off x="-282103" y="-1843758"/>
            <a:ext cx="4943328" cy="6381387"/>
          </a:xfrm>
          <a:prstGeom prst="rect">
            <a:avLst/>
          </a:prstGeom>
        </p:spPr>
      </p:pic>
      <p:sp>
        <p:nvSpPr>
          <p:cNvPr id="8" name="文本框 7"/>
          <p:cNvSpPr txBox="1"/>
          <p:nvPr/>
        </p:nvSpPr>
        <p:spPr>
          <a:xfrm>
            <a:off x="1953054" y="1494201"/>
            <a:ext cx="1368153" cy="3154710"/>
          </a:xfrm>
          <a:prstGeom prst="rect">
            <a:avLst/>
          </a:prstGeom>
          <a:noFill/>
        </p:spPr>
        <p:txBody>
          <a:bodyPr wrap="square" rtlCol="0">
            <a:spAutoFit/>
          </a:bodyPr>
          <a:lstStyle/>
          <a:p>
            <a:r>
              <a:rPr lang="zh-CN" altLang="en-US" sz="19900" spc="-300">
                <a:gradFill flip="none" rotWithShape="1">
                  <a:gsLst>
                    <a:gs pos="23000">
                      <a:srgbClr val="872406"/>
                    </a:gs>
                    <a:gs pos="77000">
                      <a:schemeClr val="tx1">
                        <a:lumMod val="75000"/>
                        <a:lumOff val="25000"/>
                      </a:schemeClr>
                    </a:gs>
                  </a:gsLst>
                  <a:lin ang="2700000" scaled="1"/>
                </a:gradFill>
                <a:latin typeface="微软雅黑" panose="020B0503020204020204" pitchFamily="34" charset="-122"/>
                <a:ea typeface="微软雅黑" panose="020B0503020204020204" pitchFamily="34" charset="-122"/>
              </a:rPr>
              <a:t>叁</a:t>
            </a:r>
          </a:p>
        </p:txBody>
      </p:sp>
      <p:sp>
        <p:nvSpPr>
          <p:cNvPr id="9" name="文本框 8"/>
          <p:cNvSpPr txBox="1"/>
          <p:nvPr/>
        </p:nvSpPr>
        <p:spPr>
          <a:xfrm>
            <a:off x="4704606" y="3363094"/>
            <a:ext cx="6791994" cy="1015663"/>
          </a:xfrm>
          <a:prstGeom prst="rect">
            <a:avLst/>
          </a:prstGeom>
          <a:noFill/>
        </p:spPr>
        <p:txBody>
          <a:bodyPr wrap="square" rtlCol="0">
            <a:spAutoFit/>
          </a:bodyPr>
          <a:lstStyle/>
          <a:p>
            <a:r>
              <a:rPr lang="zh-CN" altLang="en-US" sz="6000" spc="-300">
                <a:solidFill>
                  <a:schemeClr val="tx1">
                    <a:lumMod val="65000"/>
                    <a:lumOff val="35000"/>
                  </a:schemeClr>
                </a:solidFill>
                <a:latin typeface="微软雅黑" panose="020B0503020204020204" pitchFamily="34" charset="-122"/>
                <a:ea typeface="微软雅黑" panose="020B0503020204020204" pitchFamily="34" charset="-122"/>
              </a:rPr>
              <a:t>尊师重教的故事</a:t>
            </a:r>
            <a:endParaRPr lang="zh-CN" altLang="en-US" sz="6000"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758316" y="4292152"/>
            <a:ext cx="3421569" cy="369332"/>
          </a:xfrm>
          <a:prstGeom prst="rect">
            <a:avLst/>
          </a:prstGeom>
          <a:noFill/>
        </p:spPr>
        <p:txBody>
          <a:bodyPr wrap="square" rtlCol="0">
            <a:spAutoFit/>
          </a:bodyPr>
          <a:lstStyle/>
          <a:p>
            <a:r>
              <a:rPr lang="zh-CN" altLang="en-US">
                <a:solidFill>
                  <a:schemeClr val="bg1">
                    <a:lumMod val="75000"/>
                  </a:schemeClr>
                </a:solidFill>
                <a:latin typeface="思源黑体" panose="020B0500000000000000" pitchFamily="34" charset="-122"/>
                <a:ea typeface="思源黑体" panose="020B0500000000000000" pitchFamily="34" charset="-122"/>
                <a:sym typeface="思源黑体" panose="020B0500000000000000" pitchFamily="34" charset="-122"/>
              </a:rPr>
              <a:t>师者，所以传道受业解惑也。</a:t>
            </a:r>
          </a:p>
        </p:txBody>
      </p:sp>
      <p:pic>
        <p:nvPicPr>
          <p:cNvPr id="11" name="图片 10"/>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646967" y="1556485"/>
            <a:ext cx="2393990" cy="913514"/>
          </a:xfrm>
          <a:custGeom>
            <a:avLst/>
            <a:gdLst>
              <a:gd name="connsiteX0" fmla="*/ 0 w 4692776"/>
              <a:gd name="connsiteY0" fmla="*/ 0 h 1790700"/>
              <a:gd name="connsiteX1" fmla="*/ 3421807 w 4692776"/>
              <a:gd name="connsiteY1" fmla="*/ 0 h 1790700"/>
              <a:gd name="connsiteX2" fmla="*/ 3828183 w 4692776"/>
              <a:gd name="connsiteY2" fmla="*/ 733734 h 1790700"/>
              <a:gd name="connsiteX3" fmla="*/ 4692776 w 4692776"/>
              <a:gd name="connsiteY3" fmla="*/ 949882 h 1790700"/>
              <a:gd name="connsiteX4" fmla="*/ 4692776 w 4692776"/>
              <a:gd name="connsiteY4" fmla="*/ 1790700 h 1790700"/>
              <a:gd name="connsiteX5" fmla="*/ 0 w 4692776"/>
              <a:gd name="connsiteY5" fmla="*/ 179070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776" h="1790700">
                <a:moveTo>
                  <a:pt x="0" y="0"/>
                </a:moveTo>
                <a:lnTo>
                  <a:pt x="3421807" y="0"/>
                </a:lnTo>
                <a:lnTo>
                  <a:pt x="3828183" y="733734"/>
                </a:lnTo>
                <a:lnTo>
                  <a:pt x="4692776" y="949882"/>
                </a:lnTo>
                <a:lnTo>
                  <a:pt x="4692776" y="1790700"/>
                </a:lnTo>
                <a:lnTo>
                  <a:pt x="0" y="1790700"/>
                </a:lnTo>
                <a:close/>
              </a:path>
            </a:pathLst>
          </a:custGeom>
        </p:spPr>
      </p:pic>
      <p:grpSp>
        <p:nvGrpSpPr>
          <p:cNvPr id="15" name="组合 14"/>
          <p:cNvGrpSpPr/>
          <p:nvPr/>
        </p:nvGrpSpPr>
        <p:grpSpPr>
          <a:xfrm>
            <a:off x="10680627" y="683034"/>
            <a:ext cx="966068" cy="988143"/>
            <a:chOff x="9582150" y="781050"/>
            <a:chExt cx="599256" cy="612949"/>
          </a:xfrm>
        </p:grpSpPr>
        <p:pic>
          <p:nvPicPr>
            <p:cNvPr id="16" name="图片 1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582150" y="781050"/>
              <a:ext cx="599256" cy="599256"/>
            </a:xfrm>
            <a:prstGeom prst="rect">
              <a:avLst/>
            </a:prstGeom>
          </p:spPr>
        </p:pic>
        <p:sp>
          <p:nvSpPr>
            <p:cNvPr id="17" name="文本框 16"/>
            <p:cNvSpPr txBox="1"/>
            <p:nvPr/>
          </p:nvSpPr>
          <p:spPr>
            <a:xfrm>
              <a:off x="9730967" y="892473"/>
              <a:ext cx="286373" cy="501526"/>
            </a:xfrm>
            <a:prstGeom prst="rect">
              <a:avLst/>
            </a:prstGeom>
            <a:noFill/>
          </p:spPr>
          <p:txBody>
            <a:bodyPr vert="eaVert" wrap="square" rtlCol="0">
              <a:spAutoFit/>
            </a:bodyPr>
            <a:lstStyle/>
            <a:p>
              <a:r>
                <a:rPr lang="en-US" altLang="zh-CN" b="1">
                  <a:solidFill>
                    <a:schemeClr val="bg1"/>
                  </a:solidFill>
                  <a:latin typeface="微软雅黑" panose="020B0503020204020204" pitchFamily="34" charset="-122"/>
                  <a:ea typeface="微软雅黑" panose="020B0503020204020204" pitchFamily="34" charset="-122"/>
                </a:rPr>
                <a:t>09.10</a:t>
              </a:r>
              <a:endParaRPr lang="zh-CN" altLang="en-US" b="1">
                <a:solidFill>
                  <a:schemeClr val="bg1"/>
                </a:solidFill>
                <a:latin typeface="微软雅黑" panose="020B0503020204020204" pitchFamily="34" charset="-122"/>
                <a:ea typeface="微软雅黑" panose="020B0503020204020204" pitchFamily="34" charset="-122"/>
              </a:endParaRPr>
            </a:p>
          </p:txBody>
        </p:sp>
      </p:grpSp>
      <p:sp>
        <p:nvSpPr>
          <p:cNvPr id="19" name="文本框 18"/>
          <p:cNvSpPr txBox="1"/>
          <p:nvPr/>
        </p:nvSpPr>
        <p:spPr>
          <a:xfrm>
            <a:off x="6675078" y="902246"/>
            <a:ext cx="4173450" cy="1824401"/>
          </a:xfrm>
          <a:prstGeom prst="rect">
            <a:avLst/>
          </a:prstGeom>
          <a:noFill/>
        </p:spPr>
        <p:txBody>
          <a:bodyPr vert="eaVert" wrap="square">
            <a:spAutoFit/>
          </a:bodyPr>
          <a:lstStyle/>
          <a:p>
            <a:pPr>
              <a:lnSpc>
                <a:spcPct val="120000"/>
              </a:lnSpc>
            </a:pP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在中国近现代史上有多个日期曾作为教师节。直至</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1985</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年，第六届全国人大常委会第九次会议通过了国务院关于建立教师节的议案，才真正确定了</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1985</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年</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9</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月</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10</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日为中国第一个教师节</a:t>
            </a: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7964664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childTnLst>
                          </p:cTn>
                        </p:par>
                        <p:par>
                          <p:cTn id="8" fill="hold" nodeType="afterGroup">
                            <p:stCondLst>
                              <p:cond delay="75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750"/>
                                        <p:tgtEl>
                                          <p:spTgt spid="7"/>
                                        </p:tgtEl>
                                      </p:cBhvr>
                                    </p:animEffect>
                                  </p:childTnLst>
                                </p:cTn>
                              </p:par>
                            </p:childTnLst>
                          </p:cTn>
                        </p:par>
                        <p:par>
                          <p:cTn id="12" fill="hold" nodeType="afterGroup">
                            <p:stCondLst>
                              <p:cond delay="1500"/>
                            </p:stCondLst>
                            <p:childTnLst>
                              <p:par>
                                <p:cTn id="13" presetID="47"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750"/>
                                        <p:tgtEl>
                                          <p:spTgt spid="6"/>
                                        </p:tgtEl>
                                      </p:cBhvr>
                                    </p:animEffect>
                                    <p:anim calcmode="lin" valueType="num">
                                      <p:cBhvr>
                                        <p:cTn id="16" dur="750" fill="hold"/>
                                        <p:tgtEl>
                                          <p:spTgt spid="6"/>
                                        </p:tgtEl>
                                        <p:attrNameLst>
                                          <p:attrName>ppt_x</p:attrName>
                                        </p:attrNameLst>
                                      </p:cBhvr>
                                      <p:tavLst>
                                        <p:tav tm="0">
                                          <p:val>
                                            <p:strVal val="#ppt_x"/>
                                          </p:val>
                                        </p:tav>
                                        <p:tav tm="100000">
                                          <p:val>
                                            <p:strVal val="#ppt_x"/>
                                          </p:val>
                                        </p:tav>
                                      </p:tavLst>
                                    </p:anim>
                                    <p:anim calcmode="lin" valueType="num">
                                      <p:cBhvr>
                                        <p:cTn id="17" dur="750" fill="hold"/>
                                        <p:tgtEl>
                                          <p:spTgt spid="6"/>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225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750" fill="hold"/>
                                        <p:tgtEl>
                                          <p:spTgt spid="8"/>
                                        </p:tgtEl>
                                        <p:attrNameLst>
                                          <p:attrName>ppt_w</p:attrName>
                                        </p:attrNameLst>
                                      </p:cBhvr>
                                      <p:tavLst>
                                        <p:tav tm="0">
                                          <p:val>
                                            <p:fltVal val="0"/>
                                          </p:val>
                                        </p:tav>
                                        <p:tav tm="100000">
                                          <p:val>
                                            <p:strVal val="#ppt_w"/>
                                          </p:val>
                                        </p:tav>
                                      </p:tavLst>
                                    </p:anim>
                                    <p:anim calcmode="lin" valueType="num">
                                      <p:cBhvr>
                                        <p:cTn id="22" dur="750" fill="hold"/>
                                        <p:tgtEl>
                                          <p:spTgt spid="8"/>
                                        </p:tgtEl>
                                        <p:attrNameLst>
                                          <p:attrName>ppt_h</p:attrName>
                                        </p:attrNameLst>
                                      </p:cBhvr>
                                      <p:tavLst>
                                        <p:tav tm="0">
                                          <p:val>
                                            <p:fltVal val="0"/>
                                          </p:val>
                                        </p:tav>
                                        <p:tav tm="100000">
                                          <p:val>
                                            <p:strVal val="#ppt_h"/>
                                          </p:val>
                                        </p:tav>
                                      </p:tavLst>
                                    </p:anim>
                                    <p:animEffect transition="in" filter="fade">
                                      <p:cBhvr>
                                        <p:cTn id="23" dur="750"/>
                                        <p:tgtEl>
                                          <p:spTgt spid="8"/>
                                        </p:tgtEl>
                                      </p:cBhvr>
                                    </p:animEffect>
                                  </p:childTnLst>
                                </p:cTn>
                              </p:par>
                            </p:childTnLst>
                          </p:cTn>
                        </p:par>
                        <p:par>
                          <p:cTn id="24" fill="hold" nodeType="afterGroup">
                            <p:stCondLst>
                              <p:cond delay="3000"/>
                            </p:stCondLst>
                            <p:childTnLst>
                              <p:par>
                                <p:cTn id="25" presetID="2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750"/>
                                        <p:tgtEl>
                                          <p:spTgt spid="11"/>
                                        </p:tgtEl>
                                      </p:cBhvr>
                                    </p:animEffect>
                                  </p:childTnLst>
                                </p:cTn>
                              </p:par>
                            </p:childTnLst>
                          </p:cTn>
                        </p:par>
                        <p:par>
                          <p:cTn id="28" fill="hold" nodeType="afterGroup">
                            <p:stCondLst>
                              <p:cond delay="3750"/>
                            </p:stCondLst>
                            <p:childTnLst>
                              <p:par>
                                <p:cTn id="29" presetID="2" presetClass="entr" presetSubtype="2"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750" fill="hold"/>
                                        <p:tgtEl>
                                          <p:spTgt spid="9"/>
                                        </p:tgtEl>
                                        <p:attrNameLst>
                                          <p:attrName>ppt_x</p:attrName>
                                        </p:attrNameLst>
                                      </p:cBhvr>
                                      <p:tavLst>
                                        <p:tav tm="0">
                                          <p:val>
                                            <p:strVal val="1+#ppt_w/2"/>
                                          </p:val>
                                        </p:tav>
                                        <p:tav tm="100000">
                                          <p:val>
                                            <p:strVal val="#ppt_x"/>
                                          </p:val>
                                        </p:tav>
                                      </p:tavLst>
                                    </p:anim>
                                    <p:anim calcmode="lin" valueType="num">
                                      <p:cBhvr additive="base">
                                        <p:cTn id="32" dur="750" fill="hold"/>
                                        <p:tgtEl>
                                          <p:spTgt spid="9"/>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4500"/>
                            </p:stCondLst>
                            <p:childTnLst>
                              <p:par>
                                <p:cTn id="34" presetID="42"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750"/>
                                        <p:tgtEl>
                                          <p:spTgt spid="10"/>
                                        </p:tgtEl>
                                      </p:cBhvr>
                                    </p:animEffect>
                                    <p:anim calcmode="lin" valueType="num">
                                      <p:cBhvr>
                                        <p:cTn id="37" dur="750" fill="hold"/>
                                        <p:tgtEl>
                                          <p:spTgt spid="10"/>
                                        </p:tgtEl>
                                        <p:attrNameLst>
                                          <p:attrName>ppt_x</p:attrName>
                                        </p:attrNameLst>
                                      </p:cBhvr>
                                      <p:tavLst>
                                        <p:tav tm="0">
                                          <p:val>
                                            <p:strVal val="#ppt_x"/>
                                          </p:val>
                                        </p:tav>
                                        <p:tav tm="100000">
                                          <p:val>
                                            <p:strVal val="#ppt_x"/>
                                          </p:val>
                                        </p:tav>
                                      </p:tavLst>
                                    </p:anim>
                                    <p:anim calcmode="lin" valueType="num">
                                      <p:cBhvr>
                                        <p:cTn id="38"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91744" y="2030875"/>
            <a:ext cx="7845096" cy="4292230"/>
            <a:chOff x="987802" y="2047116"/>
            <a:chExt cx="7845096" cy="4292230"/>
          </a:xfrm>
        </p:grpSpPr>
        <p:cxnSp>
          <p:nvCxnSpPr>
            <p:cNvPr id="14" name="直接连接符 13"/>
            <p:cNvCxnSpPr/>
            <p:nvPr/>
          </p:nvCxnSpPr>
          <p:spPr>
            <a:xfrm>
              <a:off x="1022061" y="2047116"/>
              <a:ext cx="7776578" cy="0"/>
            </a:xfrm>
            <a:prstGeom prst="line">
              <a:avLst/>
            </a:prstGeom>
            <a:ln w="3175" cap="rnd">
              <a:solidFill>
                <a:srgbClr val="7F7F7F"/>
              </a:solidFill>
              <a:round/>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112281" y="2154290"/>
              <a:ext cx="7686358" cy="4185056"/>
            </a:xfrm>
            <a:prstGeom prst="rect">
              <a:avLst/>
            </a:prstGeom>
            <a:noFill/>
          </p:spPr>
          <p:txBody>
            <a:bodyPr wrap="square" rtlCol="0">
              <a:spAutoFit/>
            </a:bodyPr>
            <a:lstStyle/>
            <a:p>
              <a:pPr>
                <a:lnSpc>
                  <a:spcPct val="120000"/>
                </a:lnSpc>
              </a:pPr>
              <a:r>
                <a:rPr lang="zh-CN" altLang="en-US" sz="2800">
                  <a:solidFill>
                    <a:srgbClr val="404040"/>
                  </a:solidFill>
                  <a:latin typeface="微软雅黑" panose="020B0503020204020204" pitchFamily="34" charset="-122"/>
                  <a:ea typeface="微软雅黑" panose="020B0503020204020204" pitchFamily="34" charset="-122"/>
                </a:rPr>
                <a:t>孔子的学生子贡，聪颖好学。一次鲁国一大夫在人前贬低孔子，抬高子贡，子贡非常气愤。他当即以房子为喻，说老师的围墙高十数丈，屋内富丽堂皇，不是一般人看得到的；而自己不过只有肩高的围墙，一眼就可望尽。他还把老师孔子比作太阳和月亮，说他光彩照人不是常人所能</a:t>
              </a:r>
              <a:r>
                <a:rPr lang="zh-CN" altLang="en-US" sz="2800">
                  <a:solidFill>
                    <a:srgbClr val="404040"/>
                  </a:solidFill>
                  <a:latin typeface="微软雅黑" panose="020B0503020204020204" pitchFamily="34" charset="-122"/>
                  <a:ea typeface="微软雅黑" panose="020B0503020204020204" pitchFamily="34" charset="-122"/>
                </a:rPr>
                <a:t>超越的</a:t>
              </a:r>
              <a:r>
                <a:rPr lang="zh-CN" altLang="en-US" sz="2800" smtClean="0">
                  <a:solidFill>
                    <a:srgbClr val="404040"/>
                  </a:solidFill>
                  <a:latin typeface="微软雅黑" panose="020B0503020204020204" pitchFamily="34" charset="-122"/>
                  <a:ea typeface="微软雅黑" panose="020B0503020204020204" pitchFamily="34" charset="-122"/>
                </a:rPr>
                <a:t>。孔子</a:t>
              </a:r>
              <a:r>
                <a:rPr lang="zh-CN" altLang="en-US" sz="2800">
                  <a:solidFill>
                    <a:srgbClr val="404040"/>
                  </a:solidFill>
                  <a:latin typeface="微软雅黑" panose="020B0503020204020204" pitchFamily="34" charset="-122"/>
                  <a:ea typeface="微软雅黑" panose="020B0503020204020204" pitchFamily="34" charset="-122"/>
                </a:rPr>
                <a:t>死后，子贡悲痛万分，在孔子墓旁结庐而居，一直守墓</a:t>
              </a:r>
              <a:r>
                <a:rPr lang="en-US" altLang="zh-CN" sz="2800">
                  <a:solidFill>
                    <a:srgbClr val="404040"/>
                  </a:solidFill>
                  <a:latin typeface="微软雅黑" panose="020B0503020204020204" pitchFamily="34" charset="-122"/>
                  <a:ea typeface="微软雅黑" panose="020B0503020204020204" pitchFamily="34" charset="-122"/>
                </a:rPr>
                <a:t>6</a:t>
              </a:r>
              <a:r>
                <a:rPr lang="zh-CN" altLang="en-US" sz="2800">
                  <a:solidFill>
                    <a:srgbClr val="404040"/>
                  </a:solidFill>
                  <a:latin typeface="微软雅黑" panose="020B0503020204020204" pitchFamily="34" charset="-122"/>
                  <a:ea typeface="微软雅黑" panose="020B0503020204020204" pitchFamily="34" charset="-122"/>
                </a:rPr>
                <a:t>年。 </a:t>
              </a:r>
            </a:p>
          </p:txBody>
        </p:sp>
        <p:cxnSp>
          <p:nvCxnSpPr>
            <p:cNvPr id="16" name="直接连接符 15"/>
            <p:cNvCxnSpPr/>
            <p:nvPr/>
          </p:nvCxnSpPr>
          <p:spPr>
            <a:xfrm>
              <a:off x="987802" y="6306511"/>
              <a:ext cx="7845096" cy="0"/>
            </a:xfrm>
            <a:prstGeom prst="line">
              <a:avLst/>
            </a:prstGeom>
            <a:ln w="3175" cap="rnd">
              <a:solidFill>
                <a:srgbClr val="7F7F7F"/>
              </a:solidFill>
              <a:round/>
            </a:ln>
          </p:spPr>
          <p:style>
            <a:lnRef idx="1">
              <a:schemeClr val="accent1"/>
            </a:lnRef>
            <a:fillRef idx="0">
              <a:schemeClr val="accent1"/>
            </a:fillRef>
            <a:effectRef idx="0">
              <a:schemeClr val="accent1"/>
            </a:effectRef>
            <a:fontRef idx="minor">
              <a:schemeClr val="tx1"/>
            </a:fontRef>
          </p:style>
        </p:cxnSp>
      </p:grpSp>
      <p:sp>
        <p:nvSpPr>
          <p:cNvPr id="17" name="圆角矩形 12"/>
          <p:cNvSpPr/>
          <p:nvPr/>
        </p:nvSpPr>
        <p:spPr>
          <a:xfrm>
            <a:off x="5688043" y="1197272"/>
            <a:ext cx="4142717" cy="492346"/>
          </a:xfrm>
          <a:prstGeom prst="roundRect">
            <a:avLst>
              <a:gd name="adj" fmla="val 50000"/>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800" b="1" smtClean="0">
                <a:solidFill>
                  <a:srgbClr val="FFFFFF"/>
                </a:solidFill>
                <a:latin typeface="微软雅黑" panose="020B0503020204020204" pitchFamily="34" charset="-122"/>
                <a:ea typeface="微软雅黑" panose="020B0503020204020204" pitchFamily="34" charset="-122"/>
              </a:rPr>
              <a:t>子贡尊师</a:t>
            </a:r>
            <a:endParaRPr kumimoji="1" lang="zh-CN" altLang="en-US" sz="2800" b="1" dirty="0">
              <a:solidFill>
                <a:srgbClr val="FFFFFF"/>
              </a:solidFill>
              <a:latin typeface="微软雅黑" panose="020B0503020204020204" pitchFamily="34" charset="-122"/>
              <a:ea typeface="微软雅黑" panose="020B0503020204020204" pitchFamily="34" charset="-122"/>
            </a:endParaRPr>
          </a:p>
        </p:txBody>
      </p:sp>
      <p:sp>
        <p:nvSpPr>
          <p:cNvPr id="28" name="矩形: 圆角 27"/>
          <p:cNvSpPr/>
          <p:nvPr/>
        </p:nvSpPr>
        <p:spPr>
          <a:xfrm>
            <a:off x="407368" y="2138049"/>
            <a:ext cx="2736304" cy="3643949"/>
          </a:xfrm>
          <a:prstGeom prst="roundRect">
            <a:avLst>
              <a:gd name="adj" fmla="val 7554"/>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2428925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nodeType="afterGroup">
                            <p:stCondLst>
                              <p:cond delay="500"/>
                            </p:stCondLst>
                            <p:childTnLst>
                              <p:par>
                                <p:cTn id="9" presetID="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91744" y="2030875"/>
            <a:ext cx="7845096" cy="4259395"/>
            <a:chOff x="987802" y="2047116"/>
            <a:chExt cx="7845096" cy="4259395"/>
          </a:xfrm>
        </p:grpSpPr>
        <p:cxnSp>
          <p:nvCxnSpPr>
            <p:cNvPr id="14" name="直接连接符 13"/>
            <p:cNvCxnSpPr/>
            <p:nvPr/>
          </p:nvCxnSpPr>
          <p:spPr>
            <a:xfrm>
              <a:off x="1022061" y="2047116"/>
              <a:ext cx="7776578" cy="0"/>
            </a:xfrm>
            <a:prstGeom prst="line">
              <a:avLst/>
            </a:prstGeom>
            <a:ln w="3175" cap="rnd">
              <a:solidFill>
                <a:srgbClr val="7F7F7F"/>
              </a:solidFill>
              <a:round/>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112281" y="2154290"/>
              <a:ext cx="7686358" cy="3667992"/>
            </a:xfrm>
            <a:prstGeom prst="rect">
              <a:avLst/>
            </a:prstGeom>
            <a:noFill/>
          </p:spPr>
          <p:txBody>
            <a:bodyPr wrap="square" rtlCol="0">
              <a:spAutoFit/>
            </a:bodyPr>
            <a:lstStyle/>
            <a:p>
              <a:pPr>
                <a:lnSpc>
                  <a:spcPct val="120000"/>
                </a:lnSpc>
              </a:pPr>
              <a:r>
                <a:rPr lang="zh-CN" altLang="en-US" sz="2800">
                  <a:solidFill>
                    <a:srgbClr val="404040"/>
                  </a:solidFill>
                  <a:latin typeface="微软雅黑" panose="020B0503020204020204" pitchFamily="34" charset="-122"/>
                  <a:ea typeface="微软雅黑" panose="020B0503020204020204" pitchFamily="34" charset="-122"/>
                </a:rPr>
                <a:t>有一天，杨时和游酢前来拜见程颐，在窗外看到老师在屋里打坐。他俩不忍心惊扰老师，又不放弃求教的机会，就静静地站在门外等他醒来。可天上却下起了鹅毛大雪，并且越下越大，杨时和游酢仍一直站在雪中。等程颐醒来后，门外的积雪已有一尺厚了。这时，杨时和游酢才踏着一尺深的积雪走进去。</a:t>
              </a:r>
            </a:p>
          </p:txBody>
        </p:sp>
        <p:cxnSp>
          <p:nvCxnSpPr>
            <p:cNvPr id="16" name="直接连接符 15"/>
            <p:cNvCxnSpPr/>
            <p:nvPr/>
          </p:nvCxnSpPr>
          <p:spPr>
            <a:xfrm>
              <a:off x="987802" y="6306511"/>
              <a:ext cx="7845096" cy="0"/>
            </a:xfrm>
            <a:prstGeom prst="line">
              <a:avLst/>
            </a:prstGeom>
            <a:ln w="3175" cap="rnd">
              <a:solidFill>
                <a:srgbClr val="7F7F7F"/>
              </a:solidFill>
              <a:round/>
            </a:ln>
          </p:spPr>
          <p:style>
            <a:lnRef idx="1">
              <a:schemeClr val="accent1"/>
            </a:lnRef>
            <a:fillRef idx="0">
              <a:schemeClr val="accent1"/>
            </a:fillRef>
            <a:effectRef idx="0">
              <a:schemeClr val="accent1"/>
            </a:effectRef>
            <a:fontRef idx="minor">
              <a:schemeClr val="tx1"/>
            </a:fontRef>
          </p:style>
        </p:cxnSp>
      </p:grpSp>
      <p:sp>
        <p:nvSpPr>
          <p:cNvPr id="17" name="圆角矩形 12"/>
          <p:cNvSpPr/>
          <p:nvPr/>
        </p:nvSpPr>
        <p:spPr>
          <a:xfrm>
            <a:off x="5688043" y="1197272"/>
            <a:ext cx="4142717" cy="492346"/>
          </a:xfrm>
          <a:prstGeom prst="roundRect">
            <a:avLst>
              <a:gd name="adj" fmla="val 50000"/>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800" b="1">
                <a:solidFill>
                  <a:srgbClr val="FFFFFF"/>
                </a:solidFill>
                <a:latin typeface="微软雅黑" panose="020B0503020204020204" pitchFamily="34" charset="-122"/>
                <a:ea typeface="微软雅黑" panose="020B0503020204020204" pitchFamily="34" charset="-122"/>
              </a:rPr>
              <a:t>程门立雪</a:t>
            </a:r>
            <a:endParaRPr kumimoji="1" lang="zh-CN" altLang="en-US" sz="2800" b="1" dirty="0">
              <a:solidFill>
                <a:srgbClr val="FFFFFF"/>
              </a:solidFill>
              <a:latin typeface="微软雅黑" panose="020B0503020204020204" pitchFamily="34" charset="-122"/>
              <a:ea typeface="微软雅黑" panose="020B0503020204020204" pitchFamily="34" charset="-122"/>
            </a:endParaRPr>
          </a:p>
        </p:txBody>
      </p:sp>
      <p:sp>
        <p:nvSpPr>
          <p:cNvPr id="28" name="矩形: 圆角 27"/>
          <p:cNvSpPr/>
          <p:nvPr/>
        </p:nvSpPr>
        <p:spPr>
          <a:xfrm>
            <a:off x="407368" y="2138049"/>
            <a:ext cx="2736304" cy="3643949"/>
          </a:xfrm>
          <a:prstGeom prst="roundRect">
            <a:avLst>
              <a:gd name="adj" fmla="val 7554"/>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0312531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nodeType="afterGroup">
                            <p:stCondLst>
                              <p:cond delay="500"/>
                            </p:stCondLst>
                            <p:childTnLst>
                              <p:par>
                                <p:cTn id="9" presetID="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76596" y="1971882"/>
            <a:ext cx="7845096" cy="4259395"/>
            <a:chOff x="987802" y="2047116"/>
            <a:chExt cx="7845096" cy="4259395"/>
          </a:xfrm>
        </p:grpSpPr>
        <p:cxnSp>
          <p:nvCxnSpPr>
            <p:cNvPr id="14" name="直接连接符 13"/>
            <p:cNvCxnSpPr/>
            <p:nvPr/>
          </p:nvCxnSpPr>
          <p:spPr>
            <a:xfrm>
              <a:off x="1022061" y="2047116"/>
              <a:ext cx="7776578" cy="0"/>
            </a:xfrm>
            <a:prstGeom prst="line">
              <a:avLst/>
            </a:prstGeom>
            <a:ln w="3175" cap="rnd">
              <a:solidFill>
                <a:srgbClr val="7F7F7F"/>
              </a:solidFill>
              <a:round/>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112281" y="2154290"/>
              <a:ext cx="7686358" cy="3667992"/>
            </a:xfrm>
            <a:prstGeom prst="rect">
              <a:avLst/>
            </a:prstGeom>
            <a:noFill/>
          </p:spPr>
          <p:txBody>
            <a:bodyPr wrap="square" rtlCol="0">
              <a:spAutoFit/>
            </a:bodyPr>
            <a:lstStyle/>
            <a:p>
              <a:pPr>
                <a:lnSpc>
                  <a:spcPct val="120000"/>
                </a:lnSpc>
              </a:pPr>
              <a:r>
                <a:rPr lang="zh-CN" altLang="en-US" sz="2800">
                  <a:solidFill>
                    <a:srgbClr val="404040"/>
                  </a:solidFill>
                  <a:latin typeface="微软雅黑" panose="020B0503020204020204" pitchFamily="34" charset="-122"/>
                  <a:ea typeface="微软雅黑" panose="020B0503020204020204" pitchFamily="34" charset="-122"/>
                </a:rPr>
                <a:t>鲁迅对启蒙老师寿镜吾一直很尊敬。他</a:t>
              </a:r>
              <a:r>
                <a:rPr lang="en-US" altLang="zh-CN" sz="2800">
                  <a:solidFill>
                    <a:srgbClr val="404040"/>
                  </a:solidFill>
                  <a:latin typeface="微软雅黑" panose="020B0503020204020204" pitchFamily="34" charset="-122"/>
                  <a:ea typeface="微软雅黑" panose="020B0503020204020204" pitchFamily="34" charset="-122"/>
                </a:rPr>
                <a:t>18</a:t>
              </a:r>
              <a:r>
                <a:rPr lang="zh-CN" altLang="en-US" sz="2800">
                  <a:solidFill>
                    <a:srgbClr val="404040"/>
                  </a:solidFill>
                  <a:latin typeface="微软雅黑" panose="020B0503020204020204" pitchFamily="34" charset="-122"/>
                  <a:ea typeface="微软雅黑" panose="020B0503020204020204" pitchFamily="34" charset="-122"/>
                </a:rPr>
                <a:t>岁到南京读书，每当放假回绍兴时，总要抽空看望寿先生。</a:t>
              </a:r>
              <a:r>
                <a:rPr lang="en-US" altLang="zh-CN" sz="2800">
                  <a:solidFill>
                    <a:srgbClr val="404040"/>
                  </a:solidFill>
                  <a:latin typeface="微软雅黑" panose="020B0503020204020204" pitchFamily="34" charset="-122"/>
                  <a:ea typeface="微软雅黑" panose="020B0503020204020204" pitchFamily="34" charset="-122"/>
                </a:rPr>
                <a:t>1902</a:t>
              </a:r>
              <a:r>
                <a:rPr lang="zh-CN" altLang="en-US" sz="2800">
                  <a:solidFill>
                    <a:srgbClr val="404040"/>
                  </a:solidFill>
                  <a:latin typeface="微软雅黑" panose="020B0503020204020204" pitchFamily="34" charset="-122"/>
                  <a:ea typeface="微软雅黑" panose="020B0503020204020204" pitchFamily="34" charset="-122"/>
                </a:rPr>
                <a:t>年至</a:t>
              </a:r>
              <a:r>
                <a:rPr lang="en-US" altLang="zh-CN" sz="2800">
                  <a:solidFill>
                    <a:srgbClr val="404040"/>
                  </a:solidFill>
                  <a:latin typeface="微软雅黑" panose="020B0503020204020204" pitchFamily="34" charset="-122"/>
                  <a:ea typeface="微软雅黑" panose="020B0503020204020204" pitchFamily="34" charset="-122"/>
                </a:rPr>
                <a:t>1909</a:t>
              </a:r>
              <a:r>
                <a:rPr lang="zh-CN" altLang="en-US" sz="2800">
                  <a:solidFill>
                    <a:srgbClr val="404040"/>
                  </a:solidFill>
                  <a:latin typeface="微软雅黑" panose="020B0503020204020204" pitchFamily="34" charset="-122"/>
                  <a:ea typeface="微软雅黑" panose="020B0503020204020204" pitchFamily="34" charset="-122"/>
                </a:rPr>
                <a:t>年，在东渡日本留学的</a:t>
              </a:r>
              <a:r>
                <a:rPr lang="en-US" altLang="zh-CN" sz="2800">
                  <a:solidFill>
                    <a:srgbClr val="404040"/>
                  </a:solidFill>
                  <a:latin typeface="微软雅黑" panose="020B0503020204020204" pitchFamily="34" charset="-122"/>
                  <a:ea typeface="微软雅黑" panose="020B0503020204020204" pitchFamily="34" charset="-122"/>
                </a:rPr>
                <a:t>8</a:t>
              </a:r>
              <a:r>
                <a:rPr lang="zh-CN" altLang="en-US" sz="2800">
                  <a:solidFill>
                    <a:srgbClr val="404040"/>
                  </a:solidFill>
                  <a:latin typeface="微软雅黑" panose="020B0503020204020204" pitchFamily="34" charset="-122"/>
                  <a:ea typeface="微软雅黑" panose="020B0503020204020204" pitchFamily="34" charset="-122"/>
                </a:rPr>
                <a:t>年间，他经常写信向寿老师汇报自己在异国的学习情况。一次，他奉母命从日本回绍兴办婚事，仅在家中停留了四天，但他仍在百忙中抽时间专程探望了年逾花甲的寿先生。</a:t>
              </a:r>
            </a:p>
          </p:txBody>
        </p:sp>
        <p:cxnSp>
          <p:nvCxnSpPr>
            <p:cNvPr id="16" name="直接连接符 15"/>
            <p:cNvCxnSpPr/>
            <p:nvPr/>
          </p:nvCxnSpPr>
          <p:spPr>
            <a:xfrm>
              <a:off x="987802" y="6306511"/>
              <a:ext cx="7845096" cy="0"/>
            </a:xfrm>
            <a:prstGeom prst="line">
              <a:avLst/>
            </a:prstGeom>
            <a:ln w="3175" cap="rnd">
              <a:solidFill>
                <a:srgbClr val="7F7F7F"/>
              </a:solidFill>
              <a:round/>
            </a:ln>
          </p:spPr>
          <p:style>
            <a:lnRef idx="1">
              <a:schemeClr val="accent1"/>
            </a:lnRef>
            <a:fillRef idx="0">
              <a:schemeClr val="accent1"/>
            </a:fillRef>
            <a:effectRef idx="0">
              <a:schemeClr val="accent1"/>
            </a:effectRef>
            <a:fontRef idx="minor">
              <a:schemeClr val="tx1"/>
            </a:fontRef>
          </p:style>
        </p:cxnSp>
      </p:grpSp>
      <p:sp>
        <p:nvSpPr>
          <p:cNvPr id="17" name="圆角矩形 12"/>
          <p:cNvSpPr/>
          <p:nvPr/>
        </p:nvSpPr>
        <p:spPr>
          <a:xfrm>
            <a:off x="2472895" y="1138279"/>
            <a:ext cx="4142717" cy="492346"/>
          </a:xfrm>
          <a:prstGeom prst="roundRect">
            <a:avLst>
              <a:gd name="adj" fmla="val 50000"/>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800" b="1" smtClean="0">
                <a:solidFill>
                  <a:srgbClr val="FFFFFF"/>
                </a:solidFill>
                <a:latin typeface="微软雅黑" panose="020B0503020204020204" pitchFamily="34" charset="-122"/>
                <a:ea typeface="微软雅黑" panose="020B0503020204020204" pitchFamily="34" charset="-122"/>
              </a:rPr>
              <a:t>鲁迅与寿镜吾</a:t>
            </a:r>
            <a:endParaRPr kumimoji="1" lang="zh-CN" altLang="en-US" sz="2800" b="1" dirty="0">
              <a:solidFill>
                <a:srgbClr val="FFFFFF"/>
              </a:solidFill>
              <a:latin typeface="微软雅黑" panose="020B0503020204020204" pitchFamily="34" charset="-122"/>
              <a:ea typeface="微软雅黑" panose="020B0503020204020204" pitchFamily="34" charset="-122"/>
            </a:endParaRPr>
          </a:p>
        </p:txBody>
      </p:sp>
      <p:sp>
        <p:nvSpPr>
          <p:cNvPr id="28" name="矩形: 圆角 27"/>
          <p:cNvSpPr/>
          <p:nvPr/>
        </p:nvSpPr>
        <p:spPr>
          <a:xfrm>
            <a:off x="8832304" y="2079056"/>
            <a:ext cx="2736304" cy="3643949"/>
          </a:xfrm>
          <a:prstGeom prst="roundRect">
            <a:avLst>
              <a:gd name="adj" fmla="val 7554"/>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7470035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nodeType="afterGroup">
                            <p:stCondLst>
                              <p:cond delay="500"/>
                            </p:stCondLst>
                            <p:childTnLst>
                              <p:par>
                                <p:cTn id="9" presetID="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26003" y="2030875"/>
            <a:ext cx="7845096" cy="3751123"/>
            <a:chOff x="1022061" y="2047116"/>
            <a:chExt cx="7845096" cy="3751123"/>
          </a:xfrm>
        </p:grpSpPr>
        <p:cxnSp>
          <p:nvCxnSpPr>
            <p:cNvPr id="14" name="直接连接符 13"/>
            <p:cNvCxnSpPr/>
            <p:nvPr/>
          </p:nvCxnSpPr>
          <p:spPr>
            <a:xfrm>
              <a:off x="1022061" y="2047116"/>
              <a:ext cx="7776578" cy="0"/>
            </a:xfrm>
            <a:prstGeom prst="line">
              <a:avLst/>
            </a:prstGeom>
            <a:ln w="3175" cap="rnd">
              <a:solidFill>
                <a:srgbClr val="7F7F7F"/>
              </a:solidFill>
              <a:round/>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112281" y="2154290"/>
              <a:ext cx="7686358" cy="3323987"/>
            </a:xfrm>
            <a:prstGeom prst="rect">
              <a:avLst/>
            </a:prstGeom>
            <a:noFill/>
          </p:spPr>
          <p:txBody>
            <a:bodyPr wrap="square" rtlCol="0">
              <a:spAutoFit/>
            </a:bodyPr>
            <a:lstStyle/>
            <a:p>
              <a:pPr>
                <a:lnSpc>
                  <a:spcPct val="150000"/>
                </a:lnSpc>
              </a:pPr>
              <a:r>
                <a:rPr lang="en-US" altLang="zh-CN" sz="2800">
                  <a:solidFill>
                    <a:srgbClr val="404040"/>
                  </a:solidFill>
                  <a:latin typeface="微软雅黑" panose="020B0503020204020204" pitchFamily="34" charset="-122"/>
                  <a:ea typeface="微软雅黑" panose="020B0503020204020204" pitchFamily="34" charset="-122"/>
                </a:rPr>
                <a:t>1959</a:t>
              </a:r>
              <a:r>
                <a:rPr lang="zh-CN" altLang="en-US" sz="2800">
                  <a:solidFill>
                    <a:srgbClr val="404040"/>
                  </a:solidFill>
                  <a:latin typeface="微软雅黑" panose="020B0503020204020204" pitchFamily="34" charset="-122"/>
                  <a:ea typeface="微软雅黑" panose="020B0503020204020204" pitchFamily="34" charset="-122"/>
                </a:rPr>
                <a:t>年</a:t>
              </a:r>
              <a:r>
                <a:rPr lang="en-US" altLang="zh-CN" sz="2800">
                  <a:solidFill>
                    <a:srgbClr val="404040"/>
                  </a:solidFill>
                  <a:latin typeface="微软雅黑" panose="020B0503020204020204" pitchFamily="34" charset="-122"/>
                  <a:ea typeface="微软雅黑" panose="020B0503020204020204" pitchFamily="34" charset="-122"/>
                </a:rPr>
                <a:t>6</a:t>
              </a:r>
              <a:r>
                <a:rPr lang="zh-CN" altLang="en-US" sz="2800">
                  <a:solidFill>
                    <a:srgbClr val="404040"/>
                  </a:solidFill>
                  <a:latin typeface="微软雅黑" panose="020B0503020204020204" pitchFamily="34" charset="-122"/>
                  <a:ea typeface="微软雅黑" panose="020B0503020204020204" pitchFamily="34" charset="-122"/>
                </a:rPr>
                <a:t>月</a:t>
              </a:r>
              <a:r>
                <a:rPr lang="en-US" altLang="zh-CN" sz="2800">
                  <a:solidFill>
                    <a:srgbClr val="404040"/>
                  </a:solidFill>
                  <a:latin typeface="微软雅黑" panose="020B0503020204020204" pitchFamily="34" charset="-122"/>
                  <a:ea typeface="微软雅黑" panose="020B0503020204020204" pitchFamily="34" charset="-122"/>
                </a:rPr>
                <a:t>25</a:t>
              </a:r>
              <a:r>
                <a:rPr lang="zh-CN" altLang="en-US" sz="2800">
                  <a:solidFill>
                    <a:srgbClr val="404040"/>
                  </a:solidFill>
                  <a:latin typeface="微软雅黑" panose="020B0503020204020204" pitchFamily="34" charset="-122"/>
                  <a:ea typeface="微软雅黑" panose="020B0503020204020204" pitchFamily="34" charset="-122"/>
                </a:rPr>
                <a:t>日</a:t>
              </a:r>
              <a:r>
                <a:rPr lang="zh-CN" altLang="en-US" sz="2800">
                  <a:solidFill>
                    <a:srgbClr val="404040"/>
                  </a:solidFill>
                  <a:latin typeface="微软雅黑" panose="020B0503020204020204" pitchFamily="34" charset="-122"/>
                  <a:ea typeface="微软雅黑" panose="020B0503020204020204" pitchFamily="34" charset="-122"/>
                </a:rPr>
                <a:t>，毛主席回到阔别</a:t>
              </a:r>
              <a:r>
                <a:rPr lang="en-US" altLang="zh-CN" sz="2800">
                  <a:solidFill>
                    <a:srgbClr val="404040"/>
                  </a:solidFill>
                  <a:latin typeface="微软雅黑" panose="020B0503020204020204" pitchFamily="34" charset="-122"/>
                  <a:ea typeface="微软雅黑" panose="020B0503020204020204" pitchFamily="34" charset="-122"/>
                </a:rPr>
                <a:t>32</a:t>
              </a:r>
              <a:r>
                <a:rPr lang="zh-CN" altLang="en-US" sz="2800">
                  <a:solidFill>
                    <a:srgbClr val="404040"/>
                  </a:solidFill>
                  <a:latin typeface="微软雅黑" panose="020B0503020204020204" pitchFamily="34" charset="-122"/>
                  <a:ea typeface="微软雅黑" panose="020B0503020204020204" pitchFamily="34" charset="-122"/>
                </a:rPr>
                <a:t>年的故乡韶山，他特意邀请自己在私塾读书时的教师毛禹珠一起用饭，席间热情为老师敬酒。毛禹珠</a:t>
              </a:r>
              <a:r>
                <a:rPr lang="zh-CN" altLang="en-US" sz="2800">
                  <a:solidFill>
                    <a:srgbClr val="404040"/>
                  </a:solidFill>
                  <a:latin typeface="微软雅黑" panose="020B0503020204020204" pitchFamily="34" charset="-122"/>
                  <a:ea typeface="微软雅黑" panose="020B0503020204020204" pitchFamily="34" charset="-122"/>
                </a:rPr>
                <a:t>不胜</a:t>
              </a:r>
              <a:r>
                <a:rPr lang="zh-CN" altLang="en-US" sz="2800" smtClean="0">
                  <a:solidFill>
                    <a:srgbClr val="404040"/>
                  </a:solidFill>
                  <a:latin typeface="微软雅黑" panose="020B0503020204020204" pitchFamily="34" charset="-122"/>
                  <a:ea typeface="微软雅黑" panose="020B0503020204020204" pitchFamily="34" charset="-122"/>
                </a:rPr>
                <a:t>荣幸，感慨</a:t>
              </a:r>
              <a:r>
                <a:rPr lang="zh-CN" altLang="en-US" sz="2800">
                  <a:solidFill>
                    <a:srgbClr val="404040"/>
                  </a:solidFill>
                  <a:latin typeface="微软雅黑" panose="020B0503020204020204" pitchFamily="34" charset="-122"/>
                  <a:ea typeface="微软雅黑" panose="020B0503020204020204" pitchFamily="34" charset="-122"/>
                </a:rPr>
                <a:t>地说：“主席敬酒，岂敢岂敢</a:t>
              </a:r>
              <a:r>
                <a:rPr lang="en-US" altLang="zh-CN" sz="2800">
                  <a:solidFill>
                    <a:srgbClr val="404040"/>
                  </a:solidFill>
                  <a:latin typeface="微软雅黑" panose="020B0503020204020204" pitchFamily="34" charset="-122"/>
                  <a:ea typeface="微软雅黑" panose="020B0503020204020204" pitchFamily="34" charset="-122"/>
                </a:rPr>
                <a:t>!”</a:t>
              </a:r>
              <a:r>
                <a:rPr lang="zh-CN" altLang="en-US" sz="2800">
                  <a:solidFill>
                    <a:srgbClr val="404040"/>
                  </a:solidFill>
                  <a:latin typeface="微软雅黑" panose="020B0503020204020204" pitchFamily="34" charset="-122"/>
                  <a:ea typeface="微软雅黑" panose="020B0503020204020204" pitchFamily="34" charset="-122"/>
                </a:rPr>
                <a:t>毛主席却笑盈盈地回答：</a:t>
              </a:r>
              <a:r>
                <a:rPr lang="zh-CN" altLang="en-US" sz="2800">
                  <a:solidFill>
                    <a:srgbClr val="404040"/>
                  </a:solidFill>
                  <a:latin typeface="微软雅黑" panose="020B0503020204020204" pitchFamily="34" charset="-122"/>
                  <a:ea typeface="微软雅黑" panose="020B0503020204020204" pitchFamily="34" charset="-122"/>
                </a:rPr>
                <a:t>“</a:t>
              </a:r>
              <a:r>
                <a:rPr lang="zh-CN" altLang="en-US" sz="2800" smtClean="0">
                  <a:solidFill>
                    <a:srgbClr val="404040"/>
                  </a:solidFill>
                  <a:latin typeface="微软雅黑" panose="020B0503020204020204" pitchFamily="34" charset="-122"/>
                  <a:ea typeface="微软雅黑" panose="020B0503020204020204" pitchFamily="34" charset="-122"/>
                </a:rPr>
                <a:t>敬老尊贤，应该</a:t>
              </a:r>
              <a:r>
                <a:rPr lang="zh-CN" altLang="en-US" sz="2800">
                  <a:solidFill>
                    <a:srgbClr val="404040"/>
                  </a:solidFill>
                  <a:latin typeface="微软雅黑" panose="020B0503020204020204" pitchFamily="34" charset="-122"/>
                  <a:ea typeface="微软雅黑" panose="020B0503020204020204" pitchFamily="34" charset="-122"/>
                </a:rPr>
                <a:t>应该</a:t>
              </a:r>
              <a:r>
                <a:rPr lang="en-US" altLang="zh-CN" sz="2800">
                  <a:solidFill>
                    <a:srgbClr val="404040"/>
                  </a:solidFill>
                  <a:latin typeface="微软雅黑" panose="020B0503020204020204" pitchFamily="34" charset="-122"/>
                  <a:ea typeface="微软雅黑" panose="020B0503020204020204" pitchFamily="34" charset="-122"/>
                </a:rPr>
                <a:t>!” </a:t>
              </a:r>
            </a:p>
          </p:txBody>
        </p:sp>
        <p:cxnSp>
          <p:nvCxnSpPr>
            <p:cNvPr id="16" name="直接连接符 15"/>
            <p:cNvCxnSpPr/>
            <p:nvPr/>
          </p:nvCxnSpPr>
          <p:spPr>
            <a:xfrm>
              <a:off x="1022061" y="5798239"/>
              <a:ext cx="7845096" cy="0"/>
            </a:xfrm>
            <a:prstGeom prst="line">
              <a:avLst/>
            </a:prstGeom>
            <a:ln w="3175" cap="rnd">
              <a:solidFill>
                <a:srgbClr val="7F7F7F"/>
              </a:solidFill>
              <a:round/>
            </a:ln>
          </p:spPr>
          <p:style>
            <a:lnRef idx="1">
              <a:schemeClr val="accent1"/>
            </a:lnRef>
            <a:fillRef idx="0">
              <a:schemeClr val="accent1"/>
            </a:fillRef>
            <a:effectRef idx="0">
              <a:schemeClr val="accent1"/>
            </a:effectRef>
            <a:fontRef idx="minor">
              <a:schemeClr val="tx1"/>
            </a:fontRef>
          </p:style>
        </p:cxnSp>
      </p:grpSp>
      <p:sp>
        <p:nvSpPr>
          <p:cNvPr id="17" name="圆角矩形 12"/>
          <p:cNvSpPr/>
          <p:nvPr/>
        </p:nvSpPr>
        <p:spPr>
          <a:xfrm>
            <a:off x="5688043" y="1197272"/>
            <a:ext cx="4142717" cy="492346"/>
          </a:xfrm>
          <a:prstGeom prst="roundRect">
            <a:avLst>
              <a:gd name="adj" fmla="val 50000"/>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800" b="1" smtClean="0">
                <a:solidFill>
                  <a:srgbClr val="FFFFFF"/>
                </a:solidFill>
                <a:latin typeface="微软雅黑" panose="020B0503020204020204" pitchFamily="34" charset="-122"/>
                <a:ea typeface="微软雅黑" panose="020B0503020204020204" pitchFamily="34" charset="-122"/>
              </a:rPr>
              <a:t>毛主席敬酒</a:t>
            </a:r>
            <a:endParaRPr kumimoji="1" lang="zh-CN" altLang="en-US" sz="2800" b="1" dirty="0">
              <a:solidFill>
                <a:srgbClr val="FFFFFF"/>
              </a:solidFill>
              <a:latin typeface="微软雅黑" panose="020B0503020204020204" pitchFamily="34" charset="-122"/>
              <a:ea typeface="微软雅黑" panose="020B0503020204020204" pitchFamily="34" charset="-122"/>
            </a:endParaRPr>
          </a:p>
        </p:txBody>
      </p:sp>
      <p:sp>
        <p:nvSpPr>
          <p:cNvPr id="28" name="矩形: 圆角 27"/>
          <p:cNvSpPr/>
          <p:nvPr/>
        </p:nvSpPr>
        <p:spPr>
          <a:xfrm>
            <a:off x="407368" y="2030875"/>
            <a:ext cx="2736304" cy="3643949"/>
          </a:xfrm>
          <a:prstGeom prst="roundRect">
            <a:avLst>
              <a:gd name="adj" fmla="val 7554"/>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9085315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nodeType="afterGroup">
                            <p:stCondLst>
                              <p:cond delay="500"/>
                            </p:stCondLst>
                            <p:childTnLst>
                              <p:par>
                                <p:cTn id="9" presetID="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图片 4"/>
          <p:cNvPicPr/>
          <p:nvPr/>
        </p:nvPicPr>
        <p:blipFill>
          <a:blip r:embed="rId3">
            <a:grayscl/>
            <a:extLst>
              <a:ext uri="{28A0092B-C50C-407E-A947-70E740481C1C}">
                <a14:useLocalDpi xmlns:a14="http://schemas.microsoft.com/office/drawing/2010/main"/>
              </a:ext>
            </a:extLst>
          </a:blip>
          <a:stretch>
            <a:fillRect/>
          </a:stretch>
        </p:blipFill>
        <p:spPr>
          <a:xfrm flipH="1">
            <a:off x="-3134" y="4371978"/>
            <a:ext cx="12192000" cy="2513406"/>
          </a:xfrm>
          <a:prstGeom prst="rect">
            <a:avLst/>
          </a:prstGeom>
        </p:spPr>
      </p:pic>
      <p:pic>
        <p:nvPicPr>
          <p:cNvPr id="7" name="图片 6"/>
          <p:cNvPicPr>
            <a:picLocks noChangeAspect="1"/>
          </p:cNvPicPr>
          <p:nvPr/>
        </p:nvPicPr>
        <p:blipFill>
          <a:blip r:embed="rId4" cstate="email">
            <a:lum bright="70000" contrast="-70000"/>
            <a:extLst>
              <a:ext uri="{28A0092B-C50C-407E-A947-70E740481C1C}">
                <a14:useLocalDpi xmlns:a14="http://schemas.microsoft.com/office/drawing/2010/main"/>
              </a:ext>
            </a:extLst>
          </a:blip>
          <a:srcRect/>
          <a:stretch>
            <a:fillRect/>
          </a:stretch>
        </p:blipFill>
        <p:spPr>
          <a:xfrm>
            <a:off x="1099546" y="4180371"/>
            <a:ext cx="4472351" cy="314551"/>
          </a:xfrm>
          <a:prstGeom prst="rect">
            <a:avLst/>
          </a:prstGeom>
        </p:spPr>
      </p:pic>
      <p:pic>
        <p:nvPicPr>
          <p:cNvPr id="6" name="图片 5"/>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rot="19972816" flipH="1">
            <a:off x="-282103" y="-1843758"/>
            <a:ext cx="4943328" cy="6381387"/>
          </a:xfrm>
          <a:prstGeom prst="rect">
            <a:avLst/>
          </a:prstGeom>
        </p:spPr>
      </p:pic>
      <p:sp>
        <p:nvSpPr>
          <p:cNvPr id="8" name="文本框 7"/>
          <p:cNvSpPr txBox="1"/>
          <p:nvPr/>
        </p:nvSpPr>
        <p:spPr>
          <a:xfrm>
            <a:off x="1953054" y="1494201"/>
            <a:ext cx="1368153" cy="3154710"/>
          </a:xfrm>
          <a:prstGeom prst="rect">
            <a:avLst/>
          </a:prstGeom>
          <a:noFill/>
        </p:spPr>
        <p:txBody>
          <a:bodyPr wrap="square" rtlCol="0">
            <a:spAutoFit/>
          </a:bodyPr>
          <a:lstStyle/>
          <a:p>
            <a:r>
              <a:rPr lang="zh-CN" altLang="en-US" sz="19900" spc="-300" smtClean="0">
                <a:gradFill flip="none" rotWithShape="1">
                  <a:gsLst>
                    <a:gs pos="23000">
                      <a:srgbClr val="872406"/>
                    </a:gs>
                    <a:gs pos="77000">
                      <a:schemeClr val="tx1">
                        <a:lumMod val="75000"/>
                        <a:lumOff val="25000"/>
                      </a:schemeClr>
                    </a:gs>
                  </a:gsLst>
                  <a:lin ang="2700000" scaled="1"/>
                </a:gradFill>
                <a:latin typeface="微软雅黑" panose="020B0503020204020204" pitchFamily="34" charset="-122"/>
                <a:ea typeface="微软雅黑" panose="020B0503020204020204" pitchFamily="34" charset="-122"/>
              </a:rPr>
              <a:t>肆</a:t>
            </a:r>
            <a:endParaRPr lang="zh-CN" altLang="en-US" sz="19900" spc="-300">
              <a:gradFill flip="none" rotWithShape="1">
                <a:gsLst>
                  <a:gs pos="23000">
                    <a:srgbClr val="872406"/>
                  </a:gs>
                  <a:gs pos="77000">
                    <a:schemeClr val="tx1">
                      <a:lumMod val="75000"/>
                      <a:lumOff val="25000"/>
                    </a:schemeClr>
                  </a:gs>
                </a:gsLst>
                <a:lin ang="2700000" scaled="1"/>
              </a:gradFill>
              <a:latin typeface="微软雅黑" panose="020B0503020204020204" pitchFamily="34" charset="-122"/>
              <a:ea typeface="微软雅黑" panose="020B0503020204020204" pitchFamily="34" charset="-122"/>
            </a:endParaRPr>
          </a:p>
        </p:txBody>
      </p:sp>
      <p:sp>
        <p:nvSpPr>
          <p:cNvPr id="9" name="文本框 8"/>
          <p:cNvSpPr txBox="1"/>
          <p:nvPr/>
        </p:nvSpPr>
        <p:spPr>
          <a:xfrm>
            <a:off x="4704606" y="3363094"/>
            <a:ext cx="6791994" cy="1015663"/>
          </a:xfrm>
          <a:prstGeom prst="rect">
            <a:avLst/>
          </a:prstGeom>
          <a:noFill/>
        </p:spPr>
        <p:txBody>
          <a:bodyPr wrap="square" rtlCol="0">
            <a:spAutoFit/>
          </a:bodyPr>
          <a:lstStyle/>
          <a:p>
            <a:r>
              <a:rPr lang="zh-CN" altLang="en-US" sz="6000" spc="-300">
                <a:solidFill>
                  <a:schemeClr val="tx1">
                    <a:lumMod val="65000"/>
                    <a:lumOff val="35000"/>
                  </a:schemeClr>
                </a:solidFill>
                <a:latin typeface="微软雅黑" panose="020B0503020204020204" pitchFamily="34" charset="-122"/>
                <a:ea typeface="微软雅黑" panose="020B0503020204020204" pitchFamily="34" charset="-122"/>
              </a:rPr>
              <a:t>尊师重教，重在行动</a:t>
            </a:r>
            <a:endParaRPr lang="zh-CN" altLang="en-US" sz="6000"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758316" y="4292152"/>
            <a:ext cx="3421569" cy="369332"/>
          </a:xfrm>
          <a:prstGeom prst="rect">
            <a:avLst/>
          </a:prstGeom>
          <a:noFill/>
        </p:spPr>
        <p:txBody>
          <a:bodyPr wrap="square" rtlCol="0">
            <a:spAutoFit/>
          </a:bodyPr>
          <a:lstStyle/>
          <a:p>
            <a:r>
              <a:rPr lang="zh-CN" altLang="en-US">
                <a:solidFill>
                  <a:schemeClr val="bg1">
                    <a:lumMod val="75000"/>
                  </a:schemeClr>
                </a:solidFill>
                <a:latin typeface="思源黑体" panose="020B0500000000000000" pitchFamily="34" charset="-122"/>
                <a:ea typeface="思源黑体" panose="020B0500000000000000" pitchFamily="34" charset="-122"/>
                <a:sym typeface="思源黑体" panose="020B0500000000000000" pitchFamily="34" charset="-122"/>
              </a:rPr>
              <a:t>师者，所以传道受业解惑也。</a:t>
            </a:r>
          </a:p>
        </p:txBody>
      </p:sp>
      <p:pic>
        <p:nvPicPr>
          <p:cNvPr id="11" name="图片 10"/>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646967" y="1556485"/>
            <a:ext cx="2393990" cy="913514"/>
          </a:xfrm>
          <a:custGeom>
            <a:avLst/>
            <a:gdLst>
              <a:gd name="connsiteX0" fmla="*/ 0 w 4692776"/>
              <a:gd name="connsiteY0" fmla="*/ 0 h 1790700"/>
              <a:gd name="connsiteX1" fmla="*/ 3421807 w 4692776"/>
              <a:gd name="connsiteY1" fmla="*/ 0 h 1790700"/>
              <a:gd name="connsiteX2" fmla="*/ 3828183 w 4692776"/>
              <a:gd name="connsiteY2" fmla="*/ 733734 h 1790700"/>
              <a:gd name="connsiteX3" fmla="*/ 4692776 w 4692776"/>
              <a:gd name="connsiteY3" fmla="*/ 949882 h 1790700"/>
              <a:gd name="connsiteX4" fmla="*/ 4692776 w 4692776"/>
              <a:gd name="connsiteY4" fmla="*/ 1790700 h 1790700"/>
              <a:gd name="connsiteX5" fmla="*/ 0 w 4692776"/>
              <a:gd name="connsiteY5" fmla="*/ 179070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776" h="1790700">
                <a:moveTo>
                  <a:pt x="0" y="0"/>
                </a:moveTo>
                <a:lnTo>
                  <a:pt x="3421807" y="0"/>
                </a:lnTo>
                <a:lnTo>
                  <a:pt x="3828183" y="733734"/>
                </a:lnTo>
                <a:lnTo>
                  <a:pt x="4692776" y="949882"/>
                </a:lnTo>
                <a:lnTo>
                  <a:pt x="4692776" y="1790700"/>
                </a:lnTo>
                <a:lnTo>
                  <a:pt x="0" y="1790700"/>
                </a:lnTo>
                <a:close/>
              </a:path>
            </a:pathLst>
          </a:custGeom>
        </p:spPr>
      </p:pic>
      <p:grpSp>
        <p:nvGrpSpPr>
          <p:cNvPr id="15" name="组合 14"/>
          <p:cNvGrpSpPr/>
          <p:nvPr/>
        </p:nvGrpSpPr>
        <p:grpSpPr>
          <a:xfrm>
            <a:off x="10680627" y="683034"/>
            <a:ext cx="966068" cy="988143"/>
            <a:chOff x="9582150" y="781050"/>
            <a:chExt cx="599256" cy="612949"/>
          </a:xfrm>
        </p:grpSpPr>
        <p:pic>
          <p:nvPicPr>
            <p:cNvPr id="16" name="图片 1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582150" y="781050"/>
              <a:ext cx="599256" cy="599256"/>
            </a:xfrm>
            <a:prstGeom prst="rect">
              <a:avLst/>
            </a:prstGeom>
          </p:spPr>
        </p:pic>
        <p:sp>
          <p:nvSpPr>
            <p:cNvPr id="17" name="文本框 16"/>
            <p:cNvSpPr txBox="1"/>
            <p:nvPr/>
          </p:nvSpPr>
          <p:spPr>
            <a:xfrm>
              <a:off x="9730967" y="892473"/>
              <a:ext cx="286373" cy="501526"/>
            </a:xfrm>
            <a:prstGeom prst="rect">
              <a:avLst/>
            </a:prstGeom>
            <a:noFill/>
          </p:spPr>
          <p:txBody>
            <a:bodyPr vert="eaVert" wrap="square" rtlCol="0">
              <a:spAutoFit/>
            </a:bodyPr>
            <a:lstStyle/>
            <a:p>
              <a:r>
                <a:rPr lang="en-US" altLang="zh-CN" b="1">
                  <a:solidFill>
                    <a:schemeClr val="bg1"/>
                  </a:solidFill>
                  <a:latin typeface="微软雅黑" panose="020B0503020204020204" pitchFamily="34" charset="-122"/>
                  <a:ea typeface="微软雅黑" panose="020B0503020204020204" pitchFamily="34" charset="-122"/>
                </a:rPr>
                <a:t>09.10</a:t>
              </a:r>
              <a:endParaRPr lang="zh-CN" altLang="en-US" b="1">
                <a:solidFill>
                  <a:schemeClr val="bg1"/>
                </a:solidFill>
                <a:latin typeface="微软雅黑" panose="020B0503020204020204" pitchFamily="34" charset="-122"/>
                <a:ea typeface="微软雅黑" panose="020B0503020204020204" pitchFamily="34" charset="-122"/>
              </a:endParaRPr>
            </a:p>
          </p:txBody>
        </p:sp>
      </p:grpSp>
      <p:sp>
        <p:nvSpPr>
          <p:cNvPr id="19" name="文本框 18"/>
          <p:cNvSpPr txBox="1"/>
          <p:nvPr/>
        </p:nvSpPr>
        <p:spPr>
          <a:xfrm>
            <a:off x="6675078" y="902246"/>
            <a:ext cx="4173450" cy="1824401"/>
          </a:xfrm>
          <a:prstGeom prst="rect">
            <a:avLst/>
          </a:prstGeom>
          <a:noFill/>
        </p:spPr>
        <p:txBody>
          <a:bodyPr vert="eaVert" wrap="square">
            <a:spAutoFit/>
          </a:bodyPr>
          <a:lstStyle/>
          <a:p>
            <a:pPr>
              <a:lnSpc>
                <a:spcPct val="120000"/>
              </a:lnSpc>
            </a:pP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在中国近现代史上有多个日期曾作为教师节。直至</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1985</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年，第六届全国人大常委会第九次会议通过了国务院关于建立教师节的议案，才真正确定了</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1985</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年</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9</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月</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10</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日为中国第一个教师节</a:t>
            </a: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088940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childTnLst>
                          </p:cTn>
                        </p:par>
                        <p:par>
                          <p:cTn id="8" fill="hold" nodeType="afterGroup">
                            <p:stCondLst>
                              <p:cond delay="75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750"/>
                                        <p:tgtEl>
                                          <p:spTgt spid="7"/>
                                        </p:tgtEl>
                                      </p:cBhvr>
                                    </p:animEffect>
                                  </p:childTnLst>
                                </p:cTn>
                              </p:par>
                            </p:childTnLst>
                          </p:cTn>
                        </p:par>
                        <p:par>
                          <p:cTn id="12" fill="hold" nodeType="afterGroup">
                            <p:stCondLst>
                              <p:cond delay="1500"/>
                            </p:stCondLst>
                            <p:childTnLst>
                              <p:par>
                                <p:cTn id="13" presetID="47"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750"/>
                                        <p:tgtEl>
                                          <p:spTgt spid="6"/>
                                        </p:tgtEl>
                                      </p:cBhvr>
                                    </p:animEffect>
                                    <p:anim calcmode="lin" valueType="num">
                                      <p:cBhvr>
                                        <p:cTn id="16" dur="750" fill="hold"/>
                                        <p:tgtEl>
                                          <p:spTgt spid="6"/>
                                        </p:tgtEl>
                                        <p:attrNameLst>
                                          <p:attrName>ppt_x</p:attrName>
                                        </p:attrNameLst>
                                      </p:cBhvr>
                                      <p:tavLst>
                                        <p:tav tm="0">
                                          <p:val>
                                            <p:strVal val="#ppt_x"/>
                                          </p:val>
                                        </p:tav>
                                        <p:tav tm="100000">
                                          <p:val>
                                            <p:strVal val="#ppt_x"/>
                                          </p:val>
                                        </p:tav>
                                      </p:tavLst>
                                    </p:anim>
                                    <p:anim calcmode="lin" valueType="num">
                                      <p:cBhvr>
                                        <p:cTn id="17" dur="750" fill="hold"/>
                                        <p:tgtEl>
                                          <p:spTgt spid="6"/>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225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750" fill="hold"/>
                                        <p:tgtEl>
                                          <p:spTgt spid="8"/>
                                        </p:tgtEl>
                                        <p:attrNameLst>
                                          <p:attrName>ppt_w</p:attrName>
                                        </p:attrNameLst>
                                      </p:cBhvr>
                                      <p:tavLst>
                                        <p:tav tm="0">
                                          <p:val>
                                            <p:fltVal val="0"/>
                                          </p:val>
                                        </p:tav>
                                        <p:tav tm="100000">
                                          <p:val>
                                            <p:strVal val="#ppt_w"/>
                                          </p:val>
                                        </p:tav>
                                      </p:tavLst>
                                    </p:anim>
                                    <p:anim calcmode="lin" valueType="num">
                                      <p:cBhvr>
                                        <p:cTn id="22" dur="750" fill="hold"/>
                                        <p:tgtEl>
                                          <p:spTgt spid="8"/>
                                        </p:tgtEl>
                                        <p:attrNameLst>
                                          <p:attrName>ppt_h</p:attrName>
                                        </p:attrNameLst>
                                      </p:cBhvr>
                                      <p:tavLst>
                                        <p:tav tm="0">
                                          <p:val>
                                            <p:fltVal val="0"/>
                                          </p:val>
                                        </p:tav>
                                        <p:tav tm="100000">
                                          <p:val>
                                            <p:strVal val="#ppt_h"/>
                                          </p:val>
                                        </p:tav>
                                      </p:tavLst>
                                    </p:anim>
                                    <p:animEffect transition="in" filter="fade">
                                      <p:cBhvr>
                                        <p:cTn id="23" dur="750"/>
                                        <p:tgtEl>
                                          <p:spTgt spid="8"/>
                                        </p:tgtEl>
                                      </p:cBhvr>
                                    </p:animEffect>
                                  </p:childTnLst>
                                </p:cTn>
                              </p:par>
                            </p:childTnLst>
                          </p:cTn>
                        </p:par>
                        <p:par>
                          <p:cTn id="24" fill="hold" nodeType="afterGroup">
                            <p:stCondLst>
                              <p:cond delay="3000"/>
                            </p:stCondLst>
                            <p:childTnLst>
                              <p:par>
                                <p:cTn id="25" presetID="2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750"/>
                                        <p:tgtEl>
                                          <p:spTgt spid="11"/>
                                        </p:tgtEl>
                                      </p:cBhvr>
                                    </p:animEffect>
                                  </p:childTnLst>
                                </p:cTn>
                              </p:par>
                            </p:childTnLst>
                          </p:cTn>
                        </p:par>
                        <p:par>
                          <p:cTn id="28" fill="hold" nodeType="afterGroup">
                            <p:stCondLst>
                              <p:cond delay="3750"/>
                            </p:stCondLst>
                            <p:childTnLst>
                              <p:par>
                                <p:cTn id="29" presetID="2" presetClass="entr" presetSubtype="2"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750" fill="hold"/>
                                        <p:tgtEl>
                                          <p:spTgt spid="9"/>
                                        </p:tgtEl>
                                        <p:attrNameLst>
                                          <p:attrName>ppt_x</p:attrName>
                                        </p:attrNameLst>
                                      </p:cBhvr>
                                      <p:tavLst>
                                        <p:tav tm="0">
                                          <p:val>
                                            <p:strVal val="1+#ppt_w/2"/>
                                          </p:val>
                                        </p:tav>
                                        <p:tav tm="100000">
                                          <p:val>
                                            <p:strVal val="#ppt_x"/>
                                          </p:val>
                                        </p:tav>
                                      </p:tavLst>
                                    </p:anim>
                                    <p:anim calcmode="lin" valueType="num">
                                      <p:cBhvr additive="base">
                                        <p:cTn id="32" dur="750" fill="hold"/>
                                        <p:tgtEl>
                                          <p:spTgt spid="9"/>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4500"/>
                            </p:stCondLst>
                            <p:childTnLst>
                              <p:par>
                                <p:cTn id="34" presetID="42"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750"/>
                                        <p:tgtEl>
                                          <p:spTgt spid="10"/>
                                        </p:tgtEl>
                                      </p:cBhvr>
                                    </p:animEffect>
                                    <p:anim calcmode="lin" valueType="num">
                                      <p:cBhvr>
                                        <p:cTn id="37" dur="750" fill="hold"/>
                                        <p:tgtEl>
                                          <p:spTgt spid="10"/>
                                        </p:tgtEl>
                                        <p:attrNameLst>
                                          <p:attrName>ppt_x</p:attrName>
                                        </p:attrNameLst>
                                      </p:cBhvr>
                                      <p:tavLst>
                                        <p:tav tm="0">
                                          <p:val>
                                            <p:strVal val="#ppt_x"/>
                                          </p:val>
                                        </p:tav>
                                        <p:tav tm="100000">
                                          <p:val>
                                            <p:strVal val="#ppt_x"/>
                                          </p:val>
                                        </p:tav>
                                      </p:tavLst>
                                    </p:anim>
                                    <p:anim calcmode="lin" valueType="num">
                                      <p:cBhvr>
                                        <p:cTn id="38"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209327" y="764704"/>
            <a:ext cx="1842062" cy="662554"/>
          </a:xfrm>
          <a:prstGeom prst="rect">
            <a:avLst/>
          </a:prstGeom>
          <a:noFill/>
        </p:spPr>
        <p:txBody>
          <a:bodyPr wrap="square">
            <a:spAutoFit/>
          </a:bodyPr>
          <a:lstStyle/>
          <a:p>
            <a:pPr lvl="0" algn="dist">
              <a:lnSpc>
                <a:spcPct val="150000"/>
              </a:lnSpc>
              <a:defRPr/>
            </a:pPr>
            <a:r>
              <a:rPr lang="zh-CN" altLang="en-US" sz="2800" b="1" kern="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理解老师</a:t>
            </a:r>
          </a:p>
        </p:txBody>
      </p:sp>
      <p:sp>
        <p:nvSpPr>
          <p:cNvPr id="10" name="矩形 9"/>
          <p:cNvSpPr/>
          <p:nvPr/>
        </p:nvSpPr>
        <p:spPr>
          <a:xfrm>
            <a:off x="1398712" y="2533272"/>
            <a:ext cx="3949865" cy="1815882"/>
          </a:xfrm>
          <a:prstGeom prst="rect">
            <a:avLst/>
          </a:prstGeom>
        </p:spPr>
        <p:txBody>
          <a:bodyPr wrap="square">
            <a:spAutoFit/>
          </a:bodyPr>
          <a:lstStyle/>
          <a:p>
            <a:pPr algn="ctr">
              <a:lnSpc>
                <a:spcPct val="200000"/>
              </a:lnSpc>
            </a:pPr>
            <a:r>
              <a:rPr kumimoji="1" lang="zh-CN" altLang="en-US" sz="2800">
                <a:solidFill>
                  <a:srgbClr val="404040"/>
                </a:solidFill>
                <a:latin typeface="微软雅黑" panose="020B0503020204020204" pitchFamily="34" charset="-122"/>
                <a:ea typeface="微软雅黑" panose="020B0503020204020204" pitchFamily="34" charset="-122"/>
              </a:rPr>
              <a:t>要在认识上，感情上去理解老师、体贴</a:t>
            </a:r>
            <a:r>
              <a:rPr kumimoji="1" lang="zh-CN" altLang="en-US" sz="2800" smtClean="0">
                <a:solidFill>
                  <a:srgbClr val="404040"/>
                </a:solidFill>
                <a:latin typeface="微软雅黑" panose="020B0503020204020204" pitchFamily="34" charset="-122"/>
                <a:ea typeface="微软雅黑" panose="020B0503020204020204" pitchFamily="34" charset="-122"/>
              </a:rPr>
              <a:t>老师</a:t>
            </a:r>
            <a:endParaRPr kumimoji="1" lang="zh-CN" altLang="en-US" sz="2800">
              <a:solidFill>
                <a:srgbClr val="404040"/>
              </a:solidFill>
              <a:latin typeface="微软雅黑" panose="020B0503020204020204" pitchFamily="34" charset="-122"/>
              <a:ea typeface="微软雅黑" panose="020B0503020204020204" pitchFamily="34" charset="-122"/>
            </a:endParaRPr>
          </a:p>
        </p:txBody>
      </p:sp>
      <p:sp>
        <p:nvSpPr>
          <p:cNvPr id="13" name="矩形 12"/>
          <p:cNvSpPr/>
          <p:nvPr/>
        </p:nvSpPr>
        <p:spPr>
          <a:xfrm>
            <a:off x="6600056" y="2564904"/>
            <a:ext cx="4884065" cy="1815882"/>
          </a:xfrm>
          <a:prstGeom prst="rect">
            <a:avLst/>
          </a:prstGeom>
        </p:spPr>
        <p:txBody>
          <a:bodyPr wrap="square">
            <a:spAutoFit/>
          </a:bodyPr>
          <a:lstStyle/>
          <a:p>
            <a:pPr algn="ctr">
              <a:lnSpc>
                <a:spcPct val="200000"/>
              </a:lnSpc>
            </a:pPr>
            <a:r>
              <a:rPr kumimoji="1" lang="zh-CN" altLang="en-US" sz="2800">
                <a:solidFill>
                  <a:srgbClr val="404040"/>
                </a:solidFill>
                <a:latin typeface="微软雅黑" panose="020B0503020204020204" pitchFamily="34" charset="-122"/>
                <a:ea typeface="微软雅黑" panose="020B0503020204020204" pitchFamily="34" charset="-122"/>
              </a:rPr>
              <a:t>不能简单地认为老师是为了某种功利来从事教书育人的</a:t>
            </a:r>
            <a:r>
              <a:rPr kumimoji="1" lang="zh-CN" altLang="en-US" sz="2800" smtClean="0">
                <a:solidFill>
                  <a:srgbClr val="404040"/>
                </a:solidFill>
                <a:latin typeface="微软雅黑" panose="020B0503020204020204" pitchFamily="34" charset="-122"/>
                <a:ea typeface="微软雅黑" panose="020B0503020204020204" pitchFamily="34" charset="-122"/>
              </a:rPr>
              <a:t>工作</a:t>
            </a:r>
            <a:endParaRPr kumimoji="1" lang="zh-CN" altLang="en-US" sz="2800">
              <a:solidFill>
                <a:srgbClr val="404040"/>
              </a:solidFill>
              <a:latin typeface="微软雅黑" panose="020B0503020204020204" pitchFamily="34" charset="-122"/>
              <a:ea typeface="微软雅黑" panose="020B0503020204020204" pitchFamily="34"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375920" y="692696"/>
            <a:ext cx="1842062" cy="954107"/>
          </a:xfrm>
          <a:prstGeom prst="rect">
            <a:avLst/>
          </a:prstGeom>
          <a:noFill/>
        </p:spPr>
        <p:txBody>
          <a:bodyPr wrap="square">
            <a:spAutoFit/>
          </a:bodyPr>
          <a:lstStyle/>
          <a:p>
            <a:pPr algn="ctr"/>
            <a:r>
              <a:rPr lang="zh-CN" altLang="en-US" sz="2800" b="1">
                <a:ln w="19050">
                  <a:noFill/>
                </a:ln>
                <a:solidFill>
                  <a:srgbClr val="404040"/>
                </a:solidFill>
                <a:latin typeface="微软雅黑" panose="020B0503020204020204" pitchFamily="34" charset="-122"/>
                <a:ea typeface="微软雅黑" panose="020B0503020204020204" pitchFamily="34" charset="-122"/>
                <a:sym typeface="+mn-lt"/>
              </a:rPr>
              <a:t>尊重老师的劳动</a:t>
            </a:r>
            <a:endParaRPr lang="zh-CN" altLang="en-US" sz="2800" b="1" dirty="0">
              <a:ln w="19050">
                <a:noFill/>
              </a:ln>
              <a:solidFill>
                <a:srgbClr val="404040"/>
              </a:solidFill>
              <a:latin typeface="微软雅黑" panose="020B0503020204020204" pitchFamily="34" charset="-122"/>
              <a:ea typeface="微软雅黑" panose="020B0503020204020204" pitchFamily="34" charset="-122"/>
              <a:sym typeface="+mn-lt"/>
            </a:endParaRPr>
          </a:p>
        </p:txBody>
      </p:sp>
      <p:sp>
        <p:nvSpPr>
          <p:cNvPr id="10" name="矩形 9"/>
          <p:cNvSpPr/>
          <p:nvPr/>
        </p:nvSpPr>
        <p:spPr>
          <a:xfrm>
            <a:off x="911425" y="1675381"/>
            <a:ext cx="3888432" cy="1685911"/>
          </a:xfrm>
          <a:prstGeom prst="rect">
            <a:avLst/>
          </a:prstGeom>
        </p:spPr>
        <p:txBody>
          <a:bodyPr wrap="square">
            <a:spAutoFit/>
          </a:bodyPr>
          <a:lstStyle/>
          <a:p>
            <a:pPr>
              <a:lnSpc>
                <a:spcPct val="200000"/>
              </a:lnSpc>
            </a:pPr>
            <a:r>
              <a:rPr kumimoji="1" lang="zh-CN" altLang="en-US" sz="2800">
                <a:solidFill>
                  <a:srgbClr val="404040"/>
                </a:solidFill>
                <a:latin typeface="微软雅黑" panose="020B0503020204020204" pitchFamily="34" charset="-122"/>
                <a:ea typeface="微软雅黑" panose="020B0503020204020204" pitchFamily="34" charset="-122"/>
              </a:rPr>
              <a:t>课堂上要认真听讲，</a:t>
            </a:r>
            <a:r>
              <a:rPr kumimoji="1" lang="zh-CN" altLang="en-US" sz="2800">
                <a:solidFill>
                  <a:srgbClr val="404040"/>
                </a:solidFill>
                <a:latin typeface="微软雅黑" panose="020B0503020204020204" pitchFamily="34" charset="-122"/>
                <a:ea typeface="微软雅黑" panose="020B0503020204020204" pitchFamily="34" charset="-122"/>
              </a:rPr>
              <a:t>积极</a:t>
            </a:r>
            <a:r>
              <a:rPr kumimoji="1" lang="zh-CN" altLang="en-US" sz="2800" smtClean="0">
                <a:solidFill>
                  <a:srgbClr val="404040"/>
                </a:solidFill>
                <a:latin typeface="微软雅黑" panose="020B0503020204020204" pitchFamily="34" charset="-122"/>
                <a:ea typeface="微软雅黑" panose="020B0503020204020204" pitchFamily="34" charset="-122"/>
              </a:rPr>
              <a:t>思考</a:t>
            </a:r>
            <a:endParaRPr kumimoji="1" lang="zh-CN" altLang="en-US" sz="2800">
              <a:solidFill>
                <a:srgbClr val="404040"/>
              </a:solidFill>
              <a:latin typeface="微软雅黑" panose="020B0503020204020204" pitchFamily="34" charset="-122"/>
              <a:ea typeface="微软雅黑" panose="020B0503020204020204" pitchFamily="34" charset="-122"/>
            </a:endParaRPr>
          </a:p>
        </p:txBody>
      </p:sp>
      <p:sp>
        <p:nvSpPr>
          <p:cNvPr id="13" name="矩形 12"/>
          <p:cNvSpPr/>
          <p:nvPr/>
        </p:nvSpPr>
        <p:spPr>
          <a:xfrm>
            <a:off x="6960096" y="2708920"/>
            <a:ext cx="4335553" cy="2031325"/>
          </a:xfrm>
          <a:prstGeom prst="rect">
            <a:avLst/>
          </a:prstGeom>
        </p:spPr>
        <p:txBody>
          <a:bodyPr wrap="square">
            <a:spAutoFit/>
          </a:bodyPr>
          <a:lstStyle/>
          <a:p>
            <a:pPr lvl="0">
              <a:lnSpc>
                <a:spcPct val="150000"/>
              </a:lnSpc>
              <a:defRPr/>
            </a:pPr>
            <a:r>
              <a:rPr lang="zh-CN" altLang="en-US" sz="2800" kern="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学习中以进取的心态，严谨的风格，参与活动，完成</a:t>
            </a:r>
            <a:r>
              <a:rPr lang="zh-CN" altLang="en-US" sz="2800" kern="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学习</a:t>
            </a:r>
            <a:r>
              <a:rPr lang="zh-CN" altLang="en-US" sz="2800" kern="0" smtClean="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任务</a:t>
            </a:r>
            <a:endParaRPr lang="zh-CN" altLang="en-US" sz="2800" kern="0" dirty="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endParaRPr>
          </a:p>
        </p:txBody>
      </p:sp>
      <p:sp>
        <p:nvSpPr>
          <p:cNvPr id="14" name="矩形 13"/>
          <p:cNvSpPr/>
          <p:nvPr/>
        </p:nvSpPr>
        <p:spPr>
          <a:xfrm>
            <a:off x="1961398" y="4771077"/>
            <a:ext cx="4335553" cy="1308884"/>
          </a:xfrm>
          <a:prstGeom prst="rect">
            <a:avLst/>
          </a:prstGeom>
        </p:spPr>
        <p:txBody>
          <a:bodyPr wrap="square">
            <a:spAutoFit/>
          </a:bodyPr>
          <a:lstStyle/>
          <a:p>
            <a:pPr lvl="0">
              <a:lnSpc>
                <a:spcPct val="150000"/>
              </a:lnSpc>
              <a:defRPr/>
            </a:pPr>
            <a:r>
              <a:rPr lang="zh-CN" altLang="en-US" sz="2800" kern="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有创新意识，对老师的教学提出建议</a:t>
            </a:r>
            <a:endParaRPr lang="zh-CN" altLang="en-US" sz="2800" kern="0" dirty="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endParaRPr>
          </a:p>
        </p:txBody>
      </p:sp>
    </p:spTree>
    <p:extLst>
      <p:ext uri="{BB962C8B-B14F-4D97-AF65-F5344CB8AC3E}">
        <p14:creationId xmlns:p14="http://schemas.microsoft.com/office/powerpoint/2010/main" val="108395345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375920" y="692696"/>
            <a:ext cx="1842062" cy="954107"/>
          </a:xfrm>
          <a:prstGeom prst="rect">
            <a:avLst/>
          </a:prstGeom>
          <a:noFill/>
        </p:spPr>
        <p:txBody>
          <a:bodyPr wrap="square">
            <a:spAutoFit/>
          </a:bodyPr>
          <a:lstStyle/>
          <a:p>
            <a:pPr algn="ctr"/>
            <a:r>
              <a:rPr lang="zh-CN" altLang="en-US" sz="2800" b="1">
                <a:ln w="19050">
                  <a:noFill/>
                </a:ln>
                <a:solidFill>
                  <a:srgbClr val="404040"/>
                </a:solidFill>
                <a:latin typeface="微软雅黑" panose="020B0503020204020204" pitchFamily="34" charset="-122"/>
                <a:ea typeface="微软雅黑" panose="020B0503020204020204" pitchFamily="34" charset="-122"/>
                <a:sym typeface="+mn-lt"/>
              </a:rPr>
              <a:t>接受老师的教育</a:t>
            </a:r>
          </a:p>
        </p:txBody>
      </p:sp>
      <p:sp>
        <p:nvSpPr>
          <p:cNvPr id="10" name="矩形 9"/>
          <p:cNvSpPr/>
          <p:nvPr/>
        </p:nvSpPr>
        <p:spPr>
          <a:xfrm>
            <a:off x="911424" y="1865964"/>
            <a:ext cx="3888432" cy="2677656"/>
          </a:xfrm>
          <a:prstGeom prst="rect">
            <a:avLst/>
          </a:prstGeom>
        </p:spPr>
        <p:txBody>
          <a:bodyPr wrap="square">
            <a:spAutoFit/>
          </a:bodyPr>
          <a:lstStyle/>
          <a:p>
            <a:pPr>
              <a:lnSpc>
                <a:spcPct val="200000"/>
              </a:lnSpc>
            </a:pPr>
            <a:r>
              <a:rPr lang="zh-CN" altLang="en-US" sz="2800">
                <a:solidFill>
                  <a:srgbClr val="404040"/>
                </a:solidFill>
                <a:latin typeface="微软雅黑" panose="020B0503020204020204" pitchFamily="34" charset="-122"/>
                <a:ea typeface="微软雅黑" panose="020B0503020204020204" pitchFamily="34" charset="-122"/>
              </a:rPr>
              <a:t>在成长过程，有错误是在所难免的，可关键是能否知错</a:t>
            </a:r>
            <a:r>
              <a:rPr lang="zh-CN" altLang="en-US" sz="2800">
                <a:solidFill>
                  <a:srgbClr val="404040"/>
                </a:solidFill>
                <a:latin typeface="微软雅黑" panose="020B0503020204020204" pitchFamily="34" charset="-122"/>
                <a:ea typeface="微软雅黑" panose="020B0503020204020204" pitchFamily="34" charset="-122"/>
              </a:rPr>
              <a:t>就</a:t>
            </a:r>
            <a:r>
              <a:rPr lang="zh-CN" altLang="en-US" sz="2800" smtClean="0">
                <a:solidFill>
                  <a:srgbClr val="404040"/>
                </a:solidFill>
                <a:latin typeface="微软雅黑" panose="020B0503020204020204" pitchFamily="34" charset="-122"/>
                <a:ea typeface="微软雅黑" panose="020B0503020204020204" pitchFamily="34" charset="-122"/>
              </a:rPr>
              <a:t>改</a:t>
            </a:r>
            <a:endParaRPr kumimoji="1" lang="zh-CN" altLang="en-US" sz="2800">
              <a:solidFill>
                <a:srgbClr val="404040"/>
              </a:solidFill>
              <a:latin typeface="微软雅黑" panose="020B0503020204020204" pitchFamily="34" charset="-122"/>
              <a:ea typeface="微软雅黑" panose="020B0503020204020204" pitchFamily="34" charset="-122"/>
            </a:endParaRPr>
          </a:p>
        </p:txBody>
      </p:sp>
      <p:sp>
        <p:nvSpPr>
          <p:cNvPr id="13" name="矩形 12"/>
          <p:cNvSpPr/>
          <p:nvPr/>
        </p:nvSpPr>
        <p:spPr>
          <a:xfrm>
            <a:off x="6960096" y="2708920"/>
            <a:ext cx="4335553" cy="2031325"/>
          </a:xfrm>
          <a:prstGeom prst="rect">
            <a:avLst/>
          </a:prstGeom>
        </p:spPr>
        <p:txBody>
          <a:bodyPr wrap="square">
            <a:spAutoFit/>
          </a:bodyPr>
          <a:lstStyle/>
          <a:p>
            <a:pPr lvl="0">
              <a:lnSpc>
                <a:spcPct val="150000"/>
              </a:lnSpc>
              <a:defRPr/>
            </a:pPr>
            <a:r>
              <a:rPr lang="zh-CN" altLang="en-US" sz="2800" kern="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如果能，那既表现出宽广胸怀，也表现出对老师的尊重。</a:t>
            </a:r>
          </a:p>
        </p:txBody>
      </p:sp>
    </p:spTree>
    <p:extLst>
      <p:ext uri="{BB962C8B-B14F-4D97-AF65-F5344CB8AC3E}">
        <p14:creationId xmlns:p14="http://schemas.microsoft.com/office/powerpoint/2010/main" val="158051655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375920" y="692696"/>
            <a:ext cx="1842062" cy="523220"/>
          </a:xfrm>
          <a:prstGeom prst="rect">
            <a:avLst/>
          </a:prstGeom>
          <a:noFill/>
        </p:spPr>
        <p:txBody>
          <a:bodyPr wrap="square">
            <a:spAutoFit/>
          </a:bodyPr>
          <a:lstStyle/>
          <a:p>
            <a:pPr algn="dist"/>
            <a:r>
              <a:rPr lang="zh-CN" altLang="en-US" sz="2800" b="1">
                <a:ln w="19050">
                  <a:noFill/>
                </a:ln>
                <a:solidFill>
                  <a:srgbClr val="404040"/>
                </a:solidFill>
                <a:latin typeface="微软雅黑" panose="020B0503020204020204" pitchFamily="34" charset="-122"/>
                <a:ea typeface="微软雅黑" panose="020B0503020204020204" pitchFamily="34" charset="-122"/>
                <a:sym typeface="+mn-lt"/>
              </a:rPr>
              <a:t>懂得感恩</a:t>
            </a:r>
            <a:endParaRPr lang="zh-CN" altLang="en-US" sz="2800" b="1">
              <a:ln w="19050">
                <a:noFill/>
              </a:ln>
              <a:solidFill>
                <a:srgbClr val="404040"/>
              </a:solidFill>
              <a:latin typeface="微软雅黑" panose="020B0503020204020204" pitchFamily="34" charset="-122"/>
              <a:ea typeface="微软雅黑" panose="020B0503020204020204" pitchFamily="34" charset="-122"/>
              <a:sym typeface="+mn-lt"/>
            </a:endParaRPr>
          </a:p>
        </p:txBody>
      </p:sp>
      <p:sp>
        <p:nvSpPr>
          <p:cNvPr id="10" name="矩形 9"/>
          <p:cNvSpPr/>
          <p:nvPr/>
        </p:nvSpPr>
        <p:spPr>
          <a:xfrm>
            <a:off x="911424" y="1865964"/>
            <a:ext cx="3888432" cy="2677656"/>
          </a:xfrm>
          <a:prstGeom prst="rect">
            <a:avLst/>
          </a:prstGeom>
        </p:spPr>
        <p:txBody>
          <a:bodyPr wrap="square">
            <a:spAutoFit/>
          </a:bodyPr>
          <a:lstStyle/>
          <a:p>
            <a:pPr>
              <a:lnSpc>
                <a:spcPct val="200000"/>
              </a:lnSpc>
            </a:pPr>
            <a:r>
              <a:rPr lang="zh-CN" altLang="en-US" sz="2800">
                <a:solidFill>
                  <a:srgbClr val="404040"/>
                </a:solidFill>
                <a:latin typeface="微软雅黑" panose="020B0503020204020204" pitchFamily="34" charset="-122"/>
                <a:ea typeface="微软雅黑" panose="020B0503020204020204" pitchFamily="34" charset="-122"/>
              </a:rPr>
              <a:t>不论将来走多远，</a:t>
            </a:r>
            <a:r>
              <a:rPr lang="zh-CN" altLang="en-US" sz="2800">
                <a:solidFill>
                  <a:srgbClr val="404040"/>
                </a:solidFill>
                <a:latin typeface="微软雅黑" panose="020B0503020204020204" pitchFamily="34" charset="-122"/>
                <a:ea typeface="微软雅黑" panose="020B0503020204020204" pitchFamily="34" charset="-122"/>
              </a:rPr>
              <a:t>不论</a:t>
            </a:r>
            <a:r>
              <a:rPr lang="zh-CN" altLang="en-US" sz="2800" smtClean="0">
                <a:solidFill>
                  <a:srgbClr val="404040"/>
                </a:solidFill>
                <a:latin typeface="微软雅黑" panose="020B0503020204020204" pitchFamily="34" charset="-122"/>
                <a:ea typeface="微软雅黑" panose="020B0503020204020204" pitchFamily="34" charset="-122"/>
              </a:rPr>
              <a:t>今后</a:t>
            </a:r>
            <a:r>
              <a:rPr lang="zh-CN" altLang="en-US" sz="2800">
                <a:solidFill>
                  <a:srgbClr val="404040"/>
                </a:solidFill>
                <a:latin typeface="微软雅黑" panose="020B0503020204020204" pitchFamily="34" charset="-122"/>
                <a:ea typeface="微软雅黑" panose="020B0503020204020204" pitchFamily="34" charset="-122"/>
              </a:rPr>
              <a:t>是否有成就</a:t>
            </a:r>
            <a:r>
              <a:rPr lang="zh-CN" altLang="en-US" sz="2800" smtClean="0">
                <a:solidFill>
                  <a:srgbClr val="404040"/>
                </a:solidFill>
                <a:latin typeface="微软雅黑" panose="020B0503020204020204" pitchFamily="34" charset="-122"/>
                <a:ea typeface="微软雅黑" panose="020B0503020204020204" pitchFamily="34" charset="-122"/>
              </a:rPr>
              <a:t>，</a:t>
            </a:r>
            <a:r>
              <a:rPr lang="zh-CN" altLang="en-US" sz="2800">
                <a:solidFill>
                  <a:srgbClr val="404040"/>
                </a:solidFill>
                <a:latin typeface="微软雅黑" panose="020B0503020204020204" pitchFamily="34" charset="-122"/>
                <a:ea typeface="微软雅黑" panose="020B0503020204020204" pitchFamily="34" charset="-122"/>
              </a:rPr>
              <a:t>都不要忘记恩师的教诲。</a:t>
            </a:r>
          </a:p>
        </p:txBody>
      </p:sp>
      <p:sp>
        <p:nvSpPr>
          <p:cNvPr id="13" name="矩形 12"/>
          <p:cNvSpPr/>
          <p:nvPr/>
        </p:nvSpPr>
        <p:spPr>
          <a:xfrm>
            <a:off x="6960096" y="2708920"/>
            <a:ext cx="4335553" cy="2031325"/>
          </a:xfrm>
          <a:prstGeom prst="rect">
            <a:avLst/>
          </a:prstGeom>
        </p:spPr>
        <p:txBody>
          <a:bodyPr wrap="square">
            <a:spAutoFit/>
          </a:bodyPr>
          <a:lstStyle/>
          <a:p>
            <a:pPr lvl="0">
              <a:lnSpc>
                <a:spcPct val="150000"/>
              </a:lnSpc>
              <a:defRPr/>
            </a:pPr>
            <a:r>
              <a:rPr lang="zh-CN" altLang="en-US" sz="2800" kern="0" smtClean="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记住老师教过的正确的道理，并努力践行，是对老师最大的感恩。</a:t>
            </a:r>
            <a:endParaRPr lang="zh-CN" altLang="en-US" sz="2800" kern="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endParaRPr>
          </a:p>
        </p:txBody>
      </p:sp>
    </p:spTree>
    <p:extLst>
      <p:ext uri="{BB962C8B-B14F-4D97-AF65-F5344CB8AC3E}">
        <p14:creationId xmlns:p14="http://schemas.microsoft.com/office/powerpoint/2010/main" val="377740932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图片 4"/>
          <p:cNvPicPr/>
          <p:nvPr/>
        </p:nvPicPr>
        <p:blipFill>
          <a:blip r:embed="rId3">
            <a:grayscl/>
            <a:extLst>
              <a:ext uri="{28A0092B-C50C-407E-A947-70E740481C1C}">
                <a14:useLocalDpi xmlns:a14="http://schemas.microsoft.com/office/drawing/2010/main"/>
              </a:ext>
            </a:extLst>
          </a:blip>
          <a:stretch>
            <a:fillRect/>
          </a:stretch>
        </p:blipFill>
        <p:spPr>
          <a:xfrm flipH="1">
            <a:off x="-3134" y="4371978"/>
            <a:ext cx="12192000" cy="2513406"/>
          </a:xfrm>
          <a:prstGeom prst="rect">
            <a:avLst/>
          </a:prstGeom>
        </p:spPr>
      </p:pic>
      <p:pic>
        <p:nvPicPr>
          <p:cNvPr id="7" name="图片 6"/>
          <p:cNvPicPr>
            <a:picLocks noChangeAspect="1"/>
          </p:cNvPicPr>
          <p:nvPr/>
        </p:nvPicPr>
        <p:blipFill>
          <a:blip r:embed="rId4" cstate="email">
            <a:lum bright="70000" contrast="-70000"/>
            <a:extLst>
              <a:ext uri="{28A0092B-C50C-407E-A947-70E740481C1C}">
                <a14:useLocalDpi xmlns:a14="http://schemas.microsoft.com/office/drawing/2010/main"/>
              </a:ext>
            </a:extLst>
          </a:blip>
          <a:srcRect/>
          <a:stretch>
            <a:fillRect/>
          </a:stretch>
        </p:blipFill>
        <p:spPr>
          <a:xfrm>
            <a:off x="1099546" y="4180371"/>
            <a:ext cx="4472351" cy="314551"/>
          </a:xfrm>
          <a:prstGeom prst="rect">
            <a:avLst/>
          </a:prstGeom>
        </p:spPr>
      </p:pic>
      <p:pic>
        <p:nvPicPr>
          <p:cNvPr id="6" name="图片 5"/>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rot="19972816" flipH="1">
            <a:off x="-282103" y="-1843758"/>
            <a:ext cx="4943328" cy="6381387"/>
          </a:xfrm>
          <a:prstGeom prst="rect">
            <a:avLst/>
          </a:prstGeom>
        </p:spPr>
      </p:pic>
      <p:sp>
        <p:nvSpPr>
          <p:cNvPr id="8" name="文本框 7"/>
          <p:cNvSpPr txBox="1"/>
          <p:nvPr/>
        </p:nvSpPr>
        <p:spPr>
          <a:xfrm>
            <a:off x="1953054" y="1494201"/>
            <a:ext cx="1368153" cy="3154710"/>
          </a:xfrm>
          <a:prstGeom prst="rect">
            <a:avLst/>
          </a:prstGeom>
          <a:noFill/>
        </p:spPr>
        <p:txBody>
          <a:bodyPr wrap="square" rtlCol="0">
            <a:spAutoFit/>
          </a:bodyPr>
          <a:lstStyle/>
          <a:p>
            <a:r>
              <a:rPr lang="zh-CN" altLang="en-US" sz="19900" spc="-300" smtClean="0">
                <a:gradFill flip="none" rotWithShape="1">
                  <a:gsLst>
                    <a:gs pos="23000">
                      <a:srgbClr val="872406"/>
                    </a:gs>
                    <a:gs pos="77000">
                      <a:schemeClr val="tx1">
                        <a:lumMod val="75000"/>
                        <a:lumOff val="25000"/>
                      </a:schemeClr>
                    </a:gs>
                  </a:gsLst>
                  <a:lin ang="2700000" scaled="1"/>
                </a:gradFill>
                <a:latin typeface="微软雅黑" panose="020B0503020204020204" pitchFamily="34" charset="-122"/>
                <a:ea typeface="微软雅黑" panose="020B0503020204020204" pitchFamily="34" charset="-122"/>
              </a:rPr>
              <a:t>肆</a:t>
            </a:r>
            <a:endParaRPr lang="zh-CN" altLang="en-US" sz="19900" spc="-300">
              <a:gradFill flip="none" rotWithShape="1">
                <a:gsLst>
                  <a:gs pos="23000">
                    <a:srgbClr val="872406"/>
                  </a:gs>
                  <a:gs pos="77000">
                    <a:schemeClr val="tx1">
                      <a:lumMod val="75000"/>
                      <a:lumOff val="25000"/>
                    </a:schemeClr>
                  </a:gs>
                </a:gsLst>
                <a:lin ang="2700000" scaled="1"/>
              </a:gradFill>
              <a:latin typeface="微软雅黑" panose="020B0503020204020204" pitchFamily="34" charset="-122"/>
              <a:ea typeface="微软雅黑" panose="020B0503020204020204" pitchFamily="34" charset="-122"/>
            </a:endParaRPr>
          </a:p>
        </p:txBody>
      </p:sp>
      <p:sp>
        <p:nvSpPr>
          <p:cNvPr id="9" name="文本框 8"/>
          <p:cNvSpPr txBox="1"/>
          <p:nvPr/>
        </p:nvSpPr>
        <p:spPr>
          <a:xfrm>
            <a:off x="4704606" y="3363094"/>
            <a:ext cx="7484260" cy="1015663"/>
          </a:xfrm>
          <a:prstGeom prst="rect">
            <a:avLst/>
          </a:prstGeom>
          <a:noFill/>
        </p:spPr>
        <p:txBody>
          <a:bodyPr wrap="square" rtlCol="0">
            <a:spAutoFit/>
          </a:bodyPr>
          <a:lstStyle/>
          <a:p>
            <a:r>
              <a:rPr lang="zh-CN" altLang="en-US" sz="6000" spc="-300" smtClean="0">
                <a:solidFill>
                  <a:schemeClr val="tx1">
                    <a:lumMod val="65000"/>
                    <a:lumOff val="35000"/>
                  </a:schemeClr>
                </a:solidFill>
                <a:latin typeface="微软雅黑" panose="020B0503020204020204" pitchFamily="34" charset="-122"/>
                <a:ea typeface="微软雅黑" panose="020B0503020204020204" pitchFamily="34" charset="-122"/>
              </a:rPr>
              <a:t>致敬人类灵魂的工程师</a:t>
            </a:r>
            <a:endParaRPr lang="zh-CN" altLang="en-US" sz="6000"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758316" y="4292152"/>
            <a:ext cx="3421569" cy="369332"/>
          </a:xfrm>
          <a:prstGeom prst="rect">
            <a:avLst/>
          </a:prstGeom>
          <a:noFill/>
        </p:spPr>
        <p:txBody>
          <a:bodyPr wrap="square" rtlCol="0">
            <a:spAutoFit/>
          </a:bodyPr>
          <a:lstStyle/>
          <a:p>
            <a:r>
              <a:rPr lang="zh-CN" altLang="en-US">
                <a:solidFill>
                  <a:schemeClr val="bg1">
                    <a:lumMod val="75000"/>
                  </a:schemeClr>
                </a:solidFill>
                <a:latin typeface="思源黑体" panose="020B0500000000000000" pitchFamily="34" charset="-122"/>
                <a:ea typeface="思源黑体" panose="020B0500000000000000" pitchFamily="34" charset="-122"/>
                <a:sym typeface="思源黑体" panose="020B0500000000000000" pitchFamily="34" charset="-122"/>
              </a:rPr>
              <a:t>师者，所以传道受业解惑也。</a:t>
            </a:r>
          </a:p>
        </p:txBody>
      </p:sp>
      <p:pic>
        <p:nvPicPr>
          <p:cNvPr id="11" name="图片 10"/>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646967" y="1556485"/>
            <a:ext cx="2393990" cy="913514"/>
          </a:xfrm>
          <a:custGeom>
            <a:avLst/>
            <a:gdLst>
              <a:gd name="connsiteX0" fmla="*/ 0 w 4692776"/>
              <a:gd name="connsiteY0" fmla="*/ 0 h 1790700"/>
              <a:gd name="connsiteX1" fmla="*/ 3421807 w 4692776"/>
              <a:gd name="connsiteY1" fmla="*/ 0 h 1790700"/>
              <a:gd name="connsiteX2" fmla="*/ 3828183 w 4692776"/>
              <a:gd name="connsiteY2" fmla="*/ 733734 h 1790700"/>
              <a:gd name="connsiteX3" fmla="*/ 4692776 w 4692776"/>
              <a:gd name="connsiteY3" fmla="*/ 949882 h 1790700"/>
              <a:gd name="connsiteX4" fmla="*/ 4692776 w 4692776"/>
              <a:gd name="connsiteY4" fmla="*/ 1790700 h 1790700"/>
              <a:gd name="connsiteX5" fmla="*/ 0 w 4692776"/>
              <a:gd name="connsiteY5" fmla="*/ 179070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776" h="1790700">
                <a:moveTo>
                  <a:pt x="0" y="0"/>
                </a:moveTo>
                <a:lnTo>
                  <a:pt x="3421807" y="0"/>
                </a:lnTo>
                <a:lnTo>
                  <a:pt x="3828183" y="733734"/>
                </a:lnTo>
                <a:lnTo>
                  <a:pt x="4692776" y="949882"/>
                </a:lnTo>
                <a:lnTo>
                  <a:pt x="4692776" y="1790700"/>
                </a:lnTo>
                <a:lnTo>
                  <a:pt x="0" y="1790700"/>
                </a:lnTo>
                <a:close/>
              </a:path>
            </a:pathLst>
          </a:custGeom>
        </p:spPr>
      </p:pic>
      <p:grpSp>
        <p:nvGrpSpPr>
          <p:cNvPr id="15" name="组合 14"/>
          <p:cNvGrpSpPr/>
          <p:nvPr/>
        </p:nvGrpSpPr>
        <p:grpSpPr>
          <a:xfrm>
            <a:off x="10680627" y="683034"/>
            <a:ext cx="966068" cy="988143"/>
            <a:chOff x="9582150" y="781050"/>
            <a:chExt cx="599256" cy="612949"/>
          </a:xfrm>
        </p:grpSpPr>
        <p:pic>
          <p:nvPicPr>
            <p:cNvPr id="16" name="图片 1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582150" y="781050"/>
              <a:ext cx="599256" cy="599256"/>
            </a:xfrm>
            <a:prstGeom prst="rect">
              <a:avLst/>
            </a:prstGeom>
          </p:spPr>
        </p:pic>
        <p:sp>
          <p:nvSpPr>
            <p:cNvPr id="17" name="文本框 16"/>
            <p:cNvSpPr txBox="1"/>
            <p:nvPr/>
          </p:nvSpPr>
          <p:spPr>
            <a:xfrm>
              <a:off x="9730967" y="892473"/>
              <a:ext cx="286373" cy="501526"/>
            </a:xfrm>
            <a:prstGeom prst="rect">
              <a:avLst/>
            </a:prstGeom>
            <a:noFill/>
          </p:spPr>
          <p:txBody>
            <a:bodyPr vert="eaVert" wrap="square" rtlCol="0">
              <a:spAutoFit/>
            </a:bodyPr>
            <a:lstStyle/>
            <a:p>
              <a:r>
                <a:rPr lang="en-US" altLang="zh-CN" b="1">
                  <a:solidFill>
                    <a:schemeClr val="bg1"/>
                  </a:solidFill>
                  <a:latin typeface="微软雅黑" panose="020B0503020204020204" pitchFamily="34" charset="-122"/>
                  <a:ea typeface="微软雅黑" panose="020B0503020204020204" pitchFamily="34" charset="-122"/>
                </a:rPr>
                <a:t>09.10</a:t>
              </a:r>
              <a:endParaRPr lang="zh-CN" altLang="en-US" b="1">
                <a:solidFill>
                  <a:schemeClr val="bg1"/>
                </a:solidFill>
                <a:latin typeface="微软雅黑" panose="020B0503020204020204" pitchFamily="34" charset="-122"/>
                <a:ea typeface="微软雅黑" panose="020B0503020204020204" pitchFamily="34" charset="-122"/>
              </a:endParaRPr>
            </a:p>
          </p:txBody>
        </p:sp>
      </p:grpSp>
      <p:sp>
        <p:nvSpPr>
          <p:cNvPr id="19" name="文本框 18"/>
          <p:cNvSpPr txBox="1"/>
          <p:nvPr/>
        </p:nvSpPr>
        <p:spPr>
          <a:xfrm>
            <a:off x="6675078" y="902246"/>
            <a:ext cx="4173450" cy="1824401"/>
          </a:xfrm>
          <a:prstGeom prst="rect">
            <a:avLst/>
          </a:prstGeom>
          <a:noFill/>
        </p:spPr>
        <p:txBody>
          <a:bodyPr vert="eaVert" wrap="square">
            <a:spAutoFit/>
          </a:bodyPr>
          <a:lstStyle/>
          <a:p>
            <a:pPr>
              <a:lnSpc>
                <a:spcPct val="120000"/>
              </a:lnSpc>
            </a:pP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在中国近现代史上有多个日期曾作为教师节。直至</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1985</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年，第六届全国人大常委会第九次会议通过了国务院关于建立教师节的议案，才真正确定了</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1985</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年</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9</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月</a:t>
            </a:r>
            <a:r>
              <a:rPr lang="en-US" altLang="zh-CN" b="0" i="0">
                <a:solidFill>
                  <a:schemeClr val="bg1">
                    <a:lumMod val="65000"/>
                  </a:schemeClr>
                </a:solidFill>
                <a:effectLst/>
                <a:latin typeface="微软雅黑" panose="020B0503020204020204" pitchFamily="34" charset="-122"/>
                <a:ea typeface="微软雅黑" panose="020B0503020204020204" pitchFamily="34" charset="-122"/>
              </a:rPr>
              <a:t>10</a:t>
            </a:r>
            <a:r>
              <a:rPr lang="zh-CN" altLang="en-US" b="0" i="0">
                <a:solidFill>
                  <a:schemeClr val="bg1">
                    <a:lumMod val="65000"/>
                  </a:schemeClr>
                </a:solidFill>
                <a:effectLst/>
                <a:latin typeface="微软雅黑" panose="020B0503020204020204" pitchFamily="34" charset="-122"/>
                <a:ea typeface="微软雅黑" panose="020B0503020204020204" pitchFamily="34" charset="-122"/>
              </a:rPr>
              <a:t>日为中国第一个教师节</a:t>
            </a: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8788496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childTnLst>
                          </p:cTn>
                        </p:par>
                        <p:par>
                          <p:cTn id="8" fill="hold" nodeType="afterGroup">
                            <p:stCondLst>
                              <p:cond delay="75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750"/>
                                        <p:tgtEl>
                                          <p:spTgt spid="7"/>
                                        </p:tgtEl>
                                      </p:cBhvr>
                                    </p:animEffect>
                                  </p:childTnLst>
                                </p:cTn>
                              </p:par>
                            </p:childTnLst>
                          </p:cTn>
                        </p:par>
                        <p:par>
                          <p:cTn id="12" fill="hold" nodeType="afterGroup">
                            <p:stCondLst>
                              <p:cond delay="1500"/>
                            </p:stCondLst>
                            <p:childTnLst>
                              <p:par>
                                <p:cTn id="13" presetID="47"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750"/>
                                        <p:tgtEl>
                                          <p:spTgt spid="6"/>
                                        </p:tgtEl>
                                      </p:cBhvr>
                                    </p:animEffect>
                                    <p:anim calcmode="lin" valueType="num">
                                      <p:cBhvr>
                                        <p:cTn id="16" dur="750" fill="hold"/>
                                        <p:tgtEl>
                                          <p:spTgt spid="6"/>
                                        </p:tgtEl>
                                        <p:attrNameLst>
                                          <p:attrName>ppt_x</p:attrName>
                                        </p:attrNameLst>
                                      </p:cBhvr>
                                      <p:tavLst>
                                        <p:tav tm="0">
                                          <p:val>
                                            <p:strVal val="#ppt_x"/>
                                          </p:val>
                                        </p:tav>
                                        <p:tav tm="100000">
                                          <p:val>
                                            <p:strVal val="#ppt_x"/>
                                          </p:val>
                                        </p:tav>
                                      </p:tavLst>
                                    </p:anim>
                                    <p:anim calcmode="lin" valueType="num">
                                      <p:cBhvr>
                                        <p:cTn id="17" dur="750" fill="hold"/>
                                        <p:tgtEl>
                                          <p:spTgt spid="6"/>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225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750" fill="hold"/>
                                        <p:tgtEl>
                                          <p:spTgt spid="8"/>
                                        </p:tgtEl>
                                        <p:attrNameLst>
                                          <p:attrName>ppt_w</p:attrName>
                                        </p:attrNameLst>
                                      </p:cBhvr>
                                      <p:tavLst>
                                        <p:tav tm="0">
                                          <p:val>
                                            <p:fltVal val="0"/>
                                          </p:val>
                                        </p:tav>
                                        <p:tav tm="100000">
                                          <p:val>
                                            <p:strVal val="#ppt_w"/>
                                          </p:val>
                                        </p:tav>
                                      </p:tavLst>
                                    </p:anim>
                                    <p:anim calcmode="lin" valueType="num">
                                      <p:cBhvr>
                                        <p:cTn id="22" dur="750" fill="hold"/>
                                        <p:tgtEl>
                                          <p:spTgt spid="8"/>
                                        </p:tgtEl>
                                        <p:attrNameLst>
                                          <p:attrName>ppt_h</p:attrName>
                                        </p:attrNameLst>
                                      </p:cBhvr>
                                      <p:tavLst>
                                        <p:tav tm="0">
                                          <p:val>
                                            <p:fltVal val="0"/>
                                          </p:val>
                                        </p:tav>
                                        <p:tav tm="100000">
                                          <p:val>
                                            <p:strVal val="#ppt_h"/>
                                          </p:val>
                                        </p:tav>
                                      </p:tavLst>
                                    </p:anim>
                                    <p:animEffect transition="in" filter="fade">
                                      <p:cBhvr>
                                        <p:cTn id="23" dur="750"/>
                                        <p:tgtEl>
                                          <p:spTgt spid="8"/>
                                        </p:tgtEl>
                                      </p:cBhvr>
                                    </p:animEffect>
                                  </p:childTnLst>
                                </p:cTn>
                              </p:par>
                            </p:childTnLst>
                          </p:cTn>
                        </p:par>
                        <p:par>
                          <p:cTn id="24" fill="hold" nodeType="afterGroup">
                            <p:stCondLst>
                              <p:cond delay="3000"/>
                            </p:stCondLst>
                            <p:childTnLst>
                              <p:par>
                                <p:cTn id="25" presetID="2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750"/>
                                        <p:tgtEl>
                                          <p:spTgt spid="11"/>
                                        </p:tgtEl>
                                      </p:cBhvr>
                                    </p:animEffect>
                                  </p:childTnLst>
                                </p:cTn>
                              </p:par>
                            </p:childTnLst>
                          </p:cTn>
                        </p:par>
                        <p:par>
                          <p:cTn id="28" fill="hold" nodeType="afterGroup">
                            <p:stCondLst>
                              <p:cond delay="3750"/>
                            </p:stCondLst>
                            <p:childTnLst>
                              <p:par>
                                <p:cTn id="29" presetID="2" presetClass="entr" presetSubtype="2"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750" fill="hold"/>
                                        <p:tgtEl>
                                          <p:spTgt spid="9"/>
                                        </p:tgtEl>
                                        <p:attrNameLst>
                                          <p:attrName>ppt_x</p:attrName>
                                        </p:attrNameLst>
                                      </p:cBhvr>
                                      <p:tavLst>
                                        <p:tav tm="0">
                                          <p:val>
                                            <p:strVal val="1+#ppt_w/2"/>
                                          </p:val>
                                        </p:tav>
                                        <p:tav tm="100000">
                                          <p:val>
                                            <p:strVal val="#ppt_x"/>
                                          </p:val>
                                        </p:tav>
                                      </p:tavLst>
                                    </p:anim>
                                    <p:anim calcmode="lin" valueType="num">
                                      <p:cBhvr additive="base">
                                        <p:cTn id="32" dur="750" fill="hold"/>
                                        <p:tgtEl>
                                          <p:spTgt spid="9"/>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4500"/>
                            </p:stCondLst>
                            <p:childTnLst>
                              <p:par>
                                <p:cTn id="34" presetID="42"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750"/>
                                        <p:tgtEl>
                                          <p:spTgt spid="10"/>
                                        </p:tgtEl>
                                      </p:cBhvr>
                                    </p:animEffect>
                                    <p:anim calcmode="lin" valueType="num">
                                      <p:cBhvr>
                                        <p:cTn id="37" dur="750" fill="hold"/>
                                        <p:tgtEl>
                                          <p:spTgt spid="10"/>
                                        </p:tgtEl>
                                        <p:attrNameLst>
                                          <p:attrName>ppt_x</p:attrName>
                                        </p:attrNameLst>
                                      </p:cBhvr>
                                      <p:tavLst>
                                        <p:tav tm="0">
                                          <p:val>
                                            <p:strVal val="#ppt_x"/>
                                          </p:val>
                                        </p:tav>
                                        <p:tav tm="100000">
                                          <p:val>
                                            <p:strVal val="#ppt_x"/>
                                          </p:val>
                                        </p:tav>
                                      </p:tavLst>
                                    </p:anim>
                                    <p:anim calcmode="lin" valueType="num">
                                      <p:cBhvr>
                                        <p:cTn id="38"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3352" y="907105"/>
            <a:ext cx="11201400" cy="1638300"/>
            <a:chOff x="46484" y="3272600"/>
            <a:chExt cx="11201400" cy="1638300"/>
          </a:xfrm>
        </p:grpSpPr>
        <p:pic>
          <p:nvPicPr>
            <p:cNvPr id="3" name="图片 2"/>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a:xfrm>
              <a:off x="46484" y="3272600"/>
              <a:ext cx="11201400" cy="1638300"/>
            </a:xfrm>
            <a:prstGeom prst="rect">
              <a:avLst/>
            </a:prstGeom>
          </p:spPr>
        </p:pic>
        <p:sp>
          <p:nvSpPr>
            <p:cNvPr id="9" name="文本框 8"/>
            <p:cNvSpPr txBox="1"/>
            <p:nvPr/>
          </p:nvSpPr>
          <p:spPr>
            <a:xfrm>
              <a:off x="3142828" y="3399794"/>
              <a:ext cx="3887588" cy="646331"/>
            </a:xfrm>
            <a:prstGeom prst="rect">
              <a:avLst/>
            </a:prstGeom>
            <a:noFill/>
          </p:spPr>
          <p:txBody>
            <a:bodyPr wrap="square">
              <a:spAutoFit/>
            </a:bodyPr>
            <a:lstStyle/>
            <a:p>
              <a:pPr>
                <a:lnSpc>
                  <a:spcPct val="150000"/>
                </a:lnSpc>
              </a:pPr>
              <a:r>
                <a:rPr lang="zh-CN" altLang="en-US" sz="2400" b="1">
                  <a:solidFill>
                    <a:schemeClr val="tx1">
                      <a:lumMod val="75000"/>
                      <a:lumOff val="25000"/>
                    </a:schemeClr>
                  </a:solidFill>
                  <a:latin typeface="微软雅黑" panose="020B0503020204020204" pitchFamily="34" charset="-122"/>
                  <a:ea typeface="微软雅黑" panose="020B0503020204020204" pitchFamily="34" charset="-122"/>
                </a:rPr>
                <a:t>师者所以传道授业</a:t>
              </a:r>
              <a:r>
                <a:rPr lang="zh-CN" altLang="en-US" sz="2400" b="1">
                  <a:solidFill>
                    <a:schemeClr val="tx1">
                      <a:lumMod val="75000"/>
                      <a:lumOff val="25000"/>
                    </a:schemeClr>
                  </a:solidFill>
                  <a:latin typeface="微软雅黑" panose="020B0503020204020204" pitchFamily="34" charset="-122"/>
                  <a:ea typeface="微软雅黑" panose="020B0503020204020204" pitchFamily="34" charset="-122"/>
                </a:rPr>
                <a:t>解惑</a:t>
              </a:r>
              <a:r>
                <a:rPr lang="zh-CN" altLang="en-US" sz="2400" b="1" smtClean="0">
                  <a:solidFill>
                    <a:schemeClr val="tx1">
                      <a:lumMod val="75000"/>
                      <a:lumOff val="25000"/>
                    </a:schemeClr>
                  </a:solidFill>
                  <a:latin typeface="微软雅黑" panose="020B0503020204020204" pitchFamily="34" charset="-122"/>
                  <a:ea typeface="微软雅黑" panose="020B0503020204020204" pitchFamily="34" charset="-122"/>
                </a:rPr>
                <a:t>也。</a:t>
              </a:r>
              <a:endParaRPr lang="zh-CN" altLang="en-US" sz="24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pic>
        <p:nvPicPr>
          <p:cNvPr id="16" name="图片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85093" y="3284538"/>
            <a:ext cx="3573016" cy="3573016"/>
          </a:xfrm>
          <a:prstGeom prst="rect">
            <a:avLst/>
          </a:prstGeom>
        </p:spPr>
      </p:pic>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1384" y="2454155"/>
            <a:ext cx="7696200" cy="3664266"/>
          </a:xfrm>
          <a:custGeom>
            <a:avLst/>
            <a:gdLst>
              <a:gd name="connsiteX0" fmla="*/ 6252214 w 12192000"/>
              <a:gd name="connsiteY0" fmla="*/ 3995346 h 5804778"/>
              <a:gd name="connsiteX1" fmla="*/ 5524500 w 12192000"/>
              <a:gd name="connsiteY1" fmla="*/ 4007289 h 5804778"/>
              <a:gd name="connsiteX2" fmla="*/ 4705350 w 12192000"/>
              <a:gd name="connsiteY2" fmla="*/ 4178739 h 5804778"/>
              <a:gd name="connsiteX3" fmla="*/ 3009900 w 12192000"/>
              <a:gd name="connsiteY3" fmla="*/ 5664639 h 5804778"/>
              <a:gd name="connsiteX4" fmla="*/ 2952750 w 12192000"/>
              <a:gd name="connsiteY4" fmla="*/ 5721789 h 5804778"/>
              <a:gd name="connsiteX5" fmla="*/ 3905250 w 12192000"/>
              <a:gd name="connsiteY5" fmla="*/ 5340789 h 5804778"/>
              <a:gd name="connsiteX6" fmla="*/ 7067550 w 12192000"/>
              <a:gd name="connsiteY6" fmla="*/ 5569389 h 5804778"/>
              <a:gd name="connsiteX7" fmla="*/ 9315450 w 12192000"/>
              <a:gd name="connsiteY7" fmla="*/ 4883589 h 5804778"/>
              <a:gd name="connsiteX8" fmla="*/ 8572500 w 12192000"/>
              <a:gd name="connsiteY8" fmla="*/ 4331139 h 5804778"/>
              <a:gd name="connsiteX9" fmla="*/ 7581900 w 12192000"/>
              <a:gd name="connsiteY9" fmla="*/ 4045389 h 5804778"/>
              <a:gd name="connsiteX10" fmla="*/ 6252214 w 12192000"/>
              <a:gd name="connsiteY10" fmla="*/ 3995346 h 5804778"/>
              <a:gd name="connsiteX11" fmla="*/ 0 w 12192000"/>
              <a:gd name="connsiteY11" fmla="*/ 0 h 5804778"/>
              <a:gd name="connsiteX12" fmla="*/ 12192000 w 12192000"/>
              <a:gd name="connsiteY12" fmla="*/ 0 h 5804778"/>
              <a:gd name="connsiteX13" fmla="*/ 12192000 w 12192000"/>
              <a:gd name="connsiteY13" fmla="*/ 5804778 h 5804778"/>
              <a:gd name="connsiteX14" fmla="*/ 0 w 12192000"/>
              <a:gd name="connsiteY14" fmla="*/ 5804778 h 5804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5804778">
                <a:moveTo>
                  <a:pt x="6252214" y="3995346"/>
                </a:moveTo>
                <a:cubicBezTo>
                  <a:pt x="5967115" y="3994639"/>
                  <a:pt x="5704285" y="3998955"/>
                  <a:pt x="5524500" y="4007289"/>
                </a:cubicBezTo>
                <a:cubicBezTo>
                  <a:pt x="5045075" y="4029514"/>
                  <a:pt x="5124450" y="3902514"/>
                  <a:pt x="4705350" y="4178739"/>
                </a:cubicBezTo>
                <a:cubicBezTo>
                  <a:pt x="4286250" y="4454964"/>
                  <a:pt x="3302000" y="5407464"/>
                  <a:pt x="3009900" y="5664639"/>
                </a:cubicBezTo>
                <a:cubicBezTo>
                  <a:pt x="3009900" y="5664639"/>
                  <a:pt x="2803525" y="5775764"/>
                  <a:pt x="2952750" y="5721789"/>
                </a:cubicBezTo>
                <a:cubicBezTo>
                  <a:pt x="3101975" y="5667814"/>
                  <a:pt x="3222625" y="5369364"/>
                  <a:pt x="3905250" y="5340789"/>
                </a:cubicBezTo>
                <a:cubicBezTo>
                  <a:pt x="4587875" y="5312214"/>
                  <a:pt x="6165850" y="5645589"/>
                  <a:pt x="7067550" y="5569389"/>
                </a:cubicBezTo>
                <a:cubicBezTo>
                  <a:pt x="7969250" y="5493189"/>
                  <a:pt x="9064625" y="5089964"/>
                  <a:pt x="9315450" y="4883589"/>
                </a:cubicBezTo>
                <a:cubicBezTo>
                  <a:pt x="9566275" y="4677214"/>
                  <a:pt x="8861425" y="4470839"/>
                  <a:pt x="8572500" y="4331139"/>
                </a:cubicBezTo>
                <a:cubicBezTo>
                  <a:pt x="8283575" y="4191439"/>
                  <a:pt x="8089900" y="4099364"/>
                  <a:pt x="7581900" y="4045389"/>
                </a:cubicBezTo>
                <a:cubicBezTo>
                  <a:pt x="7264400" y="4011655"/>
                  <a:pt x="6727379" y="3996524"/>
                  <a:pt x="6252214" y="3995346"/>
                </a:cubicBezTo>
                <a:close/>
                <a:moveTo>
                  <a:pt x="0" y="0"/>
                </a:moveTo>
                <a:lnTo>
                  <a:pt x="12192000" y="0"/>
                </a:lnTo>
                <a:lnTo>
                  <a:pt x="12192000" y="5804778"/>
                </a:lnTo>
                <a:lnTo>
                  <a:pt x="0" y="5804778"/>
                </a:lnTo>
                <a:close/>
              </a:path>
            </a:pathLst>
          </a:custGeom>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S_OS" val="Unix 3.10 unknown"/>
  <p:tag name="AS_RELEASE_DATE" val="2023.03.31"/>
  <p:tag name="AS_TITLE" val="Aspose.Slides for Java"/>
  <p:tag name="AS_VERSION" val="23.3"/>
  <p:tag name="COMMONDATA" val="eyJoZGlkIjoiMDk2ODUwNDA0ZjgyNzI5MWMzYjRmZDkyNGExNDgzNGMifQ=="/>
  <p:tag name="KSO_WPP_MARK_KEY" val="00513b51-fd33-42fb-a9e7-9720a39fa6bd"/>
</p:tagLst>
</file>

<file path=ppt/theme/theme1.xml><?xml version="1.0" encoding="utf-8"?>
<a:theme xmlns:a="http://schemas.openxmlformats.org/drawingml/2006/main" name="第一PPT模板网-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阿里巴巴普惠">
      <a:majorFont>
        <a:latin typeface="阿里巴巴普惠体"/>
        <a:ea typeface="阿里巴巴普惠体"/>
        <a:cs typeface="Arial"/>
      </a:majorFont>
      <a:minorFont>
        <a:latin typeface="阿里巴巴普惠体"/>
        <a:ea typeface="阿里巴巴普惠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TotalTime>
  <Words>1830</Words>
  <Application>Microsoft Office PowerPoint</Application>
  <PresentationFormat>宽屏</PresentationFormat>
  <Paragraphs>139</Paragraphs>
  <Slides>26</Slides>
  <Notes>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26</vt:i4>
      </vt:variant>
    </vt:vector>
  </HeadingPairs>
  <TitlesOfParts>
    <vt:vector size="39" baseType="lpstr">
      <vt:lpstr>阿里巴巴普惠体</vt:lpstr>
      <vt:lpstr>等线</vt:lpstr>
      <vt:lpstr>汉仪瑞云妃宋 W</vt:lpstr>
      <vt:lpstr>思源黑体</vt:lpstr>
      <vt:lpstr>思源黑体 CN Bold</vt:lpstr>
      <vt:lpstr>思源宋体 CN Heavy</vt:lpstr>
      <vt:lpstr>宋体</vt:lpstr>
      <vt:lpstr>微软雅黑</vt:lpstr>
      <vt:lpstr>字魂105号-简雅黑</vt:lpstr>
      <vt:lpstr>字魂58号-创中黑</vt:lpstr>
      <vt:lpstr>Arial</vt:lpstr>
      <vt:lpstr>Calibri</vt:lpstr>
      <vt:lpstr>第一PPT模板网-WWW.1PPT.COM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2023-06-13T10:59:04Z</cp:lastPrinted>
  <dcterms:created xsi:type="dcterms:W3CDTF">2023-06-13T10:59:04Z</dcterms:created>
  <dcterms:modified xsi:type="dcterms:W3CDTF">2024-04-12T05:54:10Z</dcterms:modified>
</cp:coreProperties>
</file>