
<file path=[Content_Types].xml><?xml version="1.0" encoding="utf-8"?>
<Types xmlns="http://schemas.openxmlformats.org/package/2006/content-types">
  <Default Extension="png" ContentType="image/png"/>
  <Default Extension="jpeg" ContentType="image/jpeg"/>
  <Default Extension="webp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5"/>
  </p:notesMasterIdLst>
  <p:sldIdLst>
    <p:sldId id="300" r:id="rId2"/>
    <p:sldId id="336" r:id="rId3"/>
    <p:sldId id="349" r:id="rId4"/>
    <p:sldId id="380" r:id="rId5"/>
    <p:sldId id="359" r:id="rId6"/>
    <p:sldId id="360" r:id="rId7"/>
    <p:sldId id="361" r:id="rId8"/>
    <p:sldId id="362" r:id="rId9"/>
    <p:sldId id="351" r:id="rId10"/>
    <p:sldId id="347" r:id="rId11"/>
    <p:sldId id="348" r:id="rId12"/>
    <p:sldId id="363" r:id="rId13"/>
    <p:sldId id="364" r:id="rId14"/>
    <p:sldId id="365" r:id="rId15"/>
    <p:sldId id="366" r:id="rId16"/>
    <p:sldId id="356" r:id="rId17"/>
    <p:sldId id="368" r:id="rId18"/>
    <p:sldId id="357" r:id="rId19"/>
    <p:sldId id="354" r:id="rId20"/>
    <p:sldId id="358" r:id="rId21"/>
    <p:sldId id="303" r:id="rId22"/>
    <p:sldId id="352" r:id="rId23"/>
    <p:sldId id="371" r:id="rId24"/>
    <p:sldId id="373" r:id="rId25"/>
    <p:sldId id="369" r:id="rId26"/>
    <p:sldId id="370" r:id="rId27"/>
    <p:sldId id="372" r:id="rId28"/>
    <p:sldId id="376" r:id="rId29"/>
    <p:sldId id="378" r:id="rId30"/>
    <p:sldId id="379" r:id="rId31"/>
    <p:sldId id="353" r:id="rId32"/>
    <p:sldId id="377" r:id="rId33"/>
    <p:sldId id="355" r:id="rId34"/>
    <p:sldId id="305" r:id="rId35"/>
    <p:sldId id="308" r:id="rId36"/>
    <p:sldId id="309" r:id="rId37"/>
    <p:sldId id="381" r:id="rId38"/>
    <p:sldId id="310" r:id="rId39"/>
    <p:sldId id="382" r:id="rId40"/>
    <p:sldId id="340" r:id="rId41"/>
    <p:sldId id="323" r:id="rId42"/>
    <p:sldId id="327" r:id="rId43"/>
    <p:sldId id="329" r:id="rId44"/>
  </p:sldIdLst>
  <p:sldSz cx="12192000" cy="6858000"/>
  <p:notesSz cx="6858000" cy="9144000"/>
  <p:custDataLst>
    <p:tags r:id="rId4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="" xmlns:p1710="http://schemas.microsoft.com/office/powerpoint/2017/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>
        <p:scale>
          <a:sx n="66" d="100"/>
          <a:sy n="66" d="100"/>
        </p:scale>
        <p:origin x="414" y="6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809C1F-1633-42E4-85B8-FAE5248677D8}" type="datetimeFigureOut">
              <a:rPr lang="zh-CN" altLang="en-US" smtClean="0"/>
              <a:t>2024/4/2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40AC84-CE99-448B-92D0-20E94C7803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0291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0AC84-CE99-448B-92D0-20E94C7803D4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0AC84-CE99-448B-92D0-20E94C7803D4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0AC84-CE99-448B-92D0-20E94C7803D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31316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56452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79337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60050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06702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81245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0AC84-CE99-448B-92D0-20E94C7803D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12425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25612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5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9660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2486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3816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31027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83777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4516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42065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0AC84-CE99-448B-92D0-20E94C7803D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47429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0AC84-CE99-448B-92D0-20E94C7803D4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0AC84-CE99-448B-92D0-20E94C7803D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48414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0AC84-CE99-448B-92D0-20E94C7803D4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01090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0AC84-CE99-448B-92D0-20E94C7803D4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93015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550817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84717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0AC84-CE99-448B-92D0-20E94C7803D4}" type="slidenum">
              <a:rPr lang="zh-CN" altLang="en-US" smtClean="0"/>
              <a:t>42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0AC84-CE99-448B-92D0-20E94C7803D4}" type="slidenum">
              <a:rPr lang="zh-CN" altLang="en-US" smtClean="0"/>
              <a:t>43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eb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eb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web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eb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web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eb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web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web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ebp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ebp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ebp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56060" y="1752600"/>
            <a:ext cx="2135940" cy="27432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6295" y="5438775"/>
            <a:ext cx="2230356" cy="128783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4221" y="1800225"/>
            <a:ext cx="7734503" cy="217548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1818" y="1600200"/>
            <a:ext cx="1485899" cy="961265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6900806" y="3429000"/>
            <a:ext cx="2976620" cy="546708"/>
          </a:xfrm>
          <a:prstGeom prst="rect">
            <a:avLst/>
          </a:prstGeom>
          <a:solidFill>
            <a:srgbClr val="327B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7040028" y="3440744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植树节主题班会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3384360" y="2875002"/>
            <a:ext cx="6050280" cy="1106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>
                <a:solidFill>
                  <a:srgbClr val="1179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为什么要植树？</a:t>
            </a:r>
          </a:p>
        </p:txBody>
      </p:sp>
      <p:sp>
        <p:nvSpPr>
          <p:cNvPr id="39" name="矩形 38"/>
          <p:cNvSpPr/>
          <p:nvPr/>
        </p:nvSpPr>
        <p:spPr>
          <a:xfrm>
            <a:off x="5083940" y="1832029"/>
            <a:ext cx="2024119" cy="658075"/>
          </a:xfrm>
          <a:prstGeom prst="rect">
            <a:avLst/>
          </a:prstGeom>
          <a:solidFill>
            <a:srgbClr val="327B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5311169" y="1843773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843006" y="1843773"/>
            <a:ext cx="2135940" cy="2743200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4705" y="2076450"/>
            <a:ext cx="1485899" cy="9612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94705" y="2490104"/>
            <a:ext cx="2024119" cy="3524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9" grpId="0" animBg="1"/>
      <p:bldP spid="4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4464783" y="2921168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smtClean="0">
                <a:solidFill>
                  <a:srgbClr val="1179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经济价值</a:t>
            </a:r>
            <a:endParaRPr lang="zh-CN" altLang="en-US" sz="6000" b="1" dirty="0">
              <a:solidFill>
                <a:srgbClr val="1179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083940" y="1832029"/>
            <a:ext cx="2024119" cy="658075"/>
          </a:xfrm>
          <a:prstGeom prst="rect">
            <a:avLst/>
          </a:prstGeom>
          <a:solidFill>
            <a:srgbClr val="327B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5311169" y="1843773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endParaRPr lang="zh-CN" altLang="en-US" sz="3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843006" y="1843773"/>
            <a:ext cx="2135940" cy="2743200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4705" y="2076450"/>
            <a:ext cx="1485899" cy="9612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94705" y="2490104"/>
            <a:ext cx="2024119" cy="35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43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9" grpId="0" animBg="1"/>
      <p:bldP spid="4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 219"/>
          <p:cNvSpPr/>
          <p:nvPr/>
        </p:nvSpPr>
        <p:spPr>
          <a:xfrm>
            <a:off x="4199444" y="572869"/>
            <a:ext cx="3793111" cy="556417"/>
          </a:xfrm>
          <a:prstGeom prst="roundRect">
            <a:avLst>
              <a:gd name="adj" fmla="val 50000"/>
            </a:avLst>
          </a:prstGeom>
          <a:solidFill>
            <a:srgbClr val="117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851908" y="620244"/>
            <a:ext cx="2488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 棵 树 的 价 值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57571" y="1808837"/>
            <a:ext cx="3790629" cy="3384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2800" b="1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作为</a:t>
            </a:r>
            <a:r>
              <a:rPr lang="zh-CN" altLang="en-US" sz="2800" b="1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建筑材料。如核桃树、松树和杉树等，可用于造纸、人造板、建筑用材</a:t>
            </a:r>
            <a:r>
              <a:rPr lang="zh-CN" altLang="en-US" sz="2800" b="1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等</a:t>
            </a:r>
            <a:r>
              <a:rPr lang="zh-CN" altLang="en-US" sz="2800" b="1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。</a:t>
            </a:r>
            <a:endParaRPr lang="en-US" altLang="zh-CN" sz="2800" b="1" smtClean="0">
              <a:solidFill>
                <a:srgbClr val="327B35"/>
              </a:solidFill>
              <a:latin typeface="黑体" panose="02010609060101010101" pitchFamily="49" charset="-122"/>
              <a:ea typeface="黑体" panose="02010609060101010101" pitchFamily="49" charset="-122"/>
              <a:cs typeface="萝莉体 第二版" panose="02000500000000000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6987" y="1953454"/>
            <a:ext cx="4129192" cy="30953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77381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 219"/>
          <p:cNvSpPr/>
          <p:nvPr/>
        </p:nvSpPr>
        <p:spPr>
          <a:xfrm>
            <a:off x="4199444" y="572869"/>
            <a:ext cx="3793111" cy="556417"/>
          </a:xfrm>
          <a:prstGeom prst="roundRect">
            <a:avLst>
              <a:gd name="adj" fmla="val 50000"/>
            </a:avLst>
          </a:prstGeom>
          <a:solidFill>
            <a:srgbClr val="117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851908" y="620244"/>
            <a:ext cx="2488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 棵 树 的 价 值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57571" y="1610622"/>
            <a:ext cx="3994337" cy="4246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2800" b="1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作为</a:t>
            </a:r>
            <a:r>
              <a:rPr lang="zh-CN" altLang="en-US" sz="2800" b="1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食品和香料来源。例如，桂花树可用于制作糕点，其花朵和种子也是食品和香精香料行业的</a:t>
            </a:r>
            <a:r>
              <a:rPr lang="zh-CN" altLang="en-US" sz="2800" b="1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原材料</a:t>
            </a:r>
            <a:r>
              <a:rPr lang="zh-CN" altLang="en-US" sz="2800" b="1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。</a:t>
            </a:r>
            <a:endParaRPr lang="en-US" altLang="zh-CN" sz="2800" b="1" smtClean="0">
              <a:solidFill>
                <a:srgbClr val="327B35"/>
              </a:solidFill>
              <a:latin typeface="黑体" panose="02010609060101010101" pitchFamily="49" charset="-122"/>
              <a:ea typeface="黑体" panose="02010609060101010101" pitchFamily="49" charset="-122"/>
              <a:cs typeface="萝莉体 第二版" panose="02000500000000000000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814" y="2405743"/>
            <a:ext cx="3984171" cy="26561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70078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 219"/>
          <p:cNvSpPr/>
          <p:nvPr/>
        </p:nvSpPr>
        <p:spPr>
          <a:xfrm>
            <a:off x="4199444" y="572869"/>
            <a:ext cx="3793111" cy="556417"/>
          </a:xfrm>
          <a:prstGeom prst="roundRect">
            <a:avLst>
              <a:gd name="adj" fmla="val 50000"/>
            </a:avLst>
          </a:prstGeom>
          <a:solidFill>
            <a:srgbClr val="117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851908" y="620244"/>
            <a:ext cx="2488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 棵 树 的 价 值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57572" y="1808837"/>
            <a:ext cx="53472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2800" b="1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作为</a:t>
            </a:r>
            <a:r>
              <a:rPr lang="zh-CN" altLang="en-US" sz="2800" b="1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工业染料原料。如</a:t>
            </a:r>
            <a:r>
              <a:rPr lang="zh-CN" altLang="en-US" sz="2800" b="1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盐肤木</a:t>
            </a:r>
            <a:r>
              <a:rPr lang="zh-CN" altLang="en-US" sz="2800" b="1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。</a:t>
            </a:r>
            <a:endParaRPr lang="en-US" altLang="zh-CN" sz="2800" b="1">
              <a:solidFill>
                <a:srgbClr val="327B35"/>
              </a:solidFill>
              <a:latin typeface="黑体" panose="02010609060101010101" pitchFamily="49" charset="-122"/>
              <a:ea typeface="黑体" panose="02010609060101010101" pitchFamily="49" charset="-122"/>
              <a:cs typeface="萝莉体 第二版" panose="02000500000000000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7947" y="1992084"/>
            <a:ext cx="4445343" cy="29500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257" y="3999707"/>
            <a:ext cx="2670401" cy="1602241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2381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 219"/>
          <p:cNvSpPr/>
          <p:nvPr/>
        </p:nvSpPr>
        <p:spPr>
          <a:xfrm>
            <a:off x="4199444" y="572869"/>
            <a:ext cx="3793111" cy="556417"/>
          </a:xfrm>
          <a:prstGeom prst="roundRect">
            <a:avLst>
              <a:gd name="adj" fmla="val 50000"/>
            </a:avLst>
          </a:prstGeom>
          <a:solidFill>
            <a:srgbClr val="117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851908" y="620244"/>
            <a:ext cx="2488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 棵 树 的 价 值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57572" y="1808837"/>
            <a:ext cx="511868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2800" b="1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作为</a:t>
            </a:r>
            <a:r>
              <a:rPr lang="zh-CN" altLang="en-US" sz="2800" b="1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药用材料。如楸树，其树叶、树皮、种子具有药用</a:t>
            </a:r>
            <a:r>
              <a:rPr lang="zh-CN" altLang="en-US" sz="2800" b="1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价值</a:t>
            </a:r>
            <a:r>
              <a:rPr lang="zh-CN" altLang="en-US" sz="2800" b="1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。</a:t>
            </a:r>
            <a:endParaRPr lang="en-US" altLang="zh-CN" sz="2800" b="1">
              <a:solidFill>
                <a:srgbClr val="327B35"/>
              </a:solidFill>
              <a:latin typeface="黑体" panose="02010609060101010101" pitchFamily="49" charset="-122"/>
              <a:ea typeface="黑体" panose="02010609060101010101" pitchFamily="49" charset="-122"/>
              <a:cs typeface="萝莉体 第二版" panose="02000500000000000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2002970"/>
            <a:ext cx="3482068" cy="2931034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544" y="4189911"/>
            <a:ext cx="2024742" cy="14881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4304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 219"/>
          <p:cNvSpPr/>
          <p:nvPr/>
        </p:nvSpPr>
        <p:spPr>
          <a:xfrm>
            <a:off x="4199444" y="572869"/>
            <a:ext cx="3793111" cy="556417"/>
          </a:xfrm>
          <a:prstGeom prst="roundRect">
            <a:avLst>
              <a:gd name="adj" fmla="val 50000"/>
            </a:avLst>
          </a:prstGeom>
          <a:solidFill>
            <a:srgbClr val="117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851908" y="620244"/>
            <a:ext cx="2488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 棵 树 的 价 值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57572" y="1808837"/>
            <a:ext cx="588068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2800" b="1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作为</a:t>
            </a:r>
            <a:r>
              <a:rPr lang="zh-CN" altLang="en-US" sz="2800" b="1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观赏植物。如银杏树和香樟树等，常用于城市绿化和园林景观。</a:t>
            </a:r>
            <a:endParaRPr lang="zh-CN" altLang="zh-CN" sz="2800" dirty="0">
              <a:solidFill>
                <a:srgbClr val="117926"/>
              </a:solidFill>
              <a:latin typeface="黑体" panose="02010609060101010101" pitchFamily="49" charset="-122"/>
              <a:ea typeface="黑体" panose="02010609060101010101" pitchFamily="49" charset="-122"/>
              <a:cs typeface="萝莉体 第二版" panose="02000500000000000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861" y="1129286"/>
            <a:ext cx="3145406" cy="4724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44443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4464783" y="2921168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>
                <a:solidFill>
                  <a:srgbClr val="1179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环境</a:t>
            </a:r>
            <a:r>
              <a:rPr lang="zh-CN" altLang="en-US" sz="6000" b="1" smtClean="0">
                <a:solidFill>
                  <a:srgbClr val="1179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</a:t>
            </a:r>
            <a:endParaRPr lang="zh-CN" altLang="en-US" sz="6000" b="1" dirty="0">
              <a:solidFill>
                <a:srgbClr val="1179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083940" y="1832029"/>
            <a:ext cx="2024119" cy="658075"/>
          </a:xfrm>
          <a:prstGeom prst="rect">
            <a:avLst/>
          </a:prstGeom>
          <a:solidFill>
            <a:srgbClr val="327B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5311169" y="1843773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</a:t>
            </a:r>
            <a:r>
              <a:rPr lang="zh-CN" altLang="en-US" sz="36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endParaRPr lang="zh-CN" altLang="en-US" sz="3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843006" y="1843773"/>
            <a:ext cx="2135940" cy="2743200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4705" y="2076450"/>
            <a:ext cx="1485899" cy="9612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94705" y="2490104"/>
            <a:ext cx="2024119" cy="35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34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9" grpId="0" animBg="1"/>
      <p:bldP spid="4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 219"/>
          <p:cNvSpPr/>
          <p:nvPr/>
        </p:nvSpPr>
        <p:spPr>
          <a:xfrm>
            <a:off x="4199444" y="572869"/>
            <a:ext cx="3793111" cy="556417"/>
          </a:xfrm>
          <a:prstGeom prst="roundRect">
            <a:avLst>
              <a:gd name="adj" fmla="val 50000"/>
            </a:avLst>
          </a:prstGeom>
          <a:solidFill>
            <a:srgbClr val="117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851908" y="620244"/>
            <a:ext cx="2488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 棵 树 的 价 值</a:t>
            </a:r>
          </a:p>
        </p:txBody>
      </p:sp>
      <p:sp>
        <p:nvSpPr>
          <p:cNvPr id="12" name="圆角矩形标注 10"/>
          <p:cNvSpPr/>
          <p:nvPr/>
        </p:nvSpPr>
        <p:spPr>
          <a:xfrm rot="16200000" flipH="1" flipV="1">
            <a:off x="2393725" y="1255179"/>
            <a:ext cx="3048004" cy="5381667"/>
          </a:xfrm>
          <a:prstGeom prst="wedgeRoundRectCallout">
            <a:avLst>
              <a:gd name="adj1" fmla="val -27832"/>
              <a:gd name="adj2" fmla="val 47623"/>
              <a:gd name="adj3" fmla="val 16667"/>
            </a:avLst>
          </a:prstGeom>
          <a:solidFill>
            <a:schemeClr val="bg1"/>
          </a:solidFill>
          <a:ln w="28575">
            <a:solidFill>
              <a:srgbClr val="77AB3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381" r="-7671" b="-397"/>
          <a:stretch>
            <a:fillRect/>
          </a:stretch>
        </p:blipFill>
        <p:spPr>
          <a:xfrm>
            <a:off x="1268524" y="1573174"/>
            <a:ext cx="4467897" cy="848836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1675480" y="2873534"/>
            <a:ext cx="459072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smtClean="0">
                <a:solidFill>
                  <a:srgbClr val="327B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</a:t>
            </a:r>
            <a:r>
              <a:rPr lang="zh-CN" altLang="en-US" sz="2800" b="1">
                <a:solidFill>
                  <a:srgbClr val="327B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我们的树木遭到破坏，我们失去了树林、森林，会有什么后果？</a:t>
            </a:r>
          </a:p>
          <a:p>
            <a:endParaRPr lang="zh-CN" altLang="en-US" sz="2400" b="1">
              <a:solidFill>
                <a:srgbClr val="327B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8589" y="95250"/>
            <a:ext cx="66180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83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381" r="-7671" b="-397"/>
          <a:stretch>
            <a:fillRect/>
          </a:stretch>
        </p:blipFill>
        <p:spPr>
          <a:xfrm>
            <a:off x="1502979" y="1473282"/>
            <a:ext cx="5654660" cy="399816"/>
          </a:xfrm>
          <a:prstGeom prst="rect">
            <a:avLst/>
          </a:prstGeom>
        </p:spPr>
      </p:pic>
      <p:sp>
        <p:nvSpPr>
          <p:cNvPr id="7" name=" 219"/>
          <p:cNvSpPr/>
          <p:nvPr/>
        </p:nvSpPr>
        <p:spPr>
          <a:xfrm>
            <a:off x="4199444" y="572869"/>
            <a:ext cx="3793111" cy="556417"/>
          </a:xfrm>
          <a:prstGeom prst="roundRect">
            <a:avLst>
              <a:gd name="adj" fmla="val 50000"/>
            </a:avLst>
          </a:prstGeom>
          <a:solidFill>
            <a:srgbClr val="117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863709" y="620244"/>
            <a:ext cx="2488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 棵 树 的 价 值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64435" y="2025147"/>
            <a:ext cx="512473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缺少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植物对太阳热量的吸收，地球气温极具上升，导致冰川、南北极融化，海平面上升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。</a:t>
            </a:r>
            <a:endParaRPr lang="zh-CN" altLang="en-US" sz="2800">
              <a:solidFill>
                <a:srgbClr val="327B35"/>
              </a:solidFill>
              <a:latin typeface="黑体" panose="02010609060101010101" pitchFamily="49" charset="-122"/>
              <a:ea typeface="黑体" panose="02010609060101010101" pitchFamily="49" charset="-122"/>
              <a:cs typeface="萝莉体 第二版" panose="02000500000000000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0553" y="2217094"/>
            <a:ext cx="4292772" cy="28664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34717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381" r="-7671" b="-397"/>
          <a:stretch>
            <a:fillRect/>
          </a:stretch>
        </p:blipFill>
        <p:spPr>
          <a:xfrm>
            <a:off x="1502979" y="1473282"/>
            <a:ext cx="5654660" cy="399816"/>
          </a:xfrm>
          <a:prstGeom prst="rect">
            <a:avLst/>
          </a:prstGeom>
        </p:spPr>
      </p:pic>
      <p:sp>
        <p:nvSpPr>
          <p:cNvPr id="7" name=" 219"/>
          <p:cNvSpPr/>
          <p:nvPr/>
        </p:nvSpPr>
        <p:spPr>
          <a:xfrm>
            <a:off x="4199444" y="572869"/>
            <a:ext cx="3793111" cy="556417"/>
          </a:xfrm>
          <a:prstGeom prst="roundRect">
            <a:avLst>
              <a:gd name="adj" fmla="val 50000"/>
            </a:avLst>
          </a:prstGeom>
          <a:solidFill>
            <a:srgbClr val="117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863709" y="620244"/>
            <a:ext cx="2488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 棵 树 的 价 值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64436" y="2025147"/>
            <a:ext cx="60935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地表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土壤缺乏植被保护，遇大雨即发泥石流，大洪水爆发几率增加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。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遇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大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风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即发沙尘暴。</a:t>
            </a:r>
            <a:endParaRPr lang="zh-CN" altLang="en-US" sz="2800">
              <a:solidFill>
                <a:srgbClr val="327B35"/>
              </a:solidFill>
              <a:latin typeface="黑体" panose="02010609060101010101" pitchFamily="49" charset="-122"/>
              <a:ea typeface="黑体" panose="02010609060101010101" pitchFamily="49" charset="-122"/>
              <a:cs typeface="萝莉体 第二版" panose="02000500000000000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401" y="3234534"/>
            <a:ext cx="4348198" cy="23407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539"/>
          <a:stretch/>
        </p:blipFill>
        <p:spPr>
          <a:xfrm>
            <a:off x="1680157" y="4343399"/>
            <a:ext cx="4624748" cy="22460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07500" y="455842"/>
            <a:ext cx="2107962" cy="24346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9975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381" r="-7671" b="-397"/>
          <a:stretch>
            <a:fillRect/>
          </a:stretch>
        </p:blipFill>
        <p:spPr>
          <a:xfrm>
            <a:off x="1502979" y="1473282"/>
            <a:ext cx="5654660" cy="399816"/>
          </a:xfrm>
          <a:prstGeom prst="rect">
            <a:avLst/>
          </a:prstGeom>
        </p:spPr>
      </p:pic>
      <p:sp>
        <p:nvSpPr>
          <p:cNvPr id="7" name=" 219"/>
          <p:cNvSpPr/>
          <p:nvPr/>
        </p:nvSpPr>
        <p:spPr>
          <a:xfrm>
            <a:off x="4199444" y="572869"/>
            <a:ext cx="3793111" cy="556417"/>
          </a:xfrm>
          <a:prstGeom prst="roundRect">
            <a:avLst>
              <a:gd name="adj" fmla="val 50000"/>
            </a:avLst>
          </a:prstGeom>
          <a:solidFill>
            <a:srgbClr val="117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863709" y="620244"/>
            <a:ext cx="2488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 棵 树 的 价 值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64436" y="2025147"/>
            <a:ext cx="58431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雨水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不能充分渗入地面，导致地表淡水缺乏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。</a:t>
            </a:r>
            <a:endParaRPr lang="zh-CN" altLang="en-US" sz="2800">
              <a:solidFill>
                <a:srgbClr val="327B35"/>
              </a:solidFill>
              <a:latin typeface="黑体" panose="02010609060101010101" pitchFamily="49" charset="-122"/>
              <a:ea typeface="黑体" panose="02010609060101010101" pitchFamily="49" charset="-122"/>
              <a:cs typeface="萝莉体 第二版" panose="02000500000000000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667" y="1556385"/>
            <a:ext cx="2594610" cy="38976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08793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381" r="-7671" b="-397"/>
          <a:stretch>
            <a:fillRect/>
          </a:stretch>
        </p:blipFill>
        <p:spPr>
          <a:xfrm>
            <a:off x="1502979" y="1473282"/>
            <a:ext cx="5654660" cy="399816"/>
          </a:xfrm>
          <a:prstGeom prst="rect">
            <a:avLst/>
          </a:prstGeom>
        </p:spPr>
      </p:pic>
      <p:sp>
        <p:nvSpPr>
          <p:cNvPr id="7" name=" 219"/>
          <p:cNvSpPr/>
          <p:nvPr/>
        </p:nvSpPr>
        <p:spPr>
          <a:xfrm>
            <a:off x="4199444" y="572869"/>
            <a:ext cx="3793111" cy="556417"/>
          </a:xfrm>
          <a:prstGeom prst="roundRect">
            <a:avLst>
              <a:gd name="adj" fmla="val 50000"/>
            </a:avLst>
          </a:prstGeom>
          <a:solidFill>
            <a:srgbClr val="117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863709" y="620244"/>
            <a:ext cx="2488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 棵 树 的 价 值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64436" y="2025147"/>
            <a:ext cx="69317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以上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原因导致一切动物生存发生困难，其他植物生长困难，农作物绝收。食物匮乏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。</a:t>
            </a:r>
            <a:endParaRPr lang="zh-CN" altLang="en-US" sz="2800">
              <a:solidFill>
                <a:srgbClr val="327B35"/>
              </a:solidFill>
              <a:latin typeface="黑体" panose="02010609060101010101" pitchFamily="49" charset="-122"/>
              <a:ea typeface="黑体" panose="02010609060101010101" pitchFamily="49" charset="-122"/>
              <a:cs typeface="萝莉体 第二版" panose="02000500000000000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7608" y="3410142"/>
            <a:ext cx="5423291" cy="29828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11302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381" r="-7671" b="-397"/>
          <a:stretch>
            <a:fillRect/>
          </a:stretch>
        </p:blipFill>
        <p:spPr>
          <a:xfrm>
            <a:off x="1502979" y="1473282"/>
            <a:ext cx="5654660" cy="399816"/>
          </a:xfrm>
          <a:prstGeom prst="rect">
            <a:avLst/>
          </a:prstGeom>
        </p:spPr>
      </p:pic>
      <p:sp>
        <p:nvSpPr>
          <p:cNvPr id="7" name=" 219"/>
          <p:cNvSpPr/>
          <p:nvPr/>
        </p:nvSpPr>
        <p:spPr>
          <a:xfrm>
            <a:off x="4199444" y="572869"/>
            <a:ext cx="3793111" cy="556417"/>
          </a:xfrm>
          <a:prstGeom prst="roundRect">
            <a:avLst>
              <a:gd name="adj" fmla="val 50000"/>
            </a:avLst>
          </a:prstGeom>
          <a:solidFill>
            <a:srgbClr val="117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863709" y="620244"/>
            <a:ext cx="2488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 棵 树 的 价 值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64436" y="2025147"/>
            <a:ext cx="56744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缺乏对二氧化碳的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吸收，温室效应更加严重，大气中氧气耗尽，直接导致人类灭绝。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891" y="1873098"/>
            <a:ext cx="4049712" cy="26998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69567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 219"/>
          <p:cNvSpPr/>
          <p:nvPr/>
        </p:nvSpPr>
        <p:spPr>
          <a:xfrm>
            <a:off x="4199444" y="572869"/>
            <a:ext cx="3793111" cy="556417"/>
          </a:xfrm>
          <a:prstGeom prst="roundRect">
            <a:avLst>
              <a:gd name="adj" fmla="val 50000"/>
            </a:avLst>
          </a:prstGeom>
          <a:solidFill>
            <a:srgbClr val="117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926448" y="642285"/>
            <a:ext cx="2488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 棵 树 的 价 值</a:t>
            </a:r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91768"/>
            <a:ext cx="6243527" cy="536684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488837" y="1291768"/>
            <a:ext cx="6501113" cy="3869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①保护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环境，维持生态系统，改善人们的生活居住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环境。</a:t>
            </a:r>
            <a:b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</a:b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②治理沙化耕地，控制水土流失，防风固土，增加土壤蓄水能力。</a:t>
            </a:r>
            <a:b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</a:b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③自动的调温器，夏日树荫下气温比空地上低</a:t>
            </a:r>
            <a:r>
              <a:rPr lang="en-US" altLang="zh-CN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10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度左右，冬季又高</a:t>
            </a:r>
            <a:r>
              <a:rPr lang="en-US" altLang="zh-CN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2-3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度。</a:t>
            </a:r>
            <a:endParaRPr lang="zh-CN" altLang="en-US" sz="2800">
              <a:solidFill>
                <a:srgbClr val="327B35"/>
              </a:solidFill>
              <a:latin typeface="黑体" panose="02010609060101010101" pitchFamily="49" charset="-122"/>
              <a:ea typeface="黑体" panose="02010609060101010101" pitchFamily="49" charset="-122"/>
              <a:cs typeface="萝莉体 第二版" panose="02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40628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 219"/>
          <p:cNvSpPr/>
          <p:nvPr/>
        </p:nvSpPr>
        <p:spPr>
          <a:xfrm>
            <a:off x="4199444" y="572869"/>
            <a:ext cx="3793111" cy="556417"/>
          </a:xfrm>
          <a:prstGeom prst="roundRect">
            <a:avLst>
              <a:gd name="adj" fmla="val 50000"/>
            </a:avLst>
          </a:prstGeom>
          <a:solidFill>
            <a:srgbClr val="117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926448" y="642285"/>
            <a:ext cx="2488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 棵 树 的 价 值</a:t>
            </a:r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488837" y="1291768"/>
            <a:ext cx="650111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④天然除尘器，树叶上长着许多细小的茸毛和黏液能吸附烟尘中的碳、硫化物等有害微粒，还有病菌、病毒等有害物质，大量减少和降低空气中的尘埃。</a:t>
            </a:r>
            <a:endParaRPr lang="en-US" altLang="zh-CN" sz="2800" smtClean="0">
              <a:solidFill>
                <a:srgbClr val="327B35"/>
              </a:solidFill>
              <a:latin typeface="黑体" panose="02010609060101010101" pitchFamily="49" charset="-122"/>
              <a:ea typeface="黑体" panose="02010609060101010101" pitchFamily="49" charset="-122"/>
              <a:cs typeface="萝莉体 第二版" panose="02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⑤制造氧气，树叶进行光合作用吸收二氧化碳，并制造人体所需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的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氧气。</a:t>
            </a:r>
            <a:endParaRPr lang="zh-CN" altLang="en-US" sz="2800">
              <a:solidFill>
                <a:srgbClr val="327B35"/>
              </a:solidFill>
              <a:latin typeface="黑体" panose="02010609060101010101" pitchFamily="49" charset="-122"/>
              <a:ea typeface="黑体" panose="02010609060101010101" pitchFamily="49" charset="-122"/>
              <a:cs typeface="萝莉体 第二版" panose="02000500000000000000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91768"/>
            <a:ext cx="6243527" cy="5366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07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69692" y="1402681"/>
            <a:ext cx="6363676" cy="40727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 219"/>
          <p:cNvSpPr/>
          <p:nvPr/>
        </p:nvSpPr>
        <p:spPr>
          <a:xfrm>
            <a:off x="4199444" y="572869"/>
            <a:ext cx="3793111" cy="556417"/>
          </a:xfrm>
          <a:prstGeom prst="roundRect">
            <a:avLst>
              <a:gd name="adj" fmla="val 50000"/>
            </a:avLst>
          </a:prstGeom>
          <a:solidFill>
            <a:srgbClr val="117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926448" y="642285"/>
            <a:ext cx="2488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 棵 树 的 价 值</a:t>
            </a:r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050972" y="1453898"/>
            <a:ext cx="6604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⑥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消灭细菌，松、樟、榆等树能分泌杀菌素，杀灭结核杆菌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、白喉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杆菌等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病菌；</a:t>
            </a:r>
            <a:b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</a:b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⑦消减噪声；</a:t>
            </a:r>
            <a:b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</a:b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⑧最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重要的是净化空气</a:t>
            </a:r>
            <a:r>
              <a:rPr lang="en-US" altLang="zh-CN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,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改善生态环境降温增湿，调节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环境空气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的温度和湿度。 </a:t>
            </a:r>
            <a:endParaRPr lang="en-US" altLang="zh-CN" sz="2800" smtClean="0">
              <a:solidFill>
                <a:srgbClr val="327B35"/>
              </a:solidFill>
              <a:latin typeface="黑体" panose="02010609060101010101" pitchFamily="49" charset="-122"/>
              <a:ea typeface="黑体" panose="02010609060101010101" pitchFamily="49" charset="-122"/>
              <a:cs typeface="萝莉体 第二版" panose="02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……</a:t>
            </a:r>
            <a:endParaRPr lang="zh-CN" altLang="en-US" sz="2800">
              <a:solidFill>
                <a:srgbClr val="327B35"/>
              </a:solidFill>
              <a:latin typeface="黑体" panose="02010609060101010101" pitchFamily="49" charset="-122"/>
              <a:ea typeface="黑体" panose="02010609060101010101" pitchFamily="49" charset="-122"/>
              <a:cs typeface="萝莉体 第二版" panose="02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39073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3384360" y="2875002"/>
            <a:ext cx="526297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smtClean="0">
                <a:solidFill>
                  <a:srgbClr val="1179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什么是植树节</a:t>
            </a:r>
            <a:endParaRPr lang="zh-CN" altLang="en-US" sz="6600" b="1" dirty="0">
              <a:solidFill>
                <a:srgbClr val="1179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083940" y="1832029"/>
            <a:ext cx="2024119" cy="658075"/>
          </a:xfrm>
          <a:prstGeom prst="rect">
            <a:avLst/>
          </a:prstGeom>
          <a:solidFill>
            <a:srgbClr val="327B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5311169" y="1843773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  <a:endParaRPr lang="zh-CN" altLang="en-US" sz="3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843006" y="1843773"/>
            <a:ext cx="2135940" cy="2743200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4705" y="2076450"/>
            <a:ext cx="1485899" cy="9612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94705" y="2490104"/>
            <a:ext cx="2024119" cy="35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59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9" grpId="0" animBg="1"/>
      <p:bldP spid="4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36915" y="1468413"/>
            <a:ext cx="937622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    植树节</a:t>
            </a:r>
            <a:r>
              <a:rPr lang="zh-CN" altLang="en-US" sz="32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是按照法律规定宣传保护树木，并组织动员群众积极参加以植树造林为活动内容的节日。按时间长短可分为植树日、植树周和植树月，共称为国际植树节。提倡通过这种活动，激发人们爱林造林的热情、意识到环保的重要性。</a:t>
            </a:r>
            <a:endParaRPr lang="zh-CN" altLang="en-US" sz="3200">
              <a:solidFill>
                <a:srgbClr val="327B35"/>
              </a:solidFill>
              <a:latin typeface="黑体" panose="02010609060101010101" pitchFamily="49" charset="-122"/>
              <a:ea typeface="黑体" panose="02010609060101010101" pitchFamily="49" charset="-122"/>
              <a:cs typeface="萝莉体 第二版" panose="02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91234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3384360" y="2875002"/>
            <a:ext cx="542328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>
                <a:solidFill>
                  <a:srgbClr val="1179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植 树 节 由 来</a:t>
            </a:r>
          </a:p>
        </p:txBody>
      </p:sp>
      <p:sp>
        <p:nvSpPr>
          <p:cNvPr id="39" name="矩形 38"/>
          <p:cNvSpPr/>
          <p:nvPr/>
        </p:nvSpPr>
        <p:spPr>
          <a:xfrm>
            <a:off x="5083940" y="1832029"/>
            <a:ext cx="2024119" cy="658075"/>
          </a:xfrm>
          <a:prstGeom prst="rect">
            <a:avLst/>
          </a:prstGeom>
          <a:solidFill>
            <a:srgbClr val="327B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5311169" y="1843773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3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843006" y="1843773"/>
            <a:ext cx="2135940" cy="2743200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4705" y="2076450"/>
            <a:ext cx="1485899" cy="9612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94705" y="2490104"/>
            <a:ext cx="2024119" cy="3524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9" grpId="0" animBg="1"/>
      <p:bldP spid="4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2059041" y="2903758"/>
            <a:ext cx="94179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smtClean="0">
                <a:solidFill>
                  <a:srgbClr val="1179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古代中国对植树造林的认识</a:t>
            </a:r>
            <a:endParaRPr lang="zh-CN" altLang="en-US" sz="6000" b="1" dirty="0">
              <a:solidFill>
                <a:srgbClr val="1179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083940" y="1832029"/>
            <a:ext cx="2024119" cy="658075"/>
          </a:xfrm>
          <a:prstGeom prst="rect">
            <a:avLst/>
          </a:prstGeom>
          <a:solidFill>
            <a:srgbClr val="327B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5311169" y="1843773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endParaRPr lang="zh-CN" altLang="en-US" sz="3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843006" y="1843773"/>
            <a:ext cx="2135940" cy="2743200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4705" y="2076450"/>
            <a:ext cx="1485899" cy="9612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94705" y="2490104"/>
            <a:ext cx="2024119" cy="35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62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9" grpId="0" animBg="1"/>
      <p:bldP spid="4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21779" y="1734847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103085" y="1046677"/>
            <a:ext cx="1024708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smtClean="0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    禹</a:t>
            </a:r>
            <a:r>
              <a:rPr lang="zh-CN" altLang="en-US" sz="3200" b="1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之禁</a:t>
            </a:r>
            <a:r>
              <a:rPr lang="en-US" altLang="zh-CN" sz="3200" b="1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,</a:t>
            </a:r>
            <a:r>
              <a:rPr lang="zh-CN" altLang="en-US" sz="3200" b="1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春三月</a:t>
            </a:r>
            <a:r>
              <a:rPr lang="en-US" altLang="zh-CN" sz="3200" b="1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,</a:t>
            </a:r>
            <a:r>
              <a:rPr lang="zh-CN" altLang="en-US" sz="3200" b="1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山林不登斧</a:t>
            </a:r>
            <a:r>
              <a:rPr lang="en-US" altLang="zh-CN" sz="3200" b="1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,</a:t>
            </a:r>
            <a:r>
              <a:rPr lang="zh-CN" altLang="en-US" sz="3200" b="1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以成草木之长</a:t>
            </a:r>
            <a:r>
              <a:rPr lang="en-US" altLang="zh-CN" sz="3200" b="1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;</a:t>
            </a:r>
            <a:r>
              <a:rPr lang="zh-CN" altLang="en-US" sz="3200" b="1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夏三月</a:t>
            </a:r>
            <a:r>
              <a:rPr lang="en-US" altLang="zh-CN" sz="3200" b="1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,</a:t>
            </a:r>
            <a:r>
              <a:rPr lang="zh-CN" altLang="en-US" sz="3200" b="1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川泽不</a:t>
            </a:r>
            <a:r>
              <a:rPr lang="zh-CN" altLang="en-US" sz="3200" b="1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入网</a:t>
            </a:r>
            <a:r>
              <a:rPr lang="zh-CN" altLang="en-US" sz="3200" b="1" smtClean="0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罟（</a:t>
            </a:r>
            <a:r>
              <a:rPr lang="en-US" altLang="zh-CN" sz="3200" b="1" smtClean="0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gǔ</a:t>
            </a:r>
            <a:r>
              <a:rPr lang="zh-CN" altLang="en-US" sz="3200" b="1" smtClean="0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）</a:t>
            </a:r>
            <a:r>
              <a:rPr lang="en-US" altLang="zh-CN" sz="3200" b="1" smtClean="0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,</a:t>
            </a:r>
            <a:r>
              <a:rPr lang="zh-CN" altLang="en-US" sz="3200" b="1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以成鱼鳖之</a:t>
            </a:r>
            <a:r>
              <a:rPr lang="zh-CN" altLang="en-US" sz="3200" b="1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长</a:t>
            </a:r>
            <a:r>
              <a:rPr lang="zh-CN" altLang="en-US" sz="3200" b="1" smtClean="0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。</a:t>
            </a:r>
            <a:r>
              <a:rPr lang="en-US" altLang="zh-CN" sz="2800" b="1" smtClean="0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——《</a:t>
            </a:r>
            <a:r>
              <a:rPr lang="zh-CN" altLang="en-US" sz="2800" b="1" smtClean="0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逸周书</a:t>
            </a:r>
            <a:r>
              <a:rPr lang="en-US" altLang="zh-CN" sz="2800" b="1" smtClean="0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·</a:t>
            </a:r>
            <a:r>
              <a:rPr lang="zh-CN" altLang="en-US" sz="2800" b="1" smtClean="0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大聚解</a:t>
            </a:r>
            <a:r>
              <a:rPr lang="en-US" altLang="zh-CN" sz="2800" b="1" smtClean="0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》</a:t>
            </a:r>
            <a:endParaRPr lang="en-US" altLang="zh-CN" sz="2800" b="1">
              <a:solidFill>
                <a:srgbClr val="327B35"/>
              </a:solidFill>
              <a:latin typeface="宋体" panose="02010600030101010101" pitchFamily="2" charset="-122"/>
              <a:ea typeface="宋体" panose="02010600030101010101" pitchFamily="2" charset="-122"/>
              <a:cs typeface="萝莉体 第二版" panose="02000500000000000000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04256" y="3425011"/>
            <a:ext cx="9644744" cy="1930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    大禹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的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禁令：春季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三个月，山林中不准用斧子砍伐，以成就草木的生长；夏季三个月，江湖中不准下网罟，以成就鱼类的生长。</a:t>
            </a:r>
            <a:endParaRPr lang="en-US" altLang="zh-CN" sz="2800">
              <a:solidFill>
                <a:srgbClr val="327B35"/>
              </a:solidFill>
              <a:latin typeface="黑体" panose="02010609060101010101" pitchFamily="49" charset="-122"/>
              <a:ea typeface="黑体" panose="02010609060101010101" pitchFamily="49" charset="-122"/>
              <a:cs typeface="萝莉体 第二版" panose="02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89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21779" y="1734847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103085" y="1046677"/>
            <a:ext cx="10247086" cy="2115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smtClean="0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    无</a:t>
            </a:r>
            <a:r>
              <a:rPr lang="zh-CN" altLang="en-US" sz="3200" b="1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杀伐，无割大陵</a:t>
            </a:r>
            <a:r>
              <a:rPr lang="zh-CN" altLang="en-US" sz="3200" b="1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，</a:t>
            </a:r>
            <a:r>
              <a:rPr lang="zh-CN" altLang="en-US" sz="3200" b="1" smtClean="0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倮（</a:t>
            </a:r>
            <a:r>
              <a:rPr lang="en-US" altLang="zh-CN" sz="3200" b="1" smtClean="0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luǒ</a:t>
            </a:r>
            <a:r>
              <a:rPr lang="zh-CN" altLang="en-US" sz="3200" b="1" smtClean="0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）大</a:t>
            </a:r>
            <a:r>
              <a:rPr lang="zh-CN" altLang="en-US" sz="3200" b="1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衍，伐大木，斩大山，行大火，诛大臣，收谷</a:t>
            </a:r>
            <a:r>
              <a:rPr lang="zh-CN" altLang="en-US" sz="3200" b="1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赋</a:t>
            </a:r>
            <a:r>
              <a:rPr lang="zh-CN" altLang="en-US" sz="3200" b="1" smtClean="0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。</a:t>
            </a:r>
            <a:endParaRPr lang="en-US" altLang="zh-CN" sz="3200" b="1" smtClean="0">
              <a:solidFill>
                <a:srgbClr val="327B35"/>
              </a:solidFill>
              <a:latin typeface="楷体" panose="02010609060101010101" pitchFamily="49" charset="-122"/>
              <a:ea typeface="楷体" panose="02010609060101010101" pitchFamily="49" charset="-122"/>
              <a:cs typeface="萝莉体 第二版" panose="02000500000000000000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2800" b="1" smtClean="0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——《</a:t>
            </a:r>
            <a:r>
              <a:rPr lang="zh-CN" altLang="en-US" sz="2800" b="1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管子杂篇</a:t>
            </a:r>
            <a:r>
              <a:rPr lang="en-US" altLang="zh-CN" sz="2800" b="1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·</a:t>
            </a:r>
            <a:r>
              <a:rPr lang="zh-CN" altLang="en-US" sz="2800" b="1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七臣</a:t>
            </a:r>
            <a:r>
              <a:rPr lang="zh-CN" altLang="en-US" sz="2800" b="1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七</a:t>
            </a:r>
            <a:r>
              <a:rPr lang="zh-CN" altLang="en-US" sz="2800" b="1" smtClean="0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主（春禁）</a:t>
            </a:r>
            <a:r>
              <a:rPr lang="en-US" altLang="zh-CN" sz="2800" b="1" smtClean="0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》</a:t>
            </a:r>
            <a:endParaRPr lang="en-US" altLang="zh-CN" sz="2800" b="1">
              <a:solidFill>
                <a:srgbClr val="327B35"/>
              </a:solidFill>
              <a:latin typeface="宋体" panose="02010600030101010101" pitchFamily="2" charset="-122"/>
              <a:ea typeface="宋体" panose="02010600030101010101" pitchFamily="2" charset="-122"/>
              <a:cs typeface="萝莉体 第二版" panose="02000500000000000000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42570" y="3729810"/>
            <a:ext cx="95431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    （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春天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）不要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杀伐，不开挖大丘陵，不焚烧大沼泽，不砍大树，不开凿大山，不放大火，不杀大臣，不征收谷赋。</a:t>
            </a:r>
            <a:endParaRPr lang="en-US" altLang="zh-CN" sz="2800">
              <a:solidFill>
                <a:srgbClr val="327B35"/>
              </a:solidFill>
              <a:latin typeface="黑体" panose="02010609060101010101" pitchFamily="49" charset="-122"/>
              <a:ea typeface="黑体" panose="02010609060101010101" pitchFamily="49" charset="-122"/>
              <a:cs typeface="萝莉体 第二版" panose="02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0668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21779" y="1734847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342570" y="1208481"/>
            <a:ext cx="907868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smtClean="0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    草木</a:t>
            </a:r>
            <a:r>
              <a:rPr lang="zh-CN" altLang="en-US" sz="3200" b="1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荣华滋硕之时，则斧斤不入山林，不夭其生，不绝其长</a:t>
            </a:r>
            <a:r>
              <a:rPr lang="zh-CN" altLang="en-US" sz="3200" b="1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也</a:t>
            </a:r>
            <a:r>
              <a:rPr lang="zh-CN" altLang="en-US" sz="3200" b="1" smtClean="0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。</a:t>
            </a:r>
            <a:endParaRPr lang="en-US" altLang="zh-CN" sz="3200" b="1" smtClean="0">
              <a:solidFill>
                <a:srgbClr val="327B35"/>
              </a:solidFill>
              <a:latin typeface="楷体" panose="02010609060101010101" pitchFamily="49" charset="-122"/>
              <a:ea typeface="楷体" panose="02010609060101010101" pitchFamily="49" charset="-122"/>
              <a:cs typeface="萝莉体 第二版" panose="02000500000000000000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2800" b="1" smtClean="0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——《</a:t>
            </a:r>
            <a:r>
              <a:rPr lang="zh-CN" altLang="en-US" sz="2800" b="1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荀子</a:t>
            </a:r>
            <a:r>
              <a:rPr lang="en-US" altLang="zh-CN" sz="2800" b="1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·</a:t>
            </a:r>
            <a:r>
              <a:rPr lang="zh-CN" altLang="en-US" sz="2800" b="1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王</a:t>
            </a:r>
            <a:r>
              <a:rPr lang="zh-CN" altLang="en-US" sz="2800" b="1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制</a:t>
            </a:r>
            <a:r>
              <a:rPr lang="en-US" altLang="zh-CN" sz="2800" b="1" smtClean="0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》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342570" y="3729810"/>
            <a:ext cx="93689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    草木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正在开花长大的时候</a:t>
            </a:r>
            <a:r>
              <a:rPr lang="en-US" altLang="zh-CN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,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砍伐的斧头不准进入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山林</a:t>
            </a:r>
            <a:r>
              <a:rPr lang="en-US" altLang="zh-CN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,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（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这是为了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）使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它们的生命不夭折</a:t>
            </a:r>
            <a:r>
              <a:rPr lang="en-US" altLang="zh-CN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,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使它们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不断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生长。</a:t>
            </a:r>
            <a:endParaRPr lang="en-US" altLang="zh-CN" sz="2800">
              <a:solidFill>
                <a:srgbClr val="327B35"/>
              </a:solidFill>
              <a:latin typeface="黑体" panose="02010609060101010101" pitchFamily="49" charset="-122"/>
              <a:ea typeface="黑体" panose="02010609060101010101" pitchFamily="49" charset="-122"/>
              <a:cs typeface="萝莉体 第二版" panose="02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74467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21779" y="1734847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404255" y="1365515"/>
            <a:ext cx="92456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smtClean="0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乃</a:t>
            </a:r>
            <a:r>
              <a:rPr lang="zh-CN" altLang="en-US" sz="3200" b="1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修祭典，命祀山林川泽，牺牲无用牝，</a:t>
            </a:r>
            <a:r>
              <a:rPr lang="zh-CN" altLang="en-US" sz="3200" b="1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禁止</a:t>
            </a:r>
            <a:r>
              <a:rPr lang="zh-CN" altLang="en-US" sz="3200" b="1" smtClean="0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伐木。</a:t>
            </a:r>
            <a:endParaRPr lang="en-US" altLang="zh-CN" sz="3200" b="1" smtClean="0">
              <a:solidFill>
                <a:srgbClr val="327B35"/>
              </a:solidFill>
              <a:latin typeface="楷体" panose="02010609060101010101" pitchFamily="49" charset="-122"/>
              <a:ea typeface="楷体" panose="02010609060101010101" pitchFamily="49" charset="-122"/>
              <a:cs typeface="萝莉体 第二版" panose="02000500000000000000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2800" b="1" smtClean="0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——《</a:t>
            </a:r>
            <a:r>
              <a:rPr lang="zh-CN" altLang="en-US" sz="2800" b="1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吕氏春秋</a:t>
            </a:r>
            <a:r>
              <a:rPr lang="en-US" altLang="zh-CN" sz="2800" b="1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·</a:t>
            </a:r>
            <a:r>
              <a:rPr lang="zh-CN" altLang="en-US" sz="2800" b="1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孟春</a:t>
            </a:r>
            <a:r>
              <a:rPr lang="zh-CN" altLang="en-US" sz="2800" b="1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纪</a:t>
            </a:r>
            <a:r>
              <a:rPr lang="en-US" altLang="zh-CN" sz="2800" b="1" smtClean="0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》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342570" y="3729810"/>
            <a:ext cx="93689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    同时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修订祭祀的典则，命令祭祀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山林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河流，不用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母牲做祭品。禁止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砍伐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树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木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。</a:t>
            </a:r>
            <a:endParaRPr lang="en-US" altLang="zh-CN" sz="2800">
              <a:solidFill>
                <a:srgbClr val="327B35"/>
              </a:solidFill>
              <a:latin typeface="黑体" panose="02010609060101010101" pitchFamily="49" charset="-122"/>
              <a:ea typeface="黑体" panose="02010609060101010101" pitchFamily="49" charset="-122"/>
              <a:cs typeface="萝莉体 第二版" panose="02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892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21779" y="1734847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596570" y="1277510"/>
            <a:ext cx="88101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春二月，毋敢伐材木山林及雍（壅）</a:t>
            </a:r>
            <a:r>
              <a:rPr lang="zh-CN" altLang="en-US" sz="3200" b="1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堤</a:t>
            </a:r>
            <a:r>
              <a:rPr lang="zh-CN" altLang="en-US" sz="3200" b="1" smtClean="0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水。</a:t>
            </a:r>
            <a:endParaRPr lang="en-US" altLang="zh-CN" sz="3200" b="1" smtClean="0">
              <a:solidFill>
                <a:srgbClr val="327B35"/>
              </a:solidFill>
              <a:latin typeface="楷体" panose="02010609060101010101" pitchFamily="49" charset="-122"/>
              <a:ea typeface="楷体" panose="02010609060101010101" pitchFamily="49" charset="-122"/>
              <a:cs typeface="萝莉体 第二版" panose="02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 </a:t>
            </a:r>
            <a:r>
              <a:rPr lang="en-US" altLang="zh-CN" sz="2800" b="1" smtClean="0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                              ——《</a:t>
            </a:r>
            <a:r>
              <a:rPr lang="zh-CN" altLang="en-US" sz="2800" b="1" smtClean="0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秦律</a:t>
            </a:r>
            <a:r>
              <a:rPr lang="en-US" altLang="zh-CN" sz="2800" b="1" smtClean="0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·</a:t>
            </a:r>
            <a:r>
              <a:rPr lang="zh-CN" altLang="en-US" sz="2800" b="1" smtClean="0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田律</a:t>
            </a:r>
            <a:r>
              <a:rPr lang="en-US" altLang="zh-CN" sz="2800" b="1" smtClean="0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》</a:t>
            </a:r>
            <a:endParaRPr lang="en-US" altLang="zh-CN" sz="2800" b="1">
              <a:solidFill>
                <a:srgbClr val="327B35"/>
              </a:solidFill>
              <a:latin typeface="宋体" panose="02010600030101010101" pitchFamily="2" charset="-122"/>
              <a:ea typeface="宋体" panose="02010600030101010101" pitchFamily="2" charset="-122"/>
              <a:cs typeface="萝莉体 第二版" panose="020005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596570" y="3874953"/>
            <a:ext cx="9368973" cy="637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春天二月，不准到山林中砍伐木材，不准堵塞水道，</a:t>
            </a:r>
            <a:endParaRPr lang="en-US" altLang="zh-CN" sz="2800">
              <a:solidFill>
                <a:srgbClr val="327B35"/>
              </a:solidFill>
              <a:latin typeface="黑体" panose="02010609060101010101" pitchFamily="49" charset="-122"/>
              <a:ea typeface="黑体" panose="02010609060101010101" pitchFamily="49" charset="-122"/>
              <a:cs typeface="萝莉体 第二版" panose="02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5622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21779" y="1734847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596570" y="1365515"/>
            <a:ext cx="88101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一树新栽益四邻，野夫如到旧山春。</a:t>
            </a:r>
          </a:p>
          <a:p>
            <a:pPr>
              <a:lnSpc>
                <a:spcPct val="150000"/>
              </a:lnSpc>
            </a:pPr>
            <a:r>
              <a:rPr lang="en-US" altLang="zh-CN" sz="2800" b="1" smtClean="0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                         ——《</a:t>
            </a:r>
            <a:r>
              <a:rPr lang="zh-CN" altLang="en-US" sz="2800" b="1" smtClean="0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种树</a:t>
            </a:r>
            <a:r>
              <a:rPr lang="en-US" altLang="zh-CN" sz="2800" b="1" smtClean="0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》</a:t>
            </a:r>
            <a:r>
              <a:rPr lang="zh-CN" altLang="en-US" sz="2800" b="1" smtClean="0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唐</a:t>
            </a:r>
            <a:r>
              <a:rPr lang="en-US" altLang="zh-CN" sz="2800" b="1" smtClean="0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·</a:t>
            </a:r>
            <a:r>
              <a:rPr lang="zh-CN" altLang="en-US" sz="2800" b="1" smtClean="0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于鹄</a:t>
            </a:r>
            <a:endParaRPr lang="en-US" altLang="zh-CN" sz="2800" b="1">
              <a:solidFill>
                <a:srgbClr val="327B35"/>
              </a:solidFill>
              <a:latin typeface="宋体" panose="02010600030101010101" pitchFamily="2" charset="-122"/>
              <a:ea typeface="宋体" panose="02010600030101010101" pitchFamily="2" charset="-122"/>
              <a:cs typeface="萝莉体 第二版" panose="020005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596570" y="3371832"/>
            <a:ext cx="88101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家家春近栽杨柳，江上行人且未</a:t>
            </a:r>
            <a:r>
              <a:rPr lang="zh-CN" altLang="en-US" sz="3200" b="1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回</a:t>
            </a:r>
            <a:r>
              <a:rPr lang="zh-CN" altLang="en-US" sz="3200" b="1" smtClean="0">
                <a:solidFill>
                  <a:srgbClr val="327B35"/>
                </a:solidFill>
                <a:latin typeface="楷体" panose="02010609060101010101" pitchFamily="49" charset="-122"/>
                <a:ea typeface="楷体" panose="02010609060101010101" pitchFamily="49" charset="-122"/>
                <a:cs typeface="萝莉体 第二版" panose="02000500000000000000" pitchFamily="2" charset="-122"/>
              </a:rPr>
              <a:t>。</a:t>
            </a:r>
            <a:endParaRPr lang="en-US" altLang="zh-CN" sz="3200" b="1" smtClean="0">
              <a:solidFill>
                <a:srgbClr val="327B35"/>
              </a:solidFill>
              <a:latin typeface="楷体" panose="02010609060101010101" pitchFamily="49" charset="-122"/>
              <a:ea typeface="楷体" panose="02010609060101010101" pitchFamily="49" charset="-122"/>
              <a:cs typeface="萝莉体 第二版" panose="02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smtClean="0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        ——《</a:t>
            </a:r>
            <a:r>
              <a:rPr lang="zh-CN" altLang="en-US" sz="2800" b="1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将至徐州见人种树者 </a:t>
            </a:r>
            <a:r>
              <a:rPr lang="en-US" altLang="zh-CN" sz="2800" b="1" smtClean="0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》</a:t>
            </a:r>
            <a:r>
              <a:rPr lang="zh-CN" altLang="en-US" sz="2800" b="1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元</a:t>
            </a:r>
            <a:r>
              <a:rPr lang="zh-CN" altLang="en-US" sz="2800" b="1" smtClean="0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末</a:t>
            </a:r>
            <a:r>
              <a:rPr lang="en-US" altLang="zh-CN" sz="2800" b="1" smtClean="0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·</a:t>
            </a:r>
            <a:r>
              <a:rPr lang="zh-CN" altLang="en-US" sz="2800" b="1">
                <a:solidFill>
                  <a:srgbClr val="327B35"/>
                </a:solidFill>
                <a:latin typeface="宋体" panose="02010600030101010101" pitchFamily="2" charset="-122"/>
                <a:ea typeface="宋体" panose="02010600030101010101" pitchFamily="2" charset="-122"/>
                <a:cs typeface="萝莉体 第二版" panose="02000500000000000000" pitchFamily="2" charset="-122"/>
              </a:rPr>
              <a:t>刘崧</a:t>
            </a:r>
            <a:endParaRPr lang="en-US" altLang="zh-CN" sz="2800" b="1">
              <a:solidFill>
                <a:srgbClr val="327B35"/>
              </a:solidFill>
              <a:latin typeface="宋体" panose="02010600030101010101" pitchFamily="2" charset="-122"/>
              <a:ea typeface="宋体" panose="02010600030101010101" pitchFamily="2" charset="-122"/>
              <a:cs typeface="萝莉体 第二版" panose="02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215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21779" y="1734847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25714" y="1547116"/>
            <a:ext cx="10885716" cy="2576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    中国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古代在清明节时节就有插柳植树的传统，历史上最早在路旁植树是由一位叫韦孝宽的人于</a:t>
            </a:r>
            <a:r>
              <a:rPr lang="en-US" altLang="zh-CN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1400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多年前在陕西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首创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的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。自古以来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，官道上每隔一华里便在路边设置一个土台，作为标记，用以计算道路的里程，也就是现在的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里程碑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。</a:t>
            </a:r>
            <a:endParaRPr lang="en-US" altLang="zh-CN" sz="2800">
              <a:solidFill>
                <a:srgbClr val="327B35"/>
              </a:solidFill>
              <a:latin typeface="黑体" panose="02010609060101010101" pitchFamily="49" charset="-122"/>
              <a:ea typeface="黑体" panose="02010609060101010101" pitchFamily="49" charset="-122"/>
              <a:cs typeface="萝莉体 第二版" panose="02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7192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21779" y="1734847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38628" y="1198773"/>
            <a:ext cx="10885716" cy="4515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    西魏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废帝二年（公元</a:t>
            </a:r>
            <a:r>
              <a:rPr lang="en-US" altLang="zh-CN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552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年），韦孝宽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任雍州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刺史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，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发现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土台的缺点很多，经风吹日晒，特别是雨水冲涮，很容易崩塌，需要经常进行维修，不但增加了国家的开支，也使百姓遭受劳役之苦，既费时费力又不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方便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。他经过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调查了解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之后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，下令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雍州境内所有的官道上设置土台的地方一律改种一棵槐树，用以取代土台。这样一来不仅不失其标记和计程作用，还能为往来行人遮风挡雨，并且不需要修补。韦孝宽的这一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作法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，造福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桑梓，减轻家乡百姓负担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、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利国利民。</a:t>
            </a:r>
            <a:endParaRPr lang="en-US" altLang="zh-CN" sz="2800">
              <a:solidFill>
                <a:srgbClr val="327B35"/>
              </a:solidFill>
              <a:latin typeface="黑体" panose="02010609060101010101" pitchFamily="49" charset="-122"/>
              <a:ea typeface="黑体" panose="02010609060101010101" pitchFamily="49" charset="-122"/>
              <a:cs typeface="萝莉体 第二版" panose="02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66132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2506764" y="2783741"/>
            <a:ext cx="78790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>
                <a:solidFill>
                  <a:srgbClr val="1179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现代中国植树节的由来</a:t>
            </a:r>
            <a:endParaRPr lang="zh-CN" altLang="en-US" sz="6000" b="1" dirty="0">
              <a:solidFill>
                <a:srgbClr val="1179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083940" y="1832029"/>
            <a:ext cx="2024119" cy="658075"/>
          </a:xfrm>
          <a:prstGeom prst="rect">
            <a:avLst/>
          </a:prstGeom>
          <a:solidFill>
            <a:srgbClr val="327B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5311169" y="1843773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</a:t>
            </a:r>
            <a:r>
              <a:rPr lang="zh-CN" altLang="en-US" sz="36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endParaRPr lang="zh-CN" altLang="en-US" sz="3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843006" y="1843773"/>
            <a:ext cx="2135940" cy="2743200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4705" y="2076450"/>
            <a:ext cx="1485899" cy="9612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94705" y="2490104"/>
            <a:ext cx="2024119" cy="35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475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9" grpId="0" animBg="1"/>
      <p:bldP spid="4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21779" y="1734847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67656" y="995574"/>
            <a:ext cx="1066800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zh-CN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1915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年</a:t>
            </a:r>
            <a:r>
              <a:rPr lang="en-US" altLang="zh-CN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,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中国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的植树节由凌道扬和韩安、裴义理等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林学家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于倡议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设立，最初将时间确定在每年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清明节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。</a:t>
            </a:r>
            <a:endParaRPr lang="en-US" altLang="zh-CN" sz="2800" smtClean="0">
              <a:solidFill>
                <a:srgbClr val="327B35"/>
              </a:solidFill>
              <a:latin typeface="黑体" panose="02010609060101010101" pitchFamily="49" charset="-122"/>
              <a:ea typeface="黑体" panose="02010609060101010101" pitchFamily="49" charset="-122"/>
              <a:cs typeface="萝莉体 第二版" panose="02000500000000000000" pitchFamily="2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zh-CN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1928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年，国民政府为纪念孙中山逝世三周年，将植树节改为</a:t>
            </a:r>
            <a:r>
              <a:rPr lang="en-US" altLang="zh-CN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3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月</a:t>
            </a:r>
            <a:r>
              <a:rPr lang="en-US" altLang="zh-CN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12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日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。</a:t>
            </a:r>
            <a:endParaRPr lang="en-US" altLang="zh-CN" sz="2800" smtClean="0">
              <a:solidFill>
                <a:srgbClr val="327B35"/>
              </a:solidFill>
              <a:latin typeface="黑体" panose="02010609060101010101" pitchFamily="49" charset="-122"/>
              <a:ea typeface="黑体" panose="02010609060101010101" pitchFamily="49" charset="-122"/>
              <a:cs typeface="萝莉体 第二版" panose="02000500000000000000" pitchFamily="2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新中国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成立后的</a:t>
            </a:r>
            <a:r>
              <a:rPr lang="en-US" altLang="zh-CN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1979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年，在邓小平提议下，第五届全国人大常委会第六次会议决定将每年的</a:t>
            </a:r>
            <a:r>
              <a:rPr lang="en-US" altLang="zh-CN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3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月</a:t>
            </a:r>
            <a:r>
              <a:rPr lang="en-US" altLang="zh-CN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12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日定为植树节。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zh-CN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2020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年</a:t>
            </a:r>
            <a:r>
              <a:rPr lang="en-US" altLang="zh-CN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7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月</a:t>
            </a:r>
            <a:r>
              <a:rPr lang="en-US" altLang="zh-CN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1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日起，施行新修订的</a:t>
            </a:r>
            <a:r>
              <a:rPr lang="en-US" altLang="zh-CN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《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中华人民共和国森林法</a:t>
            </a:r>
            <a:r>
              <a:rPr lang="en-US" altLang="zh-CN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》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，明确每年</a:t>
            </a:r>
            <a:r>
              <a:rPr lang="en-US" altLang="zh-CN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3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月</a:t>
            </a:r>
            <a:r>
              <a:rPr lang="en-US" altLang="zh-CN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12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日为植树节。</a:t>
            </a:r>
            <a:endParaRPr lang="en-US" altLang="zh-CN" sz="2800">
              <a:solidFill>
                <a:srgbClr val="327B35"/>
              </a:solidFill>
              <a:latin typeface="黑体" panose="02010609060101010101" pitchFamily="49" charset="-122"/>
              <a:ea typeface="黑体" panose="02010609060101010101" pitchFamily="49" charset="-122"/>
              <a:cs typeface="萝莉体 第二版" panose="02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86518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2887256" y="2864040"/>
            <a:ext cx="695575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>
                <a:solidFill>
                  <a:srgbClr val="1179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植树节标志的含义</a:t>
            </a:r>
          </a:p>
        </p:txBody>
      </p:sp>
      <p:sp>
        <p:nvSpPr>
          <p:cNvPr id="39" name="矩形 38"/>
          <p:cNvSpPr/>
          <p:nvPr/>
        </p:nvSpPr>
        <p:spPr>
          <a:xfrm>
            <a:off x="5083940" y="1832029"/>
            <a:ext cx="2024119" cy="658075"/>
          </a:xfrm>
          <a:prstGeom prst="rect">
            <a:avLst/>
          </a:prstGeom>
          <a:solidFill>
            <a:srgbClr val="327B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5311169" y="1843773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</a:t>
            </a:r>
            <a:endParaRPr lang="zh-CN" altLang="en-US" sz="3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843006" y="1843773"/>
            <a:ext cx="2135940" cy="2743200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4705" y="2076450"/>
            <a:ext cx="1485899" cy="9612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94705" y="2490104"/>
            <a:ext cx="2024119" cy="35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13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9" grpId="0" animBg="1"/>
      <p:bldP spid="4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6468" y="1946501"/>
            <a:ext cx="5105400" cy="3400425"/>
          </a:xfrm>
          <a:prstGeom prst="rect">
            <a:avLst/>
          </a:prstGeom>
        </p:spPr>
      </p:pic>
      <p:sp>
        <p:nvSpPr>
          <p:cNvPr id="7" name=" 219"/>
          <p:cNvSpPr/>
          <p:nvPr/>
        </p:nvSpPr>
        <p:spPr>
          <a:xfrm>
            <a:off x="4199444" y="572869"/>
            <a:ext cx="3793111" cy="556417"/>
          </a:xfrm>
          <a:prstGeom prst="roundRect">
            <a:avLst>
              <a:gd name="adj" fmla="val 50000"/>
            </a:avLst>
          </a:prstGeom>
          <a:solidFill>
            <a:srgbClr val="117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772560" y="620244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植树节标志的含义</a:t>
            </a:r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21929" y="1661554"/>
            <a:ext cx="712709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1</a:t>
            </a:r>
            <a:r>
              <a:rPr lang="en-US" altLang="zh-CN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.</a:t>
            </a:r>
            <a:r>
              <a:rPr lang="zh-CN" altLang="en-US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树形，表示全民义务植树</a:t>
            </a:r>
            <a:r>
              <a:rPr lang="en-US" altLang="zh-CN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3</a:t>
            </a:r>
            <a:r>
              <a:rPr lang="zh-CN" altLang="en-US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至</a:t>
            </a:r>
            <a:r>
              <a:rPr lang="en-US" altLang="zh-CN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5</a:t>
            </a:r>
            <a:r>
              <a:rPr lang="zh-CN" altLang="en-US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棵，人人动手，绿化祖国大地。</a:t>
            </a:r>
          </a:p>
          <a:p>
            <a:endParaRPr lang="zh-CN" altLang="en-US" sz="2800" dirty="0">
              <a:solidFill>
                <a:srgbClr val="327B35"/>
              </a:solidFill>
              <a:latin typeface="黑体" panose="02010609060101010101" pitchFamily="49" charset="-122"/>
              <a:ea typeface="黑体" panose="02010609060101010101" pitchFamily="49" charset="-122"/>
              <a:cs typeface="萝莉体 第二版" panose="02000500000000000000" pitchFamily="2" charset="-122"/>
            </a:endParaRPr>
          </a:p>
          <a:p>
            <a:r>
              <a:rPr lang="en-US" altLang="zh-CN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2. “</a:t>
            </a:r>
            <a:r>
              <a:rPr lang="zh-CN" altLang="en-US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中国植树节”和“</a:t>
            </a:r>
            <a:r>
              <a:rPr lang="en-US" altLang="zh-CN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3.12”</a:t>
            </a:r>
            <a:r>
              <a:rPr lang="zh-CN" altLang="en-US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，表示改造自然，造福人类，年年植树，坚韧不拔的决心。</a:t>
            </a:r>
          </a:p>
          <a:p>
            <a:endParaRPr lang="zh-CN" altLang="en-US" sz="2800" dirty="0">
              <a:solidFill>
                <a:srgbClr val="327B35"/>
              </a:solidFill>
              <a:latin typeface="黑体" panose="02010609060101010101" pitchFamily="49" charset="-122"/>
              <a:ea typeface="黑体" panose="02010609060101010101" pitchFamily="49" charset="-122"/>
              <a:cs typeface="萝莉体 第二版" panose="02000500000000000000" pitchFamily="2" charset="-122"/>
            </a:endParaRPr>
          </a:p>
          <a:p>
            <a:r>
              <a:rPr lang="en-US" altLang="zh-CN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3. </a:t>
            </a:r>
            <a:r>
              <a:rPr lang="zh-CN" altLang="en-US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五棵树可会意为“森林”，由此引伸连接着外圈，显示着绿化祖国，实现以森林为主体的自然生态体系的良性循环。</a:t>
            </a:r>
            <a:endParaRPr lang="zh-CN" altLang="zh-CN" sz="2800" dirty="0">
              <a:solidFill>
                <a:srgbClr val="117926"/>
              </a:solidFill>
              <a:latin typeface="黑体" panose="02010609060101010101" pitchFamily="49" charset="-122"/>
              <a:ea typeface="黑体" panose="02010609060101010101" pitchFamily="49" charset="-122"/>
              <a:cs typeface="萝莉体 第二版" panose="02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3384360" y="2875002"/>
            <a:ext cx="542328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>
                <a:solidFill>
                  <a:srgbClr val="1179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 国 植 树 节</a:t>
            </a:r>
          </a:p>
        </p:txBody>
      </p:sp>
      <p:sp>
        <p:nvSpPr>
          <p:cNvPr id="39" name="矩形 38"/>
          <p:cNvSpPr/>
          <p:nvPr/>
        </p:nvSpPr>
        <p:spPr>
          <a:xfrm>
            <a:off x="5083940" y="1832029"/>
            <a:ext cx="2024119" cy="658075"/>
          </a:xfrm>
          <a:prstGeom prst="rect">
            <a:avLst/>
          </a:prstGeom>
          <a:solidFill>
            <a:srgbClr val="327B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5311169" y="1843773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第五章</a:t>
            </a:r>
            <a:endParaRPr lang="zh-CN" altLang="en-US" sz="3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843006" y="1843773"/>
            <a:ext cx="2135940" cy="2743200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4705" y="2076450"/>
            <a:ext cx="1485899" cy="9612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94705" y="2490104"/>
            <a:ext cx="2024119" cy="3524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9" grpId="0" animBg="1"/>
      <p:bldP spid="4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1782" y="3259921"/>
            <a:ext cx="4473437" cy="27958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 219"/>
          <p:cNvSpPr/>
          <p:nvPr/>
        </p:nvSpPr>
        <p:spPr>
          <a:xfrm>
            <a:off x="4199444" y="572869"/>
            <a:ext cx="3793111" cy="556417"/>
          </a:xfrm>
          <a:prstGeom prst="roundRect">
            <a:avLst>
              <a:gd name="adj" fmla="val 50000"/>
            </a:avLst>
          </a:prstGeom>
          <a:solidFill>
            <a:srgbClr val="117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618671" y="620244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其他国家也有植树节</a:t>
            </a:r>
          </a:p>
        </p:txBody>
      </p:sp>
      <p:sp>
        <p:nvSpPr>
          <p:cNvPr id="6" name="文本框 12290"/>
          <p:cNvSpPr txBox="1">
            <a:spLocks noChangeArrowheads="1"/>
          </p:cNvSpPr>
          <p:nvPr/>
        </p:nvSpPr>
        <p:spPr bwMode="auto">
          <a:xfrm>
            <a:off x="2841625" y="1176661"/>
            <a:ext cx="69421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全年</a:t>
            </a:r>
            <a:r>
              <a:rPr lang="en-US" altLang="zh-CN" sz="2800" b="1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2800" b="1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个月，每月都会有国家欢度植树节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86335" y="1931756"/>
            <a:ext cx="948657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英国：</a:t>
            </a:r>
            <a:r>
              <a:rPr lang="en-US" altLang="zh-CN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11</a:t>
            </a:r>
            <a:r>
              <a:rPr lang="zh-CN" altLang="en-US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月</a:t>
            </a:r>
            <a:r>
              <a:rPr lang="en-US" altLang="zh-CN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6-12</a:t>
            </a:r>
            <a:r>
              <a:rPr lang="zh-CN" altLang="en-US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日</a:t>
            </a:r>
          </a:p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1977</a:t>
            </a:r>
            <a:r>
              <a:rPr lang="zh-CN" altLang="en-US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年开始，每年</a:t>
            </a:r>
            <a:r>
              <a:rPr lang="en-US" altLang="zh-CN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11</a:t>
            </a:r>
            <a:r>
              <a:rPr lang="zh-CN" altLang="en-US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月</a:t>
            </a:r>
            <a:r>
              <a:rPr lang="en-US" altLang="zh-CN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6</a:t>
            </a:r>
            <a:r>
              <a:rPr lang="zh-CN" altLang="en-US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至</a:t>
            </a:r>
            <a:r>
              <a:rPr lang="en-US" altLang="zh-CN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12</a:t>
            </a:r>
            <a:r>
              <a:rPr lang="zh-CN" altLang="en-US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日在全国开展植树周运动。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法国：</a:t>
            </a:r>
            <a:r>
              <a:rPr lang="en-US" altLang="zh-CN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3</a:t>
            </a:r>
            <a:r>
              <a:rPr lang="zh-CN" altLang="en-US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月</a:t>
            </a:r>
            <a:r>
              <a:rPr lang="en-US" altLang="zh-CN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31</a:t>
            </a:r>
            <a:r>
              <a:rPr lang="zh-CN" altLang="en-US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日</a:t>
            </a:r>
          </a:p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1977</a:t>
            </a:r>
            <a:r>
              <a:rPr lang="zh-CN" altLang="en-US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年经共和国总统创议，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规定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每年</a:t>
            </a:r>
            <a:endParaRPr lang="en-US" altLang="zh-CN" sz="2800" smtClean="0">
              <a:solidFill>
                <a:srgbClr val="327B35"/>
              </a:solidFill>
              <a:latin typeface="黑体" panose="02010609060101010101" pitchFamily="49" charset="-122"/>
              <a:ea typeface="黑体" panose="02010609060101010101" pitchFamily="49" charset="-122"/>
              <a:cs typeface="萝莉体 第二版" panose="02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3</a:t>
            </a:r>
            <a:r>
              <a:rPr lang="zh-CN" altLang="en-US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月</a:t>
            </a:r>
            <a:r>
              <a:rPr lang="en-US" altLang="zh-CN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31</a:t>
            </a:r>
            <a:r>
              <a:rPr lang="zh-CN" altLang="en-US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日为树木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日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，</a:t>
            </a:r>
            <a:r>
              <a:rPr lang="en-US" altLang="zh-CN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3</a:t>
            </a:r>
            <a:r>
              <a:rPr lang="zh-CN" altLang="en-US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月为绿化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月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。</a:t>
            </a:r>
            <a:endParaRPr lang="zh-CN" altLang="en-US" sz="2800" dirty="0">
              <a:solidFill>
                <a:srgbClr val="327B35"/>
              </a:solidFill>
              <a:latin typeface="黑体" panose="02010609060101010101" pitchFamily="49" charset="-122"/>
              <a:ea typeface="黑体" panose="02010609060101010101" pitchFamily="49" charset="-122"/>
              <a:cs typeface="萝莉体 第二版" panose="02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 219"/>
          <p:cNvSpPr/>
          <p:nvPr/>
        </p:nvSpPr>
        <p:spPr>
          <a:xfrm>
            <a:off x="4199444" y="572869"/>
            <a:ext cx="3793111" cy="556417"/>
          </a:xfrm>
          <a:prstGeom prst="roundRect">
            <a:avLst>
              <a:gd name="adj" fmla="val 50000"/>
            </a:avLst>
          </a:prstGeom>
          <a:solidFill>
            <a:srgbClr val="117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618671" y="620244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其他国家也有植树节</a:t>
            </a:r>
          </a:p>
        </p:txBody>
      </p:sp>
      <p:sp>
        <p:nvSpPr>
          <p:cNvPr id="6" name="文本框 12290"/>
          <p:cNvSpPr txBox="1">
            <a:spLocks noChangeArrowheads="1"/>
          </p:cNvSpPr>
          <p:nvPr/>
        </p:nvSpPr>
        <p:spPr bwMode="auto">
          <a:xfrm>
            <a:off x="2841625" y="1176661"/>
            <a:ext cx="69421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全年</a:t>
            </a:r>
            <a:r>
              <a:rPr lang="en-US" altLang="zh-CN" sz="2800" b="1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2800" b="1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个月，每月都会有国家欢度植树节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87935" y="1975300"/>
            <a:ext cx="948657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泰国</a:t>
            </a:r>
            <a:r>
              <a:rPr lang="zh-CN" altLang="en-US" sz="2800" b="1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：</a:t>
            </a:r>
            <a:r>
              <a:rPr lang="en-US" altLang="zh-CN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9</a:t>
            </a:r>
            <a:r>
              <a:rPr lang="zh-CN" altLang="en-US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月</a:t>
            </a:r>
            <a:r>
              <a:rPr lang="en-US" altLang="zh-CN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24</a:t>
            </a:r>
            <a:r>
              <a:rPr lang="zh-CN" altLang="en-US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日</a:t>
            </a: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与国庆节同一天。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缅甸：</a:t>
            </a:r>
            <a:r>
              <a:rPr lang="en-US" altLang="zh-CN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6</a:t>
            </a:r>
            <a:r>
              <a:rPr lang="zh-CN" altLang="en-US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月</a:t>
            </a: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政府决定自</a:t>
            </a:r>
            <a:r>
              <a:rPr lang="en-US" altLang="zh-CN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1954</a:t>
            </a:r>
            <a:r>
              <a:rPr lang="zh-CN" altLang="en-US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年</a:t>
            </a:r>
            <a:r>
              <a:rPr lang="en-US" altLang="zh-CN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6</a:t>
            </a:r>
            <a:r>
              <a:rPr lang="zh-CN" altLang="en-US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月开始，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每年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举行</a:t>
            </a:r>
            <a:endParaRPr lang="en-US" altLang="zh-CN" sz="2800" smtClean="0">
              <a:solidFill>
                <a:srgbClr val="327B35"/>
              </a:solidFill>
              <a:latin typeface="黑体" panose="02010609060101010101" pitchFamily="49" charset="-122"/>
              <a:ea typeface="黑体" panose="02010609060101010101" pitchFamily="49" charset="-122"/>
              <a:cs typeface="萝莉体 第二版" panose="02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一次植树节</a:t>
            </a:r>
            <a:r>
              <a:rPr lang="zh-CN" altLang="en-US" sz="2800" dirty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活动。</a:t>
            </a:r>
            <a:endParaRPr lang="zh-CN" altLang="zh-CN" sz="2800" dirty="0">
              <a:solidFill>
                <a:srgbClr val="117926"/>
              </a:solidFill>
              <a:latin typeface="黑体" panose="02010609060101010101" pitchFamily="49" charset="-122"/>
              <a:ea typeface="黑体" panose="02010609060101010101" pitchFamily="49" charset="-122"/>
              <a:cs typeface="萝莉体 第二版" panose="02000500000000000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114" y="2365321"/>
            <a:ext cx="3393621" cy="2543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5259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 219"/>
          <p:cNvSpPr/>
          <p:nvPr/>
        </p:nvSpPr>
        <p:spPr>
          <a:xfrm>
            <a:off x="4199444" y="572869"/>
            <a:ext cx="3793111" cy="556417"/>
          </a:xfrm>
          <a:prstGeom prst="roundRect">
            <a:avLst>
              <a:gd name="adj" fmla="val 50000"/>
            </a:avLst>
          </a:prstGeom>
          <a:solidFill>
            <a:srgbClr val="117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618671" y="620244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其他国家也有植树节</a:t>
            </a:r>
          </a:p>
        </p:txBody>
      </p:sp>
      <p:sp>
        <p:nvSpPr>
          <p:cNvPr id="6" name="文本框 12290"/>
          <p:cNvSpPr txBox="1">
            <a:spLocks noChangeArrowheads="1"/>
          </p:cNvSpPr>
          <p:nvPr/>
        </p:nvSpPr>
        <p:spPr bwMode="auto">
          <a:xfrm>
            <a:off x="2841625" y="1176661"/>
            <a:ext cx="69421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全年</a:t>
            </a:r>
            <a:r>
              <a:rPr lang="en-US" altLang="zh-CN" sz="2800" b="1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2800" b="1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个月，每月都会有国家欢度植树节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27597" y="1747256"/>
            <a:ext cx="9256166" cy="3869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印度：</a:t>
            </a:r>
            <a:r>
              <a:rPr lang="en-US" altLang="zh-CN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7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月第一周</a:t>
            </a:r>
          </a:p>
          <a:p>
            <a:pPr>
              <a:lnSpc>
                <a:spcPct val="150000"/>
              </a:lnSpc>
            </a:pPr>
            <a:r>
              <a:rPr lang="en-US" altLang="zh-CN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1950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年</a:t>
            </a:r>
            <a:r>
              <a:rPr lang="en-US" altLang="zh-CN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7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月举行第一次全国植树节活动，</a:t>
            </a:r>
            <a:r>
              <a:rPr lang="en-US" altLang="zh-CN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1951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年以后</a:t>
            </a:r>
            <a:endParaRPr lang="en-US" altLang="zh-CN" sz="2800">
              <a:solidFill>
                <a:srgbClr val="327B35"/>
              </a:solidFill>
              <a:latin typeface="黑体" panose="02010609060101010101" pitchFamily="49" charset="-122"/>
              <a:ea typeface="黑体" panose="02010609060101010101" pitchFamily="49" charset="-122"/>
              <a:cs typeface="萝莉体 第二版" panose="02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定每年</a:t>
            </a:r>
            <a:r>
              <a:rPr lang="en-US" altLang="zh-CN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7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月第一周为植树节。</a:t>
            </a:r>
          </a:p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澳大利亚：</a:t>
            </a:r>
            <a:r>
              <a:rPr lang="en-US" altLang="zh-CN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5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月第一个星期五</a:t>
            </a:r>
          </a:p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埃及：</a:t>
            </a:r>
            <a:r>
              <a:rPr lang="en-US" altLang="zh-CN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9-11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月</a:t>
            </a:r>
          </a:p>
          <a:p>
            <a:pPr>
              <a:lnSpc>
                <a:spcPct val="150000"/>
              </a:lnSpc>
            </a:pPr>
            <a:r>
              <a:rPr lang="en-US" altLang="zh-CN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1980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年开始规定</a:t>
            </a:r>
            <a:r>
              <a:rPr lang="en-US" altLang="zh-CN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9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至</a:t>
            </a:r>
            <a:r>
              <a:rPr lang="en-US" altLang="zh-CN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11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月为植树节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。</a:t>
            </a:r>
            <a:endParaRPr lang="zh-CN" altLang="en-US" sz="2800">
              <a:solidFill>
                <a:srgbClr val="327B35"/>
              </a:solidFill>
              <a:latin typeface="黑体" panose="02010609060101010101" pitchFamily="49" charset="-122"/>
              <a:ea typeface="黑体" panose="02010609060101010101" pitchFamily="49" charset="-122"/>
              <a:cs typeface="萝莉体 第二版" panose="02000500000000000000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76808" y="3224587"/>
            <a:ext cx="4708980" cy="31314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 219"/>
          <p:cNvSpPr/>
          <p:nvPr/>
        </p:nvSpPr>
        <p:spPr>
          <a:xfrm>
            <a:off x="4199444" y="572869"/>
            <a:ext cx="3793111" cy="556417"/>
          </a:xfrm>
          <a:prstGeom prst="roundRect">
            <a:avLst>
              <a:gd name="adj" fmla="val 50000"/>
            </a:avLst>
          </a:prstGeom>
          <a:solidFill>
            <a:srgbClr val="117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618671" y="620244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其他国家也有植树节</a:t>
            </a:r>
          </a:p>
        </p:txBody>
      </p:sp>
      <p:sp>
        <p:nvSpPr>
          <p:cNvPr id="6" name="文本框 12290"/>
          <p:cNvSpPr txBox="1">
            <a:spLocks noChangeArrowheads="1"/>
          </p:cNvSpPr>
          <p:nvPr/>
        </p:nvSpPr>
        <p:spPr bwMode="auto">
          <a:xfrm>
            <a:off x="2841625" y="1176661"/>
            <a:ext cx="69421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全年</a:t>
            </a:r>
            <a:r>
              <a:rPr lang="en-US" altLang="zh-CN" sz="2800" b="1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2800" b="1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个月，每月都会有国家欢度植树节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27597" y="1747256"/>
            <a:ext cx="9256166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意大利</a:t>
            </a:r>
            <a:r>
              <a:rPr lang="zh-CN" altLang="en-US" sz="2800" b="1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：</a:t>
            </a:r>
            <a:r>
              <a:rPr lang="en-US" altLang="zh-CN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11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月</a:t>
            </a:r>
            <a:r>
              <a:rPr lang="en-US" altLang="zh-CN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21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日</a:t>
            </a:r>
          </a:p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始于</a:t>
            </a:r>
            <a:r>
              <a:rPr lang="en-US" altLang="zh-CN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1899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年。</a:t>
            </a:r>
          </a:p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朝鲜：</a:t>
            </a:r>
            <a:r>
              <a:rPr lang="en-US" altLang="zh-CN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4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月</a:t>
            </a:r>
            <a:r>
              <a:rPr lang="en-US" altLang="zh-CN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6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日</a:t>
            </a:r>
          </a:p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从</a:t>
            </a:r>
            <a:r>
              <a:rPr lang="en-US" altLang="zh-CN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1947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年起，每年</a:t>
            </a:r>
            <a:r>
              <a:rPr lang="en-US" altLang="zh-CN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4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月</a:t>
            </a:r>
            <a:r>
              <a:rPr lang="en-US" altLang="zh-CN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6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日为全国植树节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，</a:t>
            </a:r>
            <a:endParaRPr lang="en-US" altLang="zh-CN" sz="2800" smtClean="0">
              <a:solidFill>
                <a:srgbClr val="327B35"/>
              </a:solidFill>
              <a:latin typeface="黑体" panose="02010609060101010101" pitchFamily="49" charset="-122"/>
              <a:ea typeface="黑体" panose="02010609060101010101" pitchFamily="49" charset="-122"/>
              <a:cs typeface="萝莉体 第二版" panose="02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4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月和</a:t>
            </a:r>
            <a:r>
              <a:rPr lang="en-US" altLang="zh-CN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10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月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为植树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月。各道郡又按气候</a:t>
            </a: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各</a:t>
            </a:r>
            <a:endParaRPr lang="en-US" altLang="zh-CN" sz="2800" smtClean="0">
              <a:solidFill>
                <a:srgbClr val="327B35"/>
              </a:solidFill>
              <a:latin typeface="黑体" panose="02010609060101010101" pitchFamily="49" charset="-122"/>
              <a:ea typeface="黑体" panose="02010609060101010101" pitchFamily="49" charset="-122"/>
              <a:cs typeface="萝莉体 第二版" panose="02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smtClean="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自</a:t>
            </a:r>
            <a:r>
              <a:rPr lang="zh-CN" altLang="en-US" sz="2800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规定植树周。</a:t>
            </a:r>
          </a:p>
          <a:p>
            <a:pPr>
              <a:lnSpc>
                <a:spcPct val="150000"/>
              </a:lnSpc>
            </a:pPr>
            <a:endParaRPr lang="zh-CN" altLang="zh-CN" sz="2800">
              <a:solidFill>
                <a:srgbClr val="117926"/>
              </a:solidFill>
              <a:latin typeface="黑体" panose="02010609060101010101" pitchFamily="49" charset="-122"/>
              <a:ea typeface="黑体" panose="02010609060101010101" pitchFamily="49" charset="-122"/>
              <a:cs typeface="萝莉体 第二版" panose="02000500000000000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133" y="2121501"/>
            <a:ext cx="4624161" cy="2956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82373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3384359" y="2903758"/>
            <a:ext cx="5212080" cy="1106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>
                <a:solidFill>
                  <a:srgbClr val="1179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一起来植树吧</a:t>
            </a:r>
          </a:p>
        </p:txBody>
      </p:sp>
      <p:sp>
        <p:nvSpPr>
          <p:cNvPr id="39" name="矩形 38"/>
          <p:cNvSpPr/>
          <p:nvPr/>
        </p:nvSpPr>
        <p:spPr>
          <a:xfrm>
            <a:off x="5083940" y="1832029"/>
            <a:ext cx="2024119" cy="658075"/>
          </a:xfrm>
          <a:prstGeom prst="rect">
            <a:avLst/>
          </a:prstGeom>
          <a:solidFill>
            <a:srgbClr val="327B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5311169" y="1843773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第六章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843006" y="1843773"/>
            <a:ext cx="2135940" cy="2743200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4705" y="2076450"/>
            <a:ext cx="1485899" cy="9612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94705" y="2490104"/>
            <a:ext cx="2024119" cy="3524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9" grpId="0" animBg="1"/>
      <p:bldP spid="4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 219"/>
          <p:cNvSpPr/>
          <p:nvPr/>
        </p:nvSpPr>
        <p:spPr>
          <a:xfrm>
            <a:off x="4199444" y="572869"/>
            <a:ext cx="3793111" cy="556417"/>
          </a:xfrm>
          <a:prstGeom prst="roundRect">
            <a:avLst>
              <a:gd name="adj" fmla="val 50000"/>
            </a:avLst>
          </a:prstGeom>
          <a:solidFill>
            <a:srgbClr val="117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464783" y="620244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其实，我们的世界很美</a:t>
            </a:r>
          </a:p>
        </p:txBody>
      </p:sp>
      <p:pic>
        <p:nvPicPr>
          <p:cNvPr id="11" name="内容占位符 27649" descr="1920x108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979" y="1615235"/>
            <a:ext cx="3268056" cy="19174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内容占位符 27653" descr="41b1OOOPICf9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464783" y="1615235"/>
            <a:ext cx="3078307" cy="19174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内容占位符 27651" descr="11729931_110833193347_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144524" y="1615235"/>
            <a:ext cx="3220372" cy="19174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内容占位符 26627" descr="7050732_153725190000_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42978" y="3924124"/>
            <a:ext cx="3268056" cy="2078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内容占位符 26628" descr="101332433194f675f5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464783" y="3924124"/>
            <a:ext cx="3167600" cy="2078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内容占位符 26626" descr="5252423_190315292000_2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144524" y="3924124"/>
            <a:ext cx="3220372" cy="2078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401226" y="1328800"/>
            <a:ext cx="7676076" cy="5054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多一片绿叶，多一份温馨。</a:t>
            </a:r>
          </a:p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植树在当代，得宜在下代。</a:t>
            </a:r>
          </a:p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树木棵棵种，绿树点点阴。</a:t>
            </a:r>
          </a:p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一棵两棵三棵，棵棵皆成栋梁材。</a:t>
            </a:r>
          </a:p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千重林山真宝库</a:t>
            </a:r>
            <a:r>
              <a:rPr lang="en-US" altLang="zh-CN" sz="2800" b="1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;</a:t>
            </a:r>
            <a:r>
              <a:rPr lang="zh-CN" altLang="en-US" sz="2800" b="1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万顷绿海活银行。</a:t>
            </a:r>
          </a:p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年年植树树成荫，代代造林林成森。</a:t>
            </a:r>
          </a:p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万里长城抵御外敌，绿色长城造福人类。</a:t>
            </a:r>
          </a:p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双木成林染尽山河，独苗虽绿怎抵风沙。</a:t>
            </a:r>
          </a:p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327B35"/>
                </a:solidFill>
                <a:latin typeface="黑体" panose="02010609060101010101" pitchFamily="49" charset="-122"/>
                <a:ea typeface="黑体" panose="02010609060101010101" pitchFamily="49" charset="-122"/>
                <a:cs typeface="萝莉体 第二版" panose="02000500000000000000" pitchFamily="2" charset="-122"/>
              </a:rPr>
              <a:t>多植树，广造林、现在人养树，日后树养人。</a:t>
            </a:r>
            <a:endParaRPr lang="zh-CN" altLang="en-US" sz="2400" b="1">
              <a:solidFill>
                <a:srgbClr val="327B35"/>
              </a:solidFill>
              <a:latin typeface="黑体" panose="02010609060101010101" pitchFamily="49" charset="-122"/>
              <a:ea typeface="黑体" panose="02010609060101010101" pitchFamily="49" charset="-122"/>
              <a:cs typeface="萝莉体 第二版" panose="02000500000000000000" pitchFamily="2" charset="-122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381" r="-7671" b="-397"/>
          <a:stretch>
            <a:fillRect/>
          </a:stretch>
        </p:blipFill>
        <p:spPr>
          <a:xfrm>
            <a:off x="1979560" y="1003609"/>
            <a:ext cx="4548436" cy="653740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859586" y="839359"/>
            <a:ext cx="4100184" cy="58009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56060" y="1752600"/>
            <a:ext cx="2135940" cy="27432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6295" y="5438775"/>
            <a:ext cx="2230356" cy="128783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1818" y="1600200"/>
            <a:ext cx="1485899" cy="96126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3657600" y="2704448"/>
            <a:ext cx="69723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>
                <a:solidFill>
                  <a:srgbClr val="327B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感谢您的聆听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0.11.30"/>
  <p:tag name="AS_TITLE" val="Aspose.Slides for Java"/>
  <p:tag name="AS_VERSION" val="20.11"/>
  <p:tag name="ISPRING_PRESENTATION_TITLE" val="PowerPoint 演示文稿"/>
</p:tagLst>
</file>

<file path=ppt/theme/theme1.xml><?xml version="1.0" encoding="utf-8"?>
<a:theme xmlns:a="http://schemas.openxmlformats.org/drawingml/2006/main" name="第一PPT模板网-WWW.1PPT.COM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</TotalTime>
  <Words>1630</Words>
  <Application>Microsoft Office PowerPoint</Application>
  <PresentationFormat>宽屏</PresentationFormat>
  <Paragraphs>134</Paragraphs>
  <Slides>43</Slides>
  <Notes>33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53" baseType="lpstr">
      <vt:lpstr>等线</vt:lpstr>
      <vt:lpstr>黑体</vt:lpstr>
      <vt:lpstr>楷体</vt:lpstr>
      <vt:lpstr>萝莉体 第二版</vt:lpstr>
      <vt:lpstr>宋体</vt:lpstr>
      <vt:lpstr>微软雅黑</vt:lpstr>
      <vt:lpstr>Arial</vt:lpstr>
      <vt:lpstr>Calibri</vt:lpstr>
      <vt:lpstr>Wingdings</vt:lpstr>
      <vt:lpstr>第一PPT模板网-WWW.1PPT.COM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2021-03-17T17:08:10Z</cp:lastPrinted>
  <dcterms:created xsi:type="dcterms:W3CDTF">2021-03-17T17:08:10Z</dcterms:created>
  <dcterms:modified xsi:type="dcterms:W3CDTF">2024-04-02T07:31:03Z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