
<file path=[Content_Types].xml><?xml version="1.0" encoding="utf-8"?>
<Types xmlns="http://schemas.openxmlformats.org/package/2006/content-types">
  <Default Extension="png" ContentType="image/png"/>
  <Default Extension="jpeg" ContentType="image/jpeg"/>
  <Default Extension="webp" ContentType="image/jpeg"/>
  <Default Extension="rels" ContentType="application/vnd.openxmlformats-package.relationships+xml"/>
  <Default Extension="xml" ContentType="application/xml"/>
  <Default Extension="jpeg&amp;thumbnail=650x2147483647&amp;quality=80&amp;type=jpg" ContentType="image/jpeg"/>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57" r:id="rId2"/>
    <p:sldId id="284" r:id="rId3"/>
    <p:sldId id="259" r:id="rId4"/>
    <p:sldId id="260" r:id="rId5"/>
    <p:sldId id="287" r:id="rId6"/>
    <p:sldId id="261" r:id="rId7"/>
    <p:sldId id="262" r:id="rId8"/>
    <p:sldId id="288" r:id="rId9"/>
    <p:sldId id="289" r:id="rId10"/>
    <p:sldId id="290" r:id="rId11"/>
    <p:sldId id="264" r:id="rId12"/>
    <p:sldId id="265" r:id="rId13"/>
    <p:sldId id="292" r:id="rId14"/>
    <p:sldId id="293" r:id="rId15"/>
    <p:sldId id="266" r:id="rId16"/>
    <p:sldId id="295" r:id="rId17"/>
    <p:sldId id="285" r:id="rId18"/>
    <p:sldId id="267" r:id="rId19"/>
    <p:sldId id="280" r:id="rId20"/>
    <p:sldId id="268" r:id="rId21"/>
    <p:sldId id="299" r:id="rId22"/>
    <p:sldId id="269" r:id="rId23"/>
    <p:sldId id="270" r:id="rId24"/>
    <p:sldId id="271" r:id="rId25"/>
    <p:sldId id="281" r:id="rId26"/>
    <p:sldId id="283" r:id="rId27"/>
    <p:sldId id="297" r:id="rId28"/>
    <p:sldId id="298" r:id="rId29"/>
    <p:sldId id="272" r:id="rId30"/>
    <p:sldId id="273" r:id="rId31"/>
    <p:sldId id="301" r:id="rId32"/>
    <p:sldId id="302" r:id="rId33"/>
    <p:sldId id="321" r:id="rId34"/>
    <p:sldId id="322" r:id="rId35"/>
    <p:sldId id="274" r:id="rId36"/>
    <p:sldId id="304" r:id="rId37"/>
    <p:sldId id="306" r:id="rId38"/>
    <p:sldId id="307" r:id="rId39"/>
    <p:sldId id="314" r:id="rId40"/>
    <p:sldId id="315" r:id="rId41"/>
    <p:sldId id="316" r:id="rId42"/>
    <p:sldId id="317" r:id="rId43"/>
    <p:sldId id="318" r:id="rId44"/>
    <p:sldId id="308" r:id="rId45"/>
    <p:sldId id="312" r:id="rId46"/>
    <p:sldId id="311" r:id="rId47"/>
    <p:sldId id="309" r:id="rId48"/>
    <p:sldId id="310" r:id="rId49"/>
    <p:sldId id="313" r:id="rId5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2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44" y="7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5A71D3-58DC-45E1-87E0-FB02C9808B80}" type="datetimeFigureOut">
              <a:rPr lang="zh-CN" altLang="en-US" smtClean="0"/>
              <a:t>2024/4/7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28ACB7-9182-4DD0-8EBF-BAB784AB0C6E}" type="slidenum">
              <a:rPr lang="zh-CN" altLang="en-US" smtClean="0"/>
              <a:t>‹#›</a:t>
            </a:fld>
            <a:endParaRPr lang="zh-CN" altLang="en-US"/>
          </a:p>
        </p:txBody>
      </p:sp>
    </p:spTree>
    <p:extLst>
      <p:ext uri="{BB962C8B-B14F-4D97-AF65-F5344CB8AC3E}">
        <p14:creationId xmlns:p14="http://schemas.microsoft.com/office/powerpoint/2010/main" val="3541351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485560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3</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a:t>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2968977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6</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7</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976587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814068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1573976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11</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12</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1443898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548377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15</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774392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1742160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18</a:t>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763999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20</a:t>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347164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22</a:t>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23</a:t>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24</a:t>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12459401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500773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0376911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3508168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29</a:t>
            </a:fld>
            <a:endParaRPr lang="zh-CN" alt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30</a:t>
            </a:fld>
            <a:endParaRPr lang="zh-CN" alt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27722548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15024965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35</a:t>
            </a:fld>
            <a:endParaRPr lang="zh-CN" alt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2103650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38372719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33344709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6330821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42839211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9450507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42</a:t>
            </a:fld>
            <a:endParaRPr lang="zh-CN" altLang="en-US">
              <a:solidFill>
                <a:prstClr val="black"/>
              </a:solidFill>
            </a:endParaRPr>
          </a:p>
        </p:txBody>
      </p:sp>
    </p:spTree>
    <p:extLst>
      <p:ext uri="{BB962C8B-B14F-4D97-AF65-F5344CB8AC3E}">
        <p14:creationId xmlns:p14="http://schemas.microsoft.com/office/powerpoint/2010/main" val="39405029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43</a:t>
            </a:fld>
            <a:endParaRPr lang="zh-CN" altLang="en-US">
              <a:solidFill>
                <a:prstClr val="black"/>
              </a:solidFill>
            </a:endParaRPr>
          </a:p>
        </p:txBody>
      </p:sp>
    </p:spTree>
    <p:extLst>
      <p:ext uri="{BB962C8B-B14F-4D97-AF65-F5344CB8AC3E}">
        <p14:creationId xmlns:p14="http://schemas.microsoft.com/office/powerpoint/2010/main" val="21699670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8706617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45</a:t>
            </a:fld>
            <a:endParaRPr lang="zh-CN" altLang="en-US">
              <a:solidFill>
                <a:prstClr val="black"/>
              </a:solidFill>
            </a:endParaRPr>
          </a:p>
        </p:txBody>
      </p:sp>
    </p:spTree>
    <p:extLst>
      <p:ext uri="{BB962C8B-B14F-4D97-AF65-F5344CB8AC3E}">
        <p14:creationId xmlns:p14="http://schemas.microsoft.com/office/powerpoint/2010/main" val="34929048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46</a:t>
            </a:fld>
            <a:endParaRPr lang="zh-CN" altLang="en-US">
              <a:solidFill>
                <a:prstClr val="black"/>
              </a:solidFill>
            </a:endParaRPr>
          </a:p>
        </p:txBody>
      </p:sp>
    </p:spTree>
    <p:extLst>
      <p:ext uri="{BB962C8B-B14F-4D97-AF65-F5344CB8AC3E}">
        <p14:creationId xmlns:p14="http://schemas.microsoft.com/office/powerpoint/2010/main" val="4377232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47</a:t>
            </a:fld>
            <a:endParaRPr lang="zh-CN" altLang="en-US">
              <a:solidFill>
                <a:prstClr val="black"/>
              </a:solidFill>
            </a:endParaRPr>
          </a:p>
        </p:txBody>
      </p:sp>
    </p:spTree>
    <p:extLst>
      <p:ext uri="{BB962C8B-B14F-4D97-AF65-F5344CB8AC3E}">
        <p14:creationId xmlns:p14="http://schemas.microsoft.com/office/powerpoint/2010/main" val="40864465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48</a:t>
            </a:fld>
            <a:endParaRPr lang="zh-CN" altLang="en-US">
              <a:solidFill>
                <a:prstClr val="black"/>
              </a:solidFill>
            </a:endParaRPr>
          </a:p>
        </p:txBody>
      </p:sp>
    </p:spTree>
    <p:extLst>
      <p:ext uri="{BB962C8B-B14F-4D97-AF65-F5344CB8AC3E}">
        <p14:creationId xmlns:p14="http://schemas.microsoft.com/office/powerpoint/2010/main" val="1393400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FA32A3-17E6-4F61-89F8-9388583E6279}" type="slidenum">
              <a:rPr lang="zh-CN" altLang="en-US" smtClean="0">
                <a:solidFill>
                  <a:prstClr val="black"/>
                </a:solidFill>
              </a:rPr>
              <a:pPr/>
              <a:t>49</a:t>
            </a:fld>
            <a:endParaRPr lang="zh-CN" altLang="en-US">
              <a:solidFill>
                <a:prstClr val="black"/>
              </a:solidFill>
            </a:endParaRPr>
          </a:p>
        </p:txBody>
      </p:sp>
    </p:spTree>
    <p:extLst>
      <p:ext uri="{BB962C8B-B14F-4D97-AF65-F5344CB8AC3E}">
        <p14:creationId xmlns:p14="http://schemas.microsoft.com/office/powerpoint/2010/main" val="1280141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513107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621532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91299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956409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8" name="页脚占位符 7"/>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4411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4" name="页脚占位符 3"/>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365556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3" name="页脚占位符 2"/>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89736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43425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722701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文本框 6"/>
          <p:cNvSpPr txBox="1"/>
          <p:nvPr userDrawn="1"/>
        </p:nvSpPr>
        <p:spPr>
          <a:xfrm>
            <a:off x="1239717" y="877034"/>
            <a:ext cx="6768211" cy="2215039"/>
          </a:xfrm>
          <a:prstGeom prst="rect">
            <a:avLst/>
          </a:prstGeom>
          <a:noFill/>
        </p:spPr>
        <p:txBody>
          <a:bodyPr wrap="square" lIns="68580" tIns="34290" rIns="68580" bIns="34290" rtlCol="0">
            <a:spAutoFit/>
          </a:bodyPr>
          <a:lstStyle/>
          <a:p>
            <a:pPr algn="ctr" defTabSz="685800">
              <a:lnSpc>
                <a:spcPct val="150000"/>
              </a:lnSpc>
            </a:pPr>
            <a:r>
              <a:rPr lang="zh-CN" altLang="en-US" sz="2100" b="1">
                <a:solidFill>
                  <a:prstClr val="white"/>
                </a:solidFill>
                <a:latin typeface="微软雅黑" panose="020B0503020204020204" pitchFamily="34" charset="-122"/>
                <a:ea typeface="微软雅黑" panose="020B0503020204020204" pitchFamily="34" charset="-122"/>
              </a:rPr>
              <a:t>版权声明</a:t>
            </a:r>
          </a:p>
          <a:p>
            <a:pPr algn="just" defTabSz="685800">
              <a:lnSpc>
                <a:spcPct val="150000"/>
              </a:lnSpc>
            </a:pPr>
            <a:endParaRPr lang="zh-CN" altLang="en-US" sz="900">
              <a:solidFill>
                <a:prstClr val="white"/>
              </a:solidFill>
              <a:latin typeface="微软雅黑" panose="020B0503020204020204" pitchFamily="34" charset="-122"/>
              <a:ea typeface="微软雅黑" panose="020B0503020204020204" pitchFamily="34" charset="-122"/>
            </a:endParaRPr>
          </a:p>
          <a:p>
            <a:pPr algn="just" defTabSz="685800">
              <a:lnSpc>
                <a:spcPct val="150000"/>
              </a:lnSpc>
            </a:pPr>
            <a:r>
              <a:rPr lang="zh-CN" altLang="en-US" sz="900">
                <a:solidFill>
                  <a:prstClr val="white"/>
                </a:solidFill>
                <a:latin typeface="微软雅黑" panose="020B0503020204020204" pitchFamily="34" charset="-122"/>
                <a:ea typeface="微软雅黑" panose="020B0503020204020204" pitchFamily="34" charset="-122"/>
              </a:rPr>
              <a:t>感谢您下载觅知网平台上提供的</a:t>
            </a:r>
            <a:r>
              <a:rPr lang="en-US" altLang="zh-CN" sz="900">
                <a:solidFill>
                  <a:prstClr val="white"/>
                </a:solidFill>
                <a:latin typeface="微软雅黑" panose="020B0503020204020204" pitchFamily="34" charset="-122"/>
                <a:ea typeface="微软雅黑" panose="020B0503020204020204" pitchFamily="34" charset="-122"/>
              </a:rPr>
              <a:t>PPT</a:t>
            </a:r>
            <a:r>
              <a:rPr lang="zh-CN" altLang="en-US" sz="900">
                <a:solidFill>
                  <a:prstClr val="white"/>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900">
              <a:solidFill>
                <a:prstClr val="white"/>
              </a:solidFill>
              <a:latin typeface="微软雅黑" panose="020B0503020204020204" pitchFamily="34" charset="-122"/>
              <a:ea typeface="微软雅黑" panose="020B0503020204020204" pitchFamily="34" charset="-122"/>
            </a:endParaRPr>
          </a:p>
          <a:p>
            <a:pPr algn="just" defTabSz="685800">
              <a:lnSpc>
                <a:spcPct val="150000"/>
              </a:lnSpc>
            </a:pPr>
            <a:endParaRPr lang="zh-CN" altLang="en-US" sz="900">
              <a:solidFill>
                <a:prstClr val="white"/>
              </a:solidFill>
              <a:latin typeface="微软雅黑" panose="020B0503020204020204" pitchFamily="34" charset="-122"/>
              <a:ea typeface="微软雅黑" panose="020B0503020204020204" pitchFamily="34" charset="-122"/>
            </a:endParaRPr>
          </a:p>
          <a:p>
            <a:pPr algn="just" defTabSz="685800">
              <a:lnSpc>
                <a:spcPct val="150000"/>
              </a:lnSpc>
            </a:pPr>
            <a:r>
              <a:rPr lang="en-US" altLang="zh-CN" sz="900">
                <a:solidFill>
                  <a:prstClr val="white"/>
                </a:solidFill>
                <a:latin typeface="微软雅黑" panose="020B0503020204020204" pitchFamily="34" charset="-122"/>
                <a:ea typeface="微软雅黑" panose="020B0503020204020204" pitchFamily="34" charset="-122"/>
              </a:rPr>
              <a:t>1.</a:t>
            </a:r>
            <a:r>
              <a:rPr lang="zh-CN" altLang="en-US" sz="900">
                <a:solidFill>
                  <a:prstClr val="white"/>
                </a:solidFill>
                <a:latin typeface="微软雅黑" panose="020B0503020204020204" pitchFamily="34" charset="-122"/>
                <a:ea typeface="微软雅黑" panose="020B0503020204020204" pitchFamily="34" charset="-122"/>
              </a:rPr>
              <a:t>在觅知网出售的</a:t>
            </a:r>
            <a:r>
              <a:rPr lang="en-US" altLang="zh-CN" sz="900">
                <a:solidFill>
                  <a:prstClr val="white"/>
                </a:solidFill>
                <a:latin typeface="微软雅黑" panose="020B0503020204020204" pitchFamily="34" charset="-122"/>
                <a:ea typeface="微软雅黑" panose="020B0503020204020204" pitchFamily="34" charset="-122"/>
              </a:rPr>
              <a:t>PPT</a:t>
            </a:r>
            <a:r>
              <a:rPr lang="zh-CN" altLang="en-US" sz="900">
                <a:solidFill>
                  <a:prstClr val="white"/>
                </a:solidFill>
                <a:latin typeface="微软雅黑" panose="020B0503020204020204" pitchFamily="34" charset="-122"/>
                <a:ea typeface="微软雅黑" panose="020B0503020204020204" pitchFamily="34" charset="-122"/>
              </a:rPr>
              <a:t>模板是免版税类（</a:t>
            </a:r>
            <a:r>
              <a:rPr lang="en-US" altLang="zh-CN" sz="900">
                <a:solidFill>
                  <a:prstClr val="white"/>
                </a:solidFill>
                <a:latin typeface="微软雅黑" panose="020B0503020204020204" pitchFamily="34" charset="-122"/>
                <a:ea typeface="微软雅黑" panose="020B0503020204020204" pitchFamily="34" charset="-122"/>
              </a:rPr>
              <a:t>RF</a:t>
            </a:r>
            <a:r>
              <a:rPr lang="zh-CN" altLang="en-US" sz="900">
                <a:solidFill>
                  <a:prstClr val="white"/>
                </a:solidFill>
                <a:latin typeface="微软雅黑" panose="020B0503020204020204" pitchFamily="34" charset="-122"/>
                <a:ea typeface="微软雅黑" panose="020B0503020204020204" pitchFamily="34" charset="-122"/>
              </a:rPr>
              <a:t>：</a:t>
            </a:r>
            <a:r>
              <a:rPr lang="en-US" altLang="zh-CN" sz="900">
                <a:solidFill>
                  <a:prstClr val="white"/>
                </a:solidFill>
                <a:latin typeface="微软雅黑" panose="020B0503020204020204" pitchFamily="34" charset="-122"/>
                <a:ea typeface="微软雅黑" panose="020B0503020204020204" pitchFamily="34" charset="-122"/>
              </a:rPr>
              <a:t>Royalty-Free</a:t>
            </a:r>
            <a:r>
              <a:rPr lang="zh-CN" altLang="en-US" sz="900">
                <a:solidFill>
                  <a:prstClr val="white"/>
                </a:solidFill>
                <a:latin typeface="微软雅黑" panose="020B0503020204020204" pitchFamily="34" charset="-122"/>
                <a:ea typeface="微软雅黑" panose="020B0503020204020204" pitchFamily="34" charset="-122"/>
              </a:rPr>
              <a:t>）正版受</a:t>
            </a:r>
            <a:r>
              <a:rPr lang="en-US" altLang="zh-CN" sz="900">
                <a:solidFill>
                  <a:prstClr val="white"/>
                </a:solidFill>
                <a:latin typeface="微软雅黑" panose="020B0503020204020204" pitchFamily="34" charset="-122"/>
                <a:ea typeface="微软雅黑" panose="020B0503020204020204" pitchFamily="34" charset="-122"/>
              </a:rPr>
              <a:t>《</a:t>
            </a:r>
            <a:r>
              <a:rPr lang="zh-CN" altLang="en-US" sz="900">
                <a:solidFill>
                  <a:prstClr val="white"/>
                </a:solidFill>
                <a:latin typeface="微软雅黑" panose="020B0503020204020204" pitchFamily="34" charset="-122"/>
                <a:ea typeface="微软雅黑" panose="020B0503020204020204" pitchFamily="34" charset="-122"/>
              </a:rPr>
              <a:t>中国人民共和国著作法</a:t>
            </a:r>
            <a:r>
              <a:rPr lang="en-US" altLang="zh-CN" sz="900">
                <a:solidFill>
                  <a:prstClr val="white"/>
                </a:solidFill>
                <a:latin typeface="微软雅黑" panose="020B0503020204020204" pitchFamily="34" charset="-122"/>
                <a:ea typeface="微软雅黑" panose="020B0503020204020204" pitchFamily="34" charset="-122"/>
              </a:rPr>
              <a:t>》</a:t>
            </a:r>
            <a:r>
              <a:rPr lang="zh-CN" altLang="en-US" sz="900">
                <a:solidFill>
                  <a:prstClr val="white"/>
                </a:solidFill>
                <a:latin typeface="微软雅黑" panose="020B0503020204020204" pitchFamily="34" charset="-122"/>
                <a:ea typeface="微软雅黑" panose="020B0503020204020204" pitchFamily="34" charset="-122"/>
              </a:rPr>
              <a:t>和</a:t>
            </a:r>
            <a:r>
              <a:rPr lang="en-US" altLang="zh-CN" sz="900">
                <a:solidFill>
                  <a:prstClr val="white"/>
                </a:solidFill>
                <a:latin typeface="微软雅黑" panose="020B0503020204020204" pitchFamily="34" charset="-122"/>
                <a:ea typeface="微软雅黑" panose="020B0503020204020204" pitchFamily="34" charset="-122"/>
              </a:rPr>
              <a:t>《</a:t>
            </a:r>
            <a:r>
              <a:rPr lang="zh-CN" altLang="en-US" sz="900">
                <a:solidFill>
                  <a:prstClr val="white"/>
                </a:solidFill>
                <a:latin typeface="微软雅黑" panose="020B0503020204020204" pitchFamily="34" charset="-122"/>
                <a:ea typeface="微软雅黑" panose="020B0503020204020204" pitchFamily="34" charset="-122"/>
              </a:rPr>
              <a:t>世界版权公约</a:t>
            </a:r>
            <a:r>
              <a:rPr lang="en-US" altLang="zh-CN" sz="900">
                <a:solidFill>
                  <a:prstClr val="white"/>
                </a:solidFill>
                <a:latin typeface="微软雅黑" panose="020B0503020204020204" pitchFamily="34" charset="-122"/>
                <a:ea typeface="微软雅黑" panose="020B0503020204020204" pitchFamily="34" charset="-122"/>
              </a:rPr>
              <a:t>》</a:t>
            </a:r>
            <a:r>
              <a:rPr lang="zh-CN" altLang="en-US" sz="900">
                <a:solidFill>
                  <a:prstClr val="white"/>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900">
                <a:solidFill>
                  <a:prstClr val="white"/>
                </a:solidFill>
                <a:latin typeface="微软雅黑" panose="020B0503020204020204" pitchFamily="34" charset="-122"/>
                <a:ea typeface="微软雅黑" panose="020B0503020204020204" pitchFamily="34" charset="-122"/>
              </a:rPr>
              <a:t>PPT</a:t>
            </a:r>
            <a:r>
              <a:rPr lang="zh-CN" altLang="en-US" sz="900">
                <a:solidFill>
                  <a:prstClr val="white"/>
                </a:solidFill>
                <a:latin typeface="微软雅黑" panose="020B0503020204020204" pitchFamily="34" charset="-122"/>
                <a:ea typeface="微软雅黑" panose="020B0503020204020204" pitchFamily="34" charset="-122"/>
              </a:rPr>
              <a:t>模板素材的使用权。</a:t>
            </a:r>
          </a:p>
          <a:p>
            <a:pPr algn="just" defTabSz="685800">
              <a:lnSpc>
                <a:spcPct val="150000"/>
              </a:lnSpc>
            </a:pPr>
            <a:r>
              <a:rPr lang="en-US" altLang="zh-CN" sz="900">
                <a:solidFill>
                  <a:prstClr val="white"/>
                </a:solidFill>
                <a:latin typeface="微软雅黑" panose="020B0503020204020204" pitchFamily="34" charset="-122"/>
                <a:ea typeface="微软雅黑" panose="020B0503020204020204" pitchFamily="34" charset="-122"/>
              </a:rPr>
              <a:t>2.</a:t>
            </a:r>
            <a:r>
              <a:rPr lang="zh-CN" altLang="en-US" sz="900">
                <a:solidFill>
                  <a:prstClr val="white"/>
                </a:solidFill>
                <a:latin typeface="微软雅黑" panose="020B0503020204020204" pitchFamily="34" charset="-122"/>
                <a:ea typeface="微软雅黑" panose="020B0503020204020204" pitchFamily="34" charset="-122"/>
              </a:rPr>
              <a:t>不得将觅知网的</a:t>
            </a:r>
            <a:r>
              <a:rPr lang="en-US" altLang="zh-CN" sz="900">
                <a:solidFill>
                  <a:prstClr val="white"/>
                </a:solidFill>
                <a:latin typeface="微软雅黑" panose="020B0503020204020204" pitchFamily="34" charset="-122"/>
                <a:ea typeface="微软雅黑" panose="020B0503020204020204" pitchFamily="34" charset="-122"/>
              </a:rPr>
              <a:t>PPT</a:t>
            </a:r>
            <a:r>
              <a:rPr lang="zh-CN" altLang="en-US" sz="900">
                <a:solidFill>
                  <a:prstClr val="white"/>
                </a:solidFill>
                <a:latin typeface="微软雅黑" panose="020B0503020204020204" pitchFamily="34" charset="-122"/>
                <a:ea typeface="微软雅黑" panose="020B0503020204020204" pitchFamily="34" charset="-122"/>
              </a:rPr>
              <a:t>模板、</a:t>
            </a:r>
            <a:r>
              <a:rPr lang="en-US" altLang="zh-CN" sz="900">
                <a:solidFill>
                  <a:prstClr val="white"/>
                </a:solidFill>
                <a:latin typeface="微软雅黑" panose="020B0503020204020204" pitchFamily="34" charset="-122"/>
                <a:ea typeface="微软雅黑" panose="020B0503020204020204" pitchFamily="34" charset="-122"/>
              </a:rPr>
              <a:t>PPT</a:t>
            </a:r>
            <a:r>
              <a:rPr lang="zh-CN" altLang="en-US" sz="900">
                <a:solidFill>
                  <a:prstClr val="white"/>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val="21960687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solidFill>
                  <a:prstClr val="black">
                    <a:tint val="75000"/>
                  </a:prstClr>
                </a:solidFill>
              </a:rPr>
              <a:pPr/>
              <a:t>2024/4/7</a:t>
            </a:fld>
            <a:endParaRPr lang="zh-CN" altLang="en-US">
              <a:solidFill>
                <a:prstClr val="black">
                  <a:tint val="75000"/>
                </a:prstClr>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12319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9880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webp"/></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8" Type="http://schemas.openxmlformats.org/officeDocument/2006/relationships/hyperlink" Target="http://www.1ppt.com/powerpoint/" TargetMode="External"/><Relationship Id="rId13" Type="http://schemas.openxmlformats.org/officeDocument/2006/relationships/hyperlink" Target="http://www.1ppt.cn/" TargetMode="External"/><Relationship Id="rId18" Type="http://schemas.openxmlformats.org/officeDocument/2006/relationships/hyperlink" Target="http://www.1ppt.com/kejian/meishu/" TargetMode="External"/><Relationship Id="rId26" Type="http://schemas.openxmlformats.org/officeDocument/2006/relationships/image" Target="../media/image31.png"/><Relationship Id="rId3" Type="http://schemas.openxmlformats.org/officeDocument/2006/relationships/hyperlink" Target="http://www.1ppt.com/moban/" TargetMode="External"/><Relationship Id="rId21" Type="http://schemas.openxmlformats.org/officeDocument/2006/relationships/hyperlink" Target="http://www.1ppt.com/kejian/huaxue/" TargetMode="External"/><Relationship Id="rId7" Type="http://schemas.openxmlformats.org/officeDocument/2006/relationships/hyperlink" Target="http://www.1ppt.com/xiazai/" TargetMode="External"/><Relationship Id="rId12" Type="http://schemas.openxmlformats.org/officeDocument/2006/relationships/hyperlink" Target="http://www.1ppt.com/jiaoan/" TargetMode="External"/><Relationship Id="rId17" Type="http://schemas.openxmlformats.org/officeDocument/2006/relationships/hyperlink" Target="http://www.1ppt.com/kejian/yingyu/" TargetMode="External"/><Relationship Id="rId25" Type="http://schemas.openxmlformats.org/officeDocument/2006/relationships/image" Target="../media/image12.png"/><Relationship Id="rId2" Type="http://schemas.openxmlformats.org/officeDocument/2006/relationships/notesSlide" Target="../notesSlides/notesSlide24.xml"/><Relationship Id="rId16" Type="http://schemas.openxmlformats.org/officeDocument/2006/relationships/hyperlink" Target="http://www.1ppt.com/kejian/shuxue/" TargetMode="External"/><Relationship Id="rId20" Type="http://schemas.openxmlformats.org/officeDocument/2006/relationships/hyperlink" Target="http://www.1ppt.com/kejian/wuli/" TargetMode="External"/><Relationship Id="rId1" Type="http://schemas.openxmlformats.org/officeDocument/2006/relationships/slideLayout" Target="../slideLayouts/slideLayout2.xml"/><Relationship Id="rId6" Type="http://schemas.openxmlformats.org/officeDocument/2006/relationships/hyperlink" Target="http://www.1ppt.com/tubiao/" TargetMode="External"/><Relationship Id="rId11" Type="http://schemas.openxmlformats.org/officeDocument/2006/relationships/hyperlink" Target="http://www.1ppt.com/shiti/" TargetMode="External"/><Relationship Id="rId24" Type="http://schemas.openxmlformats.org/officeDocument/2006/relationships/hyperlink" Target="http://www.1ppt.com/kejian/lishi/" TargetMode="External"/><Relationship Id="rId5" Type="http://schemas.openxmlformats.org/officeDocument/2006/relationships/hyperlink" Target="http://www.1ppt.com/beijing/" TargetMode="External"/><Relationship Id="rId15" Type="http://schemas.openxmlformats.org/officeDocument/2006/relationships/hyperlink" Target="http://www.1ppt.com/kejian/yuwen/" TargetMode="External"/><Relationship Id="rId23" Type="http://schemas.openxmlformats.org/officeDocument/2006/relationships/hyperlink" Target="http://www.1ppt.com/kejian/dili/" TargetMode="External"/><Relationship Id="rId10" Type="http://schemas.openxmlformats.org/officeDocument/2006/relationships/hyperlink" Target="http://www.1ppt.com/fanwen/" TargetMode="External"/><Relationship Id="rId19" Type="http://schemas.openxmlformats.org/officeDocument/2006/relationships/hyperlink" Target="http://www.1ppt.com/kejian/kexue/" TargetMode="External"/><Relationship Id="rId4" Type="http://schemas.openxmlformats.org/officeDocument/2006/relationships/hyperlink" Target="http://www.1ppt.com/sucai/" TargetMode="External"/><Relationship Id="rId9" Type="http://schemas.openxmlformats.org/officeDocument/2006/relationships/hyperlink" Target="http://www.1ppt.com/ziliao/" TargetMode="External"/><Relationship Id="rId14" Type="http://schemas.openxmlformats.org/officeDocument/2006/relationships/hyperlink" Target="http://www.1ppt.com/kejian/" TargetMode="External"/><Relationship Id="rId22" Type="http://schemas.openxmlformats.org/officeDocument/2006/relationships/hyperlink" Target="http://www.1ppt.com/kejian/shengwu/" TargetMode="External"/><Relationship Id="rId27"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3.webp"/></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6.jpeg&amp;thumbnail=650x2147483647&amp;quality=80&amp;type=jp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0.png"/><Relationship Id="rId5" Type="http://schemas.microsoft.com/office/2007/relationships/hdphoto" Target="../media/hdphoto1.wdp"/><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936248">
            <a:off x="-426184" y="-132784"/>
            <a:ext cx="2695092" cy="1893849"/>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1560787"/>
            <a:ext cx="9144000" cy="3582713"/>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798205" y="2500016"/>
            <a:ext cx="1400175" cy="400050"/>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3721439"/>
            <a:ext cx="1400175" cy="400050"/>
          </a:xfrm>
          <a:prstGeom prst="rect">
            <a:avLst/>
          </a:prstGeom>
        </p:spPr>
      </p:pic>
      <p:pic>
        <p:nvPicPr>
          <p:cNvPr id="11" name="图片 10"/>
          <p:cNvPicPr>
            <a:picLocks noChangeAspect="1"/>
          </p:cNvPicPr>
          <p:nvPr/>
        </p:nvPicPr>
        <p:blipFill>
          <a:blip r:embed="rId6"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flipH="1">
            <a:off x="192869" y="4050450"/>
            <a:ext cx="1736940" cy="1005946"/>
          </a:xfrm>
          <a:prstGeom prst="rect">
            <a:avLst/>
          </a:prstGeom>
        </p:spPr>
      </p:pic>
      <p:sp>
        <p:nvSpPr>
          <p:cNvPr id="13" name="矩形 12"/>
          <p:cNvSpPr/>
          <p:nvPr/>
        </p:nvSpPr>
        <p:spPr>
          <a:xfrm>
            <a:off x="1400175" y="1607094"/>
            <a:ext cx="6370975" cy="900247"/>
          </a:xfrm>
          <a:prstGeom prst="rect">
            <a:avLst/>
          </a:prstGeom>
        </p:spPr>
        <p:txBody>
          <a:bodyPr wrap="none" lIns="68580" tIns="34290" rIns="68580" bIns="34290">
            <a:spAutoFit/>
          </a:bodyPr>
          <a:lstStyle/>
          <a:p>
            <a:pPr algn="ctr" defTabSz="685800"/>
            <a:r>
              <a:rPr lang="zh-CN" altLang="en-US" sz="5400" dirty="0">
                <a:solidFill>
                  <a:srgbClr val="0A5F40"/>
                </a:solidFill>
                <a:latin typeface="汉仪锦昌体简" panose="00020600040101010101" pitchFamily="18" charset="-122"/>
                <a:ea typeface="汉仪锦昌体简" panose="00020600040101010101" pitchFamily="18" charset="-122"/>
              </a:rPr>
              <a:t>缅怀先烈，文明祭祖</a:t>
            </a:r>
          </a:p>
        </p:txBody>
      </p:sp>
      <p:grpSp>
        <p:nvGrpSpPr>
          <p:cNvPr id="22" name="组合 21"/>
          <p:cNvGrpSpPr/>
          <p:nvPr/>
        </p:nvGrpSpPr>
        <p:grpSpPr>
          <a:xfrm>
            <a:off x="1330061" y="2788664"/>
            <a:ext cx="6483880" cy="120639"/>
            <a:chOff x="1976635" y="3298563"/>
            <a:chExt cx="8645173" cy="160852"/>
          </a:xfrm>
        </p:grpSpPr>
        <p:cxnSp>
          <p:nvCxnSpPr>
            <p:cNvPr id="16" name="直接连接符 15"/>
            <p:cNvCxnSpPr/>
            <p:nvPr/>
          </p:nvCxnSpPr>
          <p:spPr>
            <a:xfrm>
              <a:off x="1976635" y="3298563"/>
              <a:ext cx="864517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276945" y="3459415"/>
              <a:ext cx="604455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2886923" y="3029294"/>
            <a:ext cx="3370154" cy="623248"/>
          </a:xfrm>
          <a:prstGeom prst="rect">
            <a:avLst/>
          </a:prstGeom>
        </p:spPr>
        <p:txBody>
          <a:bodyPr wrap="none" lIns="68580" tIns="34290" rIns="68580" bIns="34290">
            <a:spAutoFit/>
          </a:bodyPr>
          <a:lstStyle/>
          <a:p>
            <a:pPr algn="ctr" defTabSz="685800">
              <a:spcBef>
                <a:spcPct val="0"/>
              </a:spcBef>
              <a:spcAft>
                <a:spcPct val="0"/>
              </a:spcAft>
              <a:defRPr/>
            </a:pPr>
            <a:r>
              <a:rPr lang="zh-CN" altLang="en-US" sz="3600" b="1">
                <a:solidFill>
                  <a:srgbClr val="0A5F40"/>
                </a:solidFill>
                <a:latin typeface="微软雅黑" panose="020B0503020204020204" pitchFamily="34" charset="-122"/>
                <a:ea typeface="微软雅黑" panose="020B0503020204020204" pitchFamily="34" charset="-122"/>
              </a:rPr>
              <a:t>清明节主题班会</a:t>
            </a:r>
          </a:p>
        </p:txBody>
      </p:sp>
      <p:pic>
        <p:nvPicPr>
          <p:cNvPr id="28" name="图片 27"/>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1411343" y="2799563"/>
            <a:ext cx="797443" cy="534287"/>
          </a:xfrm>
          <a:prstGeom prst="rect">
            <a:avLst/>
          </a:prstGeom>
        </p:spPr>
      </p:pic>
    </p:spTree>
    <p:extLst>
      <p:ext uri="{BB962C8B-B14F-4D97-AF65-F5344CB8AC3E}">
        <p14:creationId xmlns:p14="http://schemas.microsoft.com/office/powerpoint/2010/main" val="23429570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10" presetClass="entr" presetSubtype="0" fill="hold" nodeType="afterEffec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2000"/>
                            </p:stCondLst>
                            <p:childTnLst>
                              <p:par>
                                <p:cTn id="19" presetID="2" presetClass="entr" presetSubtype="8" fill="hold" grpId="0" nodeType="afterEffec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16" presetClass="entr" presetSubtype="21" fill="hold" nodeType="afterEffect">
                                  <p:childTnLst>
                                    <p:set>
                                      <p:cBhvr>
                                        <p:cTn id="25" dur="1" fill="hold">
                                          <p:stCondLst>
                                            <p:cond delay="0"/>
                                          </p:stCondLst>
                                        </p:cTn>
                                        <p:tgtEl>
                                          <p:spTgt spid="22"/>
                                        </p:tgtEl>
                                        <p:attrNameLst>
                                          <p:attrName>style.visibility</p:attrName>
                                        </p:attrNameLst>
                                      </p:cBhvr>
                                      <p:to>
                                        <p:strVal val="visible"/>
                                      </p:to>
                                    </p:set>
                                    <p:animEffect transition="in" filter="barn(inVertical)">
                                      <p:cBhvr>
                                        <p:cTn id="26" dur="500"/>
                                        <p:tgtEl>
                                          <p:spTgt spid="22"/>
                                        </p:tgtEl>
                                      </p:cBhvr>
                                    </p:animEffect>
                                  </p:childTnLst>
                                </p:cTn>
                              </p:par>
                              <p:par>
                                <p:cTn id="27" presetID="42" presetClass="entr" presetSubtype="0" fill="hold" nodeType="withEffec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14" presetClass="entr" presetSubtype="10" fill="hold" grpId="0" nodeType="afterEffect">
                                  <p:childTnLst>
                                    <p:set>
                                      <p:cBhvr>
                                        <p:cTn id="34" dur="1" fill="hold">
                                          <p:stCondLst>
                                            <p:cond delay="0"/>
                                          </p:stCondLst>
                                        </p:cTn>
                                        <p:tgtEl>
                                          <p:spTgt spid="23"/>
                                        </p:tgtEl>
                                        <p:attrNameLst>
                                          <p:attrName>style.visibility</p:attrName>
                                        </p:attrNameLst>
                                      </p:cBhvr>
                                      <p:to>
                                        <p:strVal val="visible"/>
                                      </p:to>
                                    </p:set>
                                    <p:animEffect transition="in" filter="randombar(horizontal)">
                                      <p:cBhvr>
                                        <p:cTn id="35" dur="500"/>
                                        <p:tgtEl>
                                          <p:spTgt spid="23"/>
                                        </p:tgtEl>
                                      </p:cBhvr>
                                    </p:animEffect>
                                  </p:childTnLst>
                                </p:cTn>
                              </p:par>
                            </p:childTnLst>
                          </p:cTn>
                        </p:par>
                        <p:par>
                          <p:cTn id="36" fill="hold">
                            <p:stCondLst>
                              <p:cond delay="4000"/>
                            </p:stCondLst>
                            <p:childTnLst>
                              <p:par>
                                <p:cTn id="37" presetID="22" presetClass="entr" presetSubtype="8" fill="hold" nodeType="afterEffec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par>
                                <p:cTn id="40" presetID="22" presetClass="entr" presetSubtype="8" fill="hold" nodeType="withEffec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467545" y="555526"/>
            <a:ext cx="8064896" cy="4392732"/>
          </a:xfrm>
          <a:prstGeom prst="roundRect">
            <a:avLst>
              <a:gd name="adj" fmla="val 7081"/>
            </a:avLst>
          </a:prstGeom>
          <a:noFill/>
          <a:ln>
            <a:solidFill>
              <a:srgbClr val="29AB57"/>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sz="1400">
              <a:solidFill>
                <a:prstClr val="white"/>
              </a:solidFill>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828021" y="0"/>
            <a:ext cx="2315980" cy="4485906"/>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21040498">
            <a:off x="5674301" y="1304024"/>
            <a:ext cx="1741296" cy="1238501"/>
          </a:xfrm>
          <a:prstGeom prst="rect">
            <a:avLst/>
          </a:prstGeom>
        </p:spPr>
      </p:pic>
      <p:sp>
        <p:nvSpPr>
          <p:cNvPr id="6" name="圆角矩形 5"/>
          <p:cNvSpPr/>
          <p:nvPr/>
        </p:nvSpPr>
        <p:spPr>
          <a:xfrm>
            <a:off x="1190403" y="191170"/>
            <a:ext cx="3604438" cy="828672"/>
          </a:xfrm>
          <a:prstGeom prst="roundRect">
            <a:avLst>
              <a:gd name="adj" fmla="val 50000"/>
            </a:avLst>
          </a:prstGeom>
          <a:solidFill>
            <a:srgbClr val="EFF6EB"/>
          </a:solidFill>
          <a:ln>
            <a:solidFill>
              <a:srgbClr val="229EC9"/>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r>
              <a:rPr lang="zh-CN" altLang="en-US" sz="5000">
                <a:solidFill>
                  <a:srgbClr val="0A5F40"/>
                </a:solidFill>
                <a:latin typeface="汉仪锦昌体简" panose="00020600040101010101" pitchFamily="18" charset="-122"/>
                <a:ea typeface="汉仪锦昌体简" panose="00020600040101010101" pitchFamily="18" charset="-122"/>
              </a:rPr>
              <a:t>目录</a:t>
            </a:r>
            <a:endParaRPr lang="zh-CN" altLang="en-US" sz="3300">
              <a:solidFill>
                <a:srgbClr val="0A5F40"/>
              </a:solidFill>
              <a:latin typeface="汉仪锦昌体简" panose="00020600040101010101" pitchFamily="18" charset="-122"/>
              <a:ea typeface="汉仪锦昌体简" panose="00020600040101010101" pitchFamily="18" charset="-122"/>
            </a:endParaRPr>
          </a:p>
        </p:txBody>
      </p:sp>
      <p:pic>
        <p:nvPicPr>
          <p:cNvPr id="7" name="图片 6"/>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348274" y="626424"/>
            <a:ext cx="797443" cy="534287"/>
          </a:xfrm>
          <a:prstGeom prst="rect">
            <a:avLst/>
          </a:prstGeom>
        </p:spPr>
      </p:pic>
      <p:pic>
        <p:nvPicPr>
          <p:cNvPr id="4" name="图片 3"/>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139842" y="2947672"/>
            <a:ext cx="1197351" cy="2099356"/>
          </a:xfrm>
          <a:prstGeom prst="rect">
            <a:avLst/>
          </a:prstGeom>
        </p:spPr>
      </p:pic>
      <p:grpSp>
        <p:nvGrpSpPr>
          <p:cNvPr id="23" name="组合 22"/>
          <p:cNvGrpSpPr/>
          <p:nvPr/>
        </p:nvGrpSpPr>
        <p:grpSpPr>
          <a:xfrm>
            <a:off x="2013797" y="1277659"/>
            <a:ext cx="2912844" cy="530915"/>
            <a:chOff x="2013797" y="1277659"/>
            <a:chExt cx="2912844" cy="530915"/>
          </a:xfrm>
        </p:grpSpPr>
        <p:sp>
          <p:nvSpPr>
            <p:cNvPr id="9" name="矩形 8"/>
            <p:cNvSpPr/>
            <p:nvPr/>
          </p:nvSpPr>
          <p:spPr>
            <a:xfrm>
              <a:off x="2518290" y="1277659"/>
              <a:ext cx="2408351" cy="530915"/>
            </a:xfrm>
            <a:prstGeom prst="rect">
              <a:avLst/>
            </a:prstGeom>
          </p:spPr>
          <p:txBody>
            <a:bodyPr wrap="none" lIns="68580" tIns="34290" rIns="68580" bIns="34290">
              <a:spAutoFit/>
            </a:bodyPr>
            <a:lstStyle/>
            <a:p>
              <a:pPr defTabSz="685800"/>
              <a:r>
                <a:rPr lang="en-US" altLang="zh-CN" sz="3000" b="1" noProof="1">
                  <a:solidFill>
                    <a:srgbClr val="0A5F40"/>
                  </a:solidFill>
                  <a:latin typeface="微软雅黑" panose="020B0503020204020204" pitchFamily="34" charset="-122"/>
                  <a:ea typeface="微软雅黑" panose="020B0503020204020204" pitchFamily="34" charset="-122"/>
                </a:rPr>
                <a:t>1.</a:t>
              </a:r>
              <a:r>
                <a:rPr lang="zh-CN" altLang="en-US" sz="3000" b="1" noProof="1">
                  <a:solidFill>
                    <a:srgbClr val="0A5F40"/>
                  </a:solidFill>
                  <a:latin typeface="微软雅黑" panose="020B0503020204020204" pitchFamily="34" charset="-122"/>
                  <a:ea typeface="微软雅黑" panose="020B0503020204020204" pitchFamily="34" charset="-122"/>
                </a:rPr>
                <a:t>清明节简介</a:t>
              </a:r>
            </a:p>
          </p:txBody>
        </p:sp>
        <p:sp>
          <p:nvSpPr>
            <p:cNvPr id="12" name="等腰三角形 11"/>
            <p:cNvSpPr/>
            <p:nvPr/>
          </p:nvSpPr>
          <p:spPr>
            <a:xfrm rot="5400000">
              <a:off x="1985890" y="1368696"/>
              <a:ext cx="404655" cy="348841"/>
            </a:xfrm>
            <a:prstGeom prst="triangle">
              <a:avLst/>
            </a:prstGeom>
            <a:solidFill>
              <a:srgbClr val="29AB5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sz="1400">
                <a:solidFill>
                  <a:prstClr val="white"/>
                </a:solidFill>
              </a:endParaRPr>
            </a:p>
          </p:txBody>
        </p:sp>
      </p:grpSp>
      <p:grpSp>
        <p:nvGrpSpPr>
          <p:cNvPr id="24" name="组合 23"/>
          <p:cNvGrpSpPr/>
          <p:nvPr/>
        </p:nvGrpSpPr>
        <p:grpSpPr>
          <a:xfrm>
            <a:off x="2013797" y="1946512"/>
            <a:ext cx="2914448" cy="530915"/>
            <a:chOff x="2013797" y="1946512"/>
            <a:chExt cx="2914448" cy="530915"/>
          </a:xfrm>
        </p:grpSpPr>
        <p:sp>
          <p:nvSpPr>
            <p:cNvPr id="10" name="矩形 9"/>
            <p:cNvSpPr/>
            <p:nvPr/>
          </p:nvSpPr>
          <p:spPr>
            <a:xfrm>
              <a:off x="2518290" y="1946512"/>
              <a:ext cx="2409955" cy="530915"/>
            </a:xfrm>
            <a:prstGeom prst="rect">
              <a:avLst/>
            </a:prstGeom>
          </p:spPr>
          <p:txBody>
            <a:bodyPr wrap="none" lIns="68580" tIns="34290" rIns="68580" bIns="34290">
              <a:spAutoFit/>
            </a:bodyPr>
            <a:lstStyle/>
            <a:p>
              <a:pPr defTabSz="685800"/>
              <a:r>
                <a:rPr lang="en-US" altLang="zh-CN" sz="3000" b="1" noProof="1">
                  <a:solidFill>
                    <a:srgbClr val="0A5F40"/>
                  </a:solidFill>
                  <a:latin typeface="微软雅黑" panose="020B0503020204020204" pitchFamily="34" charset="-122"/>
                  <a:ea typeface="微软雅黑" panose="020B0503020204020204" pitchFamily="34" charset="-122"/>
                </a:rPr>
                <a:t>2.</a:t>
              </a:r>
              <a:r>
                <a:rPr lang="zh-CN" altLang="en-US" sz="3000" b="1" noProof="1" smtClean="0">
                  <a:solidFill>
                    <a:srgbClr val="0A5F40"/>
                  </a:solidFill>
                  <a:latin typeface="微软雅黑" panose="020B0503020204020204" pitchFamily="34" charset="-122"/>
                  <a:ea typeface="微软雅黑" panose="020B0503020204020204" pitchFamily="34" charset="-122"/>
                </a:rPr>
                <a:t>清明节由来</a:t>
              </a:r>
              <a:endParaRPr lang="zh-CN" altLang="en-US" sz="3000" b="1" noProof="1">
                <a:solidFill>
                  <a:srgbClr val="0A5F40"/>
                </a:solidFill>
                <a:latin typeface="微软雅黑" panose="020B0503020204020204" pitchFamily="34" charset="-122"/>
                <a:ea typeface="微软雅黑" panose="020B0503020204020204" pitchFamily="34" charset="-122"/>
              </a:endParaRPr>
            </a:p>
          </p:txBody>
        </p:sp>
        <p:sp>
          <p:nvSpPr>
            <p:cNvPr id="13" name="等腰三角形 12"/>
            <p:cNvSpPr/>
            <p:nvPr/>
          </p:nvSpPr>
          <p:spPr>
            <a:xfrm rot="5400000">
              <a:off x="1985890" y="2037549"/>
              <a:ext cx="404655" cy="348841"/>
            </a:xfrm>
            <a:prstGeom prst="triangle">
              <a:avLst/>
            </a:prstGeom>
            <a:solidFill>
              <a:srgbClr val="229EC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sz="1400">
                <a:solidFill>
                  <a:prstClr val="white"/>
                </a:solidFill>
              </a:endParaRPr>
            </a:p>
          </p:txBody>
        </p:sp>
      </p:grpSp>
      <p:grpSp>
        <p:nvGrpSpPr>
          <p:cNvPr id="25" name="组合 24"/>
          <p:cNvGrpSpPr/>
          <p:nvPr/>
        </p:nvGrpSpPr>
        <p:grpSpPr>
          <a:xfrm>
            <a:off x="2013797" y="2634415"/>
            <a:ext cx="2914448" cy="530915"/>
            <a:chOff x="2013797" y="2634415"/>
            <a:chExt cx="2914448" cy="530915"/>
          </a:xfrm>
        </p:grpSpPr>
        <p:sp>
          <p:nvSpPr>
            <p:cNvPr id="11" name="矩形 10"/>
            <p:cNvSpPr/>
            <p:nvPr/>
          </p:nvSpPr>
          <p:spPr>
            <a:xfrm>
              <a:off x="2518290" y="2634415"/>
              <a:ext cx="2409955" cy="530915"/>
            </a:xfrm>
            <a:prstGeom prst="rect">
              <a:avLst/>
            </a:prstGeom>
          </p:spPr>
          <p:txBody>
            <a:bodyPr wrap="none" lIns="68580" tIns="34290" rIns="68580" bIns="34290">
              <a:spAutoFit/>
            </a:bodyPr>
            <a:lstStyle/>
            <a:p>
              <a:pPr defTabSz="685800"/>
              <a:r>
                <a:rPr lang="en-US" altLang="zh-CN" sz="3000" b="1" noProof="1">
                  <a:solidFill>
                    <a:srgbClr val="0A5F40"/>
                  </a:solidFill>
                  <a:latin typeface="微软雅黑" panose="020B0503020204020204" pitchFamily="34" charset="-122"/>
                  <a:ea typeface="微软雅黑" panose="020B0503020204020204" pitchFamily="34" charset="-122"/>
                </a:rPr>
                <a:t>3</a:t>
              </a:r>
              <a:r>
                <a:rPr lang="en-US" altLang="zh-CN" sz="3000" b="1" noProof="1" smtClean="0">
                  <a:solidFill>
                    <a:srgbClr val="0A5F40"/>
                  </a:solidFill>
                  <a:latin typeface="微软雅黑" panose="020B0503020204020204" pitchFamily="34" charset="-122"/>
                  <a:ea typeface="微软雅黑" panose="020B0503020204020204" pitchFamily="34" charset="-122"/>
                </a:rPr>
                <a:t>.</a:t>
              </a:r>
              <a:r>
                <a:rPr lang="zh-CN" altLang="en-US" sz="3000" b="1" noProof="1" smtClean="0">
                  <a:solidFill>
                    <a:srgbClr val="0A5F40"/>
                  </a:solidFill>
                  <a:latin typeface="微软雅黑" panose="020B0503020204020204" pitchFamily="34" charset="-122"/>
                  <a:ea typeface="微软雅黑" panose="020B0503020204020204" pitchFamily="34" charset="-122"/>
                </a:rPr>
                <a:t>清明节习俗</a:t>
              </a:r>
              <a:endParaRPr lang="zh-CN" altLang="en-US" sz="3000" b="1" noProof="1">
                <a:solidFill>
                  <a:srgbClr val="0A5F40"/>
                </a:solidFill>
                <a:latin typeface="微软雅黑" panose="020B0503020204020204" pitchFamily="34" charset="-122"/>
                <a:ea typeface="微软雅黑" panose="020B0503020204020204" pitchFamily="34" charset="-122"/>
              </a:endParaRPr>
            </a:p>
          </p:txBody>
        </p:sp>
        <p:sp>
          <p:nvSpPr>
            <p:cNvPr id="14" name="等腰三角形 13"/>
            <p:cNvSpPr/>
            <p:nvPr/>
          </p:nvSpPr>
          <p:spPr>
            <a:xfrm rot="5400000">
              <a:off x="1985890" y="2725452"/>
              <a:ext cx="404655" cy="348841"/>
            </a:xfrm>
            <a:prstGeom prst="triangle">
              <a:avLst/>
            </a:prstGeom>
            <a:solidFill>
              <a:srgbClr val="29AB5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sz="1400">
                <a:solidFill>
                  <a:prstClr val="white"/>
                </a:solidFill>
              </a:endParaRPr>
            </a:p>
          </p:txBody>
        </p:sp>
      </p:grpSp>
      <p:grpSp>
        <p:nvGrpSpPr>
          <p:cNvPr id="26" name="组合 25"/>
          <p:cNvGrpSpPr/>
          <p:nvPr/>
        </p:nvGrpSpPr>
        <p:grpSpPr>
          <a:xfrm>
            <a:off x="2013797" y="3322318"/>
            <a:ext cx="3569456" cy="530915"/>
            <a:chOff x="2013797" y="3322318"/>
            <a:chExt cx="3569456" cy="530915"/>
          </a:xfrm>
        </p:grpSpPr>
        <p:sp>
          <p:nvSpPr>
            <p:cNvPr id="8" name="矩形 7"/>
            <p:cNvSpPr/>
            <p:nvPr/>
          </p:nvSpPr>
          <p:spPr>
            <a:xfrm>
              <a:off x="2518290" y="3322318"/>
              <a:ext cx="3064963" cy="530915"/>
            </a:xfrm>
            <a:prstGeom prst="rect">
              <a:avLst/>
            </a:prstGeom>
          </p:spPr>
          <p:txBody>
            <a:bodyPr wrap="square" lIns="68580" tIns="34290" rIns="68580" bIns="34290">
              <a:spAutoFit/>
            </a:bodyPr>
            <a:lstStyle/>
            <a:p>
              <a:pPr defTabSz="685800"/>
              <a:r>
                <a:rPr lang="en-US" altLang="zh-CN" sz="3000" b="1" noProof="1" smtClean="0">
                  <a:solidFill>
                    <a:srgbClr val="0A5F40"/>
                  </a:solidFill>
                  <a:latin typeface="微软雅黑" panose="020B0503020204020204" pitchFamily="34" charset="-122"/>
                  <a:ea typeface="微软雅黑" panose="020B0503020204020204" pitchFamily="34" charset="-122"/>
                </a:rPr>
                <a:t>4.</a:t>
              </a:r>
              <a:r>
                <a:rPr lang="zh-CN" altLang="en-US" sz="3000" b="1" noProof="1" smtClean="0">
                  <a:solidFill>
                    <a:srgbClr val="0A5F40"/>
                  </a:solidFill>
                  <a:latin typeface="微软雅黑" panose="020B0503020204020204" pitchFamily="34" charset="-122"/>
                  <a:ea typeface="微软雅黑" panose="020B0503020204020204" pitchFamily="34" charset="-122"/>
                </a:rPr>
                <a:t>清明节诗词</a:t>
              </a:r>
              <a:endParaRPr lang="zh-CN" altLang="en-US" sz="3000" b="1" noProof="1">
                <a:solidFill>
                  <a:srgbClr val="0A5F40"/>
                </a:solidFill>
                <a:latin typeface="微软雅黑" panose="020B0503020204020204" pitchFamily="34" charset="-122"/>
                <a:ea typeface="微软雅黑" panose="020B0503020204020204" pitchFamily="34" charset="-122"/>
              </a:endParaRPr>
            </a:p>
          </p:txBody>
        </p:sp>
        <p:sp>
          <p:nvSpPr>
            <p:cNvPr id="15" name="等腰三角形 14"/>
            <p:cNvSpPr/>
            <p:nvPr/>
          </p:nvSpPr>
          <p:spPr>
            <a:xfrm rot="5400000">
              <a:off x="1985890" y="3413355"/>
              <a:ext cx="404655" cy="348841"/>
            </a:xfrm>
            <a:prstGeom prst="triangle">
              <a:avLst/>
            </a:prstGeom>
            <a:solidFill>
              <a:srgbClr val="229EC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sz="1400">
                <a:solidFill>
                  <a:prstClr val="white"/>
                </a:solidFill>
              </a:endParaRPr>
            </a:p>
          </p:txBody>
        </p:sp>
      </p:grpSp>
      <p:grpSp>
        <p:nvGrpSpPr>
          <p:cNvPr id="27" name="组合 26"/>
          <p:cNvGrpSpPr/>
          <p:nvPr/>
        </p:nvGrpSpPr>
        <p:grpSpPr>
          <a:xfrm>
            <a:off x="2013797" y="4013228"/>
            <a:ext cx="3299169" cy="530915"/>
            <a:chOff x="2013797" y="4013228"/>
            <a:chExt cx="3299169" cy="530915"/>
          </a:xfrm>
        </p:grpSpPr>
        <p:sp>
          <p:nvSpPr>
            <p:cNvPr id="16" name="矩形 15"/>
            <p:cNvSpPr/>
            <p:nvPr/>
          </p:nvSpPr>
          <p:spPr>
            <a:xfrm>
              <a:off x="2518290" y="4013228"/>
              <a:ext cx="2794676" cy="530915"/>
            </a:xfrm>
            <a:prstGeom prst="rect">
              <a:avLst/>
            </a:prstGeom>
          </p:spPr>
          <p:txBody>
            <a:bodyPr wrap="none" lIns="68580" tIns="34290" rIns="68580" bIns="34290">
              <a:spAutoFit/>
            </a:bodyPr>
            <a:lstStyle/>
            <a:p>
              <a:pPr defTabSz="685800"/>
              <a:r>
                <a:rPr lang="en-US" altLang="zh-CN" sz="3000" b="1" noProof="1" smtClean="0">
                  <a:solidFill>
                    <a:srgbClr val="0A5F40"/>
                  </a:solidFill>
                  <a:latin typeface="微软雅黑" panose="020B0503020204020204" pitchFamily="34" charset="-122"/>
                  <a:ea typeface="微软雅黑" panose="020B0503020204020204" pitchFamily="34" charset="-122"/>
                </a:rPr>
                <a:t>5.</a:t>
              </a:r>
              <a:r>
                <a:rPr lang="zh-CN" altLang="en-US" sz="3000" b="1" noProof="1">
                  <a:solidFill>
                    <a:srgbClr val="0A5F40"/>
                  </a:solidFill>
                  <a:latin typeface="微软雅黑" panose="020B0503020204020204" pitchFamily="34" charset="-122"/>
                  <a:ea typeface="微软雅黑" panose="020B0503020204020204" pitchFamily="34" charset="-122"/>
                  <a:sym typeface="+mn-ea"/>
                </a:rPr>
                <a:t>缅怀革命先烈</a:t>
              </a:r>
              <a:endParaRPr lang="en-US" altLang="zh-CN" sz="3000" b="1" noProof="1">
                <a:solidFill>
                  <a:srgbClr val="0A5F40"/>
                </a:solidFill>
                <a:latin typeface="微软雅黑" panose="020B0503020204020204" pitchFamily="34" charset="-122"/>
                <a:ea typeface="微软雅黑" panose="020B0503020204020204" pitchFamily="34" charset="-122"/>
              </a:endParaRPr>
            </a:p>
          </p:txBody>
        </p:sp>
        <p:sp>
          <p:nvSpPr>
            <p:cNvPr id="17" name="等腰三角形 16"/>
            <p:cNvSpPr/>
            <p:nvPr/>
          </p:nvSpPr>
          <p:spPr>
            <a:xfrm rot="5400000">
              <a:off x="1985890" y="4104265"/>
              <a:ext cx="404655" cy="348841"/>
            </a:xfrm>
            <a:prstGeom prst="triangle">
              <a:avLst/>
            </a:prstGeom>
            <a:solidFill>
              <a:srgbClr val="29AB5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sz="1400">
                <a:solidFill>
                  <a:prstClr val="white"/>
                </a:solidFill>
              </a:endParaRPr>
            </a:p>
          </p:txBody>
        </p:sp>
      </p:grpSp>
    </p:spTree>
    <p:extLst>
      <p:ext uri="{BB962C8B-B14F-4D97-AF65-F5344CB8AC3E}">
        <p14:creationId xmlns:p14="http://schemas.microsoft.com/office/powerpoint/2010/main" val="10377454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 presetClass="entr" presetSubtype="8" fill="hold" grpId="0" nodeType="afterEffec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1500"/>
                            </p:stCondLst>
                            <p:childTnLst>
                              <p:par>
                                <p:cTn id="18" presetID="42" presetClass="entr" presetSubtype="0" fill="hold" nodeType="afterEffec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2" presetClass="entr" presetSubtype="12" fill="hold" nodeType="afterEffec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1400" fill="hold"/>
                                        <p:tgtEl>
                                          <p:spTgt spid="3"/>
                                        </p:tgtEl>
                                        <p:attrNameLst>
                                          <p:attrName>ppt_x</p:attrName>
                                        </p:attrNameLst>
                                      </p:cBhvr>
                                      <p:tavLst>
                                        <p:tav tm="0">
                                          <p:val>
                                            <p:strVal val="0-#ppt_w/2"/>
                                          </p:val>
                                        </p:tav>
                                        <p:tav tm="100000">
                                          <p:val>
                                            <p:strVal val="#ppt_x"/>
                                          </p:val>
                                        </p:tav>
                                      </p:tavLst>
                                    </p:anim>
                                    <p:anim calcmode="lin" valueType="num">
                                      <p:cBhvr additive="base">
                                        <p:cTn id="32" dur="14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685098">
            <a:off x="-460431" y="-95928"/>
            <a:ext cx="2998324" cy="2106931"/>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1560787"/>
            <a:ext cx="9144000" cy="3582713"/>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016340" y="20191"/>
            <a:ext cx="1069217" cy="1874692"/>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74944" y="2054613"/>
            <a:ext cx="1400175" cy="400050"/>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3441077"/>
            <a:ext cx="1400175" cy="400050"/>
          </a:xfrm>
          <a:prstGeom prst="rect">
            <a:avLst/>
          </a:prstGeom>
        </p:spPr>
      </p:pic>
      <p:pic>
        <p:nvPicPr>
          <p:cNvPr id="11" name="图片 10"/>
          <p:cNvPicPr>
            <a:picLocks noChangeAspect="1"/>
          </p:cNvPicPr>
          <p:nvPr/>
        </p:nvPicPr>
        <p:blipFill>
          <a:blip r:embed="rId7"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flipH="1">
            <a:off x="192869" y="3841128"/>
            <a:ext cx="2098371" cy="1215268"/>
          </a:xfrm>
          <a:prstGeom prst="rect">
            <a:avLst/>
          </a:prstGeom>
        </p:spPr>
      </p:pic>
      <p:sp>
        <p:nvSpPr>
          <p:cNvPr id="13" name="矩形 12"/>
          <p:cNvSpPr/>
          <p:nvPr/>
        </p:nvSpPr>
        <p:spPr>
          <a:xfrm>
            <a:off x="4502719" y="1262059"/>
            <a:ext cx="138564" cy="992579"/>
          </a:xfrm>
          <a:prstGeom prst="rect">
            <a:avLst/>
          </a:prstGeom>
        </p:spPr>
        <p:txBody>
          <a:bodyPr wrap="none" lIns="68580" tIns="34290" rIns="68580" bIns="34290">
            <a:spAutoFit/>
          </a:bodyPr>
          <a:lstStyle/>
          <a:p>
            <a:pPr algn="ctr" defTabSz="685800"/>
            <a:endParaRPr lang="zh-CN" altLang="en-US" sz="6000">
              <a:solidFill>
                <a:srgbClr val="0A5F40"/>
              </a:solidFill>
              <a:latin typeface="汉仪锦昌体简" panose="00020600040101010101" pitchFamily="18" charset="-122"/>
              <a:ea typeface="汉仪锦昌体简" panose="00020600040101010101" pitchFamily="18" charset="-122"/>
            </a:endParaRPr>
          </a:p>
        </p:txBody>
      </p:sp>
      <p:grpSp>
        <p:nvGrpSpPr>
          <p:cNvPr id="22" name="组合 21"/>
          <p:cNvGrpSpPr/>
          <p:nvPr/>
        </p:nvGrpSpPr>
        <p:grpSpPr>
          <a:xfrm>
            <a:off x="1330061" y="2374326"/>
            <a:ext cx="6483880" cy="120639"/>
            <a:chOff x="1976635" y="3298563"/>
            <a:chExt cx="8645173" cy="160852"/>
          </a:xfrm>
        </p:grpSpPr>
        <p:cxnSp>
          <p:nvCxnSpPr>
            <p:cNvPr id="16" name="直接连接符 15"/>
            <p:cNvCxnSpPr/>
            <p:nvPr/>
          </p:nvCxnSpPr>
          <p:spPr>
            <a:xfrm>
              <a:off x="1976635" y="3298563"/>
              <a:ext cx="864517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276945" y="3459415"/>
              <a:ext cx="604455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3060048" y="2615605"/>
            <a:ext cx="3023905" cy="761747"/>
          </a:xfrm>
          <a:prstGeom prst="rect">
            <a:avLst/>
          </a:prstGeom>
        </p:spPr>
        <p:txBody>
          <a:bodyPr wrap="none" lIns="68580" tIns="34290" rIns="68580" bIns="34290">
            <a:spAutoFit/>
          </a:bodyPr>
          <a:lstStyle/>
          <a:p>
            <a:pPr defTabSz="685800"/>
            <a:r>
              <a:rPr lang="zh-CN" altLang="en-US" sz="4500" b="1" noProof="1">
                <a:solidFill>
                  <a:srgbClr val="0A5F40"/>
                </a:solidFill>
                <a:latin typeface="微软雅黑" panose="020B0503020204020204" pitchFamily="34" charset="-122"/>
                <a:ea typeface="微软雅黑" panose="020B0503020204020204" pitchFamily="34" charset="-122"/>
              </a:rPr>
              <a:t>清明节简介</a:t>
            </a:r>
          </a:p>
        </p:txBody>
      </p:sp>
    </p:spTree>
    <p:extLst>
      <p:ext uri="{BB962C8B-B14F-4D97-AF65-F5344CB8AC3E}">
        <p14:creationId xmlns:p14="http://schemas.microsoft.com/office/powerpoint/2010/main" val="470692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10" presetClass="entr" presetSubtype="0" fill="hold" nodeType="afterEffec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2" presetClass="entr" presetSubtype="8" fill="hold" grpId="0" nodeType="afterEffec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6" presetClass="entr" presetSubtype="21" fill="hold" nodeType="afterEffect">
                                  <p:childTnLst>
                                    <p:set>
                                      <p:cBhvr>
                                        <p:cTn id="28" dur="1" fill="hold">
                                          <p:stCondLst>
                                            <p:cond delay="0"/>
                                          </p:stCondLst>
                                        </p:cTn>
                                        <p:tgtEl>
                                          <p:spTgt spid="22"/>
                                        </p:tgtEl>
                                        <p:attrNameLst>
                                          <p:attrName>style.visibility</p:attrName>
                                        </p:attrNameLst>
                                      </p:cBhvr>
                                      <p:to>
                                        <p:strVal val="visible"/>
                                      </p:to>
                                    </p:set>
                                    <p:animEffect transition="in" filter="barn(inVertical)">
                                      <p:cBhvr>
                                        <p:cTn id="29" dur="500"/>
                                        <p:tgtEl>
                                          <p:spTgt spid="22"/>
                                        </p:tgtEl>
                                      </p:cBhvr>
                                    </p:animEffect>
                                  </p:childTnLst>
                                </p:cTn>
                              </p:par>
                            </p:childTnLst>
                          </p:cTn>
                        </p:par>
                        <p:par>
                          <p:cTn id="30" fill="hold">
                            <p:stCondLst>
                              <p:cond delay="3000"/>
                            </p:stCondLst>
                            <p:childTnLst>
                              <p:par>
                                <p:cTn id="31" presetID="14" presetClass="entr" presetSubtype="10" fill="hold" grpId="0" nodeType="afterEffec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500"/>
                                        <p:tgtEl>
                                          <p:spTgt spid="23"/>
                                        </p:tgtEl>
                                      </p:cBhvr>
                                    </p:animEffect>
                                  </p:childTnLst>
                                </p:cTn>
                              </p:par>
                            </p:childTnLst>
                          </p:cTn>
                        </p:par>
                        <p:par>
                          <p:cTn id="34" fill="hold">
                            <p:stCondLst>
                              <p:cond delay="3500"/>
                            </p:stCondLst>
                            <p:childTnLst>
                              <p:par>
                                <p:cTn id="35" presetID="22" presetClass="entr" presetSubtype="8" fill="hold" nodeType="afterEffec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nodeType="withEffec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677383"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清明节简介</a:t>
            </a:r>
          </a:p>
        </p:txBody>
      </p:sp>
      <p:cxnSp>
        <p:nvCxnSpPr>
          <p:cNvPr id="18" name="直接连接符 17"/>
          <p:cNvCxnSpPr/>
          <p:nvPr/>
        </p:nvCxnSpPr>
        <p:spPr>
          <a:xfrm flipV="1">
            <a:off x="2987824" y="989143"/>
            <a:ext cx="801099" cy="803121"/>
          </a:xfrm>
          <a:prstGeom prst="line">
            <a:avLst/>
          </a:prstGeom>
          <a:ln w="12700">
            <a:solidFill>
              <a:srgbClr val="229EC9"/>
            </a:solidFill>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061475" y="3230156"/>
            <a:ext cx="727448" cy="732284"/>
          </a:xfrm>
          <a:prstGeom prst="line">
            <a:avLst/>
          </a:prstGeom>
          <a:ln w="12700">
            <a:solidFill>
              <a:srgbClr val="229EC9"/>
            </a:solidFill>
            <a:tailEnd type="ova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3895122" y="386254"/>
            <a:ext cx="5069366" cy="2223686"/>
          </a:xfrm>
          <a:prstGeom prst="rect">
            <a:avLst/>
          </a:prstGeom>
        </p:spPr>
        <p:txBody>
          <a:bodyPr wrap="square" lIns="68580" tIns="34290" rIns="68580" bIns="34290">
            <a:spAutoFit/>
          </a:bodyPr>
          <a:lstStyle/>
          <a:p>
            <a:pPr defTabSz="685800"/>
            <a:r>
              <a:rPr lang="zh-CN" altLang="en-US" sz="2800" dirty="0">
                <a:solidFill>
                  <a:srgbClr val="0A5F40"/>
                </a:solidFill>
                <a:latin typeface="微软雅黑" panose="020B0503020204020204" pitchFamily="34" charset="-122"/>
                <a:ea typeface="微软雅黑" panose="020B0503020204020204" pitchFamily="34" charset="-122"/>
              </a:rPr>
              <a:t>中国传统的清明节大约始于周代，距今已有二千五百多年的历史。清明是春耕春种的大好时节，故有“清明前后，种瓜种豆”。</a:t>
            </a:r>
            <a:endParaRPr kumimoji="1" lang="en-US" altLang="zh-CN" sz="2800" dirty="0">
              <a:solidFill>
                <a:srgbClr val="0A5F4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2" name="组合 31"/>
          <p:cNvGrpSpPr/>
          <p:nvPr/>
        </p:nvGrpSpPr>
        <p:grpSpPr>
          <a:xfrm>
            <a:off x="312635" y="1159543"/>
            <a:ext cx="2966099" cy="2966099"/>
            <a:chOff x="416847" y="1546058"/>
            <a:chExt cx="3954798" cy="3954798"/>
          </a:xfrm>
        </p:grpSpPr>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6847" y="1546058"/>
              <a:ext cx="3954798" cy="3954798"/>
            </a:xfrm>
            <a:prstGeom prst="rect">
              <a:avLst/>
            </a:prstGeom>
          </p:spPr>
        </p:pic>
        <p:pic>
          <p:nvPicPr>
            <p:cNvPr id="27" name="图片 26"/>
            <p:cNvPicPr>
              <a:picLocks noChangeAspect="1"/>
            </p:cNvPicPr>
            <p:nvPr/>
          </p:nvPicPr>
          <p:blipFill>
            <a:blip r:embed="rId5"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591890" y="3827721"/>
              <a:ext cx="1802356" cy="1043831"/>
            </a:xfrm>
            <a:prstGeom prst="rect">
              <a:avLst/>
            </a:prstGeom>
          </p:spPr>
        </p:pic>
      </p:grpSp>
      <p:sp>
        <p:nvSpPr>
          <p:cNvPr id="28" name="矩形 27"/>
          <p:cNvSpPr/>
          <p:nvPr/>
        </p:nvSpPr>
        <p:spPr>
          <a:xfrm>
            <a:off x="3915271" y="3066041"/>
            <a:ext cx="4761185" cy="1792798"/>
          </a:xfrm>
          <a:prstGeom prst="rect">
            <a:avLst/>
          </a:prstGeom>
        </p:spPr>
        <p:txBody>
          <a:bodyPr wrap="square" lIns="68580" tIns="34290" rIns="68580" bIns="34290">
            <a:spAutoFit/>
          </a:bodyPr>
          <a:lstStyle/>
          <a:p>
            <a:pPr defTabSz="685800"/>
            <a:r>
              <a:rPr lang="en-US" altLang="zh-CN" sz="2800" dirty="0">
                <a:solidFill>
                  <a:srgbClr val="0A5F40"/>
                </a:solidFill>
                <a:latin typeface="微软雅黑" panose="020B0503020204020204" pitchFamily="34" charset="-122"/>
                <a:ea typeface="微软雅黑" panose="020B0503020204020204" pitchFamily="34" charset="-122"/>
              </a:rPr>
              <a:t>《</a:t>
            </a:r>
            <a:r>
              <a:rPr lang="zh-CN" altLang="en-US" sz="2800" dirty="0">
                <a:solidFill>
                  <a:srgbClr val="0A5F40"/>
                </a:solidFill>
                <a:latin typeface="微软雅黑" panose="020B0503020204020204" pitchFamily="34" charset="-122"/>
                <a:ea typeface="微软雅黑" panose="020B0503020204020204" pitchFamily="34" charset="-122"/>
              </a:rPr>
              <a:t>历书</a:t>
            </a:r>
            <a:r>
              <a:rPr lang="en-US" altLang="zh-CN" sz="2800" dirty="0">
                <a:solidFill>
                  <a:srgbClr val="0A5F40"/>
                </a:solidFill>
                <a:latin typeface="微软雅黑" panose="020B0503020204020204" pitchFamily="34" charset="-122"/>
                <a:ea typeface="微软雅黑" panose="020B0503020204020204" pitchFamily="34" charset="-122"/>
              </a:rPr>
              <a:t>》</a:t>
            </a:r>
            <a:r>
              <a:rPr lang="zh-CN" altLang="en-US" sz="2800" dirty="0">
                <a:solidFill>
                  <a:srgbClr val="0A5F40"/>
                </a:solidFill>
                <a:latin typeface="微软雅黑" panose="020B0503020204020204" pitchFamily="34" charset="-122"/>
                <a:ea typeface="微软雅黑" panose="020B0503020204020204" pitchFamily="34" charset="-122"/>
              </a:rPr>
              <a:t>：“春分后十五日，斗指丁，为清明，时万物皆洁齐而清明，盖时当气清景明，万物皆显。”</a:t>
            </a:r>
            <a:endParaRPr kumimoji="1" lang="en-US" altLang="zh-CN" sz="2800" dirty="0">
              <a:solidFill>
                <a:srgbClr val="0A5F4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32269915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677383"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清明节简介</a:t>
            </a:r>
          </a:p>
        </p:txBody>
      </p:sp>
      <p:cxnSp>
        <p:nvCxnSpPr>
          <p:cNvPr id="18" name="直接连接符 17"/>
          <p:cNvCxnSpPr/>
          <p:nvPr/>
        </p:nvCxnSpPr>
        <p:spPr>
          <a:xfrm flipV="1">
            <a:off x="2987824" y="989143"/>
            <a:ext cx="801099" cy="803121"/>
          </a:xfrm>
          <a:prstGeom prst="line">
            <a:avLst/>
          </a:prstGeom>
          <a:ln w="12700">
            <a:solidFill>
              <a:srgbClr val="229EC9"/>
            </a:solidFill>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061475" y="3230156"/>
            <a:ext cx="727448" cy="732284"/>
          </a:xfrm>
          <a:prstGeom prst="line">
            <a:avLst/>
          </a:prstGeom>
          <a:ln w="12700">
            <a:solidFill>
              <a:srgbClr val="229EC9"/>
            </a:solidFill>
            <a:tailEnd type="ova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3895122" y="386254"/>
            <a:ext cx="5069366" cy="1792798"/>
          </a:xfrm>
          <a:prstGeom prst="rect">
            <a:avLst/>
          </a:prstGeom>
        </p:spPr>
        <p:txBody>
          <a:bodyPr wrap="square" lIns="68580" tIns="34290" rIns="68580" bIns="34290">
            <a:spAutoFit/>
          </a:bodyPr>
          <a:lstStyle/>
          <a:p>
            <a:pPr defTabSz="685800"/>
            <a:r>
              <a:rPr lang="zh-CN" altLang="en-US" sz="2800">
                <a:solidFill>
                  <a:srgbClr val="0A5F40"/>
                </a:solidFill>
                <a:latin typeface="微软雅黑" panose="020B0503020204020204" pitchFamily="34" charset="-122"/>
                <a:ea typeface="微软雅黑" panose="020B0503020204020204" pitchFamily="34" charset="-122"/>
              </a:rPr>
              <a:t>清明节是一个纪念祖先的节日。其在仲春与暮春之交，即冬至后的</a:t>
            </a:r>
            <a:r>
              <a:rPr lang="en-US" altLang="zh-CN" sz="2800">
                <a:solidFill>
                  <a:srgbClr val="0A5F40"/>
                </a:solidFill>
                <a:latin typeface="微软雅黑" panose="020B0503020204020204" pitchFamily="34" charset="-122"/>
                <a:ea typeface="微软雅黑" panose="020B0503020204020204" pitchFamily="34" charset="-122"/>
              </a:rPr>
              <a:t>106</a:t>
            </a:r>
            <a:r>
              <a:rPr lang="zh-CN" altLang="en-US" sz="2800">
                <a:solidFill>
                  <a:srgbClr val="0A5F40"/>
                </a:solidFill>
                <a:latin typeface="微软雅黑" panose="020B0503020204020204" pitchFamily="34" charset="-122"/>
                <a:ea typeface="微软雅黑" panose="020B0503020204020204" pitchFamily="34" charset="-122"/>
              </a:rPr>
              <a:t>天。是农历二十四节气之一。</a:t>
            </a:r>
          </a:p>
        </p:txBody>
      </p:sp>
      <p:grpSp>
        <p:nvGrpSpPr>
          <p:cNvPr id="32" name="组合 31"/>
          <p:cNvGrpSpPr/>
          <p:nvPr/>
        </p:nvGrpSpPr>
        <p:grpSpPr>
          <a:xfrm>
            <a:off x="312635" y="1159543"/>
            <a:ext cx="2966099" cy="2966099"/>
            <a:chOff x="416847" y="1546058"/>
            <a:chExt cx="3954798" cy="3954798"/>
          </a:xfrm>
        </p:grpSpPr>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6847" y="1546058"/>
              <a:ext cx="3954798" cy="3954798"/>
            </a:xfrm>
            <a:prstGeom prst="rect">
              <a:avLst/>
            </a:prstGeom>
          </p:spPr>
        </p:pic>
        <p:pic>
          <p:nvPicPr>
            <p:cNvPr id="27" name="图片 26"/>
            <p:cNvPicPr>
              <a:picLocks noChangeAspect="1"/>
            </p:cNvPicPr>
            <p:nvPr/>
          </p:nvPicPr>
          <p:blipFill>
            <a:blip r:embed="rId5"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591890" y="3827721"/>
              <a:ext cx="1802356" cy="1043831"/>
            </a:xfrm>
            <a:prstGeom prst="rect">
              <a:avLst/>
            </a:prstGeom>
          </p:spPr>
        </p:pic>
      </p:grpSp>
      <p:sp>
        <p:nvSpPr>
          <p:cNvPr id="28" name="矩形 27"/>
          <p:cNvSpPr/>
          <p:nvPr/>
        </p:nvSpPr>
        <p:spPr>
          <a:xfrm>
            <a:off x="3915271" y="3066041"/>
            <a:ext cx="4761185" cy="1792798"/>
          </a:xfrm>
          <a:prstGeom prst="rect">
            <a:avLst/>
          </a:prstGeom>
        </p:spPr>
        <p:txBody>
          <a:bodyPr wrap="square" lIns="68580" tIns="34290" rIns="68580" bIns="34290">
            <a:spAutoFit/>
          </a:bodyPr>
          <a:lstStyle/>
          <a:p>
            <a:pPr defTabSz="685800"/>
            <a:r>
              <a:rPr lang="zh-CN" altLang="en-US" sz="2800">
                <a:solidFill>
                  <a:srgbClr val="0A5F40"/>
                </a:solidFill>
                <a:latin typeface="微软雅黑" panose="020B0503020204020204" pitchFamily="34" charset="-122"/>
                <a:ea typeface="微软雅黑" panose="020B0503020204020204" pitchFamily="34" charset="-122"/>
              </a:rPr>
              <a:t>国家重视非物质文化遗产的保护，</a:t>
            </a:r>
            <a:r>
              <a:rPr lang="en-US" altLang="zh-CN" sz="2800">
                <a:solidFill>
                  <a:srgbClr val="0A5F40"/>
                </a:solidFill>
                <a:latin typeface="微软雅黑" panose="020B0503020204020204" pitchFamily="34" charset="-122"/>
                <a:ea typeface="微软雅黑" panose="020B0503020204020204" pitchFamily="34" charset="-122"/>
              </a:rPr>
              <a:t>2006</a:t>
            </a:r>
            <a:r>
              <a:rPr lang="zh-CN" altLang="en-US" sz="2800">
                <a:solidFill>
                  <a:srgbClr val="0A5F40"/>
                </a:solidFill>
                <a:latin typeface="微软雅黑" panose="020B0503020204020204" pitchFamily="34" charset="-122"/>
                <a:ea typeface="微软雅黑" panose="020B0503020204020204" pitchFamily="34" charset="-122"/>
              </a:rPr>
              <a:t>年</a:t>
            </a:r>
            <a:r>
              <a:rPr lang="en-US" altLang="zh-CN" sz="2800">
                <a:solidFill>
                  <a:srgbClr val="0A5F40"/>
                </a:solidFill>
                <a:latin typeface="微软雅黑" panose="020B0503020204020204" pitchFamily="34" charset="-122"/>
                <a:ea typeface="微软雅黑" panose="020B0503020204020204" pitchFamily="34" charset="-122"/>
              </a:rPr>
              <a:t>5</a:t>
            </a:r>
            <a:r>
              <a:rPr lang="zh-CN" altLang="en-US" sz="2800">
                <a:solidFill>
                  <a:srgbClr val="0A5F40"/>
                </a:solidFill>
                <a:latin typeface="微软雅黑" panose="020B0503020204020204" pitchFamily="34" charset="-122"/>
                <a:ea typeface="微软雅黑" panose="020B0503020204020204" pitchFamily="34" charset="-122"/>
              </a:rPr>
              <a:t>月</a:t>
            </a:r>
            <a:r>
              <a:rPr lang="en-US" altLang="zh-CN" sz="2800">
                <a:solidFill>
                  <a:srgbClr val="0A5F40"/>
                </a:solidFill>
                <a:latin typeface="微软雅黑" panose="020B0503020204020204" pitchFamily="34" charset="-122"/>
                <a:ea typeface="微软雅黑" panose="020B0503020204020204" pitchFamily="34" charset="-122"/>
              </a:rPr>
              <a:t>20</a:t>
            </a:r>
            <a:r>
              <a:rPr lang="zh-CN" altLang="en-US" sz="2800">
                <a:solidFill>
                  <a:srgbClr val="0A5F40"/>
                </a:solidFill>
                <a:latin typeface="微软雅黑" panose="020B0503020204020204" pitchFamily="34" charset="-122"/>
                <a:ea typeface="微软雅黑" panose="020B0503020204020204" pitchFamily="34" charset="-122"/>
              </a:rPr>
              <a:t>日，该民俗经国务院批准列入第一批国家级非物质文化遗产名录</a:t>
            </a:r>
            <a:r>
              <a:rPr lang="zh-CN" altLang="en-US" sz="2800" smtClean="0">
                <a:solidFill>
                  <a:srgbClr val="0A5F40"/>
                </a:solidFill>
                <a:latin typeface="微软雅黑" panose="020B0503020204020204" pitchFamily="34" charset="-122"/>
                <a:ea typeface="微软雅黑" panose="020B0503020204020204" pitchFamily="34" charset="-122"/>
              </a:rPr>
              <a:t>。</a:t>
            </a:r>
            <a:endParaRPr lang="zh-CN" altLang="en-US" sz="2800">
              <a:solidFill>
                <a:srgbClr val="0A5F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66168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685098">
            <a:off x="-460431" y="-95928"/>
            <a:ext cx="2998324" cy="2106931"/>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1560787"/>
            <a:ext cx="9144000" cy="3582713"/>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016340" y="20191"/>
            <a:ext cx="1069217" cy="1874692"/>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74944" y="2054613"/>
            <a:ext cx="1400175" cy="400050"/>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3441077"/>
            <a:ext cx="1400175" cy="400050"/>
          </a:xfrm>
          <a:prstGeom prst="rect">
            <a:avLst/>
          </a:prstGeom>
        </p:spPr>
      </p:pic>
      <p:pic>
        <p:nvPicPr>
          <p:cNvPr id="11" name="图片 10"/>
          <p:cNvPicPr>
            <a:picLocks noChangeAspect="1"/>
          </p:cNvPicPr>
          <p:nvPr/>
        </p:nvPicPr>
        <p:blipFill>
          <a:blip r:embed="rId7"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flipH="1">
            <a:off x="192869" y="3841128"/>
            <a:ext cx="2098371" cy="1215268"/>
          </a:xfrm>
          <a:prstGeom prst="rect">
            <a:avLst/>
          </a:prstGeom>
        </p:spPr>
      </p:pic>
      <p:grpSp>
        <p:nvGrpSpPr>
          <p:cNvPr id="22" name="组合 21"/>
          <p:cNvGrpSpPr/>
          <p:nvPr/>
        </p:nvGrpSpPr>
        <p:grpSpPr>
          <a:xfrm>
            <a:off x="1330061" y="2374326"/>
            <a:ext cx="6483880" cy="120639"/>
            <a:chOff x="1976635" y="3298563"/>
            <a:chExt cx="8645173" cy="160852"/>
          </a:xfrm>
        </p:grpSpPr>
        <p:cxnSp>
          <p:nvCxnSpPr>
            <p:cNvPr id="16" name="直接连接符 15"/>
            <p:cNvCxnSpPr/>
            <p:nvPr/>
          </p:nvCxnSpPr>
          <p:spPr>
            <a:xfrm>
              <a:off x="1976635" y="3298563"/>
              <a:ext cx="864517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276945" y="3459415"/>
              <a:ext cx="604455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2771507" y="2615605"/>
            <a:ext cx="3023905" cy="761747"/>
          </a:xfrm>
          <a:prstGeom prst="rect">
            <a:avLst/>
          </a:prstGeom>
        </p:spPr>
        <p:txBody>
          <a:bodyPr wrap="none" lIns="68580" tIns="34290" rIns="68580" bIns="34290">
            <a:spAutoFit/>
          </a:bodyPr>
          <a:lstStyle/>
          <a:p>
            <a:pPr defTabSz="685800"/>
            <a:r>
              <a:rPr lang="zh-CN" altLang="en-US" sz="4500" b="1" noProof="1" smtClean="0">
                <a:solidFill>
                  <a:srgbClr val="0A5F40"/>
                </a:solidFill>
                <a:latin typeface="微软雅黑" panose="020B0503020204020204" pitchFamily="34" charset="-122"/>
                <a:ea typeface="微软雅黑" panose="020B0503020204020204" pitchFamily="34" charset="-122"/>
              </a:rPr>
              <a:t>清明节由来</a:t>
            </a:r>
            <a:endParaRPr lang="zh-CN" altLang="en-US" sz="4500" b="1" noProof="1">
              <a:solidFill>
                <a:srgbClr val="0A5F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881817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10" presetClass="entr" presetSubtype="0" fill="hold" nodeType="afterEffec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16" presetClass="entr" presetSubtype="21" fill="hold" nodeType="afterEffect">
                                  <p:childTnLst>
                                    <p:set>
                                      <p:cBhvr>
                                        <p:cTn id="23" dur="1" fill="hold">
                                          <p:stCondLst>
                                            <p:cond delay="0"/>
                                          </p:stCondLst>
                                        </p:cTn>
                                        <p:tgtEl>
                                          <p:spTgt spid="22"/>
                                        </p:tgtEl>
                                        <p:attrNameLst>
                                          <p:attrName>style.visibility</p:attrName>
                                        </p:attrNameLst>
                                      </p:cBhvr>
                                      <p:to>
                                        <p:strVal val="visible"/>
                                      </p:to>
                                    </p:set>
                                    <p:animEffect transition="in" filter="barn(inVertical)">
                                      <p:cBhvr>
                                        <p:cTn id="24" dur="500"/>
                                        <p:tgtEl>
                                          <p:spTgt spid="22"/>
                                        </p:tgtEl>
                                      </p:cBhvr>
                                    </p:animEffect>
                                  </p:childTnLst>
                                </p:cTn>
                              </p:par>
                            </p:childTnLst>
                          </p:cTn>
                        </p:par>
                        <p:par>
                          <p:cTn id="25" fill="hold">
                            <p:stCondLst>
                              <p:cond delay="2500"/>
                            </p:stCondLst>
                            <p:childTnLst>
                              <p:par>
                                <p:cTn id="26" presetID="14" presetClass="entr" presetSubtype="10" fill="hold" grpId="0" nodeType="afterEffec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500"/>
                                        <p:tgtEl>
                                          <p:spTgt spid="23"/>
                                        </p:tgtEl>
                                      </p:cBhvr>
                                    </p:animEffect>
                                  </p:childTnLst>
                                </p:cTn>
                              </p:par>
                            </p:childTnLst>
                          </p:cTn>
                        </p:par>
                        <p:par>
                          <p:cTn id="29" fill="hold">
                            <p:stCondLst>
                              <p:cond delay="3000"/>
                            </p:stCondLst>
                            <p:childTnLst>
                              <p:par>
                                <p:cTn id="30" presetID="22" presetClass="entr" presetSubtype="8" fill="hold" nodeType="afterEffec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par>
                                <p:cTn id="33" presetID="22" presetClass="entr" presetSubtype="8" fill="hold" nodeType="withEffec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清明节的由来</a:t>
            </a:r>
          </a:p>
        </p:txBody>
      </p:sp>
      <p:sp>
        <p:nvSpPr>
          <p:cNvPr id="3" name="矩形 2"/>
          <p:cNvSpPr/>
          <p:nvPr/>
        </p:nvSpPr>
        <p:spPr>
          <a:xfrm>
            <a:off x="1115616" y="1121162"/>
            <a:ext cx="3528392" cy="3194721"/>
          </a:xfrm>
          <a:prstGeom prst="rect">
            <a:avLst/>
          </a:prstGeom>
        </p:spPr>
        <p:txBody>
          <a:bodyPr wrap="square">
            <a:spAutoFit/>
          </a:bodyPr>
          <a:lstStyle/>
          <a:p>
            <a:pPr defTabSz="685800">
              <a:lnSpc>
                <a:spcPct val="120000"/>
              </a:lnSpc>
            </a:pPr>
            <a:r>
              <a:rPr lang="zh-CN" altLang="en-US" sz="2800" dirty="0">
                <a:solidFill>
                  <a:srgbClr val="0A5F40"/>
                </a:solidFill>
                <a:latin typeface="微软雅黑" panose="020B0503020204020204" pitchFamily="34" charset="-122"/>
                <a:ea typeface="微软雅黑" panose="020B0503020204020204" pitchFamily="34" charset="-122"/>
              </a:rPr>
              <a:t>清明节是我国民间重要的传统节日,是重要的“八节”(上元、清明、立夏、端午、中元、中秋、冬至和除夕)</a:t>
            </a:r>
            <a:r>
              <a:rPr lang="zh-CN" altLang="en-US" sz="2800">
                <a:solidFill>
                  <a:srgbClr val="0A5F40"/>
                </a:solidFill>
                <a:latin typeface="微软雅黑" panose="020B0503020204020204" pitchFamily="34" charset="-122"/>
                <a:ea typeface="微软雅黑" panose="020B0503020204020204" pitchFamily="34" charset="-122"/>
              </a:rPr>
              <a:t>之一</a:t>
            </a:r>
            <a:r>
              <a:rPr lang="zh-CN" altLang="en-US" sz="2800" smtClean="0">
                <a:solidFill>
                  <a:srgbClr val="0A5F40"/>
                </a:solidFill>
                <a:latin typeface="微软雅黑" panose="020B0503020204020204" pitchFamily="34" charset="-122"/>
                <a:ea typeface="微软雅黑" panose="020B0503020204020204" pitchFamily="34" charset="-122"/>
              </a:rPr>
              <a:t>。</a:t>
            </a:r>
            <a:endParaRPr lang="zh-CN" altLang="en-US" sz="2800" dirty="0">
              <a:solidFill>
                <a:srgbClr val="0A5F40"/>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364088" y="938064"/>
            <a:ext cx="3214265" cy="3151973"/>
          </a:xfrm>
          <a:prstGeom prst="rect">
            <a:avLst/>
          </a:prstGeom>
        </p:spPr>
      </p:pic>
    </p:spTree>
    <p:extLst>
      <p:ext uri="{BB962C8B-B14F-4D97-AF65-F5344CB8AC3E}">
        <p14:creationId xmlns:p14="http://schemas.microsoft.com/office/powerpoint/2010/main" val="4714284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清明节的由来</a:t>
            </a:r>
          </a:p>
        </p:txBody>
      </p:sp>
      <p:sp>
        <p:nvSpPr>
          <p:cNvPr id="2" name="矩形 1"/>
          <p:cNvSpPr/>
          <p:nvPr/>
        </p:nvSpPr>
        <p:spPr>
          <a:xfrm>
            <a:off x="4283968" y="560509"/>
            <a:ext cx="3972732" cy="4372800"/>
          </a:xfrm>
          <a:prstGeom prst="rect">
            <a:avLst/>
          </a:prstGeom>
        </p:spPr>
        <p:txBody>
          <a:bodyPr wrap="square">
            <a:spAutoFit/>
          </a:bodyPr>
          <a:lstStyle/>
          <a:p>
            <a:pPr defTabSz="685800">
              <a:lnSpc>
                <a:spcPct val="120000"/>
              </a:lnSpc>
            </a:pPr>
            <a:r>
              <a:rPr lang="zh-CN" altLang="en-US" sz="2600" dirty="0">
                <a:solidFill>
                  <a:srgbClr val="0A5F40"/>
                </a:solidFill>
                <a:latin typeface="微软雅黑" panose="020B0503020204020204" pitchFamily="34" charset="-122"/>
                <a:ea typeface="微软雅黑" panose="020B0503020204020204" pitchFamily="34" charset="-122"/>
              </a:rPr>
              <a:t>公历的四月五日,但其节期很长,有十日前八日后及十日前十日后两种说法,这近二十天内均属清明节。 清明节的起源,据传始于古代帝王将相“墓祭”之礼,后来民间亦相仿效,于此日祭祖扫墓,历代沿袭而成为中华民族一种固定的风俗。</a:t>
            </a:r>
          </a:p>
        </p:txBody>
      </p:sp>
      <p:pic>
        <p:nvPicPr>
          <p:cNvPr id="15" name="图片 1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98235" y="1122148"/>
            <a:ext cx="3104810" cy="3115228"/>
          </a:xfrm>
          <a:prstGeom prst="rect">
            <a:avLst/>
          </a:prstGeom>
        </p:spPr>
      </p:pic>
    </p:spTree>
    <p:extLst>
      <p:ext uri="{BB962C8B-B14F-4D97-AF65-F5344CB8AC3E}">
        <p14:creationId xmlns:p14="http://schemas.microsoft.com/office/powerpoint/2010/main" val="1454515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清明节的由来</a:t>
            </a:r>
          </a:p>
        </p:txBody>
      </p:sp>
      <p:sp>
        <p:nvSpPr>
          <p:cNvPr id="2" name="矩形 1"/>
          <p:cNvSpPr/>
          <p:nvPr/>
        </p:nvSpPr>
        <p:spPr>
          <a:xfrm>
            <a:off x="755576" y="987574"/>
            <a:ext cx="3972732" cy="3150927"/>
          </a:xfrm>
          <a:prstGeom prst="rect">
            <a:avLst/>
          </a:prstGeom>
        </p:spPr>
        <p:txBody>
          <a:bodyPr wrap="square">
            <a:spAutoFit/>
          </a:bodyPr>
          <a:lstStyle/>
          <a:p>
            <a:pPr defTabSz="685800">
              <a:lnSpc>
                <a:spcPct val="120000"/>
              </a:lnSpc>
            </a:pPr>
            <a:r>
              <a:rPr lang="zh-CN" altLang="en-US" sz="2800">
                <a:solidFill>
                  <a:srgbClr val="0A5F40"/>
                </a:solidFill>
                <a:latin typeface="微软雅黑" panose="020B0503020204020204" pitchFamily="34" charset="-122"/>
                <a:ea typeface="微软雅黑" panose="020B0503020204020204" pitchFamily="34" charset="-122"/>
              </a:rPr>
              <a:t>清明节的起源，据传始于古代帝王将相“墓祭”之礼，后来民间亦相仿效，于此日祭祖扫墓，历代沿袭而成为中华民族一种固定的风俗。</a:t>
            </a:r>
          </a:p>
        </p:txBody>
      </p:sp>
      <p:grpSp>
        <p:nvGrpSpPr>
          <p:cNvPr id="7" name="组合 6"/>
          <p:cNvGrpSpPr/>
          <p:nvPr/>
        </p:nvGrpSpPr>
        <p:grpSpPr>
          <a:xfrm>
            <a:off x="5436096" y="987574"/>
            <a:ext cx="2895199" cy="2895199"/>
            <a:chOff x="2422898" y="1563638"/>
            <a:chExt cx="2895199" cy="2895199"/>
          </a:xfrm>
        </p:grpSpPr>
        <p:sp>
          <p:nvSpPr>
            <p:cNvPr id="3" name="椭圆 2"/>
            <p:cNvSpPr/>
            <p:nvPr/>
          </p:nvSpPr>
          <p:spPr>
            <a:xfrm>
              <a:off x="2422898" y="1563638"/>
              <a:ext cx="2895199" cy="2895199"/>
            </a:xfrm>
            <a:prstGeom prst="ellipse">
              <a:avLst/>
            </a:prstGeom>
            <a:solidFill>
              <a:srgbClr val="F5F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457304">
              <a:off x="2863319" y="1587958"/>
              <a:ext cx="2014355" cy="2846557"/>
            </a:xfrm>
            <a:prstGeom prst="rect">
              <a:avLst/>
            </a:prstGeom>
          </p:spPr>
        </p:pic>
      </p:grpSp>
    </p:spTree>
    <p:extLst>
      <p:ext uri="{BB962C8B-B14F-4D97-AF65-F5344CB8AC3E}">
        <p14:creationId xmlns:p14="http://schemas.microsoft.com/office/powerpoint/2010/main" val="35612214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清明节的由来</a:t>
            </a:r>
          </a:p>
        </p:txBody>
      </p:sp>
      <p:sp>
        <p:nvSpPr>
          <p:cNvPr id="2" name="矩形 1"/>
          <p:cNvSpPr/>
          <p:nvPr/>
        </p:nvSpPr>
        <p:spPr>
          <a:xfrm>
            <a:off x="4283968" y="843558"/>
            <a:ext cx="3972732" cy="3892669"/>
          </a:xfrm>
          <a:prstGeom prst="rect">
            <a:avLst/>
          </a:prstGeom>
        </p:spPr>
        <p:txBody>
          <a:bodyPr wrap="square">
            <a:spAutoFit/>
          </a:bodyPr>
          <a:lstStyle/>
          <a:p>
            <a:pPr defTabSz="685800">
              <a:lnSpc>
                <a:spcPct val="120000"/>
              </a:lnSpc>
            </a:pPr>
            <a:r>
              <a:rPr lang="zh-CN" altLang="en-US" sz="2600">
                <a:solidFill>
                  <a:srgbClr val="0A5F40"/>
                </a:solidFill>
                <a:latin typeface="微软雅黑" panose="020B0503020204020204" pitchFamily="34" charset="-122"/>
                <a:ea typeface="微软雅黑" panose="020B0503020204020204" pitchFamily="34" charset="-122"/>
              </a:rPr>
              <a:t>本来，寒食节与清明节是两个不同的节日，到了唐朝，将祭拜扫墓的日子定为寒食节。寒食节正确的日子是在冬至后一百零五天，约在清明前后，因两者日子相近，所以便将清明与寒食合并为一日。</a:t>
            </a:r>
          </a:p>
        </p:txBody>
      </p:sp>
      <p:grpSp>
        <p:nvGrpSpPr>
          <p:cNvPr id="9" name="组合 8"/>
          <p:cNvGrpSpPr/>
          <p:nvPr/>
        </p:nvGrpSpPr>
        <p:grpSpPr>
          <a:xfrm>
            <a:off x="527579" y="987574"/>
            <a:ext cx="2895199" cy="2895199"/>
            <a:chOff x="527579" y="987574"/>
            <a:chExt cx="2895199" cy="2895199"/>
          </a:xfrm>
        </p:grpSpPr>
        <p:sp>
          <p:nvSpPr>
            <p:cNvPr id="3" name="椭圆 2"/>
            <p:cNvSpPr/>
            <p:nvPr/>
          </p:nvSpPr>
          <p:spPr>
            <a:xfrm>
              <a:off x="527579" y="987574"/>
              <a:ext cx="2895199" cy="2895199"/>
            </a:xfrm>
            <a:prstGeom prst="ellipse">
              <a:avLst/>
            </a:prstGeom>
            <a:solidFill>
              <a:srgbClr val="F5F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99592" y="1113362"/>
              <a:ext cx="1908814" cy="2643621"/>
            </a:xfrm>
            <a:prstGeom prst="rect">
              <a:avLst/>
            </a:prstGeom>
          </p:spPr>
        </p:pic>
      </p:grpSp>
    </p:spTree>
    <p:extLst>
      <p:ext uri="{BB962C8B-B14F-4D97-AF65-F5344CB8AC3E}">
        <p14:creationId xmlns:p14="http://schemas.microsoft.com/office/powerpoint/2010/main" val="2458110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685098">
            <a:off x="-460431" y="-95928"/>
            <a:ext cx="2998324" cy="2106931"/>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1560787"/>
            <a:ext cx="9144000" cy="3582713"/>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016340" y="20191"/>
            <a:ext cx="1069217" cy="1874692"/>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74944" y="2054613"/>
            <a:ext cx="1400175" cy="400050"/>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3441077"/>
            <a:ext cx="1400175" cy="400050"/>
          </a:xfrm>
          <a:prstGeom prst="rect">
            <a:avLst/>
          </a:prstGeom>
        </p:spPr>
      </p:pic>
      <p:pic>
        <p:nvPicPr>
          <p:cNvPr id="11" name="图片 10"/>
          <p:cNvPicPr>
            <a:picLocks noChangeAspect="1"/>
          </p:cNvPicPr>
          <p:nvPr/>
        </p:nvPicPr>
        <p:blipFill>
          <a:blip r:embed="rId7"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flipH="1">
            <a:off x="192869" y="3841128"/>
            <a:ext cx="2098371" cy="1215268"/>
          </a:xfrm>
          <a:prstGeom prst="rect">
            <a:avLst/>
          </a:prstGeom>
        </p:spPr>
      </p:pic>
      <p:sp>
        <p:nvSpPr>
          <p:cNvPr id="13" name="矩形 12"/>
          <p:cNvSpPr/>
          <p:nvPr/>
        </p:nvSpPr>
        <p:spPr>
          <a:xfrm>
            <a:off x="4502719" y="1262059"/>
            <a:ext cx="138564" cy="992579"/>
          </a:xfrm>
          <a:prstGeom prst="rect">
            <a:avLst/>
          </a:prstGeom>
        </p:spPr>
        <p:txBody>
          <a:bodyPr wrap="none" lIns="68580" tIns="34290" rIns="68580" bIns="34290">
            <a:spAutoFit/>
          </a:bodyPr>
          <a:lstStyle/>
          <a:p>
            <a:pPr algn="ctr" defTabSz="685800"/>
            <a:endParaRPr lang="zh-CN" altLang="en-US" sz="6000">
              <a:solidFill>
                <a:srgbClr val="0A5F40"/>
              </a:solidFill>
              <a:latin typeface="汉仪锦昌体简" panose="00020600040101010101" pitchFamily="18" charset="-122"/>
              <a:ea typeface="汉仪锦昌体简" panose="00020600040101010101" pitchFamily="18" charset="-122"/>
            </a:endParaRPr>
          </a:p>
        </p:txBody>
      </p:sp>
      <p:grpSp>
        <p:nvGrpSpPr>
          <p:cNvPr id="22" name="组合 21"/>
          <p:cNvGrpSpPr/>
          <p:nvPr/>
        </p:nvGrpSpPr>
        <p:grpSpPr>
          <a:xfrm>
            <a:off x="1330061" y="2374326"/>
            <a:ext cx="6483880" cy="120639"/>
            <a:chOff x="1976635" y="3298563"/>
            <a:chExt cx="8645173" cy="160852"/>
          </a:xfrm>
        </p:grpSpPr>
        <p:cxnSp>
          <p:nvCxnSpPr>
            <p:cNvPr id="16" name="直接连接符 15"/>
            <p:cNvCxnSpPr/>
            <p:nvPr/>
          </p:nvCxnSpPr>
          <p:spPr>
            <a:xfrm>
              <a:off x="1976635" y="3298563"/>
              <a:ext cx="864517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276945" y="3459415"/>
              <a:ext cx="604455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3348588" y="2636881"/>
            <a:ext cx="3023905" cy="761747"/>
          </a:xfrm>
          <a:prstGeom prst="rect">
            <a:avLst/>
          </a:prstGeom>
        </p:spPr>
        <p:txBody>
          <a:bodyPr wrap="none" lIns="68580" tIns="34290" rIns="68580" bIns="34290">
            <a:spAutoFit/>
          </a:bodyPr>
          <a:lstStyle/>
          <a:p>
            <a:pPr defTabSz="685800"/>
            <a:r>
              <a:rPr lang="zh-CN" altLang="en-US" sz="4500" b="1" noProof="1" smtClean="0">
                <a:solidFill>
                  <a:srgbClr val="0A5F40"/>
                </a:solidFill>
                <a:latin typeface="微软雅黑" panose="020B0503020204020204" pitchFamily="34" charset="-122"/>
                <a:ea typeface="微软雅黑" panose="020B0503020204020204" pitchFamily="34" charset="-122"/>
              </a:rPr>
              <a:t>清明节习俗</a:t>
            </a:r>
            <a:endParaRPr lang="zh-CN" altLang="en-US" sz="4500" b="1" noProof="1">
              <a:solidFill>
                <a:srgbClr val="0A5F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30621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10" presetClass="entr" presetSubtype="0" fill="hold" nodeType="afterEffec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2" presetClass="entr" presetSubtype="8" fill="hold" grpId="0" nodeType="afterEffec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6" presetClass="entr" presetSubtype="21" fill="hold" nodeType="afterEffect">
                                  <p:childTnLst>
                                    <p:set>
                                      <p:cBhvr>
                                        <p:cTn id="28" dur="1" fill="hold">
                                          <p:stCondLst>
                                            <p:cond delay="0"/>
                                          </p:stCondLst>
                                        </p:cTn>
                                        <p:tgtEl>
                                          <p:spTgt spid="22"/>
                                        </p:tgtEl>
                                        <p:attrNameLst>
                                          <p:attrName>style.visibility</p:attrName>
                                        </p:attrNameLst>
                                      </p:cBhvr>
                                      <p:to>
                                        <p:strVal val="visible"/>
                                      </p:to>
                                    </p:set>
                                    <p:animEffect transition="in" filter="barn(inVertical)">
                                      <p:cBhvr>
                                        <p:cTn id="29" dur="500"/>
                                        <p:tgtEl>
                                          <p:spTgt spid="22"/>
                                        </p:tgtEl>
                                      </p:cBhvr>
                                    </p:animEffect>
                                  </p:childTnLst>
                                </p:cTn>
                              </p:par>
                            </p:childTnLst>
                          </p:cTn>
                        </p:par>
                        <p:par>
                          <p:cTn id="30" fill="hold">
                            <p:stCondLst>
                              <p:cond delay="3000"/>
                            </p:stCondLst>
                            <p:childTnLst>
                              <p:par>
                                <p:cTn id="31" presetID="14" presetClass="entr" presetSubtype="10" fill="hold" grpId="0" nodeType="afterEffec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500"/>
                                        <p:tgtEl>
                                          <p:spTgt spid="23"/>
                                        </p:tgtEl>
                                      </p:cBhvr>
                                    </p:animEffect>
                                  </p:childTnLst>
                                </p:cTn>
                              </p:par>
                            </p:childTnLst>
                          </p:cTn>
                        </p:par>
                        <p:par>
                          <p:cTn id="34" fill="hold">
                            <p:stCondLst>
                              <p:cond delay="3500"/>
                            </p:stCondLst>
                            <p:childTnLst>
                              <p:par>
                                <p:cTn id="35" presetID="22" presetClass="entr" presetSubtype="8" fill="hold" nodeType="afterEffec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nodeType="withEffec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grpSp>
        <p:nvGrpSpPr>
          <p:cNvPr id="17" name="组合 16"/>
          <p:cNvGrpSpPr/>
          <p:nvPr/>
        </p:nvGrpSpPr>
        <p:grpSpPr>
          <a:xfrm>
            <a:off x="943647" y="843015"/>
            <a:ext cx="6940721" cy="3963090"/>
            <a:chOff x="174169" y="2931562"/>
            <a:chExt cx="9254292" cy="5284120"/>
          </a:xfrm>
        </p:grpSpPr>
        <p:sp>
          <p:nvSpPr>
            <p:cNvPr id="6" name="矩形 5"/>
            <p:cNvSpPr/>
            <p:nvPr/>
          </p:nvSpPr>
          <p:spPr>
            <a:xfrm>
              <a:off x="1179379" y="3587133"/>
              <a:ext cx="7104787" cy="3570208"/>
            </a:xfrm>
            <a:prstGeom prst="rect">
              <a:avLst/>
            </a:prstGeom>
          </p:spPr>
          <p:txBody>
            <a:bodyPr wrap="square">
              <a:spAutoFit/>
            </a:bodyPr>
            <a:lstStyle/>
            <a:p>
              <a:pPr defTabSz="685800">
                <a:lnSpc>
                  <a:spcPct val="150000"/>
                </a:lnSpc>
              </a:pPr>
              <a:r>
                <a:rPr lang="zh-CN" altLang="en-US" sz="2800" dirty="0">
                  <a:solidFill>
                    <a:srgbClr val="0A5F40"/>
                  </a:solidFill>
                  <a:latin typeface="微软雅黑" panose="020B0503020204020204" pitchFamily="34" charset="-122"/>
                  <a:ea typeface="微软雅黑" panose="020B0503020204020204" pitchFamily="34" charset="-122"/>
                </a:rPr>
                <a:t>清明节的习俗丰富有趣的，除了讲究禁火、扫墓，还有踏青、荡秋千、蹴鞠、打马球、插柳等一系列风俗体育活动。</a:t>
              </a:r>
            </a:p>
          </p:txBody>
        </p:sp>
        <p:sp>
          <p:nvSpPr>
            <p:cNvPr id="9" name="圆角矩形 8"/>
            <p:cNvSpPr/>
            <p:nvPr/>
          </p:nvSpPr>
          <p:spPr>
            <a:xfrm>
              <a:off x="174169" y="2931562"/>
              <a:ext cx="9254292" cy="5284120"/>
            </a:xfrm>
            <a:prstGeom prst="roundRect">
              <a:avLst>
                <a:gd name="adj" fmla="val 5551"/>
              </a:avLst>
            </a:prstGeom>
            <a:noFill/>
            <a:ln w="12700">
              <a:solidFill>
                <a:srgbClr val="29AB5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kumimoji="1" lang="zh-CN" altLang="en-US" sz="1400">
                <a:solidFill>
                  <a:srgbClr val="0A5F40"/>
                </a:solidFill>
              </a:endParaRPr>
            </a:p>
          </p:txBody>
        </p:sp>
      </p:grpSp>
      <p:sp>
        <p:nvSpPr>
          <p:cNvPr id="12" name="椭圆 11"/>
          <p:cNvSpPr/>
          <p:nvPr/>
        </p:nvSpPr>
        <p:spPr>
          <a:xfrm>
            <a:off x="4086470" y="567634"/>
            <a:ext cx="550762" cy="550762"/>
          </a:xfrm>
          <a:prstGeom prst="ellipse">
            <a:avLst/>
          </a:prstGeom>
          <a:solidFill>
            <a:srgbClr val="229EC9"/>
          </a:solidFill>
          <a:ln w="25400">
            <a:solidFill>
              <a:srgbClr val="EFF6EB"/>
            </a:solidFill>
          </a:ln>
          <a:effectLst>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r>
              <a:rPr kumimoji="1" lang="en-US" altLang="zh-CN" sz="2700">
                <a:solidFill>
                  <a:srgbClr val="EFF6EB"/>
                </a:solidFill>
                <a:latin typeface="汉仪锦昌体简" panose="00020600040101010101" pitchFamily="18" charset="-122"/>
                <a:ea typeface="汉仪锦昌体简" panose="00020600040101010101" pitchFamily="18" charset="-122"/>
              </a:rPr>
              <a:t>1</a:t>
            </a:r>
            <a:endParaRPr kumimoji="1" lang="zh-CN" altLang="en-US" sz="2700">
              <a:solidFill>
                <a:srgbClr val="EFF6EB"/>
              </a:solidFill>
              <a:latin typeface="汉仪锦昌体简" panose="00020600040101010101" pitchFamily="18" charset="-122"/>
              <a:ea typeface="汉仪锦昌体简" panose="00020600040101010101" pitchFamily="18" charset="-122"/>
            </a:endParaRPr>
          </a:p>
        </p:txBody>
      </p:sp>
      <p:pic>
        <p:nvPicPr>
          <p:cNvPr id="20" name="图片 1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942" y="2440173"/>
            <a:ext cx="2499303" cy="2703328"/>
          </a:xfrm>
          <a:prstGeom prst="rect">
            <a:avLst/>
          </a:prstGeom>
        </p:spPr>
      </p:pic>
      <p:pic>
        <p:nvPicPr>
          <p:cNvPr id="21" name="图片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35477" y="119622"/>
            <a:ext cx="2430143" cy="2430143"/>
          </a:xfrm>
          <a:prstGeom prst="rect">
            <a:avLst/>
          </a:prstGeom>
        </p:spPr>
      </p:pic>
    </p:spTree>
    <p:extLst>
      <p:ext uri="{BB962C8B-B14F-4D97-AF65-F5344CB8AC3E}">
        <p14:creationId xmlns:p14="http://schemas.microsoft.com/office/powerpoint/2010/main" val="374373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943647" y="843015"/>
            <a:ext cx="6940721" cy="3963090"/>
            <a:chOff x="174169" y="2931562"/>
            <a:chExt cx="9254292" cy="5284120"/>
          </a:xfrm>
        </p:grpSpPr>
        <p:sp>
          <p:nvSpPr>
            <p:cNvPr id="6" name="矩形 5"/>
            <p:cNvSpPr/>
            <p:nvPr/>
          </p:nvSpPr>
          <p:spPr>
            <a:xfrm>
              <a:off x="1179379" y="3587133"/>
              <a:ext cx="7104787" cy="3570208"/>
            </a:xfrm>
            <a:prstGeom prst="rect">
              <a:avLst/>
            </a:prstGeom>
          </p:spPr>
          <p:txBody>
            <a:bodyPr wrap="square">
              <a:spAutoFit/>
            </a:bodyPr>
            <a:lstStyle/>
            <a:p>
              <a:pPr defTabSz="685800">
                <a:lnSpc>
                  <a:spcPct val="150000"/>
                </a:lnSpc>
              </a:pPr>
              <a:r>
                <a:rPr lang="zh-CN" altLang="en-US" sz="2800">
                  <a:solidFill>
                    <a:srgbClr val="0A5F40"/>
                  </a:solidFill>
                  <a:latin typeface="微软雅黑" panose="020B0503020204020204" pitchFamily="34" charset="-122"/>
                  <a:ea typeface="微软雅黑" panose="020B0503020204020204" pitchFamily="34" charset="-122"/>
                </a:rPr>
                <a:t>相传清明节扫墓是因为清明节要寒食禁火，为了防止寒食冷餐伤身，所以大家参加一些体育活动，以锻炼身体。</a:t>
              </a:r>
            </a:p>
          </p:txBody>
        </p:sp>
        <p:sp>
          <p:nvSpPr>
            <p:cNvPr id="9" name="圆角矩形 8"/>
            <p:cNvSpPr/>
            <p:nvPr/>
          </p:nvSpPr>
          <p:spPr>
            <a:xfrm>
              <a:off x="174169" y="2931562"/>
              <a:ext cx="9254292" cy="5284120"/>
            </a:xfrm>
            <a:prstGeom prst="roundRect">
              <a:avLst>
                <a:gd name="adj" fmla="val 5551"/>
              </a:avLst>
            </a:prstGeom>
            <a:noFill/>
            <a:ln w="12700">
              <a:solidFill>
                <a:srgbClr val="29AB5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kumimoji="1" lang="zh-CN" altLang="en-US" sz="1400">
                <a:solidFill>
                  <a:srgbClr val="0A5F40"/>
                </a:solidFill>
              </a:endParaRPr>
            </a:p>
          </p:txBody>
        </p:sp>
      </p:grpSp>
      <p:sp>
        <p:nvSpPr>
          <p:cNvPr id="10" name="椭圆 9"/>
          <p:cNvSpPr/>
          <p:nvPr/>
        </p:nvSpPr>
        <p:spPr>
          <a:xfrm>
            <a:off x="4078705" y="567634"/>
            <a:ext cx="550762" cy="550762"/>
          </a:xfrm>
          <a:prstGeom prst="ellipse">
            <a:avLst/>
          </a:prstGeom>
          <a:solidFill>
            <a:srgbClr val="29AB57"/>
          </a:solidFill>
          <a:ln w="25400">
            <a:solidFill>
              <a:srgbClr val="EFF6EB"/>
            </a:solidFill>
          </a:ln>
          <a:effectLst>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r>
              <a:rPr kumimoji="1" lang="en-US" altLang="zh-CN" sz="2700">
                <a:solidFill>
                  <a:srgbClr val="EFF6EB"/>
                </a:solidFill>
                <a:latin typeface="汉仪锦昌体简" panose="00020600040101010101" pitchFamily="18" charset="-122"/>
                <a:ea typeface="汉仪锦昌体简" panose="00020600040101010101" pitchFamily="18" charset="-122"/>
              </a:rPr>
              <a:t>2</a:t>
            </a:r>
            <a:endParaRPr kumimoji="1" lang="zh-CN" altLang="en-US" sz="2700">
              <a:solidFill>
                <a:srgbClr val="EFF6EB"/>
              </a:solidFill>
              <a:latin typeface="汉仪锦昌体简" panose="00020600040101010101" pitchFamily="18" charset="-122"/>
              <a:ea typeface="汉仪锦昌体简" panose="00020600040101010101" pitchFamily="18" charset="-122"/>
            </a:endParaRP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pic>
        <p:nvPicPr>
          <p:cNvPr id="20" name="图片 1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942" y="2440173"/>
            <a:ext cx="2499303" cy="2703328"/>
          </a:xfrm>
          <a:prstGeom prst="rect">
            <a:avLst/>
          </a:prstGeom>
        </p:spPr>
      </p:pic>
      <p:pic>
        <p:nvPicPr>
          <p:cNvPr id="21" name="图片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35477" y="119622"/>
            <a:ext cx="2430143" cy="2430143"/>
          </a:xfrm>
          <a:prstGeom prst="rect">
            <a:avLst/>
          </a:prstGeom>
        </p:spPr>
      </p:pic>
    </p:spTree>
    <p:extLst>
      <p:ext uri="{BB962C8B-B14F-4D97-AF65-F5344CB8AC3E}">
        <p14:creationId xmlns:p14="http://schemas.microsoft.com/office/powerpoint/2010/main" val="24627713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943647" y="843015"/>
            <a:ext cx="6940721" cy="3963090"/>
            <a:chOff x="174169" y="2931562"/>
            <a:chExt cx="9254292" cy="5284120"/>
          </a:xfrm>
        </p:grpSpPr>
        <p:sp>
          <p:nvSpPr>
            <p:cNvPr id="6" name="矩形 5"/>
            <p:cNvSpPr/>
            <p:nvPr/>
          </p:nvSpPr>
          <p:spPr>
            <a:xfrm>
              <a:off x="1179379" y="3587133"/>
              <a:ext cx="7104787" cy="3468728"/>
            </a:xfrm>
            <a:prstGeom prst="rect">
              <a:avLst/>
            </a:prstGeom>
          </p:spPr>
          <p:txBody>
            <a:bodyPr wrap="square">
              <a:spAutoFit/>
            </a:bodyPr>
            <a:lstStyle/>
            <a:p>
              <a:pPr defTabSz="685800">
                <a:lnSpc>
                  <a:spcPct val="150000"/>
                </a:lnSpc>
              </a:pPr>
              <a:r>
                <a:rPr lang="zh-CN" altLang="en-US" sz="2800">
                  <a:solidFill>
                    <a:srgbClr val="0A5F40"/>
                  </a:solidFill>
                  <a:latin typeface="微软雅黑" panose="020B0503020204020204" pitchFamily="34" charset="-122"/>
                  <a:ea typeface="微软雅黑" panose="020B0503020204020204" pitchFamily="34" charset="-122"/>
                </a:rPr>
                <a:t>因此，这个节日中既有祭扫新坟生别死离的悲酸泪，又有踏青游玩的欢笑声，是一个富有特色的节日。</a:t>
              </a:r>
              <a:endParaRPr lang="zh-CN" altLang="en-US" sz="2800" dirty="0">
                <a:solidFill>
                  <a:srgbClr val="0A5F40"/>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74169" y="2931562"/>
              <a:ext cx="9254292" cy="5284120"/>
            </a:xfrm>
            <a:prstGeom prst="roundRect">
              <a:avLst>
                <a:gd name="adj" fmla="val 5551"/>
              </a:avLst>
            </a:prstGeom>
            <a:noFill/>
            <a:ln w="12700">
              <a:solidFill>
                <a:srgbClr val="29AB5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kumimoji="1" lang="zh-CN" altLang="en-US" sz="1400">
                <a:solidFill>
                  <a:srgbClr val="0A5F40"/>
                </a:solidFill>
              </a:endParaRPr>
            </a:p>
          </p:txBody>
        </p:sp>
      </p:grpSp>
      <p:sp>
        <p:nvSpPr>
          <p:cNvPr id="11" name="椭圆 10"/>
          <p:cNvSpPr/>
          <p:nvPr/>
        </p:nvSpPr>
        <p:spPr>
          <a:xfrm>
            <a:off x="4078139" y="572227"/>
            <a:ext cx="550762" cy="550762"/>
          </a:xfrm>
          <a:prstGeom prst="ellipse">
            <a:avLst/>
          </a:prstGeom>
          <a:solidFill>
            <a:srgbClr val="229EC9"/>
          </a:solidFill>
          <a:ln w="25400">
            <a:solidFill>
              <a:srgbClr val="EFF6EB"/>
            </a:solidFill>
          </a:ln>
          <a:effectLst>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r>
              <a:rPr kumimoji="1" lang="en-US" altLang="zh-CN" sz="2700">
                <a:solidFill>
                  <a:srgbClr val="EFF6EB"/>
                </a:solidFill>
                <a:latin typeface="汉仪锦昌体简" panose="00020600040101010101" pitchFamily="18" charset="-122"/>
                <a:ea typeface="汉仪锦昌体简" panose="00020600040101010101" pitchFamily="18" charset="-122"/>
              </a:rPr>
              <a:t>3</a:t>
            </a:r>
            <a:endParaRPr kumimoji="1" lang="zh-CN" altLang="en-US" sz="2700">
              <a:solidFill>
                <a:srgbClr val="EFF6EB"/>
              </a:solidFill>
              <a:latin typeface="汉仪锦昌体简" panose="00020600040101010101" pitchFamily="18" charset="-122"/>
              <a:ea typeface="汉仪锦昌体简" panose="00020600040101010101" pitchFamily="18" charset="-122"/>
            </a:endParaRP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pic>
        <p:nvPicPr>
          <p:cNvPr id="20" name="图片 1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942" y="2440173"/>
            <a:ext cx="2499303" cy="2703328"/>
          </a:xfrm>
          <a:prstGeom prst="rect">
            <a:avLst/>
          </a:prstGeom>
        </p:spPr>
      </p:pic>
      <p:pic>
        <p:nvPicPr>
          <p:cNvPr id="21" name="图片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35477" y="119622"/>
            <a:ext cx="2430143" cy="2430143"/>
          </a:xfrm>
          <a:prstGeom prst="rect">
            <a:avLst/>
          </a:prstGeom>
        </p:spPr>
      </p:pic>
    </p:spTree>
    <p:extLst>
      <p:ext uri="{BB962C8B-B14F-4D97-AF65-F5344CB8AC3E}">
        <p14:creationId xmlns:p14="http://schemas.microsoft.com/office/powerpoint/2010/main" val="38404155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sp>
        <p:nvSpPr>
          <p:cNvPr id="3" name="矩形 2"/>
          <p:cNvSpPr/>
          <p:nvPr/>
        </p:nvSpPr>
        <p:spPr>
          <a:xfrm>
            <a:off x="3851920" y="915566"/>
            <a:ext cx="4857020" cy="1717393"/>
          </a:xfrm>
          <a:prstGeom prst="rect">
            <a:avLst/>
          </a:prstGeom>
        </p:spPr>
        <p:txBody>
          <a:bodyPr wrap="square">
            <a:spAutoFit/>
          </a:bodyPr>
          <a:lstStyle/>
          <a:p>
            <a:pPr defTabSz="685800">
              <a:lnSpc>
                <a:spcPct val="120000"/>
              </a:lnSpc>
            </a:pPr>
            <a:r>
              <a:rPr lang="zh-CN" altLang="en-US" sz="3200" smtClean="0">
                <a:solidFill>
                  <a:srgbClr val="0A5F40"/>
                </a:solidFill>
                <a:latin typeface="微软雅黑" panose="020B0503020204020204" pitchFamily="34" charset="-122"/>
                <a:ea typeface="微软雅黑" panose="020B0503020204020204" pitchFamily="34" charset="-122"/>
              </a:rPr>
              <a:t>扫墓</a:t>
            </a:r>
            <a:r>
              <a:rPr lang="zh-CN" altLang="en-US" sz="2800" dirty="0">
                <a:solidFill>
                  <a:srgbClr val="0A5F40"/>
                </a:solidFill>
                <a:latin typeface="微软雅黑" panose="020B0503020204020204" pitchFamily="34" charset="-122"/>
                <a:ea typeface="微软雅黑" panose="020B0503020204020204" pitchFamily="34" charset="-122"/>
              </a:rPr>
              <a:t>俗称</a:t>
            </a:r>
            <a:r>
              <a:rPr lang="zh-CN" altLang="en-US" sz="2800">
                <a:solidFill>
                  <a:srgbClr val="0A5F40"/>
                </a:solidFill>
                <a:latin typeface="微软雅黑" panose="020B0503020204020204" pitchFamily="34" charset="-122"/>
                <a:ea typeface="微软雅黑" panose="020B0503020204020204" pitchFamily="34" charset="-122"/>
              </a:rPr>
              <a:t>上坟</a:t>
            </a:r>
            <a:r>
              <a:rPr lang="zh-CN" altLang="en-US" sz="2800" smtClean="0">
                <a:solidFill>
                  <a:srgbClr val="0A5F40"/>
                </a:solidFill>
                <a:latin typeface="微软雅黑" panose="020B0503020204020204" pitchFamily="34" charset="-122"/>
                <a:ea typeface="微软雅黑" panose="020B0503020204020204" pitchFamily="34" charset="-122"/>
              </a:rPr>
              <a:t>，</a:t>
            </a:r>
            <a:r>
              <a:rPr lang="zh-CN" altLang="en-US" sz="2800">
                <a:solidFill>
                  <a:srgbClr val="0A5F40"/>
                </a:solidFill>
                <a:latin typeface="微软雅黑" panose="020B0503020204020204" pitchFamily="34" charset="-122"/>
                <a:ea typeface="微软雅黑" panose="020B0503020204020204" pitchFamily="34" charset="-122"/>
              </a:rPr>
              <a:t>是</a:t>
            </a:r>
            <a:r>
              <a:rPr lang="zh-CN" altLang="en-US" sz="2800" smtClean="0">
                <a:solidFill>
                  <a:srgbClr val="0A5F40"/>
                </a:solidFill>
                <a:latin typeface="微软雅黑" panose="020B0503020204020204" pitchFamily="34" charset="-122"/>
                <a:ea typeface="微软雅黑" panose="020B0503020204020204" pitchFamily="34" charset="-122"/>
              </a:rPr>
              <a:t>祭祀</a:t>
            </a:r>
            <a:r>
              <a:rPr lang="zh-CN" altLang="en-US" sz="2800" dirty="0">
                <a:solidFill>
                  <a:srgbClr val="0A5F40"/>
                </a:solidFill>
                <a:latin typeface="微软雅黑" panose="020B0503020204020204" pitchFamily="34" charset="-122"/>
                <a:ea typeface="微软雅黑" panose="020B0503020204020204" pitchFamily="34" charset="-122"/>
              </a:rPr>
              <a:t>死者的一种活动。汉族及一些少数民族大多都是在清明节扫墓。</a:t>
            </a: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85513" y="797446"/>
            <a:ext cx="3148142" cy="3916478"/>
          </a:xfrm>
          <a:prstGeom prst="rect">
            <a:avLst/>
          </a:prstGeom>
        </p:spPr>
      </p:pic>
    </p:spTree>
    <p:extLst>
      <p:ext uri="{BB962C8B-B14F-4D97-AF65-F5344CB8AC3E}">
        <p14:creationId xmlns:p14="http://schemas.microsoft.com/office/powerpoint/2010/main" val="26968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sp>
        <p:nvSpPr>
          <p:cNvPr id="3" name="矩形 2"/>
          <p:cNvSpPr/>
          <p:nvPr/>
        </p:nvSpPr>
        <p:spPr>
          <a:xfrm>
            <a:off x="3851920" y="915566"/>
            <a:ext cx="4857020" cy="3667992"/>
          </a:xfrm>
          <a:prstGeom prst="rect">
            <a:avLst/>
          </a:prstGeom>
        </p:spPr>
        <p:txBody>
          <a:bodyPr wrap="square">
            <a:spAutoFit/>
          </a:bodyPr>
          <a:lstStyle/>
          <a:p>
            <a:pPr defTabSz="685800">
              <a:lnSpc>
                <a:spcPct val="120000"/>
              </a:lnSpc>
            </a:pPr>
            <a:r>
              <a:rPr lang="zh-CN" altLang="en-US" sz="2800">
                <a:solidFill>
                  <a:srgbClr val="0A5F40"/>
                </a:solidFill>
                <a:latin typeface="微软雅黑" panose="020B0503020204020204" pitchFamily="34" charset="-122"/>
                <a:ea typeface="微软雅黑" panose="020B0503020204020204" pitchFamily="34" charset="-122"/>
              </a:rPr>
              <a:t>按照旧俗，扫墓时，人们要携带酒食果品、纸钱等物品到墓地，将食物供祭在亲人墓前，再将纸钱焚化，为坟墓培上新土，折几枝嫩绿的新枝插在坟上，然后叩头行礼祭拜，最后吃掉酒食回家。</a:t>
            </a: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85513" y="797446"/>
            <a:ext cx="3148142" cy="3916478"/>
          </a:xfrm>
          <a:prstGeom prst="rect">
            <a:avLst/>
          </a:prstGeom>
        </p:spPr>
      </p:pic>
    </p:spTree>
    <p:extLst>
      <p:ext uri="{BB962C8B-B14F-4D97-AF65-F5344CB8AC3E}">
        <p14:creationId xmlns:p14="http://schemas.microsoft.com/office/powerpoint/2010/main" val="8936033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63688" y="771550"/>
            <a:ext cx="5686274" cy="4104456"/>
          </a:xfrm>
          <a:prstGeom prst="rect">
            <a:avLst/>
          </a:prstGeom>
        </p:spPr>
      </p:pic>
      <p:pic>
        <p:nvPicPr>
          <p:cNvPr id="2" name="图片 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754237">
            <a:off x="3795082" y="3375241"/>
            <a:ext cx="824880" cy="824880"/>
          </a:xfrm>
          <a:prstGeom prst="rect">
            <a:avLst/>
          </a:prstGeom>
        </p:spPr>
      </p:pic>
      <p:pic>
        <p:nvPicPr>
          <p:cNvPr id="7" name="图片 6"/>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754237">
            <a:off x="4041930" y="3769034"/>
            <a:ext cx="824880" cy="824880"/>
          </a:xfrm>
          <a:prstGeom prst="rect">
            <a:avLst/>
          </a:prstGeom>
        </p:spPr>
      </p:pic>
      <p:pic>
        <p:nvPicPr>
          <p:cNvPr id="9" name="图片 8"/>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754237">
            <a:off x="4621994" y="3548332"/>
            <a:ext cx="824880" cy="824880"/>
          </a:xfrm>
          <a:prstGeom prst="rect">
            <a:avLst/>
          </a:prstGeom>
        </p:spPr>
      </p:pic>
      <p:pic>
        <p:nvPicPr>
          <p:cNvPr id="10" name="图片 9"/>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754237">
            <a:off x="5014845" y="3506877"/>
            <a:ext cx="824880" cy="824880"/>
          </a:xfrm>
          <a:prstGeom prst="rect">
            <a:avLst/>
          </a:prstGeom>
        </p:spPr>
      </p:pic>
      <p:sp>
        <p:nvSpPr>
          <p:cNvPr id="3" name="文本框 2"/>
          <p:cNvSpPr txBox="1"/>
          <p:nvPr/>
        </p:nvSpPr>
        <p:spPr>
          <a:xfrm>
            <a:off x="7740352" y="771550"/>
            <a:ext cx="720080" cy="3046988"/>
          </a:xfrm>
          <a:prstGeom prst="rect">
            <a:avLst/>
          </a:prstGeom>
          <a:noFill/>
        </p:spPr>
        <p:txBody>
          <a:bodyPr wrap="square" rtlCol="0">
            <a:spAutoFit/>
          </a:bodyPr>
          <a:lstStyle/>
          <a:p>
            <a:r>
              <a:rPr lang="zh-CN" altLang="en-US" sz="4800" smtClean="0">
                <a:latin typeface="华文行楷" panose="02010800040101010101" pitchFamily="2" charset="-122"/>
                <a:ea typeface="华文行楷" panose="02010800040101010101" pitchFamily="2" charset="-122"/>
              </a:rPr>
              <a:t>文明祭扫</a:t>
            </a:r>
            <a:endParaRPr lang="zh-CN" altLang="en-US" sz="4800">
              <a:latin typeface="华文行楷" panose="02010800040101010101" pitchFamily="2" charset="-122"/>
              <a:ea typeface="华文行楷" panose="02010800040101010101" pitchFamily="2" charset="-122"/>
            </a:endParaRPr>
          </a:p>
        </p:txBody>
      </p:sp>
    </p:spTree>
    <p:extLst>
      <p:ext uri="{BB962C8B-B14F-4D97-AF65-F5344CB8AC3E}">
        <p14:creationId xmlns:p14="http://schemas.microsoft.com/office/powerpoint/2010/main" val="18532941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sp>
        <p:nvSpPr>
          <p:cNvPr id="9" name="矩形 8"/>
          <p:cNvSpPr/>
          <p:nvPr/>
        </p:nvSpPr>
        <p:spPr>
          <a:xfrm>
            <a:off x="2051720" y="724003"/>
            <a:ext cx="2292935" cy="500137"/>
          </a:xfrm>
          <a:prstGeom prst="rect">
            <a:avLst/>
          </a:prstGeom>
        </p:spPr>
        <p:txBody>
          <a:bodyPr wrap="none" lIns="68580" tIns="34290" rIns="68580" bIns="34290">
            <a:spAutoFit/>
          </a:bodyPr>
          <a:lstStyle/>
          <a:p>
            <a:pPr defTabSz="685800"/>
            <a:r>
              <a:rPr lang="zh-CN" altLang="en-US" sz="2800" b="1">
                <a:solidFill>
                  <a:srgbClr val="0A5F40"/>
                </a:solidFill>
                <a:latin typeface="微软雅黑" panose="020B0503020204020204" pitchFamily="34" charset="-122"/>
                <a:ea typeface="微软雅黑" panose="020B0503020204020204" pitchFamily="34" charset="-122"/>
              </a:rPr>
              <a:t>【踏青春游】</a:t>
            </a:r>
          </a:p>
        </p:txBody>
      </p:sp>
      <p:sp>
        <p:nvSpPr>
          <p:cNvPr id="2" name="矩形 1"/>
          <p:cNvSpPr/>
          <p:nvPr/>
        </p:nvSpPr>
        <p:spPr>
          <a:xfrm>
            <a:off x="755576" y="1347614"/>
            <a:ext cx="5328592" cy="3539430"/>
          </a:xfrm>
          <a:prstGeom prst="rect">
            <a:avLst/>
          </a:prstGeom>
        </p:spPr>
        <p:txBody>
          <a:bodyPr wrap="square">
            <a:spAutoFit/>
          </a:bodyPr>
          <a:lstStyle/>
          <a:p>
            <a:pPr defTabSz="685800"/>
            <a:r>
              <a:rPr lang="zh-CN" altLang="en-US" sz="2800">
                <a:solidFill>
                  <a:srgbClr val="0A5F40"/>
                </a:solidFill>
                <a:latin typeface="微软雅黑" panose="020B0503020204020204" pitchFamily="34" charset="-122"/>
                <a:ea typeface="微软雅黑" panose="020B0503020204020204" pitchFamily="34" charset="-122"/>
              </a:rPr>
              <a:t>“江上冰消岸草青，三三五五去踏青。”清明时节同时也是个生机勃发的时日，人们告别蛰伏的户居生活，迎着春天的明媚阳光，呼吸着青青绿草的气息，脚踩着松软的土地，徜徉在姹紫嫣红、莺歌燕舞的原野上，那时的心情该是多么轻快愉悦！</a:t>
            </a:r>
          </a:p>
        </p:txBody>
      </p:sp>
      <p:grpSp>
        <p:nvGrpSpPr>
          <p:cNvPr id="14" name="组合 13"/>
          <p:cNvGrpSpPr/>
          <p:nvPr/>
        </p:nvGrpSpPr>
        <p:grpSpPr>
          <a:xfrm>
            <a:off x="6560512" y="577253"/>
            <a:ext cx="2321090" cy="3847664"/>
            <a:chOff x="6560512" y="577253"/>
            <a:chExt cx="2321090" cy="3847664"/>
          </a:xfrm>
        </p:grpSpPr>
        <p:sp>
          <p:nvSpPr>
            <p:cNvPr id="3" name="流程图: 联系 2"/>
            <p:cNvSpPr/>
            <p:nvPr/>
          </p:nvSpPr>
          <p:spPr>
            <a:xfrm>
              <a:off x="6560512" y="577253"/>
              <a:ext cx="2321090" cy="3847664"/>
            </a:xfrm>
            <a:prstGeom prst="flowChartConnector">
              <a:avLst/>
            </a:prstGeom>
            <a:noFill/>
            <a:ln>
              <a:solidFill>
                <a:srgbClr val="29AB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l="28754" r="28754"/>
            <a:stretch/>
          </p:blipFill>
          <p:spPr>
            <a:xfrm>
              <a:off x="6630149" y="653272"/>
              <a:ext cx="2200940" cy="3668233"/>
            </a:xfrm>
            <a:prstGeom prst="ellipse">
              <a:avLst/>
            </a:prstGeom>
          </p:spPr>
        </p:pic>
      </p:grpSp>
    </p:spTree>
    <p:extLst>
      <p:ext uri="{BB962C8B-B14F-4D97-AF65-F5344CB8AC3E}">
        <p14:creationId xmlns:p14="http://schemas.microsoft.com/office/powerpoint/2010/main" val="40758473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sp>
        <p:nvSpPr>
          <p:cNvPr id="28" name="矩形 27"/>
          <p:cNvSpPr/>
          <p:nvPr/>
        </p:nvSpPr>
        <p:spPr>
          <a:xfrm>
            <a:off x="5890600" y="677826"/>
            <a:ext cx="1574790" cy="500137"/>
          </a:xfrm>
          <a:prstGeom prst="rect">
            <a:avLst/>
          </a:prstGeom>
        </p:spPr>
        <p:txBody>
          <a:bodyPr wrap="none" lIns="68580" tIns="34290" rIns="68580" bIns="34290">
            <a:spAutoFit/>
          </a:bodyPr>
          <a:lstStyle/>
          <a:p>
            <a:pPr defTabSz="685800"/>
            <a:r>
              <a:rPr lang="zh-CN" altLang="en-US" sz="2800" b="1" smtClean="0">
                <a:solidFill>
                  <a:srgbClr val="0A5F40"/>
                </a:solidFill>
                <a:latin typeface="微软雅黑" panose="020B0503020204020204" pitchFamily="34" charset="-122"/>
                <a:ea typeface="微软雅黑" panose="020B0503020204020204" pitchFamily="34" charset="-122"/>
              </a:rPr>
              <a:t>【插柳】</a:t>
            </a:r>
            <a:endParaRPr lang="zh-CN" altLang="en-US" sz="2800" b="1">
              <a:solidFill>
                <a:srgbClr val="0A5F40"/>
              </a:solidFill>
              <a:latin typeface="微软雅黑" panose="020B0503020204020204" pitchFamily="34" charset="-122"/>
              <a:ea typeface="微软雅黑" panose="020B0503020204020204" pitchFamily="34" charset="-122"/>
            </a:endParaRPr>
          </a:p>
        </p:txBody>
      </p:sp>
      <p:sp>
        <p:nvSpPr>
          <p:cNvPr id="29" name="矩形 28"/>
          <p:cNvSpPr/>
          <p:nvPr/>
        </p:nvSpPr>
        <p:spPr>
          <a:xfrm>
            <a:off x="4355976" y="1211127"/>
            <a:ext cx="4500022" cy="3539430"/>
          </a:xfrm>
          <a:prstGeom prst="rect">
            <a:avLst/>
          </a:prstGeom>
        </p:spPr>
        <p:txBody>
          <a:bodyPr wrap="square">
            <a:spAutoFit/>
          </a:bodyPr>
          <a:lstStyle/>
          <a:p>
            <a:pPr defTabSz="685800"/>
            <a:r>
              <a:rPr lang="zh-CN" altLang="en-US" sz="2800" smtClean="0">
                <a:solidFill>
                  <a:srgbClr val="0A5F40"/>
                </a:solidFill>
                <a:latin typeface="微软雅黑" panose="020B0503020204020204" pitchFamily="34" charset="-122"/>
                <a:ea typeface="微软雅黑" panose="020B0503020204020204" pitchFamily="34" charset="-122"/>
              </a:rPr>
              <a:t>插</a:t>
            </a:r>
            <a:r>
              <a:rPr lang="zh-CN" altLang="en-US" sz="2800">
                <a:solidFill>
                  <a:srgbClr val="0A5F40"/>
                </a:solidFill>
                <a:latin typeface="微软雅黑" panose="020B0503020204020204" pitchFamily="34" charset="-122"/>
                <a:ea typeface="微软雅黑" panose="020B0503020204020204" pitchFamily="34" charset="-122"/>
              </a:rPr>
              <a:t>柳习俗有着悠久历史和丰富文化内涵，与中国人民农耕文化、民间信仰和诗词艺术密切相关。其寓意主要有三个方面：一是为了纪念祖先；二是为了驱除邪气和疫病；三是为了表达惜别、挽留和祝愿之情</a:t>
            </a:r>
            <a:r>
              <a:rPr lang="zh-CN" altLang="en-US" sz="2800" smtClean="0">
                <a:solidFill>
                  <a:srgbClr val="0A5F40"/>
                </a:solidFill>
                <a:latin typeface="微软雅黑" panose="020B0503020204020204" pitchFamily="34" charset="-122"/>
                <a:ea typeface="微软雅黑" panose="020B0503020204020204" pitchFamily="34" charset="-122"/>
              </a:rPr>
              <a:t>。</a:t>
            </a:r>
            <a:endParaRPr lang="zh-CN" altLang="en-US" sz="2800">
              <a:solidFill>
                <a:srgbClr val="0A5F40"/>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948296" y="578022"/>
            <a:ext cx="2751638" cy="4153968"/>
            <a:chOff x="948296" y="578022"/>
            <a:chExt cx="2751638" cy="4153968"/>
          </a:xfrm>
        </p:grpSpPr>
        <p:sp>
          <p:nvSpPr>
            <p:cNvPr id="21" name="六边形 20"/>
            <p:cNvSpPr/>
            <p:nvPr/>
          </p:nvSpPr>
          <p:spPr>
            <a:xfrm>
              <a:off x="948296" y="578022"/>
              <a:ext cx="2751638" cy="4153968"/>
            </a:xfrm>
            <a:prstGeom prst="hexagon">
              <a:avLst>
                <a:gd name="adj" fmla="val 8192"/>
                <a:gd name="vf" fmla="val 11547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4"/>
            <a:stretch>
              <a:fillRect/>
            </a:stretch>
          </p:blipFill>
          <p:spPr>
            <a:xfrm>
              <a:off x="1043608" y="682016"/>
              <a:ext cx="2606753" cy="3945167"/>
            </a:xfrm>
            <a:prstGeom prst="hexagon">
              <a:avLst>
                <a:gd name="adj" fmla="val 8557"/>
                <a:gd name="vf" fmla="val 115470"/>
              </a:avLst>
            </a:prstGeom>
          </p:spPr>
        </p:pic>
      </p:grpSp>
    </p:spTree>
    <p:extLst>
      <p:ext uri="{BB962C8B-B14F-4D97-AF65-F5344CB8AC3E}">
        <p14:creationId xmlns:p14="http://schemas.microsoft.com/office/powerpoint/2010/main" val="2873111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sp>
        <p:nvSpPr>
          <p:cNvPr id="3" name="矩形 2"/>
          <p:cNvSpPr/>
          <p:nvPr/>
        </p:nvSpPr>
        <p:spPr>
          <a:xfrm>
            <a:off x="6444208" y="1062350"/>
            <a:ext cx="2324408" cy="3224794"/>
          </a:xfrm>
          <a:prstGeom prst="rect">
            <a:avLst/>
          </a:prstGeom>
        </p:spPr>
        <p:txBody>
          <a:bodyPr wrap="square" lIns="68580" tIns="34290" rIns="68580" bIns="34290">
            <a:spAutoFit/>
          </a:bodyPr>
          <a:lstStyle/>
          <a:p>
            <a:pPr defTabSz="685800">
              <a:lnSpc>
                <a:spcPct val="150000"/>
              </a:lnSpc>
            </a:pPr>
            <a:r>
              <a:rPr lang="zh-CN" altLang="en-US" sz="2800" b="1">
                <a:solidFill>
                  <a:srgbClr val="0A5F40"/>
                </a:solidFill>
                <a:latin typeface="微软雅黑" panose="020B0503020204020204" pitchFamily="34" charset="-122"/>
                <a:ea typeface="微软雅黑" panose="020B0503020204020204" pitchFamily="34" charset="-122"/>
              </a:rPr>
              <a:t>【放风筝】</a:t>
            </a:r>
          </a:p>
          <a:p>
            <a:pPr defTabSz="685800">
              <a:lnSpc>
                <a:spcPct val="150000"/>
              </a:lnSpc>
            </a:pPr>
            <a:r>
              <a:rPr lang="zh-CN" altLang="en-US" sz="2800">
                <a:solidFill>
                  <a:srgbClr val="0A5F40"/>
                </a:solidFill>
                <a:latin typeface="微软雅黑" panose="020B0503020204020204" pitchFamily="34" charset="-122"/>
                <a:ea typeface="微软雅黑" panose="020B0503020204020204" pitchFamily="34" charset="-122"/>
              </a:rPr>
              <a:t>古人认为，放飞的</a:t>
            </a:r>
            <a:r>
              <a:rPr lang="zh-CN" altLang="en-US" sz="2800" smtClean="0">
                <a:solidFill>
                  <a:srgbClr val="0A5F40"/>
                </a:solidFill>
                <a:latin typeface="微软雅黑" panose="020B0503020204020204" pitchFamily="34" charset="-122"/>
                <a:ea typeface="微软雅黑" panose="020B0503020204020204" pitchFamily="34" charset="-122"/>
              </a:rPr>
              <a:t>风筝</a:t>
            </a:r>
            <a:r>
              <a:rPr lang="zh-CN" altLang="en-US" sz="2800">
                <a:solidFill>
                  <a:srgbClr val="0A5F40"/>
                </a:solidFill>
                <a:latin typeface="微软雅黑" panose="020B0503020204020204" pitchFamily="34" charset="-122"/>
                <a:ea typeface="微软雅黑" panose="020B0503020204020204" pitchFamily="34" charset="-122"/>
              </a:rPr>
              <a:t>可以带走邪气与晦气。</a:t>
            </a:r>
          </a:p>
        </p:txBody>
      </p:sp>
      <p:grpSp>
        <p:nvGrpSpPr>
          <p:cNvPr id="6" name="组合 5"/>
          <p:cNvGrpSpPr/>
          <p:nvPr/>
        </p:nvGrpSpPr>
        <p:grpSpPr>
          <a:xfrm>
            <a:off x="498235" y="993210"/>
            <a:ext cx="5643230" cy="3293934"/>
            <a:chOff x="3756836" y="771379"/>
            <a:chExt cx="7524307" cy="4391912"/>
          </a:xfrm>
        </p:grpSpPr>
        <p:pic>
          <p:nvPicPr>
            <p:cNvPr id="8" name="图片 2867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909236" y="936848"/>
              <a:ext cx="7219507" cy="4060972"/>
            </a:xfrm>
            <a:prstGeom prst="flowChartAlternateProcess">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 8"/>
            <p:cNvSpPr/>
            <p:nvPr/>
          </p:nvSpPr>
          <p:spPr>
            <a:xfrm>
              <a:off x="3756836" y="771379"/>
              <a:ext cx="7524307" cy="4391912"/>
            </a:xfrm>
            <a:prstGeom prst="roundRect">
              <a:avLst/>
            </a:prstGeom>
            <a:noFill/>
            <a:ln>
              <a:solidFill>
                <a:srgbClr val="229E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grpSp>
    </p:spTree>
    <p:extLst>
      <p:ext uri="{BB962C8B-B14F-4D97-AF65-F5344CB8AC3E}">
        <p14:creationId xmlns:p14="http://schemas.microsoft.com/office/powerpoint/2010/main" val="34942195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sp>
        <p:nvSpPr>
          <p:cNvPr id="3" name="矩形 2"/>
          <p:cNvSpPr/>
          <p:nvPr/>
        </p:nvSpPr>
        <p:spPr>
          <a:xfrm>
            <a:off x="1291557" y="771550"/>
            <a:ext cx="2324408" cy="639470"/>
          </a:xfrm>
          <a:prstGeom prst="rect">
            <a:avLst/>
          </a:prstGeom>
        </p:spPr>
        <p:txBody>
          <a:bodyPr wrap="square" lIns="68580" tIns="34290" rIns="68580" bIns="34290">
            <a:spAutoFit/>
          </a:bodyPr>
          <a:lstStyle/>
          <a:p>
            <a:pPr defTabSz="685800">
              <a:lnSpc>
                <a:spcPct val="150000"/>
              </a:lnSpc>
            </a:pPr>
            <a:r>
              <a:rPr lang="zh-CN" altLang="en-US" sz="2800" b="1" smtClean="0">
                <a:solidFill>
                  <a:srgbClr val="0A5F40"/>
                </a:solidFill>
                <a:latin typeface="微软雅黑" panose="020B0503020204020204" pitchFamily="34" charset="-122"/>
                <a:ea typeface="微软雅黑" panose="020B0503020204020204" pitchFamily="34" charset="-122"/>
              </a:rPr>
              <a:t>【荡秋千】</a:t>
            </a:r>
            <a:endParaRPr lang="zh-CN" altLang="en-US" sz="2800" b="1">
              <a:solidFill>
                <a:srgbClr val="0A5F4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5364088" y="105778"/>
            <a:ext cx="2703444" cy="4644832"/>
            <a:chOff x="-573386" y="1235891"/>
            <a:chExt cx="10244878" cy="4575092"/>
          </a:xfrm>
        </p:grpSpPr>
        <p:pic>
          <p:nvPicPr>
            <p:cNvPr id="8" name="图片 2867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83428" y="1320106"/>
              <a:ext cx="8731250" cy="4406661"/>
            </a:xfrm>
            <a:prstGeom prst="plaque">
              <a:avLst>
                <a:gd name="adj" fmla="val 665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缺角矩形 8"/>
            <p:cNvSpPr/>
            <p:nvPr/>
          </p:nvSpPr>
          <p:spPr>
            <a:xfrm>
              <a:off x="-573386" y="1235891"/>
              <a:ext cx="10244878" cy="4575092"/>
            </a:xfrm>
            <a:prstGeom prst="plaque">
              <a:avLst>
                <a:gd name="adj" fmla="val 7269"/>
              </a:avLst>
            </a:prstGeom>
            <a:noFill/>
            <a:ln>
              <a:solidFill>
                <a:srgbClr val="229E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grpSp>
      <p:sp>
        <p:nvSpPr>
          <p:cNvPr id="2" name="矩形 1"/>
          <p:cNvSpPr/>
          <p:nvPr/>
        </p:nvSpPr>
        <p:spPr>
          <a:xfrm>
            <a:off x="905589" y="1851670"/>
            <a:ext cx="3096344" cy="2677656"/>
          </a:xfrm>
          <a:prstGeom prst="rect">
            <a:avLst/>
          </a:prstGeom>
        </p:spPr>
        <p:txBody>
          <a:bodyPr wrap="square">
            <a:spAutoFit/>
          </a:bodyPr>
          <a:lstStyle/>
          <a:p>
            <a:r>
              <a:rPr lang="zh-CN" altLang="en-US" sz="2800">
                <a:solidFill>
                  <a:srgbClr val="0A5F40"/>
                </a:solidFill>
                <a:latin typeface="微软雅黑" panose="020B0503020204020204" pitchFamily="34" charset="-122"/>
                <a:ea typeface="微软雅黑" panose="020B0503020204020204" pitchFamily="34" charset="-122"/>
              </a:rPr>
              <a:t>清明节荡秋千是一种传统的</a:t>
            </a:r>
            <a:r>
              <a:rPr lang="zh-CN" altLang="en-US" sz="2800">
                <a:solidFill>
                  <a:srgbClr val="0A5F40"/>
                </a:solidFill>
                <a:latin typeface="微软雅黑" panose="020B0503020204020204" pitchFamily="34" charset="-122"/>
                <a:ea typeface="微软雅黑" panose="020B0503020204020204" pitchFamily="34" charset="-122"/>
              </a:rPr>
              <a:t>习俗</a:t>
            </a:r>
            <a:r>
              <a:rPr lang="zh-CN" altLang="en-US" sz="2800" smtClean="0">
                <a:solidFill>
                  <a:srgbClr val="0A5F40"/>
                </a:solidFill>
                <a:latin typeface="微软雅黑" panose="020B0503020204020204" pitchFamily="34" charset="-122"/>
                <a:ea typeface="微软雅黑" panose="020B0503020204020204" pitchFamily="34" charset="-122"/>
              </a:rPr>
              <a:t>活动。有说法是荡秋千</a:t>
            </a:r>
            <a:r>
              <a:rPr lang="zh-CN" altLang="en-US" sz="2800">
                <a:solidFill>
                  <a:srgbClr val="0A5F40"/>
                </a:solidFill>
                <a:latin typeface="微软雅黑" panose="020B0503020204020204" pitchFamily="34" charset="-122"/>
                <a:ea typeface="微软雅黑" panose="020B0503020204020204" pitchFamily="34" charset="-122"/>
              </a:rPr>
              <a:t>是为了祭祀祖先、祈求丰收、驱除厄运等。</a:t>
            </a:r>
          </a:p>
        </p:txBody>
      </p:sp>
    </p:spTree>
    <p:extLst>
      <p:ext uri="{BB962C8B-B14F-4D97-AF65-F5344CB8AC3E}">
        <p14:creationId xmlns:p14="http://schemas.microsoft.com/office/powerpoint/2010/main" val="6558951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sp>
        <p:nvSpPr>
          <p:cNvPr id="3" name="矩形 2"/>
          <p:cNvSpPr/>
          <p:nvPr/>
        </p:nvSpPr>
        <p:spPr>
          <a:xfrm>
            <a:off x="1115616" y="1707654"/>
            <a:ext cx="1374258" cy="1361911"/>
          </a:xfrm>
          <a:prstGeom prst="rect">
            <a:avLst/>
          </a:prstGeom>
        </p:spPr>
        <p:txBody>
          <a:bodyPr wrap="square" lIns="68580" tIns="34290" rIns="68580" bIns="34290">
            <a:spAutoFit/>
          </a:bodyPr>
          <a:lstStyle/>
          <a:p>
            <a:pPr defTabSz="685800"/>
            <a:r>
              <a:rPr lang="zh-CN" altLang="en-US" sz="2800" b="1">
                <a:solidFill>
                  <a:srgbClr val="0A5F40"/>
                </a:solidFill>
                <a:latin typeface="微软雅黑" panose="020B0503020204020204" pitchFamily="34" charset="-122"/>
                <a:ea typeface="微软雅黑" panose="020B0503020204020204" pitchFamily="34" charset="-122"/>
              </a:rPr>
              <a:t>【蹴鞠】</a:t>
            </a:r>
          </a:p>
          <a:p>
            <a:pPr defTabSz="685800"/>
            <a:endParaRPr lang="zh-CN" altLang="en-US" sz="2800" b="1">
              <a:solidFill>
                <a:srgbClr val="0A5F40"/>
              </a:solidFill>
              <a:latin typeface="微软雅黑" panose="020B0503020204020204" pitchFamily="34" charset="-122"/>
              <a:ea typeface="微软雅黑" panose="020B0503020204020204" pitchFamily="34" charset="-122"/>
            </a:endParaRPr>
          </a:p>
          <a:p>
            <a:pPr defTabSz="685800"/>
            <a:r>
              <a:rPr lang="zh-CN" altLang="en-US" sz="2800" b="1">
                <a:solidFill>
                  <a:srgbClr val="0A5F40"/>
                </a:solidFill>
                <a:latin typeface="微软雅黑" panose="020B0503020204020204" pitchFamily="34" charset="-122"/>
                <a:ea typeface="微软雅黑" panose="020B0503020204020204" pitchFamily="34" charset="-122"/>
              </a:rPr>
              <a:t>【斗鸡】</a:t>
            </a:r>
          </a:p>
        </p:txBody>
      </p:sp>
      <p:grpSp>
        <p:nvGrpSpPr>
          <p:cNvPr id="6" name="组合 5"/>
          <p:cNvGrpSpPr/>
          <p:nvPr/>
        </p:nvGrpSpPr>
        <p:grpSpPr>
          <a:xfrm>
            <a:off x="3275856" y="1268187"/>
            <a:ext cx="3794886" cy="3602756"/>
            <a:chOff x="5493267" y="1074360"/>
            <a:chExt cx="5059848" cy="4803675"/>
          </a:xfrm>
        </p:grpSpPr>
        <p:pic>
          <p:nvPicPr>
            <p:cNvPr id="8" name="图片 2970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784468" y="1231329"/>
              <a:ext cx="4523217" cy="4403926"/>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 8"/>
            <p:cNvSpPr/>
            <p:nvPr/>
          </p:nvSpPr>
          <p:spPr>
            <a:xfrm>
              <a:off x="5493267" y="1074360"/>
              <a:ext cx="5059848" cy="4803675"/>
            </a:xfrm>
            <a:prstGeom prst="roundRect">
              <a:avLst/>
            </a:prstGeom>
            <a:noFill/>
            <a:ln>
              <a:solidFill>
                <a:srgbClr val="29AB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grpSp>
      <p:grpSp>
        <p:nvGrpSpPr>
          <p:cNvPr id="10" name="组合 9"/>
          <p:cNvGrpSpPr/>
          <p:nvPr/>
        </p:nvGrpSpPr>
        <p:grpSpPr>
          <a:xfrm>
            <a:off x="6588224" y="321028"/>
            <a:ext cx="2164948" cy="3384375"/>
            <a:chOff x="5493267" y="1418206"/>
            <a:chExt cx="5059848" cy="3986811"/>
          </a:xfrm>
        </p:grpSpPr>
        <p:pic>
          <p:nvPicPr>
            <p:cNvPr id="11" name="图片 29700"/>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784469" y="1531839"/>
              <a:ext cx="4523218" cy="3802904"/>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圆角矩形 11"/>
            <p:cNvSpPr/>
            <p:nvPr/>
          </p:nvSpPr>
          <p:spPr>
            <a:xfrm>
              <a:off x="5493267" y="1418206"/>
              <a:ext cx="5059848" cy="3986811"/>
            </a:xfrm>
            <a:prstGeom prst="roundRect">
              <a:avLst/>
            </a:prstGeom>
            <a:noFill/>
            <a:ln>
              <a:solidFill>
                <a:srgbClr val="29AB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grpSp>
    </p:spTree>
    <p:extLst>
      <p:ext uri="{BB962C8B-B14F-4D97-AF65-F5344CB8AC3E}">
        <p14:creationId xmlns:p14="http://schemas.microsoft.com/office/powerpoint/2010/main" val="37078034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2"/>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sp>
        <p:nvSpPr>
          <p:cNvPr id="2" name="矩形 1"/>
          <p:cNvSpPr/>
          <p:nvPr/>
        </p:nvSpPr>
        <p:spPr>
          <a:xfrm>
            <a:off x="2699792" y="1376357"/>
            <a:ext cx="4188463" cy="2633863"/>
          </a:xfrm>
          <a:prstGeom prst="rect">
            <a:avLst/>
          </a:prstGeom>
        </p:spPr>
        <p:txBody>
          <a:bodyPr wrap="square">
            <a:spAutoFit/>
          </a:bodyPr>
          <a:lstStyle/>
          <a:p>
            <a:pPr defTabSz="685800">
              <a:lnSpc>
                <a:spcPct val="120000"/>
              </a:lnSpc>
            </a:pPr>
            <a:r>
              <a:rPr lang="zh-CN" altLang="en-US" sz="2800">
                <a:solidFill>
                  <a:srgbClr val="0A5F40"/>
                </a:solidFill>
                <a:latin typeface="微软雅黑" panose="020B0503020204020204" pitchFamily="34" charset="-122"/>
                <a:ea typeface="微软雅黑" panose="020B0503020204020204" pitchFamily="34" charset="-122"/>
              </a:rPr>
              <a:t>我国古代由于清明禁火，所以不生火做饭只吃冷食。在我国江南一带就用艾草的汁拌进面粉里，再包裹进豆沙馅儿，便成了青团。 </a:t>
            </a:r>
          </a:p>
        </p:txBody>
      </p:sp>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96857" y="246095"/>
            <a:ext cx="2652823" cy="1533567"/>
          </a:xfrm>
          <a:prstGeom prst="rect">
            <a:avLst/>
          </a:prstGeom>
        </p:spPr>
      </p:pic>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0" y="2499742"/>
            <a:ext cx="2508926" cy="2643758"/>
          </a:xfrm>
          <a:prstGeom prst="rect">
            <a:avLst/>
          </a:prstGeom>
        </p:spPr>
      </p:pic>
      <p:sp>
        <p:nvSpPr>
          <p:cNvPr id="10" name="矩形 9"/>
          <p:cNvSpPr/>
          <p:nvPr/>
        </p:nvSpPr>
        <p:spPr>
          <a:xfrm>
            <a:off x="3858290" y="661083"/>
            <a:ext cx="1374258" cy="500137"/>
          </a:xfrm>
          <a:prstGeom prst="rect">
            <a:avLst/>
          </a:prstGeom>
        </p:spPr>
        <p:txBody>
          <a:bodyPr wrap="square" lIns="68580" tIns="34290" rIns="68580" bIns="34290">
            <a:spAutoFit/>
          </a:bodyPr>
          <a:lstStyle/>
          <a:p>
            <a:pPr defTabSz="685800"/>
            <a:r>
              <a:rPr lang="zh-CN" altLang="en-US" sz="2800" b="1" smtClean="0">
                <a:solidFill>
                  <a:srgbClr val="0A5F40"/>
                </a:solidFill>
                <a:latin typeface="微软雅黑" panose="020B0503020204020204" pitchFamily="34" charset="-122"/>
                <a:ea typeface="微软雅黑" panose="020B0503020204020204" pitchFamily="34" charset="-122"/>
              </a:rPr>
              <a:t>【青团】</a:t>
            </a:r>
            <a:endParaRPr lang="zh-CN" altLang="en-US" sz="2800" b="1">
              <a:solidFill>
                <a:srgbClr val="0A5F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748628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17289" y="3200121"/>
            <a:ext cx="551255" cy="272727"/>
          </a:xfrm>
          <a:prstGeom prst="rect">
            <a:avLst/>
          </a:prstGeom>
          <a:noFill/>
          <a:ln w="25400" cap="flat" cmpd="sng" algn="ctr">
            <a:noFill/>
            <a:prstDash val="solid"/>
          </a:ln>
          <a:effectLst/>
        </p:spPr>
        <p:txBody>
          <a:bodyPr lIns="68580" tIns="34290" rIns="68580" bIns="34290" rtlCol="0" anchor="ctr"/>
          <a:lstStyle/>
          <a:p>
            <a:pPr defTabSz="685800">
              <a:defRPr/>
            </a:pPr>
            <a:r>
              <a:rPr lang="en-US" altLang="zh-CN" sz="100" kern="0" dirty="0">
                <a:solidFill>
                  <a:srgbClr val="EEECE1">
                    <a:lumMod val="25000"/>
                  </a:srgbClr>
                </a:solidFill>
              </a:rPr>
              <a:t>PPT</a:t>
            </a:r>
            <a:r>
              <a:rPr lang="zh-CN" altLang="en-US" sz="100" kern="0" dirty="0">
                <a:solidFill>
                  <a:srgbClr val="EEECE1">
                    <a:lumMod val="25000"/>
                  </a:srgbClr>
                </a:solidFill>
              </a:rPr>
              <a:t>模板：</a:t>
            </a:r>
            <a:r>
              <a:rPr lang="en-US" altLang="zh-CN" sz="100" kern="0" dirty="0">
                <a:solidFill>
                  <a:srgbClr val="EEECE1">
                    <a:lumMod val="25000"/>
                  </a:srgbClr>
                </a:solidFill>
                <a:hlinkClick r:id="rId3"/>
              </a:rPr>
              <a:t>www.1ppt.com/moban/</a:t>
            </a:r>
            <a:r>
              <a:rPr lang="en-US" altLang="zh-CN" sz="100" kern="0" dirty="0">
                <a:solidFill>
                  <a:srgbClr val="EEECE1">
                    <a:lumMod val="25000"/>
                  </a:srgbClr>
                </a:solidFill>
              </a:rPr>
              <a:t>                  PPT</a:t>
            </a:r>
            <a:r>
              <a:rPr lang="zh-CN" altLang="en-US" sz="100" kern="0" dirty="0">
                <a:solidFill>
                  <a:srgbClr val="EEECE1">
                    <a:lumMod val="25000"/>
                  </a:srgbClr>
                </a:solidFill>
              </a:rPr>
              <a:t>素材：</a:t>
            </a:r>
            <a:r>
              <a:rPr lang="en-US" altLang="zh-CN" sz="100" kern="0" dirty="0">
                <a:solidFill>
                  <a:srgbClr val="EEECE1">
                    <a:lumMod val="25000"/>
                  </a:srgbClr>
                </a:solidFill>
                <a:hlinkClick r:id="rId4"/>
              </a:rPr>
              <a:t>www.1ppt.com/sucai/</a:t>
            </a:r>
            <a:endParaRPr lang="en-US" altLang="zh-CN" sz="100" kern="0" dirty="0">
              <a:solidFill>
                <a:srgbClr val="EEECE1">
                  <a:lumMod val="25000"/>
                </a:srgbClr>
              </a:solidFill>
            </a:endParaRPr>
          </a:p>
          <a:p>
            <a:pPr defTabSz="685800">
              <a:defRPr/>
            </a:pPr>
            <a:r>
              <a:rPr lang="en-US" altLang="zh-CN" sz="100" kern="0" dirty="0">
                <a:solidFill>
                  <a:srgbClr val="EEECE1">
                    <a:lumMod val="25000"/>
                  </a:srgbClr>
                </a:solidFill>
              </a:rPr>
              <a:t>PPT</a:t>
            </a:r>
            <a:r>
              <a:rPr lang="zh-CN" altLang="en-US" sz="100" kern="0" dirty="0">
                <a:solidFill>
                  <a:srgbClr val="EEECE1">
                    <a:lumMod val="25000"/>
                  </a:srgbClr>
                </a:solidFill>
              </a:rPr>
              <a:t>背景：</a:t>
            </a:r>
            <a:r>
              <a:rPr lang="en-US" altLang="zh-CN" sz="100" kern="0" dirty="0">
                <a:solidFill>
                  <a:srgbClr val="EEECE1">
                    <a:lumMod val="25000"/>
                  </a:srgbClr>
                </a:solidFill>
                <a:hlinkClick r:id="rId5"/>
              </a:rPr>
              <a:t>www.1ppt.com/beijing/</a:t>
            </a:r>
            <a:r>
              <a:rPr lang="en-US" altLang="zh-CN" sz="100" kern="0" dirty="0">
                <a:solidFill>
                  <a:srgbClr val="EEECE1">
                    <a:lumMod val="25000"/>
                  </a:srgbClr>
                </a:solidFill>
              </a:rPr>
              <a:t>                   PPT</a:t>
            </a:r>
            <a:r>
              <a:rPr lang="zh-CN" altLang="en-US" sz="100" kern="0" dirty="0">
                <a:solidFill>
                  <a:srgbClr val="EEECE1">
                    <a:lumMod val="25000"/>
                  </a:srgbClr>
                </a:solidFill>
              </a:rPr>
              <a:t>图表：</a:t>
            </a:r>
            <a:r>
              <a:rPr lang="en-US" altLang="zh-CN" sz="100" kern="0" dirty="0">
                <a:solidFill>
                  <a:srgbClr val="EEECE1">
                    <a:lumMod val="25000"/>
                  </a:srgbClr>
                </a:solidFill>
                <a:hlinkClick r:id="rId6"/>
              </a:rPr>
              <a:t>www.1ppt.com/tubiao/</a:t>
            </a:r>
            <a:r>
              <a:rPr lang="en-US" altLang="zh-CN" sz="100" kern="0" dirty="0">
                <a:solidFill>
                  <a:srgbClr val="EEECE1">
                    <a:lumMod val="25000"/>
                  </a:srgbClr>
                </a:solidFill>
              </a:rPr>
              <a:t>      </a:t>
            </a:r>
          </a:p>
          <a:p>
            <a:pPr defTabSz="685800">
              <a:defRPr/>
            </a:pPr>
            <a:r>
              <a:rPr lang="en-US" altLang="zh-CN" sz="100" kern="0" dirty="0">
                <a:solidFill>
                  <a:srgbClr val="EEECE1">
                    <a:lumMod val="25000"/>
                  </a:srgbClr>
                </a:solidFill>
              </a:rPr>
              <a:t>PPT</a:t>
            </a:r>
            <a:r>
              <a:rPr lang="zh-CN" altLang="en-US" sz="100" kern="0" dirty="0">
                <a:solidFill>
                  <a:srgbClr val="EEECE1">
                    <a:lumMod val="25000"/>
                  </a:srgbClr>
                </a:solidFill>
              </a:rPr>
              <a:t>下载：</a:t>
            </a:r>
            <a:r>
              <a:rPr lang="en-US" altLang="zh-CN" sz="100" kern="0" dirty="0">
                <a:solidFill>
                  <a:srgbClr val="EEECE1">
                    <a:lumMod val="25000"/>
                  </a:srgbClr>
                </a:solidFill>
                <a:hlinkClick r:id="rId7"/>
              </a:rPr>
              <a:t>www.1ppt.com/xiazai/</a:t>
            </a:r>
            <a:r>
              <a:rPr lang="en-US" altLang="zh-CN" sz="100" kern="0" dirty="0">
                <a:solidFill>
                  <a:srgbClr val="EEECE1">
                    <a:lumMod val="25000"/>
                  </a:srgbClr>
                </a:solidFill>
              </a:rPr>
              <a:t>                     PPT</a:t>
            </a:r>
            <a:r>
              <a:rPr lang="zh-CN" altLang="en-US" sz="100" kern="0" dirty="0">
                <a:solidFill>
                  <a:srgbClr val="EEECE1">
                    <a:lumMod val="25000"/>
                  </a:srgbClr>
                </a:solidFill>
              </a:rPr>
              <a:t>教程： </a:t>
            </a:r>
            <a:r>
              <a:rPr lang="en-US" altLang="zh-CN" sz="100" kern="0" dirty="0">
                <a:solidFill>
                  <a:srgbClr val="EEECE1">
                    <a:lumMod val="25000"/>
                  </a:srgbClr>
                </a:solidFill>
                <a:hlinkClick r:id="rId8"/>
              </a:rPr>
              <a:t>www.1ppt.com/powerpoint/</a:t>
            </a:r>
            <a:r>
              <a:rPr lang="en-US" altLang="zh-CN" sz="100" kern="0" dirty="0">
                <a:solidFill>
                  <a:srgbClr val="EEECE1">
                    <a:lumMod val="25000"/>
                  </a:srgbClr>
                </a:solidFill>
              </a:rPr>
              <a:t>      </a:t>
            </a:r>
          </a:p>
          <a:p>
            <a:pPr defTabSz="685800">
              <a:defRPr/>
            </a:pPr>
            <a:r>
              <a:rPr lang="zh-CN" altLang="en-US" sz="100" kern="0" dirty="0">
                <a:solidFill>
                  <a:srgbClr val="EEECE1">
                    <a:lumMod val="25000"/>
                  </a:srgbClr>
                </a:solidFill>
              </a:rPr>
              <a:t>资料下载：</a:t>
            </a:r>
            <a:r>
              <a:rPr lang="en-US" altLang="zh-CN" sz="100" kern="0" dirty="0">
                <a:solidFill>
                  <a:srgbClr val="EEECE1">
                    <a:lumMod val="25000"/>
                  </a:srgbClr>
                </a:solidFill>
                <a:hlinkClick r:id="rId9"/>
              </a:rPr>
              <a:t>www.1ppt.com/ziliao/</a:t>
            </a:r>
            <a:r>
              <a:rPr lang="en-US" altLang="zh-CN" sz="100" kern="0" dirty="0">
                <a:solidFill>
                  <a:srgbClr val="EEECE1">
                    <a:lumMod val="25000"/>
                  </a:srgbClr>
                </a:solidFill>
              </a:rPr>
              <a:t>                   </a:t>
            </a:r>
            <a:r>
              <a:rPr lang="zh-CN" altLang="en-US" sz="100" kern="0" dirty="0">
                <a:solidFill>
                  <a:srgbClr val="EEECE1">
                    <a:lumMod val="25000"/>
                  </a:srgbClr>
                </a:solidFill>
              </a:rPr>
              <a:t>范文下载：</a:t>
            </a:r>
            <a:r>
              <a:rPr lang="en-US" altLang="zh-CN" sz="100" kern="0" dirty="0">
                <a:solidFill>
                  <a:srgbClr val="EEECE1">
                    <a:lumMod val="25000"/>
                  </a:srgbClr>
                </a:solidFill>
                <a:hlinkClick r:id="rId10"/>
              </a:rPr>
              <a:t>www.1ppt.com/fanwen/</a:t>
            </a:r>
            <a:r>
              <a:rPr lang="en-US" altLang="zh-CN" sz="100" kern="0" dirty="0">
                <a:solidFill>
                  <a:srgbClr val="EEECE1">
                    <a:lumMod val="25000"/>
                  </a:srgbClr>
                </a:solidFill>
              </a:rPr>
              <a:t>             </a:t>
            </a:r>
          </a:p>
          <a:p>
            <a:pPr defTabSz="685800">
              <a:defRPr/>
            </a:pPr>
            <a:r>
              <a:rPr lang="zh-CN" altLang="en-US" sz="100" kern="0" dirty="0">
                <a:solidFill>
                  <a:srgbClr val="EEECE1">
                    <a:lumMod val="25000"/>
                  </a:srgbClr>
                </a:solidFill>
              </a:rPr>
              <a:t>试卷下载：</a:t>
            </a:r>
            <a:r>
              <a:rPr lang="en-US" altLang="zh-CN" sz="100" kern="0" dirty="0">
                <a:solidFill>
                  <a:srgbClr val="EEECE1">
                    <a:lumMod val="25000"/>
                  </a:srgbClr>
                </a:solidFill>
                <a:hlinkClick r:id="rId11"/>
              </a:rPr>
              <a:t>www.1ppt.com/shiti/</a:t>
            </a:r>
            <a:r>
              <a:rPr lang="en-US" altLang="zh-CN" sz="100" kern="0" dirty="0">
                <a:solidFill>
                  <a:srgbClr val="EEECE1">
                    <a:lumMod val="25000"/>
                  </a:srgbClr>
                </a:solidFill>
              </a:rPr>
              <a:t>                     </a:t>
            </a:r>
            <a:r>
              <a:rPr lang="zh-CN" altLang="en-US" sz="100" kern="0" dirty="0">
                <a:solidFill>
                  <a:srgbClr val="EEECE1">
                    <a:lumMod val="25000"/>
                  </a:srgbClr>
                </a:solidFill>
              </a:rPr>
              <a:t>教案下载：</a:t>
            </a:r>
            <a:r>
              <a:rPr lang="en-US" altLang="zh-CN" sz="100" kern="0" dirty="0">
                <a:solidFill>
                  <a:srgbClr val="EEECE1">
                    <a:lumMod val="25000"/>
                  </a:srgbClr>
                </a:solidFill>
                <a:hlinkClick r:id="rId12"/>
              </a:rPr>
              <a:t>www.1ppt.com/jiaoan/</a:t>
            </a:r>
            <a:r>
              <a:rPr lang="en-US" altLang="zh-CN" sz="100" kern="0" dirty="0">
                <a:solidFill>
                  <a:srgbClr val="EEECE1">
                    <a:lumMod val="25000"/>
                  </a:srgbClr>
                </a:solidFill>
              </a:rPr>
              <a:t>               </a:t>
            </a:r>
          </a:p>
          <a:p>
            <a:pPr defTabSz="685800">
              <a:defRPr/>
            </a:pPr>
            <a:r>
              <a:rPr lang="en-US" altLang="zh-CN" sz="100" kern="0" dirty="0">
                <a:solidFill>
                  <a:srgbClr val="EEECE1">
                    <a:lumMod val="25000"/>
                  </a:srgbClr>
                </a:solidFill>
              </a:rPr>
              <a:t>PPT</a:t>
            </a:r>
            <a:r>
              <a:rPr lang="zh-CN" altLang="en-US" sz="100" kern="0" dirty="0">
                <a:solidFill>
                  <a:srgbClr val="EEECE1">
                    <a:lumMod val="25000"/>
                  </a:srgbClr>
                </a:solidFill>
              </a:rPr>
              <a:t>论坛：</a:t>
            </a:r>
            <a:r>
              <a:rPr lang="en-US" altLang="zh-CN" sz="100" kern="0" dirty="0">
                <a:solidFill>
                  <a:srgbClr val="EEECE1">
                    <a:lumMod val="25000"/>
                  </a:srgbClr>
                </a:solidFill>
                <a:hlinkClick r:id="rId13"/>
              </a:rPr>
              <a:t>www.1ppt.cn</a:t>
            </a:r>
            <a:r>
              <a:rPr lang="en-US" altLang="zh-CN" sz="100" kern="0" dirty="0">
                <a:solidFill>
                  <a:srgbClr val="EEECE1">
                    <a:lumMod val="25000"/>
                  </a:srgbClr>
                </a:solidFill>
              </a:rPr>
              <a:t>                                      PPT</a:t>
            </a:r>
            <a:r>
              <a:rPr lang="zh-CN" altLang="en-US" sz="100" kern="0" dirty="0">
                <a:solidFill>
                  <a:srgbClr val="EEECE1">
                    <a:lumMod val="25000"/>
                  </a:srgbClr>
                </a:solidFill>
              </a:rPr>
              <a:t>课件：</a:t>
            </a:r>
            <a:r>
              <a:rPr lang="en-US" altLang="zh-CN" sz="100" kern="0" dirty="0">
                <a:solidFill>
                  <a:srgbClr val="EEECE1">
                    <a:lumMod val="25000"/>
                  </a:srgbClr>
                </a:solidFill>
                <a:hlinkClick r:id="rId14"/>
              </a:rPr>
              <a:t>www.1ppt.com/kejian/</a:t>
            </a:r>
            <a:r>
              <a:rPr lang="en-US" altLang="zh-CN" sz="100" kern="0" dirty="0">
                <a:solidFill>
                  <a:srgbClr val="EEECE1">
                    <a:lumMod val="25000"/>
                  </a:srgbClr>
                </a:solidFill>
              </a:rPr>
              <a:t> </a:t>
            </a:r>
          </a:p>
          <a:p>
            <a:pPr defTabSz="685800">
              <a:defRPr/>
            </a:pPr>
            <a:r>
              <a:rPr lang="zh-CN" altLang="en-US" sz="100" kern="0" dirty="0">
                <a:solidFill>
                  <a:srgbClr val="EEECE1">
                    <a:lumMod val="25000"/>
                  </a:srgbClr>
                </a:solidFill>
              </a:rPr>
              <a:t>语文课件：</a:t>
            </a:r>
            <a:r>
              <a:rPr lang="en-US" altLang="zh-CN" sz="100" kern="0" dirty="0">
                <a:solidFill>
                  <a:srgbClr val="EEECE1">
                    <a:lumMod val="25000"/>
                  </a:srgbClr>
                </a:solidFill>
                <a:hlinkClick r:id="rId15"/>
              </a:rPr>
              <a:t>www.1ppt.com/kejian/yuwen/</a:t>
            </a:r>
            <a:r>
              <a:rPr lang="en-US" altLang="zh-CN" sz="100" kern="0" dirty="0">
                <a:solidFill>
                  <a:srgbClr val="EEECE1">
                    <a:lumMod val="25000"/>
                  </a:srgbClr>
                </a:solidFill>
              </a:rPr>
              <a:t>    </a:t>
            </a:r>
            <a:r>
              <a:rPr lang="zh-CN" altLang="en-US" sz="100" kern="0" dirty="0">
                <a:solidFill>
                  <a:srgbClr val="EEECE1">
                    <a:lumMod val="25000"/>
                  </a:srgbClr>
                </a:solidFill>
              </a:rPr>
              <a:t>数学课件：</a:t>
            </a:r>
            <a:r>
              <a:rPr lang="en-US" altLang="zh-CN" sz="100" kern="0" dirty="0">
                <a:solidFill>
                  <a:srgbClr val="EEECE1">
                    <a:lumMod val="25000"/>
                  </a:srgbClr>
                </a:solidFill>
                <a:hlinkClick r:id="rId16"/>
              </a:rPr>
              <a:t>www.1ppt.com/kejian/shuxue/</a:t>
            </a:r>
            <a:r>
              <a:rPr lang="en-US" altLang="zh-CN" sz="100" kern="0" dirty="0">
                <a:solidFill>
                  <a:srgbClr val="EEECE1">
                    <a:lumMod val="25000"/>
                  </a:srgbClr>
                </a:solidFill>
              </a:rPr>
              <a:t> </a:t>
            </a:r>
          </a:p>
          <a:p>
            <a:pPr defTabSz="685800">
              <a:defRPr/>
            </a:pPr>
            <a:r>
              <a:rPr lang="zh-CN" altLang="en-US" sz="100" kern="0" dirty="0">
                <a:solidFill>
                  <a:srgbClr val="EEECE1">
                    <a:lumMod val="25000"/>
                  </a:srgbClr>
                </a:solidFill>
              </a:rPr>
              <a:t>英语课件：</a:t>
            </a:r>
            <a:r>
              <a:rPr lang="en-US" altLang="zh-CN" sz="100" kern="0" dirty="0">
                <a:solidFill>
                  <a:srgbClr val="EEECE1">
                    <a:lumMod val="25000"/>
                  </a:srgbClr>
                </a:solidFill>
                <a:hlinkClick r:id="rId17"/>
              </a:rPr>
              <a:t>www.1ppt.com/kejian/yingyu/</a:t>
            </a:r>
            <a:r>
              <a:rPr lang="en-US" altLang="zh-CN" sz="100" kern="0" dirty="0">
                <a:solidFill>
                  <a:srgbClr val="EEECE1">
                    <a:lumMod val="25000"/>
                  </a:srgbClr>
                </a:solidFill>
              </a:rPr>
              <a:t>    </a:t>
            </a:r>
            <a:r>
              <a:rPr lang="zh-CN" altLang="en-US" sz="100" kern="0" dirty="0">
                <a:solidFill>
                  <a:srgbClr val="EEECE1">
                    <a:lumMod val="25000"/>
                  </a:srgbClr>
                </a:solidFill>
              </a:rPr>
              <a:t>美术课件：</a:t>
            </a:r>
            <a:r>
              <a:rPr lang="en-US" altLang="zh-CN" sz="100" kern="0" dirty="0">
                <a:solidFill>
                  <a:srgbClr val="EEECE1">
                    <a:lumMod val="25000"/>
                  </a:srgbClr>
                </a:solidFill>
                <a:hlinkClick r:id="rId18"/>
              </a:rPr>
              <a:t>www.1ppt.com/kejian/meishu/</a:t>
            </a:r>
            <a:r>
              <a:rPr lang="en-US" altLang="zh-CN" sz="100" kern="0" dirty="0">
                <a:solidFill>
                  <a:srgbClr val="EEECE1">
                    <a:lumMod val="25000"/>
                  </a:srgbClr>
                </a:solidFill>
              </a:rPr>
              <a:t> </a:t>
            </a:r>
          </a:p>
          <a:p>
            <a:pPr defTabSz="685800">
              <a:defRPr/>
            </a:pPr>
            <a:r>
              <a:rPr lang="zh-CN" altLang="en-US" sz="100" kern="0" dirty="0">
                <a:solidFill>
                  <a:srgbClr val="EEECE1">
                    <a:lumMod val="25000"/>
                  </a:srgbClr>
                </a:solidFill>
              </a:rPr>
              <a:t>科学课件：</a:t>
            </a:r>
            <a:r>
              <a:rPr lang="en-US" altLang="zh-CN" sz="100" kern="0" dirty="0">
                <a:solidFill>
                  <a:srgbClr val="EEECE1">
                    <a:lumMod val="25000"/>
                  </a:srgbClr>
                </a:solidFill>
                <a:hlinkClick r:id="rId19"/>
              </a:rPr>
              <a:t>www.1ppt.com/kejian/kexue/</a:t>
            </a:r>
            <a:r>
              <a:rPr lang="en-US" altLang="zh-CN" sz="100" kern="0" dirty="0">
                <a:solidFill>
                  <a:srgbClr val="EEECE1">
                    <a:lumMod val="25000"/>
                  </a:srgbClr>
                </a:solidFill>
              </a:rPr>
              <a:t>     </a:t>
            </a:r>
            <a:r>
              <a:rPr lang="zh-CN" altLang="en-US" sz="100" kern="0" dirty="0">
                <a:solidFill>
                  <a:srgbClr val="EEECE1">
                    <a:lumMod val="25000"/>
                  </a:srgbClr>
                </a:solidFill>
              </a:rPr>
              <a:t>物理课件：</a:t>
            </a:r>
            <a:r>
              <a:rPr lang="en-US" altLang="zh-CN" sz="100" kern="0" dirty="0">
                <a:solidFill>
                  <a:srgbClr val="EEECE1">
                    <a:lumMod val="25000"/>
                  </a:srgbClr>
                </a:solidFill>
                <a:hlinkClick r:id="rId20"/>
              </a:rPr>
              <a:t>www.1ppt.com/kejian/wuli/</a:t>
            </a:r>
            <a:r>
              <a:rPr lang="en-US" altLang="zh-CN" sz="100" kern="0" dirty="0">
                <a:solidFill>
                  <a:srgbClr val="EEECE1">
                    <a:lumMod val="25000"/>
                  </a:srgbClr>
                </a:solidFill>
              </a:rPr>
              <a:t> </a:t>
            </a:r>
          </a:p>
          <a:p>
            <a:pPr defTabSz="685800">
              <a:defRPr/>
            </a:pPr>
            <a:r>
              <a:rPr lang="zh-CN" altLang="en-US" sz="100" kern="0" dirty="0">
                <a:solidFill>
                  <a:srgbClr val="EEECE1">
                    <a:lumMod val="25000"/>
                  </a:srgbClr>
                </a:solidFill>
              </a:rPr>
              <a:t>化学课件：</a:t>
            </a:r>
            <a:r>
              <a:rPr lang="en-US" altLang="zh-CN" sz="100" kern="0" dirty="0">
                <a:solidFill>
                  <a:srgbClr val="EEECE1">
                    <a:lumMod val="25000"/>
                  </a:srgbClr>
                </a:solidFill>
                <a:hlinkClick r:id="rId21"/>
              </a:rPr>
              <a:t>www.1ppt.com/kejian/huaxue/</a:t>
            </a:r>
            <a:r>
              <a:rPr lang="en-US" altLang="zh-CN" sz="100" kern="0" dirty="0">
                <a:solidFill>
                  <a:srgbClr val="EEECE1">
                    <a:lumMod val="25000"/>
                  </a:srgbClr>
                </a:solidFill>
              </a:rPr>
              <a:t>  </a:t>
            </a:r>
            <a:r>
              <a:rPr lang="zh-CN" altLang="en-US" sz="100" kern="0" dirty="0">
                <a:solidFill>
                  <a:srgbClr val="EEECE1">
                    <a:lumMod val="25000"/>
                  </a:srgbClr>
                </a:solidFill>
              </a:rPr>
              <a:t>生物课件：</a:t>
            </a:r>
            <a:r>
              <a:rPr lang="en-US" altLang="zh-CN" sz="100" kern="0" dirty="0">
                <a:solidFill>
                  <a:srgbClr val="EEECE1">
                    <a:lumMod val="25000"/>
                  </a:srgbClr>
                </a:solidFill>
                <a:hlinkClick r:id="rId22"/>
              </a:rPr>
              <a:t>www.1ppt.com/kejian/shengwu/</a:t>
            </a:r>
            <a:r>
              <a:rPr lang="en-US" altLang="zh-CN" sz="100" kern="0" dirty="0">
                <a:solidFill>
                  <a:srgbClr val="EEECE1">
                    <a:lumMod val="25000"/>
                  </a:srgbClr>
                </a:solidFill>
              </a:rPr>
              <a:t> </a:t>
            </a:r>
          </a:p>
          <a:p>
            <a:pPr defTabSz="685800">
              <a:defRPr/>
            </a:pPr>
            <a:r>
              <a:rPr lang="zh-CN" altLang="en-US" sz="100" kern="0" dirty="0">
                <a:solidFill>
                  <a:srgbClr val="EEECE1">
                    <a:lumMod val="25000"/>
                  </a:srgbClr>
                </a:solidFill>
              </a:rPr>
              <a:t>地理课件：</a:t>
            </a:r>
            <a:r>
              <a:rPr lang="en-US" altLang="zh-CN" sz="100" kern="0" dirty="0">
                <a:solidFill>
                  <a:srgbClr val="EEECE1">
                    <a:lumMod val="25000"/>
                  </a:srgbClr>
                </a:solidFill>
                <a:hlinkClick r:id="rId23"/>
              </a:rPr>
              <a:t>www.1ppt.com/kejian/dili/</a:t>
            </a:r>
            <a:r>
              <a:rPr lang="en-US" altLang="zh-CN" sz="100" kern="0" dirty="0">
                <a:solidFill>
                  <a:srgbClr val="EEECE1">
                    <a:lumMod val="25000"/>
                  </a:srgbClr>
                </a:solidFill>
              </a:rPr>
              <a:t>          </a:t>
            </a:r>
            <a:r>
              <a:rPr lang="zh-CN" altLang="en-US" sz="100" kern="0" dirty="0">
                <a:solidFill>
                  <a:srgbClr val="EEECE1">
                    <a:lumMod val="25000"/>
                  </a:srgbClr>
                </a:solidFill>
              </a:rPr>
              <a:t>历史课件：</a:t>
            </a:r>
            <a:r>
              <a:rPr lang="en-US" altLang="zh-CN" sz="100" kern="0" dirty="0">
                <a:solidFill>
                  <a:srgbClr val="EEECE1">
                    <a:lumMod val="25000"/>
                  </a:srgbClr>
                </a:solidFill>
                <a:hlinkClick r:id="rId24"/>
              </a:rPr>
              <a:t>www.1ppt.com/kejian/lishi/</a:t>
            </a:r>
            <a:r>
              <a:rPr lang="en-US" altLang="zh-CN" sz="100" kern="0" dirty="0">
                <a:solidFill>
                  <a:srgbClr val="EEECE1">
                    <a:lumMod val="25000"/>
                  </a:srgbClr>
                </a:solidFill>
              </a:rPr>
              <a:t>        </a:t>
            </a:r>
          </a:p>
          <a:p>
            <a:pPr defTabSz="685800">
              <a:defRPr/>
            </a:pPr>
            <a:r>
              <a:rPr lang="en-US" altLang="zh-CN" sz="100" kern="0" dirty="0">
                <a:solidFill>
                  <a:srgbClr val="EEECE1">
                    <a:lumMod val="25000"/>
                  </a:srgbClr>
                </a:solidFill>
              </a:rPr>
              <a:t>  c</a:t>
            </a:r>
            <a:endParaRPr lang="zh-CN" altLang="en-US" sz="100" kern="0" dirty="0">
              <a:solidFill>
                <a:srgbClr val="EEECE1">
                  <a:lumMod val="25000"/>
                </a:srgbClr>
              </a:solidFill>
            </a:endParaRPr>
          </a:p>
        </p:txBody>
      </p:sp>
      <p:pic>
        <p:nvPicPr>
          <p:cNvPr id="4" name="图片 3"/>
          <p:cNvPicPr>
            <a:picLocks noChangeAspect="1"/>
          </p:cNvPicPr>
          <p:nvPr/>
        </p:nvPicPr>
        <p:blipFill>
          <a:blip r:embed="rId25"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369606" cy="438582"/>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节日习俗</a:t>
            </a:r>
          </a:p>
        </p:txBody>
      </p:sp>
      <p:pic>
        <p:nvPicPr>
          <p:cNvPr id="3" name="图片 2"/>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7308304" y="371713"/>
            <a:ext cx="1713958" cy="1318429"/>
          </a:xfrm>
          <a:prstGeom prst="rect">
            <a:avLst/>
          </a:prstGeom>
        </p:spPr>
      </p:pic>
      <p:pic>
        <p:nvPicPr>
          <p:cNvPr id="6" name="图片 5"/>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0" y="2361169"/>
            <a:ext cx="2085465" cy="2779202"/>
          </a:xfrm>
          <a:prstGeom prst="rect">
            <a:avLst/>
          </a:prstGeom>
        </p:spPr>
      </p:pic>
      <p:sp>
        <p:nvSpPr>
          <p:cNvPr id="2" name="矩形 1"/>
          <p:cNvSpPr/>
          <p:nvPr/>
        </p:nvSpPr>
        <p:spPr>
          <a:xfrm>
            <a:off x="2170136" y="1197623"/>
            <a:ext cx="5355792" cy="3194721"/>
          </a:xfrm>
          <a:prstGeom prst="rect">
            <a:avLst/>
          </a:prstGeom>
        </p:spPr>
        <p:txBody>
          <a:bodyPr wrap="square">
            <a:spAutoFit/>
          </a:bodyPr>
          <a:lstStyle/>
          <a:p>
            <a:pPr defTabSz="685800">
              <a:lnSpc>
                <a:spcPct val="120000"/>
              </a:lnSpc>
            </a:pPr>
            <a:r>
              <a:rPr lang="zh-CN" altLang="en-US" sz="2800">
                <a:solidFill>
                  <a:srgbClr val="0A5F40"/>
                </a:solidFill>
                <a:latin typeface="微软雅黑" panose="020B0503020204020204" pitchFamily="34" charset="-122"/>
                <a:ea typeface="微软雅黑" panose="020B0503020204020204" pitchFamily="34" charset="-122"/>
              </a:rPr>
              <a:t>俗话说：“清明螺，赛只鹅。”农家有清明吃螺蛳的习惯，这天用针挑出螺蛳肉烹食，叫“挑青”。吃后将螺蛳壳扔到房顶上，据说屋瓦上发出的滚动声能吓跑老鼠，有利于清明后的养蚕。</a:t>
            </a:r>
          </a:p>
        </p:txBody>
      </p:sp>
      <p:sp>
        <p:nvSpPr>
          <p:cNvPr id="9" name="矩形 8"/>
          <p:cNvSpPr/>
          <p:nvPr/>
        </p:nvSpPr>
        <p:spPr>
          <a:xfrm>
            <a:off x="3869549" y="464933"/>
            <a:ext cx="1682192" cy="639470"/>
          </a:xfrm>
          <a:prstGeom prst="rect">
            <a:avLst/>
          </a:prstGeom>
        </p:spPr>
        <p:txBody>
          <a:bodyPr wrap="none" lIns="68580" tIns="34290" rIns="68580" bIns="34290">
            <a:spAutoFit/>
          </a:bodyPr>
          <a:lstStyle/>
          <a:p>
            <a:pPr algn="ctr" defTabSz="685800">
              <a:lnSpc>
                <a:spcPct val="150000"/>
              </a:lnSpc>
            </a:pPr>
            <a:r>
              <a:rPr lang="en-US" altLang="zh-CN" sz="2800" b="1" smtClean="0">
                <a:solidFill>
                  <a:srgbClr val="0A5F40"/>
                </a:solidFill>
                <a:latin typeface="微软雅黑" panose="020B0503020204020204" pitchFamily="34" charset="-122"/>
                <a:ea typeface="微软雅黑" panose="020B0503020204020204" pitchFamily="34" charset="-122"/>
              </a:rPr>
              <a:t>【</a:t>
            </a:r>
            <a:r>
              <a:rPr lang="zh-CN" altLang="en-US" sz="2800" b="1" smtClean="0">
                <a:solidFill>
                  <a:srgbClr val="0A5F40"/>
                </a:solidFill>
                <a:latin typeface="微软雅黑" panose="020B0503020204020204" pitchFamily="34" charset="-122"/>
                <a:ea typeface="微软雅黑" panose="020B0503020204020204" pitchFamily="34" charset="-122"/>
              </a:rPr>
              <a:t>螺蛳</a:t>
            </a:r>
            <a:r>
              <a:rPr lang="en-US" altLang="zh-CN" sz="2800" b="1" smtClean="0">
                <a:solidFill>
                  <a:srgbClr val="0A5F40"/>
                </a:solidFill>
                <a:latin typeface="微软雅黑" panose="020B0503020204020204" pitchFamily="34" charset="-122"/>
                <a:ea typeface="微软雅黑" panose="020B0503020204020204" pitchFamily="34" charset="-122"/>
              </a:rPr>
              <a:t>】</a:t>
            </a:r>
            <a:r>
              <a:rPr lang="zh-CN" altLang="en-US" sz="2800" b="1" smtClean="0">
                <a:solidFill>
                  <a:srgbClr val="0A5F40"/>
                </a:solidFill>
                <a:latin typeface="微软雅黑" panose="020B0503020204020204" pitchFamily="34" charset="-122"/>
                <a:ea typeface="微软雅黑" panose="020B0503020204020204" pitchFamily="34" charset="-122"/>
              </a:rPr>
              <a:t> </a:t>
            </a:r>
            <a:endParaRPr lang="zh-CN" altLang="en-US" sz="2800" b="1">
              <a:solidFill>
                <a:srgbClr val="0A5F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128496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685098">
            <a:off x="-460431" y="-95928"/>
            <a:ext cx="2998324" cy="2106931"/>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1560787"/>
            <a:ext cx="9144000" cy="3582713"/>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016340" y="20191"/>
            <a:ext cx="1069217" cy="1874692"/>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74944" y="2054613"/>
            <a:ext cx="1400175" cy="400050"/>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3441077"/>
            <a:ext cx="1400175" cy="400050"/>
          </a:xfrm>
          <a:prstGeom prst="rect">
            <a:avLst/>
          </a:prstGeom>
        </p:spPr>
      </p:pic>
      <p:pic>
        <p:nvPicPr>
          <p:cNvPr id="11" name="图片 10"/>
          <p:cNvPicPr>
            <a:picLocks noChangeAspect="1"/>
          </p:cNvPicPr>
          <p:nvPr/>
        </p:nvPicPr>
        <p:blipFill>
          <a:blip r:embed="rId7"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flipH="1">
            <a:off x="192869" y="3841128"/>
            <a:ext cx="2098371" cy="1215268"/>
          </a:xfrm>
          <a:prstGeom prst="rect">
            <a:avLst/>
          </a:prstGeom>
        </p:spPr>
      </p:pic>
      <p:sp>
        <p:nvSpPr>
          <p:cNvPr id="13" name="矩形 12"/>
          <p:cNvSpPr/>
          <p:nvPr/>
        </p:nvSpPr>
        <p:spPr>
          <a:xfrm>
            <a:off x="4502719" y="1262059"/>
            <a:ext cx="138564" cy="992579"/>
          </a:xfrm>
          <a:prstGeom prst="rect">
            <a:avLst/>
          </a:prstGeom>
        </p:spPr>
        <p:txBody>
          <a:bodyPr wrap="none" lIns="68580" tIns="34290" rIns="68580" bIns="34290">
            <a:spAutoFit/>
          </a:bodyPr>
          <a:lstStyle/>
          <a:p>
            <a:pPr algn="ctr" defTabSz="685800"/>
            <a:endParaRPr lang="zh-CN" altLang="en-US" sz="6000">
              <a:solidFill>
                <a:srgbClr val="0A5F40"/>
              </a:solidFill>
              <a:latin typeface="汉仪锦昌体简" panose="00020600040101010101" pitchFamily="18" charset="-122"/>
              <a:ea typeface="汉仪锦昌体简" panose="00020600040101010101" pitchFamily="18" charset="-122"/>
            </a:endParaRPr>
          </a:p>
        </p:txBody>
      </p:sp>
      <p:grpSp>
        <p:nvGrpSpPr>
          <p:cNvPr id="22" name="组合 21"/>
          <p:cNvGrpSpPr/>
          <p:nvPr/>
        </p:nvGrpSpPr>
        <p:grpSpPr>
          <a:xfrm>
            <a:off x="1330061" y="2374326"/>
            <a:ext cx="6483880" cy="120639"/>
            <a:chOff x="1976635" y="3298563"/>
            <a:chExt cx="8645173" cy="160852"/>
          </a:xfrm>
        </p:grpSpPr>
        <p:cxnSp>
          <p:nvCxnSpPr>
            <p:cNvPr id="16" name="直接连接符 15"/>
            <p:cNvCxnSpPr/>
            <p:nvPr/>
          </p:nvCxnSpPr>
          <p:spPr>
            <a:xfrm>
              <a:off x="1976635" y="3298563"/>
              <a:ext cx="864517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276945" y="3459415"/>
              <a:ext cx="604455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3348588" y="2636881"/>
            <a:ext cx="3023905" cy="761747"/>
          </a:xfrm>
          <a:prstGeom prst="rect">
            <a:avLst/>
          </a:prstGeom>
        </p:spPr>
        <p:txBody>
          <a:bodyPr wrap="none" lIns="68580" tIns="34290" rIns="68580" bIns="34290">
            <a:spAutoFit/>
          </a:bodyPr>
          <a:lstStyle/>
          <a:p>
            <a:pPr defTabSz="685800"/>
            <a:r>
              <a:rPr lang="zh-CN" altLang="en-US" sz="4500" b="1" noProof="1">
                <a:solidFill>
                  <a:srgbClr val="0A5F40"/>
                </a:solidFill>
                <a:latin typeface="微软雅黑" panose="020B0503020204020204" pitchFamily="34" charset="-122"/>
                <a:ea typeface="微软雅黑" panose="020B0503020204020204" pitchFamily="34" charset="-122"/>
              </a:rPr>
              <a:t>清明节诗词</a:t>
            </a:r>
          </a:p>
        </p:txBody>
      </p:sp>
    </p:spTree>
    <p:extLst>
      <p:ext uri="{BB962C8B-B14F-4D97-AF65-F5344CB8AC3E}">
        <p14:creationId xmlns:p14="http://schemas.microsoft.com/office/powerpoint/2010/main" val="41261613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10" presetClass="entr" presetSubtype="0" fill="hold" nodeType="afterEffec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2" presetClass="entr" presetSubtype="8" fill="hold" grpId="0" nodeType="afterEffec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6" presetClass="entr" presetSubtype="21" fill="hold" nodeType="afterEffect">
                                  <p:childTnLst>
                                    <p:set>
                                      <p:cBhvr>
                                        <p:cTn id="28" dur="1" fill="hold">
                                          <p:stCondLst>
                                            <p:cond delay="0"/>
                                          </p:stCondLst>
                                        </p:cTn>
                                        <p:tgtEl>
                                          <p:spTgt spid="22"/>
                                        </p:tgtEl>
                                        <p:attrNameLst>
                                          <p:attrName>style.visibility</p:attrName>
                                        </p:attrNameLst>
                                      </p:cBhvr>
                                      <p:to>
                                        <p:strVal val="visible"/>
                                      </p:to>
                                    </p:set>
                                    <p:animEffect transition="in" filter="barn(inVertical)">
                                      <p:cBhvr>
                                        <p:cTn id="29" dur="500"/>
                                        <p:tgtEl>
                                          <p:spTgt spid="22"/>
                                        </p:tgtEl>
                                      </p:cBhvr>
                                    </p:animEffect>
                                  </p:childTnLst>
                                </p:cTn>
                              </p:par>
                            </p:childTnLst>
                          </p:cTn>
                        </p:par>
                        <p:par>
                          <p:cTn id="30" fill="hold">
                            <p:stCondLst>
                              <p:cond delay="3000"/>
                            </p:stCondLst>
                            <p:childTnLst>
                              <p:par>
                                <p:cTn id="31" presetID="14" presetClass="entr" presetSubtype="10" fill="hold" grpId="0" nodeType="afterEffec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500"/>
                                        <p:tgtEl>
                                          <p:spTgt spid="23"/>
                                        </p:tgtEl>
                                      </p:cBhvr>
                                    </p:animEffect>
                                  </p:childTnLst>
                                </p:cTn>
                              </p:par>
                            </p:childTnLst>
                          </p:cTn>
                        </p:par>
                        <p:par>
                          <p:cTn id="34" fill="hold">
                            <p:stCondLst>
                              <p:cond delay="3500"/>
                            </p:stCondLst>
                            <p:childTnLst>
                              <p:par>
                                <p:cTn id="35" presetID="22" presetClass="entr" presetSubtype="8" fill="hold" nodeType="afterEffec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nodeType="withEffec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677382" cy="438582"/>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清明节诗词</a:t>
            </a:r>
          </a:p>
        </p:txBody>
      </p:sp>
      <p:sp>
        <p:nvSpPr>
          <p:cNvPr id="16" name="大演PPT熊猫设计"/>
          <p:cNvSpPr txBox="1">
            <a:spLocks noRot="1" noChangeArrowheads="1"/>
          </p:cNvSpPr>
          <p:nvPr/>
        </p:nvSpPr>
        <p:spPr>
          <a:xfrm>
            <a:off x="3851920" y="677825"/>
            <a:ext cx="3068782" cy="122482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050" dirty="0">
                <a:solidFill>
                  <a:schemeClr val="tx1">
                    <a:lumMod val="95000"/>
                    <a:lumOff val="5000"/>
                  </a:schemeClr>
                </a:solidFill>
                <a:latin typeface="Arial"/>
                <a:ea typeface="华文新魏"/>
                <a:sym typeface="Arial"/>
              </a:rPr>
              <a:t>清明</a:t>
            </a:r>
            <a:br>
              <a:rPr lang="zh-CN" altLang="en-US" sz="4050" dirty="0">
                <a:solidFill>
                  <a:schemeClr val="tx1">
                    <a:lumMod val="95000"/>
                    <a:lumOff val="5000"/>
                  </a:schemeClr>
                </a:solidFill>
                <a:latin typeface="Arial"/>
                <a:ea typeface="华文新魏"/>
                <a:sym typeface="Arial"/>
              </a:rPr>
            </a:br>
            <a:r>
              <a:rPr lang="zh-CN" altLang="en-US" sz="3000" dirty="0">
                <a:solidFill>
                  <a:schemeClr val="tx1">
                    <a:lumMod val="95000"/>
                    <a:lumOff val="5000"/>
                  </a:schemeClr>
                </a:solidFill>
                <a:latin typeface="Arial"/>
                <a:ea typeface="华文新魏"/>
                <a:sym typeface="Arial"/>
              </a:rPr>
              <a:t>            </a:t>
            </a:r>
            <a:r>
              <a:rPr lang="en-US" altLang="zh-CN" sz="2100" dirty="0">
                <a:solidFill>
                  <a:schemeClr val="tx1">
                    <a:lumMod val="95000"/>
                    <a:lumOff val="5000"/>
                  </a:schemeClr>
                </a:solidFill>
                <a:latin typeface="Arial"/>
                <a:ea typeface="华文新魏"/>
                <a:sym typeface="Arial"/>
              </a:rPr>
              <a:t>—</a:t>
            </a:r>
            <a:r>
              <a:rPr lang="zh-CN" altLang="en-US" sz="2100">
                <a:solidFill>
                  <a:schemeClr val="tx1">
                    <a:lumMod val="95000"/>
                    <a:lumOff val="5000"/>
                  </a:schemeClr>
                </a:solidFill>
                <a:latin typeface="Arial"/>
                <a:ea typeface="华文新魏"/>
                <a:sym typeface="Arial"/>
              </a:rPr>
              <a:t>杜</a:t>
            </a:r>
            <a:r>
              <a:rPr lang="zh-CN" altLang="en-US" sz="2100" smtClean="0">
                <a:solidFill>
                  <a:schemeClr val="tx1">
                    <a:lumMod val="95000"/>
                    <a:lumOff val="5000"/>
                  </a:schemeClr>
                </a:solidFill>
                <a:latin typeface="Arial"/>
                <a:ea typeface="华文新魏"/>
                <a:sym typeface="Arial"/>
              </a:rPr>
              <a:t>牧</a:t>
            </a:r>
            <a:r>
              <a:rPr lang="en-US" altLang="zh-CN" sz="2100" smtClean="0">
                <a:solidFill>
                  <a:schemeClr val="tx1">
                    <a:lumMod val="95000"/>
                    <a:lumOff val="5000"/>
                  </a:schemeClr>
                </a:solidFill>
                <a:latin typeface="Arial"/>
                <a:ea typeface="华文新魏"/>
                <a:sym typeface="Arial"/>
              </a:rPr>
              <a:t>〔</a:t>
            </a:r>
            <a:r>
              <a:rPr lang="zh-CN" altLang="en-US" sz="2100" smtClean="0">
                <a:solidFill>
                  <a:schemeClr val="tx1">
                    <a:lumMod val="95000"/>
                    <a:lumOff val="5000"/>
                  </a:schemeClr>
                </a:solidFill>
                <a:latin typeface="Arial"/>
                <a:ea typeface="华文新魏"/>
                <a:sym typeface="Arial"/>
              </a:rPr>
              <a:t>唐代</a:t>
            </a:r>
            <a:r>
              <a:rPr lang="en-US" altLang="zh-CN" sz="2100">
                <a:solidFill>
                  <a:schemeClr val="tx1">
                    <a:lumMod val="95000"/>
                    <a:lumOff val="5000"/>
                  </a:schemeClr>
                </a:solidFill>
                <a:latin typeface="Arial"/>
                <a:ea typeface="华文新魏"/>
                <a:sym typeface="Arial"/>
              </a:rPr>
              <a:t>〕</a:t>
            </a:r>
            <a:endParaRPr lang="zh-CN" altLang="en-US" sz="2100" dirty="0">
              <a:solidFill>
                <a:schemeClr val="tx1">
                  <a:lumMod val="95000"/>
                  <a:lumOff val="5000"/>
                </a:schemeClr>
              </a:solidFill>
              <a:latin typeface="Arial"/>
              <a:ea typeface="华文新魏"/>
              <a:sym typeface="Arial"/>
            </a:endParaRPr>
          </a:p>
        </p:txBody>
      </p:sp>
      <p:sp>
        <p:nvSpPr>
          <p:cNvPr id="17" name="Rectangle 3"/>
          <p:cNvSpPr txBox="1">
            <a:spLocks noRot="1" noChangeArrowheads="1"/>
          </p:cNvSpPr>
          <p:nvPr/>
        </p:nvSpPr>
        <p:spPr>
          <a:xfrm>
            <a:off x="1463095" y="1799503"/>
            <a:ext cx="6372008" cy="15163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dirty="0">
                <a:solidFill>
                  <a:schemeClr val="tx1">
                    <a:lumMod val="95000"/>
                    <a:lumOff val="5000"/>
                  </a:schemeClr>
                </a:solidFill>
                <a:latin typeface="Arial"/>
                <a:ea typeface="华文新魏"/>
                <a:sym typeface="Arial"/>
              </a:rPr>
              <a:t>清明时节雨纷纷， 路上行人欲断魂。</a:t>
            </a:r>
          </a:p>
          <a:p>
            <a:pPr marL="0" indent="0" algn="ctr">
              <a:lnSpc>
                <a:spcPct val="150000"/>
              </a:lnSpc>
              <a:spcBef>
                <a:spcPts val="0"/>
              </a:spcBef>
              <a:buNone/>
            </a:pPr>
            <a:r>
              <a:rPr lang="zh-CN" altLang="en-US" dirty="0">
                <a:solidFill>
                  <a:schemeClr val="tx1">
                    <a:lumMod val="95000"/>
                    <a:lumOff val="5000"/>
                  </a:schemeClr>
                </a:solidFill>
                <a:latin typeface="Arial"/>
                <a:ea typeface="华文新魏"/>
                <a:sym typeface="Arial"/>
              </a:rPr>
              <a:t>借问酒家何处有， 牧童遥指杏花村。 </a:t>
            </a:r>
          </a:p>
          <a:p>
            <a:pPr marL="0" indent="0" algn="ctr">
              <a:lnSpc>
                <a:spcPct val="150000"/>
              </a:lnSpc>
              <a:spcBef>
                <a:spcPts val="0"/>
              </a:spcBef>
              <a:buNone/>
            </a:pPr>
            <a:endParaRPr lang="en-US" altLang="zh-CN" dirty="0">
              <a:solidFill>
                <a:schemeClr val="tx1">
                  <a:lumMod val="95000"/>
                  <a:lumOff val="5000"/>
                </a:schemeClr>
              </a:solidFill>
              <a:latin typeface="Arial"/>
              <a:ea typeface="华文新魏"/>
              <a:sym typeface="Arial"/>
            </a:endParaRPr>
          </a:p>
        </p:txBody>
      </p:sp>
    </p:spTree>
    <p:extLst>
      <p:ext uri="{BB962C8B-B14F-4D97-AF65-F5344CB8AC3E}">
        <p14:creationId xmlns:p14="http://schemas.microsoft.com/office/powerpoint/2010/main" val="28047215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677382" cy="438582"/>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清明节诗词</a:t>
            </a:r>
          </a:p>
        </p:txBody>
      </p:sp>
      <p:sp>
        <p:nvSpPr>
          <p:cNvPr id="16" name="大演PPT熊猫设计"/>
          <p:cNvSpPr txBox="1">
            <a:spLocks noRot="1" noChangeArrowheads="1"/>
          </p:cNvSpPr>
          <p:nvPr/>
        </p:nvSpPr>
        <p:spPr>
          <a:xfrm>
            <a:off x="2771800" y="677826"/>
            <a:ext cx="4392488" cy="122482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050" smtClean="0">
                <a:solidFill>
                  <a:schemeClr val="tx1">
                    <a:lumMod val="95000"/>
                    <a:lumOff val="5000"/>
                  </a:schemeClr>
                </a:solidFill>
                <a:latin typeface="Arial"/>
                <a:ea typeface="华文新魏"/>
                <a:sym typeface="Arial"/>
              </a:rPr>
              <a:t>苏</a:t>
            </a:r>
            <a:r>
              <a:rPr lang="zh-CN" altLang="en-US" sz="4050">
                <a:solidFill>
                  <a:schemeClr val="tx1">
                    <a:lumMod val="95000"/>
                    <a:lumOff val="5000"/>
                  </a:schemeClr>
                </a:solidFill>
                <a:latin typeface="Arial"/>
                <a:ea typeface="华文新魏"/>
                <a:sym typeface="Arial"/>
              </a:rPr>
              <a:t>堤清明即事</a:t>
            </a:r>
            <a:br>
              <a:rPr lang="zh-CN" altLang="en-US" sz="4050">
                <a:solidFill>
                  <a:schemeClr val="tx1">
                    <a:lumMod val="95000"/>
                    <a:lumOff val="5000"/>
                  </a:schemeClr>
                </a:solidFill>
                <a:latin typeface="Arial"/>
                <a:ea typeface="华文新魏"/>
                <a:sym typeface="Arial"/>
              </a:rPr>
            </a:br>
            <a:r>
              <a:rPr lang="zh-CN" altLang="en-US" sz="3000" smtClean="0">
                <a:solidFill>
                  <a:schemeClr val="tx1">
                    <a:lumMod val="95000"/>
                    <a:lumOff val="5000"/>
                  </a:schemeClr>
                </a:solidFill>
                <a:latin typeface="Arial"/>
                <a:ea typeface="华文新魏"/>
                <a:sym typeface="Arial"/>
              </a:rPr>
              <a:t>            </a:t>
            </a:r>
            <a:r>
              <a:rPr lang="en-US" altLang="zh-CN" sz="2100" smtClean="0">
                <a:solidFill>
                  <a:schemeClr val="tx1">
                    <a:lumMod val="95000"/>
                    <a:lumOff val="5000"/>
                  </a:schemeClr>
                </a:solidFill>
                <a:latin typeface="Arial"/>
                <a:ea typeface="华文新魏"/>
                <a:sym typeface="Arial"/>
              </a:rPr>
              <a:t>—</a:t>
            </a:r>
            <a:r>
              <a:rPr lang="zh-CN" altLang="en-US" sz="2100">
                <a:solidFill>
                  <a:schemeClr val="tx1">
                    <a:lumMod val="95000"/>
                    <a:lumOff val="5000"/>
                  </a:schemeClr>
                </a:solidFill>
                <a:latin typeface="Arial"/>
                <a:ea typeface="华文新魏"/>
                <a:sym typeface="Arial"/>
              </a:rPr>
              <a:t>吴惟信</a:t>
            </a:r>
            <a:r>
              <a:rPr lang="en-US" altLang="zh-CN" sz="2100">
                <a:solidFill>
                  <a:schemeClr val="tx1">
                    <a:lumMod val="95000"/>
                    <a:lumOff val="5000"/>
                  </a:schemeClr>
                </a:solidFill>
                <a:latin typeface="Arial"/>
                <a:ea typeface="华文新魏"/>
                <a:sym typeface="Arial"/>
              </a:rPr>
              <a:t>〔</a:t>
            </a:r>
            <a:r>
              <a:rPr lang="zh-CN" altLang="en-US" sz="2100">
                <a:solidFill>
                  <a:schemeClr val="tx1">
                    <a:lumMod val="95000"/>
                    <a:lumOff val="5000"/>
                  </a:schemeClr>
                </a:solidFill>
                <a:latin typeface="Arial"/>
                <a:ea typeface="华文新魏"/>
                <a:sym typeface="Arial"/>
              </a:rPr>
              <a:t>宋代</a:t>
            </a:r>
            <a:r>
              <a:rPr lang="en-US" altLang="zh-CN" sz="2100">
                <a:solidFill>
                  <a:schemeClr val="tx1">
                    <a:lumMod val="95000"/>
                    <a:lumOff val="5000"/>
                  </a:schemeClr>
                </a:solidFill>
                <a:latin typeface="Arial"/>
                <a:ea typeface="华文新魏"/>
                <a:sym typeface="Arial"/>
              </a:rPr>
              <a:t>〕</a:t>
            </a:r>
            <a:endParaRPr lang="zh-CN" altLang="en-US" sz="2100" dirty="0">
              <a:solidFill>
                <a:schemeClr val="tx1">
                  <a:lumMod val="95000"/>
                  <a:lumOff val="5000"/>
                </a:schemeClr>
              </a:solidFill>
              <a:latin typeface="Arial"/>
              <a:ea typeface="华文新魏"/>
              <a:sym typeface="Arial"/>
            </a:endParaRPr>
          </a:p>
        </p:txBody>
      </p:sp>
      <p:sp>
        <p:nvSpPr>
          <p:cNvPr id="17" name="Rectangle 3"/>
          <p:cNvSpPr txBox="1">
            <a:spLocks noRot="1" noChangeArrowheads="1"/>
          </p:cNvSpPr>
          <p:nvPr/>
        </p:nvSpPr>
        <p:spPr>
          <a:xfrm>
            <a:off x="1463095" y="1799503"/>
            <a:ext cx="6372008" cy="15163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a:solidFill>
                  <a:schemeClr val="tx1">
                    <a:lumMod val="95000"/>
                    <a:lumOff val="5000"/>
                  </a:schemeClr>
                </a:solidFill>
                <a:latin typeface="Arial"/>
                <a:ea typeface="华文新魏"/>
                <a:sym typeface="Arial"/>
              </a:rPr>
              <a:t>梨花风起正清明，游子寻春半出城。</a:t>
            </a:r>
          </a:p>
          <a:p>
            <a:pPr marL="0" indent="0" algn="ctr">
              <a:lnSpc>
                <a:spcPct val="150000"/>
              </a:lnSpc>
              <a:spcBef>
                <a:spcPts val="0"/>
              </a:spcBef>
              <a:buNone/>
            </a:pPr>
            <a:r>
              <a:rPr lang="zh-CN" altLang="en-US">
                <a:solidFill>
                  <a:schemeClr val="tx1">
                    <a:lumMod val="95000"/>
                    <a:lumOff val="5000"/>
                  </a:schemeClr>
                </a:solidFill>
                <a:latin typeface="Arial"/>
                <a:ea typeface="华文新魏"/>
                <a:sym typeface="Arial"/>
              </a:rPr>
              <a:t>日暮笙歌收拾去，万株杨柳属流莺。</a:t>
            </a:r>
            <a:endParaRPr lang="en-US" altLang="zh-CN" dirty="0">
              <a:solidFill>
                <a:schemeClr val="tx1">
                  <a:lumMod val="95000"/>
                  <a:lumOff val="5000"/>
                </a:schemeClr>
              </a:solidFill>
              <a:latin typeface="Arial"/>
              <a:ea typeface="华文新魏"/>
              <a:sym typeface="Arial"/>
            </a:endParaRPr>
          </a:p>
        </p:txBody>
      </p:sp>
    </p:spTree>
    <p:extLst>
      <p:ext uri="{BB962C8B-B14F-4D97-AF65-F5344CB8AC3E}">
        <p14:creationId xmlns:p14="http://schemas.microsoft.com/office/powerpoint/2010/main" val="35089537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677382" cy="438582"/>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清明节诗词</a:t>
            </a:r>
          </a:p>
        </p:txBody>
      </p:sp>
      <p:sp>
        <p:nvSpPr>
          <p:cNvPr id="16" name="大演PPT熊猫设计"/>
          <p:cNvSpPr txBox="1">
            <a:spLocks noRot="1" noChangeArrowheads="1"/>
          </p:cNvSpPr>
          <p:nvPr/>
        </p:nvSpPr>
        <p:spPr>
          <a:xfrm>
            <a:off x="3510245" y="771550"/>
            <a:ext cx="4392488" cy="122482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050" smtClean="0">
                <a:solidFill>
                  <a:schemeClr val="tx1">
                    <a:lumMod val="95000"/>
                    <a:lumOff val="5000"/>
                  </a:schemeClr>
                </a:solidFill>
                <a:latin typeface="Arial"/>
                <a:ea typeface="华文新魏"/>
                <a:sym typeface="Arial"/>
              </a:rPr>
              <a:t>秋千</a:t>
            </a:r>
            <a:r>
              <a:rPr lang="zh-CN" altLang="en-US" sz="4050">
                <a:solidFill>
                  <a:schemeClr val="tx1">
                    <a:lumMod val="95000"/>
                    <a:lumOff val="5000"/>
                  </a:schemeClr>
                </a:solidFill>
                <a:latin typeface="Arial"/>
                <a:ea typeface="华文新魏"/>
                <a:sym typeface="Arial"/>
              </a:rPr>
              <a:t/>
            </a:r>
            <a:br>
              <a:rPr lang="zh-CN" altLang="en-US" sz="4050">
                <a:solidFill>
                  <a:schemeClr val="tx1">
                    <a:lumMod val="95000"/>
                    <a:lumOff val="5000"/>
                  </a:schemeClr>
                </a:solidFill>
                <a:latin typeface="Arial"/>
                <a:ea typeface="华文新魏"/>
                <a:sym typeface="Arial"/>
              </a:rPr>
            </a:br>
            <a:r>
              <a:rPr lang="zh-CN" altLang="en-US" sz="3000" smtClean="0">
                <a:solidFill>
                  <a:schemeClr val="tx1">
                    <a:lumMod val="95000"/>
                    <a:lumOff val="5000"/>
                  </a:schemeClr>
                </a:solidFill>
                <a:latin typeface="Arial"/>
                <a:ea typeface="华文新魏"/>
                <a:sym typeface="Arial"/>
              </a:rPr>
              <a:t>      </a:t>
            </a:r>
            <a:r>
              <a:rPr lang="en-US" altLang="zh-CN" sz="2100" smtClean="0">
                <a:solidFill>
                  <a:schemeClr val="tx1">
                    <a:lumMod val="95000"/>
                    <a:lumOff val="5000"/>
                  </a:schemeClr>
                </a:solidFill>
                <a:latin typeface="Arial"/>
                <a:ea typeface="华文新魏"/>
                <a:sym typeface="Arial"/>
              </a:rPr>
              <a:t>—</a:t>
            </a:r>
            <a:r>
              <a:rPr lang="zh-CN" altLang="en-US" sz="2100" smtClean="0">
                <a:solidFill>
                  <a:schemeClr val="tx1">
                    <a:lumMod val="95000"/>
                    <a:lumOff val="5000"/>
                  </a:schemeClr>
                </a:solidFill>
                <a:latin typeface="Arial"/>
                <a:ea typeface="华文新魏"/>
                <a:sym typeface="Arial"/>
              </a:rPr>
              <a:t>李开先</a:t>
            </a:r>
            <a:r>
              <a:rPr lang="en-US" altLang="zh-CN" sz="2100" smtClean="0">
                <a:solidFill>
                  <a:schemeClr val="tx1">
                    <a:lumMod val="95000"/>
                    <a:lumOff val="5000"/>
                  </a:schemeClr>
                </a:solidFill>
                <a:latin typeface="Arial"/>
                <a:ea typeface="华文新魏"/>
                <a:sym typeface="Arial"/>
              </a:rPr>
              <a:t>〔</a:t>
            </a:r>
            <a:r>
              <a:rPr lang="zh-CN" altLang="en-US" sz="2100" smtClean="0">
                <a:solidFill>
                  <a:schemeClr val="tx1">
                    <a:lumMod val="95000"/>
                    <a:lumOff val="5000"/>
                  </a:schemeClr>
                </a:solidFill>
                <a:latin typeface="Arial"/>
                <a:ea typeface="华文新魏"/>
                <a:sym typeface="Arial"/>
              </a:rPr>
              <a:t>明代</a:t>
            </a:r>
            <a:r>
              <a:rPr lang="en-US" altLang="zh-CN" sz="2100">
                <a:solidFill>
                  <a:schemeClr val="tx1">
                    <a:lumMod val="95000"/>
                    <a:lumOff val="5000"/>
                  </a:schemeClr>
                </a:solidFill>
                <a:latin typeface="Arial"/>
                <a:ea typeface="华文新魏"/>
                <a:sym typeface="Arial"/>
              </a:rPr>
              <a:t>〕</a:t>
            </a:r>
            <a:endParaRPr lang="zh-CN" altLang="en-US" sz="2100" dirty="0">
              <a:solidFill>
                <a:schemeClr val="tx1">
                  <a:lumMod val="95000"/>
                  <a:lumOff val="5000"/>
                </a:schemeClr>
              </a:solidFill>
              <a:latin typeface="Arial"/>
              <a:ea typeface="华文新魏"/>
              <a:sym typeface="Arial"/>
            </a:endParaRPr>
          </a:p>
        </p:txBody>
      </p:sp>
      <p:sp>
        <p:nvSpPr>
          <p:cNvPr id="17" name="Rectangle 3"/>
          <p:cNvSpPr txBox="1">
            <a:spLocks noRot="1" noChangeArrowheads="1"/>
          </p:cNvSpPr>
          <p:nvPr/>
        </p:nvSpPr>
        <p:spPr>
          <a:xfrm>
            <a:off x="611560" y="1779662"/>
            <a:ext cx="7704856" cy="27884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a:solidFill>
                  <a:schemeClr val="tx1">
                    <a:lumMod val="95000"/>
                    <a:lumOff val="5000"/>
                  </a:schemeClr>
                </a:solidFill>
                <a:latin typeface="Arial"/>
                <a:ea typeface="华文新魏"/>
                <a:sym typeface="Arial"/>
              </a:rPr>
              <a:t>索垂画板横，女伴斗</a:t>
            </a:r>
            <a:r>
              <a:rPr lang="zh-CN" altLang="en-US">
                <a:solidFill>
                  <a:schemeClr val="tx1">
                    <a:lumMod val="95000"/>
                    <a:lumOff val="5000"/>
                  </a:schemeClr>
                </a:solidFill>
                <a:latin typeface="Arial"/>
                <a:ea typeface="华文新魏"/>
                <a:sym typeface="Arial"/>
              </a:rPr>
              <a:t>轻盈</a:t>
            </a:r>
            <a:r>
              <a:rPr lang="zh-CN" altLang="en-US" smtClean="0">
                <a:solidFill>
                  <a:schemeClr val="tx1">
                    <a:lumMod val="95000"/>
                    <a:lumOff val="5000"/>
                  </a:schemeClr>
                </a:solidFill>
                <a:latin typeface="Arial"/>
                <a:ea typeface="华文新魏"/>
                <a:sym typeface="Arial"/>
              </a:rPr>
              <a:t>。</a:t>
            </a:r>
            <a:endParaRPr lang="en-US" altLang="zh-CN" smtClean="0">
              <a:solidFill>
                <a:schemeClr val="tx1">
                  <a:lumMod val="95000"/>
                  <a:lumOff val="5000"/>
                </a:schemeClr>
              </a:solidFill>
              <a:latin typeface="Arial"/>
              <a:ea typeface="华文新魏"/>
              <a:sym typeface="Arial"/>
            </a:endParaRPr>
          </a:p>
          <a:p>
            <a:pPr marL="0" indent="0" algn="ctr">
              <a:lnSpc>
                <a:spcPct val="150000"/>
              </a:lnSpc>
              <a:spcBef>
                <a:spcPts val="0"/>
              </a:spcBef>
              <a:buNone/>
            </a:pPr>
            <a:r>
              <a:rPr lang="zh-CN" altLang="en-US" smtClean="0">
                <a:solidFill>
                  <a:schemeClr val="tx1">
                    <a:lumMod val="95000"/>
                    <a:lumOff val="5000"/>
                  </a:schemeClr>
                </a:solidFill>
                <a:latin typeface="Arial"/>
                <a:ea typeface="华文新魏"/>
                <a:sym typeface="Arial"/>
              </a:rPr>
              <a:t>双双</a:t>
            </a:r>
            <a:r>
              <a:rPr lang="zh-CN" altLang="en-US">
                <a:solidFill>
                  <a:schemeClr val="tx1">
                    <a:lumMod val="95000"/>
                    <a:lumOff val="5000"/>
                  </a:schemeClr>
                </a:solidFill>
                <a:latin typeface="Arial"/>
                <a:ea typeface="华文新魏"/>
                <a:sym typeface="Arial"/>
              </a:rPr>
              <a:t>秦弄玉，个个许飞</a:t>
            </a:r>
            <a:r>
              <a:rPr lang="zh-CN" altLang="en-US">
                <a:solidFill>
                  <a:schemeClr val="tx1">
                    <a:lumMod val="95000"/>
                    <a:lumOff val="5000"/>
                  </a:schemeClr>
                </a:solidFill>
                <a:latin typeface="Arial"/>
                <a:ea typeface="华文新魏"/>
                <a:sym typeface="Arial"/>
              </a:rPr>
              <a:t>琼</a:t>
            </a:r>
            <a:r>
              <a:rPr lang="zh-CN" altLang="en-US" smtClean="0">
                <a:solidFill>
                  <a:schemeClr val="tx1">
                    <a:lumMod val="95000"/>
                    <a:lumOff val="5000"/>
                  </a:schemeClr>
                </a:solidFill>
                <a:latin typeface="Arial"/>
                <a:ea typeface="华文新魏"/>
                <a:sym typeface="Arial"/>
              </a:rPr>
              <a:t>。</a:t>
            </a:r>
            <a:endParaRPr lang="en-US" altLang="zh-CN" smtClean="0">
              <a:solidFill>
                <a:schemeClr val="tx1">
                  <a:lumMod val="95000"/>
                  <a:lumOff val="5000"/>
                </a:schemeClr>
              </a:solidFill>
              <a:latin typeface="Arial"/>
              <a:ea typeface="华文新魏"/>
              <a:sym typeface="Arial"/>
            </a:endParaRPr>
          </a:p>
          <a:p>
            <a:pPr marL="0" indent="0" algn="ctr">
              <a:lnSpc>
                <a:spcPct val="150000"/>
              </a:lnSpc>
              <a:spcBef>
                <a:spcPts val="0"/>
              </a:spcBef>
              <a:buNone/>
            </a:pPr>
            <a:r>
              <a:rPr lang="zh-CN" altLang="en-US" smtClean="0">
                <a:solidFill>
                  <a:schemeClr val="tx1">
                    <a:lumMod val="95000"/>
                    <a:lumOff val="5000"/>
                  </a:schemeClr>
                </a:solidFill>
                <a:latin typeface="Arial"/>
                <a:ea typeface="华文新魏"/>
                <a:sym typeface="Arial"/>
              </a:rPr>
              <a:t>俯视花梢下，高腾树杪平。</a:t>
            </a:r>
            <a:endParaRPr lang="en-US" altLang="zh-CN" smtClean="0">
              <a:solidFill>
                <a:schemeClr val="tx1">
                  <a:lumMod val="95000"/>
                  <a:lumOff val="5000"/>
                </a:schemeClr>
              </a:solidFill>
              <a:latin typeface="Arial"/>
              <a:ea typeface="华文新魏"/>
              <a:sym typeface="Arial"/>
            </a:endParaRPr>
          </a:p>
          <a:p>
            <a:pPr marL="0" indent="0" algn="ctr">
              <a:lnSpc>
                <a:spcPct val="150000"/>
              </a:lnSpc>
              <a:spcBef>
                <a:spcPts val="0"/>
              </a:spcBef>
              <a:buNone/>
            </a:pPr>
            <a:r>
              <a:rPr lang="zh-CN" altLang="en-US" smtClean="0">
                <a:solidFill>
                  <a:schemeClr val="tx1">
                    <a:lumMod val="95000"/>
                    <a:lumOff val="5000"/>
                  </a:schemeClr>
                </a:solidFill>
                <a:latin typeface="Arial"/>
                <a:ea typeface="华文新魏"/>
                <a:sym typeface="Arial"/>
              </a:rPr>
              <a:t>出游</a:t>
            </a:r>
            <a:r>
              <a:rPr lang="zh-CN" altLang="en-US">
                <a:solidFill>
                  <a:schemeClr val="tx1">
                    <a:lumMod val="95000"/>
                    <a:lumOff val="5000"/>
                  </a:schemeClr>
                </a:solidFill>
                <a:latin typeface="Arial"/>
                <a:ea typeface="华文新魏"/>
                <a:sym typeface="Arial"/>
              </a:rPr>
              <a:t>偶见此，始记是清明。</a:t>
            </a:r>
            <a:endParaRPr lang="en-US" altLang="zh-CN" dirty="0">
              <a:solidFill>
                <a:schemeClr val="tx1">
                  <a:lumMod val="95000"/>
                  <a:lumOff val="5000"/>
                </a:schemeClr>
              </a:solidFill>
              <a:latin typeface="Arial"/>
              <a:ea typeface="华文新魏"/>
              <a:sym typeface="Arial"/>
            </a:endParaRPr>
          </a:p>
        </p:txBody>
      </p:sp>
      <p:sp>
        <p:nvSpPr>
          <p:cNvPr id="2" name="矩形 1"/>
          <p:cNvSpPr/>
          <p:nvPr/>
        </p:nvSpPr>
        <p:spPr>
          <a:xfrm>
            <a:off x="5364088" y="3004491"/>
            <a:ext cx="684803" cy="369332"/>
          </a:xfrm>
          <a:prstGeom prst="rect">
            <a:avLst/>
          </a:prstGeom>
        </p:spPr>
        <p:txBody>
          <a:bodyPr wrap="none">
            <a:spAutoFit/>
          </a:bodyPr>
          <a:lstStyle/>
          <a:p>
            <a:r>
              <a:rPr lang="en-US" altLang="zh-CN">
                <a:solidFill>
                  <a:schemeClr val="tx1">
                    <a:lumMod val="95000"/>
                    <a:lumOff val="5000"/>
                  </a:schemeClr>
                </a:solidFill>
                <a:latin typeface="Arial"/>
                <a:ea typeface="华文新魏"/>
                <a:sym typeface="Arial"/>
              </a:rPr>
              <a:t>miǎo</a:t>
            </a:r>
            <a:endParaRPr lang="zh-CN" altLang="en-US"/>
          </a:p>
        </p:txBody>
      </p:sp>
    </p:spTree>
    <p:extLst>
      <p:ext uri="{BB962C8B-B14F-4D97-AF65-F5344CB8AC3E}">
        <p14:creationId xmlns:p14="http://schemas.microsoft.com/office/powerpoint/2010/main" val="230701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685098">
            <a:off x="-460431" y="-95928"/>
            <a:ext cx="2998324" cy="2106931"/>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1560787"/>
            <a:ext cx="9144000" cy="3582713"/>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016340" y="20191"/>
            <a:ext cx="1069217" cy="1874692"/>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74944" y="2054613"/>
            <a:ext cx="1400175" cy="400050"/>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3441077"/>
            <a:ext cx="1400175" cy="400050"/>
          </a:xfrm>
          <a:prstGeom prst="rect">
            <a:avLst/>
          </a:prstGeom>
        </p:spPr>
      </p:pic>
      <p:pic>
        <p:nvPicPr>
          <p:cNvPr id="11" name="图片 10"/>
          <p:cNvPicPr>
            <a:picLocks noChangeAspect="1"/>
          </p:cNvPicPr>
          <p:nvPr/>
        </p:nvPicPr>
        <p:blipFill>
          <a:blip r:embed="rId7"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flipH="1">
            <a:off x="192869" y="3841128"/>
            <a:ext cx="2098371" cy="1215268"/>
          </a:xfrm>
          <a:prstGeom prst="rect">
            <a:avLst/>
          </a:prstGeom>
        </p:spPr>
      </p:pic>
      <p:sp>
        <p:nvSpPr>
          <p:cNvPr id="13" name="矩形 12"/>
          <p:cNvSpPr/>
          <p:nvPr/>
        </p:nvSpPr>
        <p:spPr>
          <a:xfrm>
            <a:off x="4502719" y="1262059"/>
            <a:ext cx="138564" cy="992579"/>
          </a:xfrm>
          <a:prstGeom prst="rect">
            <a:avLst/>
          </a:prstGeom>
        </p:spPr>
        <p:txBody>
          <a:bodyPr wrap="none" lIns="68580" tIns="34290" rIns="68580" bIns="34290">
            <a:spAutoFit/>
          </a:bodyPr>
          <a:lstStyle/>
          <a:p>
            <a:pPr algn="ctr" defTabSz="685800"/>
            <a:endParaRPr lang="zh-CN" altLang="en-US" sz="6000">
              <a:solidFill>
                <a:srgbClr val="0A5F40"/>
              </a:solidFill>
              <a:latin typeface="汉仪锦昌体简" panose="00020600040101010101" pitchFamily="18" charset="-122"/>
              <a:ea typeface="汉仪锦昌体简" panose="00020600040101010101" pitchFamily="18" charset="-122"/>
            </a:endParaRPr>
          </a:p>
        </p:txBody>
      </p:sp>
      <p:grpSp>
        <p:nvGrpSpPr>
          <p:cNvPr id="22" name="组合 21"/>
          <p:cNvGrpSpPr/>
          <p:nvPr/>
        </p:nvGrpSpPr>
        <p:grpSpPr>
          <a:xfrm>
            <a:off x="1330061" y="2374326"/>
            <a:ext cx="6483880" cy="120639"/>
            <a:chOff x="1976635" y="3298563"/>
            <a:chExt cx="8645173" cy="160852"/>
          </a:xfrm>
        </p:grpSpPr>
        <p:cxnSp>
          <p:nvCxnSpPr>
            <p:cNvPr id="16" name="直接连接符 15"/>
            <p:cNvCxnSpPr/>
            <p:nvPr/>
          </p:nvCxnSpPr>
          <p:spPr>
            <a:xfrm>
              <a:off x="1976635" y="3298563"/>
              <a:ext cx="864517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276945" y="3459415"/>
              <a:ext cx="6044553" cy="0"/>
            </a:xfrm>
            <a:prstGeom prst="line">
              <a:avLst/>
            </a:prstGeom>
            <a:ln w="19050">
              <a:solidFill>
                <a:srgbClr val="33ABCF"/>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2771507" y="2636881"/>
            <a:ext cx="3600986" cy="761747"/>
          </a:xfrm>
          <a:prstGeom prst="rect">
            <a:avLst/>
          </a:prstGeom>
        </p:spPr>
        <p:txBody>
          <a:bodyPr wrap="none" lIns="68580" tIns="34290" rIns="68580" bIns="34290">
            <a:spAutoFit/>
          </a:bodyPr>
          <a:lstStyle/>
          <a:p>
            <a:pPr defTabSz="685800"/>
            <a:r>
              <a:rPr lang="zh-CN" altLang="en-US" sz="4500" b="1" noProof="1">
                <a:solidFill>
                  <a:srgbClr val="0A5F40"/>
                </a:solidFill>
                <a:latin typeface="微软雅黑" panose="020B0503020204020204" pitchFamily="34" charset="-122"/>
                <a:ea typeface="微软雅黑" panose="020B0503020204020204" pitchFamily="34" charset="-122"/>
                <a:sym typeface="+mn-ea"/>
              </a:rPr>
              <a:t>缅怀革命先烈</a:t>
            </a:r>
            <a:endParaRPr lang="en-US" altLang="zh-CN" sz="4500" b="1" noProof="1">
              <a:solidFill>
                <a:srgbClr val="0A5F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994210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10" presetClass="entr" presetSubtype="0" fill="hold" nodeType="afterEffec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2" presetClass="entr" presetSubtype="8" fill="hold" grpId="0" nodeType="afterEffec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6" presetClass="entr" presetSubtype="21" fill="hold" nodeType="afterEffect">
                                  <p:childTnLst>
                                    <p:set>
                                      <p:cBhvr>
                                        <p:cTn id="28" dur="1" fill="hold">
                                          <p:stCondLst>
                                            <p:cond delay="0"/>
                                          </p:stCondLst>
                                        </p:cTn>
                                        <p:tgtEl>
                                          <p:spTgt spid="22"/>
                                        </p:tgtEl>
                                        <p:attrNameLst>
                                          <p:attrName>style.visibility</p:attrName>
                                        </p:attrNameLst>
                                      </p:cBhvr>
                                      <p:to>
                                        <p:strVal val="visible"/>
                                      </p:to>
                                    </p:set>
                                    <p:animEffect transition="in" filter="barn(inVertical)">
                                      <p:cBhvr>
                                        <p:cTn id="29" dur="500"/>
                                        <p:tgtEl>
                                          <p:spTgt spid="22"/>
                                        </p:tgtEl>
                                      </p:cBhvr>
                                    </p:animEffect>
                                  </p:childTnLst>
                                </p:cTn>
                              </p:par>
                            </p:childTnLst>
                          </p:cTn>
                        </p:par>
                        <p:par>
                          <p:cTn id="30" fill="hold">
                            <p:stCondLst>
                              <p:cond delay="3000"/>
                            </p:stCondLst>
                            <p:childTnLst>
                              <p:par>
                                <p:cTn id="31" presetID="14" presetClass="entr" presetSubtype="10" fill="hold" grpId="0" nodeType="afterEffec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500"/>
                                        <p:tgtEl>
                                          <p:spTgt spid="23"/>
                                        </p:tgtEl>
                                      </p:cBhvr>
                                    </p:animEffect>
                                  </p:childTnLst>
                                </p:cTn>
                              </p:par>
                            </p:childTnLst>
                          </p:cTn>
                        </p:par>
                        <p:par>
                          <p:cTn id="34" fill="hold">
                            <p:stCondLst>
                              <p:cond delay="3500"/>
                            </p:stCondLst>
                            <p:childTnLst>
                              <p:par>
                                <p:cTn id="35" presetID="22" presetClass="entr" presetSubtype="8" fill="hold" nodeType="afterEffec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nodeType="withEffec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2684538" y="972154"/>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6" name="矩形 5"/>
          <p:cNvSpPr/>
          <p:nvPr/>
        </p:nvSpPr>
        <p:spPr>
          <a:xfrm>
            <a:off x="1490814" y="673834"/>
            <a:ext cx="2652008" cy="500137"/>
          </a:xfrm>
          <a:prstGeom prst="rect">
            <a:avLst/>
          </a:prstGeom>
        </p:spPr>
        <p:txBody>
          <a:bodyPr wrap="none" lIns="68580" tIns="34290" rIns="68580" bIns="34290">
            <a:spAutoFit/>
          </a:bodyPr>
          <a:lstStyle/>
          <a:p>
            <a:pPr defTabSz="685800"/>
            <a:r>
              <a:rPr lang="zh-CN" altLang="en-US" sz="2800" b="1" dirty="0">
                <a:solidFill>
                  <a:srgbClr val="0A5F40"/>
                </a:solidFill>
                <a:latin typeface="微软雅黑" panose="020B0503020204020204" pitchFamily="34" charset="-122"/>
                <a:ea typeface="微软雅黑" panose="020B0503020204020204" pitchFamily="34" charset="-122"/>
              </a:rPr>
              <a:t>人民英雄纪念碑</a:t>
            </a: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104" y="240781"/>
            <a:ext cx="3399284" cy="4660309"/>
          </a:xfrm>
          <a:prstGeom prst="rect">
            <a:avLst/>
          </a:prstGeom>
        </p:spPr>
      </p:pic>
      <p:sp>
        <p:nvSpPr>
          <p:cNvPr id="16" name="矩形 15"/>
          <p:cNvSpPr/>
          <p:nvPr/>
        </p:nvSpPr>
        <p:spPr>
          <a:xfrm>
            <a:off x="656880" y="1748631"/>
            <a:ext cx="4398712" cy="2601546"/>
          </a:xfrm>
          <a:prstGeom prst="rect">
            <a:avLst/>
          </a:prstGeom>
        </p:spPr>
        <p:txBody>
          <a:bodyPr wrap="square">
            <a:spAutoFit/>
          </a:bodyPr>
          <a:lstStyle/>
          <a:p>
            <a:pPr defTabSz="685800">
              <a:lnSpc>
                <a:spcPct val="150000"/>
              </a:lnSpc>
            </a:pPr>
            <a:r>
              <a:rPr lang="zh-CN" altLang="en-US" sz="2800" dirty="0">
                <a:solidFill>
                  <a:srgbClr val="0A5F40"/>
                </a:solidFill>
                <a:latin typeface="微软雅黑" panose="020B0503020204020204" pitchFamily="34" charset="-122"/>
                <a:ea typeface="微软雅黑" panose="020B0503020204020204" pitchFamily="34" charset="-122"/>
              </a:rPr>
              <a:t>人民英雄纪念碑是中华人民共和国政府为纪念中国近现代史上的革命烈士而修建的纪念碑。</a:t>
            </a:r>
          </a:p>
        </p:txBody>
      </p:sp>
    </p:spTree>
    <p:extLst>
      <p:ext uri="{BB962C8B-B14F-4D97-AF65-F5344CB8AC3E}">
        <p14:creationId xmlns:p14="http://schemas.microsoft.com/office/powerpoint/2010/main" val="7579497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2684538" y="972154"/>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6" name="矩形 5"/>
          <p:cNvSpPr/>
          <p:nvPr/>
        </p:nvSpPr>
        <p:spPr>
          <a:xfrm>
            <a:off x="1490814" y="673834"/>
            <a:ext cx="2652008" cy="500137"/>
          </a:xfrm>
          <a:prstGeom prst="rect">
            <a:avLst/>
          </a:prstGeom>
        </p:spPr>
        <p:txBody>
          <a:bodyPr wrap="none" lIns="68580" tIns="34290" rIns="68580" bIns="34290">
            <a:spAutoFit/>
          </a:bodyPr>
          <a:lstStyle/>
          <a:p>
            <a:pPr defTabSz="685800"/>
            <a:r>
              <a:rPr lang="zh-CN" altLang="en-US" sz="2800" b="1" dirty="0">
                <a:solidFill>
                  <a:srgbClr val="0A5F40"/>
                </a:solidFill>
                <a:latin typeface="微软雅黑" panose="020B0503020204020204" pitchFamily="34" charset="-122"/>
                <a:ea typeface="微软雅黑" panose="020B0503020204020204" pitchFamily="34" charset="-122"/>
              </a:rPr>
              <a:t>人民英雄纪念碑</a:t>
            </a:r>
          </a:p>
        </p:txBody>
      </p:sp>
      <p:sp>
        <p:nvSpPr>
          <p:cNvPr id="16" name="矩形 15"/>
          <p:cNvSpPr/>
          <p:nvPr/>
        </p:nvSpPr>
        <p:spPr>
          <a:xfrm>
            <a:off x="617462" y="1720622"/>
            <a:ext cx="4398712" cy="3453253"/>
          </a:xfrm>
          <a:prstGeom prst="rect">
            <a:avLst/>
          </a:prstGeom>
        </p:spPr>
        <p:txBody>
          <a:bodyPr wrap="square">
            <a:spAutoFit/>
          </a:bodyPr>
          <a:lstStyle/>
          <a:p>
            <a:pPr defTabSz="685800">
              <a:lnSpc>
                <a:spcPct val="120000"/>
              </a:lnSpc>
            </a:pPr>
            <a:r>
              <a:rPr lang="zh-CN" altLang="en-US" sz="2600">
                <a:solidFill>
                  <a:srgbClr val="0A5F40"/>
                </a:solidFill>
                <a:latin typeface="微软雅黑" panose="020B0503020204020204" pitchFamily="34" charset="-122"/>
                <a:ea typeface="微软雅黑" panose="020B0503020204020204" pitchFamily="34" charset="-122"/>
              </a:rPr>
              <a:t>纪念碑总高37.94米，碑座分两层，四周环绕汉白玉栏杆，下层座为海棠形，上层座呈方形，台座上是大小两层须弥座，下层须弥座束腰部四面镶嵌着八块巨大的</a:t>
            </a:r>
            <a:r>
              <a:rPr lang="zh-CN" altLang="en-US" sz="2600">
                <a:solidFill>
                  <a:srgbClr val="0A5F40"/>
                </a:solidFill>
                <a:latin typeface="微软雅黑" panose="020B0503020204020204" pitchFamily="34" charset="-122"/>
                <a:ea typeface="微软雅黑" panose="020B0503020204020204" pitchFamily="34" charset="-122"/>
              </a:rPr>
              <a:t>汉白玉</a:t>
            </a:r>
            <a:r>
              <a:rPr lang="zh-CN" altLang="en-US" sz="2600" smtClean="0">
                <a:solidFill>
                  <a:srgbClr val="0A5F40"/>
                </a:solidFill>
                <a:latin typeface="微软雅黑" panose="020B0503020204020204" pitchFamily="34" charset="-122"/>
                <a:ea typeface="微软雅黑" panose="020B0503020204020204" pitchFamily="34" charset="-122"/>
              </a:rPr>
              <a:t>浮雕</a:t>
            </a:r>
            <a:r>
              <a:rPr lang="zh-CN" altLang="en-US" sz="2600">
                <a:solidFill>
                  <a:srgbClr val="0A5F40"/>
                </a:solidFill>
                <a:latin typeface="微软雅黑" panose="020B0503020204020204" pitchFamily="34" charset="-122"/>
                <a:ea typeface="微软雅黑" panose="020B0503020204020204" pitchFamily="34" charset="-122"/>
              </a:rPr>
              <a:t>。</a:t>
            </a:r>
            <a:endParaRPr lang="zh-CN" altLang="en-US" sz="2600" dirty="0">
              <a:solidFill>
                <a:srgbClr val="0A5F40"/>
              </a:solidFill>
            </a:endParaRPr>
          </a:p>
        </p:txBody>
      </p:sp>
      <p:pic>
        <p:nvPicPr>
          <p:cNvPr id="9" name="图片 8"/>
          <p:cNvPicPr>
            <a:picLocks noChangeAspect="1"/>
          </p:cNvPicPr>
          <p:nvPr/>
        </p:nvPicPr>
        <p:blipFill>
          <a:blip r:embed="rId4"/>
          <a:stretch>
            <a:fillRect/>
          </a:stretch>
        </p:blipFill>
        <p:spPr>
          <a:xfrm>
            <a:off x="6300192" y="483518"/>
            <a:ext cx="2233373" cy="4234529"/>
          </a:xfrm>
          <a:prstGeom prst="rect">
            <a:avLst/>
          </a:prstGeom>
        </p:spPr>
      </p:pic>
    </p:spTree>
    <p:extLst>
      <p:ext uri="{BB962C8B-B14F-4D97-AF65-F5344CB8AC3E}">
        <p14:creationId xmlns:p14="http://schemas.microsoft.com/office/powerpoint/2010/main" val="13422179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2684538" y="972154"/>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6" name="矩形 5"/>
          <p:cNvSpPr/>
          <p:nvPr/>
        </p:nvSpPr>
        <p:spPr>
          <a:xfrm>
            <a:off x="1490814" y="673834"/>
            <a:ext cx="2652008" cy="500137"/>
          </a:xfrm>
          <a:prstGeom prst="rect">
            <a:avLst/>
          </a:prstGeom>
        </p:spPr>
        <p:txBody>
          <a:bodyPr wrap="none" lIns="68580" tIns="34290" rIns="68580" bIns="34290">
            <a:spAutoFit/>
          </a:bodyPr>
          <a:lstStyle/>
          <a:p>
            <a:pPr defTabSz="685800"/>
            <a:r>
              <a:rPr lang="zh-CN" altLang="en-US" sz="2800" b="1" dirty="0">
                <a:solidFill>
                  <a:srgbClr val="0A5F40"/>
                </a:solidFill>
                <a:latin typeface="微软雅黑" panose="020B0503020204020204" pitchFamily="34" charset="-122"/>
                <a:ea typeface="微软雅黑" panose="020B0503020204020204" pitchFamily="34" charset="-122"/>
              </a:rPr>
              <a:t>人民英雄纪念碑</a:t>
            </a:r>
          </a:p>
        </p:txBody>
      </p:sp>
      <p:sp>
        <p:nvSpPr>
          <p:cNvPr id="16" name="矩形 15"/>
          <p:cNvSpPr/>
          <p:nvPr/>
        </p:nvSpPr>
        <p:spPr>
          <a:xfrm>
            <a:off x="617462" y="1720622"/>
            <a:ext cx="4386586" cy="2492990"/>
          </a:xfrm>
          <a:prstGeom prst="rect">
            <a:avLst/>
          </a:prstGeom>
        </p:spPr>
        <p:txBody>
          <a:bodyPr wrap="square">
            <a:spAutoFit/>
          </a:bodyPr>
          <a:lstStyle/>
          <a:p>
            <a:pPr defTabSz="685800">
              <a:lnSpc>
                <a:spcPct val="120000"/>
              </a:lnSpc>
            </a:pPr>
            <a:r>
              <a:rPr lang="zh-CN" altLang="en-US" sz="2600">
                <a:solidFill>
                  <a:srgbClr val="0A5F40"/>
                </a:solidFill>
                <a:latin typeface="微软雅黑" panose="020B0503020204020204" pitchFamily="34" charset="-122"/>
                <a:ea typeface="微软雅黑" panose="020B0503020204020204" pitchFamily="34" charset="-122"/>
              </a:rPr>
              <a:t>分别</a:t>
            </a:r>
            <a:r>
              <a:rPr lang="zh-CN" altLang="en-US" sz="2600">
                <a:solidFill>
                  <a:srgbClr val="0A5F40"/>
                </a:solidFill>
                <a:latin typeface="微软雅黑" panose="020B0503020204020204" pitchFamily="34" charset="-122"/>
                <a:ea typeface="微软雅黑" panose="020B0503020204020204" pitchFamily="34" charset="-122"/>
              </a:rPr>
              <a:t>以</a:t>
            </a:r>
            <a:r>
              <a:rPr lang="zh-CN" altLang="en-US" sz="2600" smtClean="0">
                <a:solidFill>
                  <a:srgbClr val="0A5F40"/>
                </a:solidFill>
                <a:latin typeface="微软雅黑" panose="020B0503020204020204" pitchFamily="34" charset="-122"/>
                <a:ea typeface="微软雅黑" panose="020B0503020204020204" pitchFamily="34" charset="-122"/>
              </a:rPr>
              <a:t>“虎门销烟”“金田起义” “武昌起义” “五四运动” “五卅运动” “南昌起义” “抗日游击战争” “胜利渡长江”</a:t>
            </a:r>
            <a:r>
              <a:rPr lang="zh-CN" altLang="en-US" sz="2600">
                <a:solidFill>
                  <a:srgbClr val="0A5F40"/>
                </a:solidFill>
                <a:latin typeface="微软雅黑" panose="020B0503020204020204" pitchFamily="34" charset="-122"/>
                <a:ea typeface="微软雅黑" panose="020B0503020204020204" pitchFamily="34" charset="-122"/>
              </a:rPr>
              <a:t>为主题。 </a:t>
            </a: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8064" y="2753890"/>
            <a:ext cx="3720567" cy="1623457"/>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064" y="923005"/>
            <a:ext cx="3695452" cy="1671481"/>
          </a:xfrm>
          <a:prstGeom prst="rect">
            <a:avLst/>
          </a:prstGeom>
        </p:spPr>
      </p:pic>
    </p:spTree>
    <p:extLst>
      <p:ext uri="{BB962C8B-B14F-4D97-AF65-F5344CB8AC3E}">
        <p14:creationId xmlns:p14="http://schemas.microsoft.com/office/powerpoint/2010/main" val="18553261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899606" y="1707654"/>
            <a:ext cx="6948264" cy="1149225"/>
          </a:xfrm>
          <a:prstGeom prst="rect">
            <a:avLst/>
          </a:prstGeom>
        </p:spPr>
        <p:txBody>
          <a:bodyPr wrap="square">
            <a:spAutoFit/>
          </a:bodyPr>
          <a:lstStyle/>
          <a:p>
            <a:pPr defTabSz="685800">
              <a:lnSpc>
                <a:spcPct val="120000"/>
              </a:lnSpc>
            </a:pPr>
            <a:r>
              <a:rPr lang="zh-CN" altLang="en-US" sz="6600" smtClean="0">
                <a:solidFill>
                  <a:srgbClr val="0A5F40"/>
                </a:solidFill>
                <a:latin typeface="隶书" panose="02010509060101010101" pitchFamily="49" charset="-122"/>
                <a:ea typeface="隶书" panose="02010509060101010101" pitchFamily="49" charset="-122"/>
              </a:rPr>
              <a:t>人民英雄永垂不朽</a:t>
            </a:r>
            <a:endParaRPr lang="zh-CN" altLang="en-US" sz="6600" dirty="0">
              <a:solidFill>
                <a:srgbClr val="0A5F40"/>
              </a:solidFill>
              <a:latin typeface="隶书" panose="02010509060101010101" pitchFamily="49" charset="-122"/>
              <a:ea typeface="隶书" panose="02010509060101010101" pitchFamily="49" charset="-122"/>
            </a:endParaRPr>
          </a:p>
        </p:txBody>
      </p:sp>
      <p:pic>
        <p:nvPicPr>
          <p:cNvPr id="6" name="图片 5"/>
          <p:cNvPicPr>
            <a:picLocks noChangeAspect="1"/>
          </p:cNvPicPr>
          <p:nvPr/>
        </p:nvPicPr>
        <p:blipFill>
          <a:blip r:embed="rId2"/>
          <a:stretch>
            <a:fillRect/>
          </a:stretch>
        </p:blipFill>
        <p:spPr>
          <a:xfrm>
            <a:off x="107504" y="7094"/>
            <a:ext cx="1788158" cy="5069183"/>
          </a:xfrm>
          <a:prstGeom prst="rect">
            <a:avLst/>
          </a:prstGeom>
        </p:spPr>
      </p:pic>
    </p:spTree>
    <p:extLst>
      <p:ext uri="{BB962C8B-B14F-4D97-AF65-F5344CB8AC3E}">
        <p14:creationId xmlns:p14="http://schemas.microsoft.com/office/powerpoint/2010/main" val="25025604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32122"/>
            <a:ext cx="1871725" cy="5143500"/>
          </a:xfrm>
          <a:prstGeom prst="rect">
            <a:avLst/>
          </a:prstGeom>
        </p:spPr>
      </p:pic>
      <p:sp>
        <p:nvSpPr>
          <p:cNvPr id="5" name="矩形 4"/>
          <p:cNvSpPr/>
          <p:nvPr/>
        </p:nvSpPr>
        <p:spPr>
          <a:xfrm>
            <a:off x="2051720" y="555526"/>
            <a:ext cx="6948264" cy="4160178"/>
          </a:xfrm>
          <a:prstGeom prst="rect">
            <a:avLst/>
          </a:prstGeom>
        </p:spPr>
        <p:txBody>
          <a:bodyPr wrap="square">
            <a:spAutoFit/>
          </a:bodyPr>
          <a:lstStyle/>
          <a:p>
            <a:pPr defTabSz="685800">
              <a:lnSpc>
                <a:spcPct val="120000"/>
              </a:lnSpc>
            </a:pPr>
            <a:r>
              <a:rPr lang="zh-CN" altLang="en-US" sz="2800">
                <a:solidFill>
                  <a:srgbClr val="0A5F40"/>
                </a:solidFill>
                <a:latin typeface="隶书" panose="02010509060101010101" pitchFamily="49" charset="-122"/>
                <a:ea typeface="隶书" panose="02010509060101010101" pitchFamily="49" charset="-122"/>
              </a:rPr>
              <a:t>三年以来，在人民解放战争和人民革命中牺牲的人民英雄们永垂不朽！</a:t>
            </a:r>
          </a:p>
          <a:p>
            <a:pPr defTabSz="685800">
              <a:lnSpc>
                <a:spcPct val="120000"/>
              </a:lnSpc>
            </a:pPr>
            <a:r>
              <a:rPr lang="zh-CN" altLang="en-US" sz="2800">
                <a:solidFill>
                  <a:srgbClr val="0A5F40"/>
                </a:solidFill>
                <a:latin typeface="隶书" panose="02010509060101010101" pitchFamily="49" charset="-122"/>
                <a:ea typeface="隶书" panose="02010509060101010101" pitchFamily="49" charset="-122"/>
              </a:rPr>
              <a:t>三十年以来，在人民解放战争和人民革命中牺牲的人民英雄们永垂不朽！</a:t>
            </a:r>
          </a:p>
          <a:p>
            <a:pPr defTabSz="685800">
              <a:lnSpc>
                <a:spcPct val="120000"/>
              </a:lnSpc>
            </a:pPr>
            <a:r>
              <a:rPr lang="zh-CN" altLang="en-US" sz="2800">
                <a:solidFill>
                  <a:srgbClr val="0A5F40"/>
                </a:solidFill>
                <a:latin typeface="隶书" panose="02010509060101010101" pitchFamily="49" charset="-122"/>
                <a:ea typeface="隶书" panose="02010509060101010101" pitchFamily="49" charset="-122"/>
              </a:rPr>
              <a:t>由此上溯到一千八百四十年，从那时起，为了反对内外敌人，争取民族独立和人民自由幸福，在历次斗争中牺牲的人民英雄们永垂不朽！</a:t>
            </a:r>
            <a:endParaRPr lang="zh-CN" altLang="en-US" sz="2800" dirty="0">
              <a:solidFill>
                <a:srgbClr val="0A5F40"/>
              </a:solidFill>
              <a:latin typeface="隶书" panose="02010509060101010101" pitchFamily="49" charset="-122"/>
              <a:ea typeface="隶书" panose="02010509060101010101" pitchFamily="49" charset="-122"/>
            </a:endParaRPr>
          </a:p>
        </p:txBody>
      </p:sp>
    </p:spTree>
    <p:extLst>
      <p:ext uri="{BB962C8B-B14F-4D97-AF65-F5344CB8AC3E}">
        <p14:creationId xmlns:p14="http://schemas.microsoft.com/office/powerpoint/2010/main" val="30556620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5953798" y="866346"/>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5594581" y="677826"/>
            <a:ext cx="1061829" cy="438581"/>
          </a:xfrm>
          <a:prstGeom prst="rect">
            <a:avLst/>
          </a:prstGeom>
        </p:spPr>
        <p:txBody>
          <a:bodyPr wrap="none" lIns="68580" tIns="34290" rIns="68580" bIns="34290">
            <a:spAutoFit/>
          </a:bodyPr>
          <a:lstStyle/>
          <a:p>
            <a:pPr defTabSz="685800"/>
            <a:r>
              <a:rPr lang="zh-CN" altLang="en-US" sz="2400" b="1">
                <a:solidFill>
                  <a:srgbClr val="0A5F40"/>
                </a:solidFill>
                <a:latin typeface="微软雅黑" panose="020B0503020204020204" pitchFamily="34" charset="-122"/>
                <a:ea typeface="微软雅黑" panose="020B0503020204020204" pitchFamily="34" charset="-122"/>
              </a:rPr>
              <a:t>刘胡兰</a:t>
            </a:r>
          </a:p>
        </p:txBody>
      </p:sp>
      <p:pic>
        <p:nvPicPr>
          <p:cNvPr id="3" name="图片 2"/>
          <p:cNvPicPr>
            <a:picLocks noChangeAspect="1"/>
          </p:cNvPicPr>
          <p:nvPr/>
        </p:nvPicPr>
        <p:blipFill>
          <a:blip r:embed="rId4">
            <a:extLst>
              <a:ext uri="{BEBA8EAE-BF5A-486C-A8C5-ECC9F3942E4B}">
                <a14:imgProps xmlns:a14="http://schemas.microsoft.com/office/drawing/2010/main">
                  <a14:imgLayer r:embed="rId5">
                    <a14:imgEffect>
                      <a14:backgroundRemoval t="5085" b="89831" l="9890" r="89835"/>
                    </a14:imgEffect>
                  </a14:imgLayer>
                </a14:imgProps>
              </a:ext>
              <a:ext uri="{28A0092B-C50C-407E-A947-70E740481C1C}">
                <a14:useLocalDpi xmlns:a14="http://schemas.microsoft.com/office/drawing/2010/main"/>
              </a:ext>
            </a:extLst>
          </a:blip>
          <a:stretch>
            <a:fillRect/>
          </a:stretch>
        </p:blipFill>
        <p:spPr>
          <a:xfrm>
            <a:off x="557033" y="1453835"/>
            <a:ext cx="2600688" cy="2529241"/>
          </a:xfrm>
          <a:prstGeom prst="rect">
            <a:avLst/>
          </a:prstGeom>
        </p:spPr>
      </p:pic>
      <p:sp>
        <p:nvSpPr>
          <p:cNvPr id="16" name="矩形 15"/>
          <p:cNvSpPr/>
          <p:nvPr/>
        </p:nvSpPr>
        <p:spPr>
          <a:xfrm>
            <a:off x="3923928" y="1602642"/>
            <a:ext cx="4661936" cy="2422266"/>
          </a:xfrm>
          <a:prstGeom prst="rect">
            <a:avLst/>
          </a:prstGeom>
        </p:spPr>
        <p:txBody>
          <a:bodyPr wrap="square">
            <a:spAutoFit/>
          </a:bodyPr>
          <a:lstStyle/>
          <a:p>
            <a:pPr defTabSz="685800">
              <a:lnSpc>
                <a:spcPct val="150000"/>
              </a:lnSpc>
            </a:pPr>
            <a:r>
              <a:rPr lang="zh-CN" altLang="en-US" sz="2600">
                <a:solidFill>
                  <a:srgbClr val="0A5F40"/>
                </a:solidFill>
                <a:latin typeface="微软雅黑" panose="020B0503020204020204" pitchFamily="34" charset="-122"/>
                <a:ea typeface="微软雅黑" panose="020B0503020204020204" pitchFamily="34" charset="-122"/>
              </a:rPr>
              <a:t>云周西村的反动村长石佩怀为阎锡山军派粮派款、递送情报，成为当地一害。</a:t>
            </a:r>
            <a:r>
              <a:rPr lang="en-US" altLang="zh-CN" sz="2600">
                <a:solidFill>
                  <a:srgbClr val="0A5F40"/>
                </a:solidFill>
                <a:latin typeface="微软雅黑" panose="020B0503020204020204" pitchFamily="34" charset="-122"/>
                <a:ea typeface="微软雅黑" panose="020B0503020204020204" pitchFamily="34" charset="-122"/>
              </a:rPr>
              <a:t>1946</a:t>
            </a:r>
            <a:r>
              <a:rPr lang="zh-CN" altLang="en-US" sz="2600">
                <a:solidFill>
                  <a:srgbClr val="0A5F40"/>
                </a:solidFill>
                <a:latin typeface="微软雅黑" panose="020B0503020204020204" pitchFamily="34" charset="-122"/>
                <a:ea typeface="微软雅黑" panose="020B0503020204020204" pitchFamily="34" charset="-122"/>
              </a:rPr>
              <a:t>年</a:t>
            </a:r>
            <a:r>
              <a:rPr lang="en-US" altLang="zh-CN" sz="2600">
                <a:solidFill>
                  <a:srgbClr val="0A5F40"/>
                </a:solidFill>
                <a:latin typeface="微软雅黑" panose="020B0503020204020204" pitchFamily="34" charset="-122"/>
                <a:ea typeface="微软雅黑" panose="020B0503020204020204" pitchFamily="34" charset="-122"/>
              </a:rPr>
              <a:t>12</a:t>
            </a:r>
            <a:r>
              <a:rPr lang="zh-CN" altLang="en-US" sz="2600">
                <a:solidFill>
                  <a:srgbClr val="0A5F40"/>
                </a:solidFill>
                <a:latin typeface="微软雅黑" panose="020B0503020204020204" pitchFamily="34" charset="-122"/>
                <a:ea typeface="微软雅黑" panose="020B0503020204020204" pitchFamily="34" charset="-122"/>
              </a:rPr>
              <a:t>月刘胡兰配合武工队员将其处死。</a:t>
            </a:r>
          </a:p>
        </p:txBody>
      </p:sp>
    </p:spTree>
    <p:extLst>
      <p:ext uri="{BB962C8B-B14F-4D97-AF65-F5344CB8AC3E}">
        <p14:creationId xmlns:p14="http://schemas.microsoft.com/office/powerpoint/2010/main" val="30003703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5953798" y="866346"/>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5594581" y="677826"/>
            <a:ext cx="1061829" cy="438581"/>
          </a:xfrm>
          <a:prstGeom prst="rect">
            <a:avLst/>
          </a:prstGeom>
        </p:spPr>
        <p:txBody>
          <a:bodyPr wrap="none" lIns="68580" tIns="34290" rIns="68580" bIns="34290">
            <a:spAutoFit/>
          </a:bodyPr>
          <a:lstStyle/>
          <a:p>
            <a:pPr defTabSz="685800"/>
            <a:r>
              <a:rPr lang="zh-CN" altLang="en-US" sz="2400" b="1">
                <a:solidFill>
                  <a:srgbClr val="0A5F40"/>
                </a:solidFill>
                <a:latin typeface="微软雅黑" panose="020B0503020204020204" pitchFamily="34" charset="-122"/>
                <a:ea typeface="微软雅黑" panose="020B0503020204020204" pitchFamily="34" charset="-122"/>
              </a:rPr>
              <a:t>刘胡兰</a:t>
            </a:r>
          </a:p>
        </p:txBody>
      </p:sp>
      <p:sp>
        <p:nvSpPr>
          <p:cNvPr id="16" name="矩形 15"/>
          <p:cNvSpPr/>
          <p:nvPr/>
        </p:nvSpPr>
        <p:spPr>
          <a:xfrm>
            <a:off x="3923928" y="1602642"/>
            <a:ext cx="4661936" cy="2422266"/>
          </a:xfrm>
          <a:prstGeom prst="rect">
            <a:avLst/>
          </a:prstGeom>
        </p:spPr>
        <p:txBody>
          <a:bodyPr wrap="square">
            <a:spAutoFit/>
          </a:bodyPr>
          <a:lstStyle/>
          <a:p>
            <a:pPr defTabSz="685800">
              <a:lnSpc>
                <a:spcPct val="150000"/>
              </a:lnSpc>
            </a:pPr>
            <a:r>
              <a:rPr lang="zh-CN" altLang="en-US" sz="2600">
                <a:solidFill>
                  <a:srgbClr val="0A5F40"/>
                </a:solidFill>
                <a:latin typeface="微软雅黑" panose="020B0503020204020204" pitchFamily="34" charset="-122"/>
                <a:ea typeface="微软雅黑" panose="020B0503020204020204" pitchFamily="34" charset="-122"/>
              </a:rPr>
              <a:t>阎锡山匪军恼羞成怒，决定实施报复行动。</a:t>
            </a:r>
            <a:r>
              <a:rPr lang="en-US" altLang="zh-CN" sz="2600">
                <a:solidFill>
                  <a:srgbClr val="0A5F40"/>
                </a:solidFill>
                <a:latin typeface="微软雅黑" panose="020B0503020204020204" pitchFamily="34" charset="-122"/>
                <a:ea typeface="微软雅黑" panose="020B0503020204020204" pitchFamily="34" charset="-122"/>
              </a:rPr>
              <a:t>1947</a:t>
            </a:r>
            <a:r>
              <a:rPr lang="zh-CN" altLang="en-US" sz="2600">
                <a:solidFill>
                  <a:srgbClr val="0A5F40"/>
                </a:solidFill>
                <a:latin typeface="微软雅黑" panose="020B0503020204020204" pitchFamily="34" charset="-122"/>
                <a:ea typeface="微软雅黑" panose="020B0503020204020204" pitchFamily="34" charset="-122"/>
              </a:rPr>
              <a:t>年</a:t>
            </a:r>
            <a:r>
              <a:rPr lang="en-US" altLang="zh-CN" sz="2600">
                <a:solidFill>
                  <a:srgbClr val="0A5F40"/>
                </a:solidFill>
                <a:latin typeface="微软雅黑" panose="020B0503020204020204" pitchFamily="34" charset="-122"/>
                <a:ea typeface="微软雅黑" panose="020B0503020204020204" pitchFamily="34" charset="-122"/>
              </a:rPr>
              <a:t>1</a:t>
            </a:r>
            <a:r>
              <a:rPr lang="zh-CN" altLang="en-US" sz="2600">
                <a:solidFill>
                  <a:srgbClr val="0A5F40"/>
                </a:solidFill>
                <a:latin typeface="微软雅黑" panose="020B0503020204020204" pitchFamily="34" charset="-122"/>
                <a:ea typeface="微软雅黑" panose="020B0503020204020204" pitchFamily="34" charset="-122"/>
              </a:rPr>
              <a:t>月</a:t>
            </a:r>
            <a:r>
              <a:rPr lang="en-US" altLang="zh-CN" sz="2600">
                <a:solidFill>
                  <a:srgbClr val="0A5F40"/>
                </a:solidFill>
                <a:latin typeface="微软雅黑" panose="020B0503020204020204" pitchFamily="34" charset="-122"/>
                <a:ea typeface="微软雅黑" panose="020B0503020204020204" pitchFamily="34" charset="-122"/>
              </a:rPr>
              <a:t>12</a:t>
            </a:r>
            <a:r>
              <a:rPr lang="zh-CN" altLang="en-US" sz="2600">
                <a:solidFill>
                  <a:srgbClr val="0A5F40"/>
                </a:solidFill>
                <a:latin typeface="微软雅黑" panose="020B0503020204020204" pitchFamily="34" charset="-122"/>
                <a:ea typeface="微软雅黑" panose="020B0503020204020204" pitchFamily="34" charset="-122"/>
              </a:rPr>
              <a:t>日，刘胡兰因叛徒告密而被捕她在威逼利诱</a:t>
            </a:r>
            <a:r>
              <a:rPr lang="zh-CN" altLang="en-US" sz="2600">
                <a:solidFill>
                  <a:srgbClr val="0A5F40"/>
                </a:solidFill>
                <a:latin typeface="微软雅黑" panose="020B0503020204020204" pitchFamily="34" charset="-122"/>
                <a:ea typeface="微软雅黑" panose="020B0503020204020204" pitchFamily="34" charset="-122"/>
              </a:rPr>
              <a:t>面前</a:t>
            </a:r>
            <a:r>
              <a:rPr lang="zh-CN" altLang="en-US" sz="2600" smtClean="0">
                <a:solidFill>
                  <a:srgbClr val="0A5F40"/>
                </a:solidFill>
                <a:latin typeface="微软雅黑" panose="020B0503020204020204" pitchFamily="34" charset="-122"/>
                <a:ea typeface="微软雅黑" panose="020B0503020204020204" pitchFamily="34" charset="-122"/>
              </a:rPr>
              <a:t>不为所动。</a:t>
            </a:r>
            <a:endParaRPr lang="zh-CN" altLang="en-US" sz="2600">
              <a:solidFill>
                <a:srgbClr val="0A5F40"/>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4">
            <a:extLst>
              <a:ext uri="{BEBA8EAE-BF5A-486C-A8C5-ECC9F3942E4B}">
                <a14:imgProps xmlns:a14="http://schemas.microsoft.com/office/drawing/2010/main">
                  <a14:imgLayer r:embed="rId5">
                    <a14:imgEffect>
                      <a14:backgroundRemoval t="5085" b="89831" l="9890" r="89835"/>
                    </a14:imgEffect>
                  </a14:imgLayer>
                </a14:imgProps>
              </a:ext>
              <a:ext uri="{28A0092B-C50C-407E-A947-70E740481C1C}">
                <a14:useLocalDpi xmlns:a14="http://schemas.microsoft.com/office/drawing/2010/main"/>
              </a:ext>
            </a:extLst>
          </a:blip>
          <a:stretch>
            <a:fillRect/>
          </a:stretch>
        </p:blipFill>
        <p:spPr>
          <a:xfrm>
            <a:off x="557033" y="1453835"/>
            <a:ext cx="2600688" cy="2529241"/>
          </a:xfrm>
          <a:prstGeom prst="rect">
            <a:avLst/>
          </a:prstGeom>
        </p:spPr>
      </p:pic>
    </p:spTree>
    <p:extLst>
      <p:ext uri="{BB962C8B-B14F-4D97-AF65-F5344CB8AC3E}">
        <p14:creationId xmlns:p14="http://schemas.microsoft.com/office/powerpoint/2010/main" val="2938896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5953798" y="866346"/>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5594581" y="677826"/>
            <a:ext cx="1061829" cy="438581"/>
          </a:xfrm>
          <a:prstGeom prst="rect">
            <a:avLst/>
          </a:prstGeom>
        </p:spPr>
        <p:txBody>
          <a:bodyPr wrap="none" lIns="68580" tIns="34290" rIns="68580" bIns="34290">
            <a:spAutoFit/>
          </a:bodyPr>
          <a:lstStyle/>
          <a:p>
            <a:pPr defTabSz="685800"/>
            <a:r>
              <a:rPr lang="zh-CN" altLang="en-US" sz="2400" b="1">
                <a:solidFill>
                  <a:srgbClr val="0A5F40"/>
                </a:solidFill>
                <a:latin typeface="微软雅黑" panose="020B0503020204020204" pitchFamily="34" charset="-122"/>
                <a:ea typeface="微软雅黑" panose="020B0503020204020204" pitchFamily="34" charset="-122"/>
              </a:rPr>
              <a:t>刘胡兰</a:t>
            </a:r>
          </a:p>
        </p:txBody>
      </p:sp>
      <p:sp>
        <p:nvSpPr>
          <p:cNvPr id="16" name="矩形 15"/>
          <p:cNvSpPr/>
          <p:nvPr/>
        </p:nvSpPr>
        <p:spPr>
          <a:xfrm>
            <a:off x="3923928" y="1602642"/>
            <a:ext cx="4661936" cy="3022430"/>
          </a:xfrm>
          <a:prstGeom prst="rect">
            <a:avLst/>
          </a:prstGeom>
        </p:spPr>
        <p:txBody>
          <a:bodyPr wrap="square">
            <a:spAutoFit/>
          </a:bodyPr>
          <a:lstStyle/>
          <a:p>
            <a:pPr defTabSz="685800">
              <a:lnSpc>
                <a:spcPct val="150000"/>
              </a:lnSpc>
            </a:pPr>
            <a:r>
              <a:rPr lang="zh-CN" altLang="en-US" sz="2600">
                <a:solidFill>
                  <a:srgbClr val="0A5F40"/>
                </a:solidFill>
                <a:latin typeface="微软雅黑" panose="020B0503020204020204" pitchFamily="34" charset="-122"/>
                <a:ea typeface="微软雅黑" panose="020B0503020204020204" pitchFamily="34" charset="-122"/>
              </a:rPr>
              <a:t>眼见匪军连铡了几个人，怒问一声：“我咋个死法？”匪军喝叫“一个样”后，她自己坦然躺在刀座上。当时，她尚未满</a:t>
            </a:r>
            <a:r>
              <a:rPr lang="en-US" altLang="zh-CN" sz="2600">
                <a:solidFill>
                  <a:srgbClr val="0A5F40"/>
                </a:solidFill>
                <a:latin typeface="微软雅黑" panose="020B0503020204020204" pitchFamily="34" charset="-122"/>
                <a:ea typeface="微软雅黑" panose="020B0503020204020204" pitchFamily="34" charset="-122"/>
              </a:rPr>
              <a:t>15</a:t>
            </a:r>
            <a:r>
              <a:rPr lang="zh-CN" altLang="en-US" sz="2600">
                <a:solidFill>
                  <a:srgbClr val="0A5F40"/>
                </a:solidFill>
                <a:latin typeface="微软雅黑" panose="020B0503020204020204" pitchFamily="34" charset="-122"/>
                <a:ea typeface="微软雅黑" panose="020B0503020204020204" pitchFamily="34" charset="-122"/>
              </a:rPr>
              <a:t>周岁。 </a:t>
            </a:r>
          </a:p>
        </p:txBody>
      </p:sp>
      <p:pic>
        <p:nvPicPr>
          <p:cNvPr id="9" name="图片 8"/>
          <p:cNvPicPr>
            <a:picLocks noChangeAspect="1"/>
          </p:cNvPicPr>
          <p:nvPr/>
        </p:nvPicPr>
        <p:blipFill>
          <a:blip r:embed="rId4">
            <a:extLst>
              <a:ext uri="{BEBA8EAE-BF5A-486C-A8C5-ECC9F3942E4B}">
                <a14:imgProps xmlns:a14="http://schemas.microsoft.com/office/drawing/2010/main">
                  <a14:imgLayer r:embed="rId5">
                    <a14:imgEffect>
                      <a14:backgroundRemoval t="5085" b="89831" l="9890" r="89835"/>
                    </a14:imgEffect>
                  </a14:imgLayer>
                </a14:imgProps>
              </a:ext>
              <a:ext uri="{28A0092B-C50C-407E-A947-70E740481C1C}">
                <a14:useLocalDpi xmlns:a14="http://schemas.microsoft.com/office/drawing/2010/main"/>
              </a:ext>
            </a:extLst>
          </a:blip>
          <a:stretch>
            <a:fillRect/>
          </a:stretch>
        </p:blipFill>
        <p:spPr>
          <a:xfrm>
            <a:off x="557033" y="1453835"/>
            <a:ext cx="2600688" cy="2529241"/>
          </a:xfrm>
          <a:prstGeom prst="rect">
            <a:avLst/>
          </a:prstGeom>
        </p:spPr>
      </p:pic>
    </p:spTree>
    <p:extLst>
      <p:ext uri="{BB962C8B-B14F-4D97-AF65-F5344CB8AC3E}">
        <p14:creationId xmlns:p14="http://schemas.microsoft.com/office/powerpoint/2010/main" val="5124683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pic>
        <p:nvPicPr>
          <p:cNvPr id="9" name="图片 8"/>
          <p:cNvPicPr>
            <a:picLocks noChangeAspect="1"/>
          </p:cNvPicPr>
          <p:nvPr/>
        </p:nvPicPr>
        <p:blipFill>
          <a:blip r:embed="rId4">
            <a:extLst>
              <a:ext uri="{BEBA8EAE-BF5A-486C-A8C5-ECC9F3942E4B}">
                <a14:imgProps xmlns:a14="http://schemas.microsoft.com/office/drawing/2010/main">
                  <a14:imgLayer r:embed="rId5">
                    <a14:imgEffect>
                      <a14:backgroundRemoval t="5085" b="89831" l="9890" r="89835"/>
                    </a14:imgEffect>
                  </a14:imgLayer>
                </a14:imgProps>
              </a:ext>
              <a:ext uri="{28A0092B-C50C-407E-A947-70E740481C1C}">
                <a14:useLocalDpi xmlns:a14="http://schemas.microsoft.com/office/drawing/2010/main"/>
              </a:ext>
            </a:extLst>
          </a:blip>
          <a:stretch>
            <a:fillRect/>
          </a:stretch>
        </p:blipFill>
        <p:spPr>
          <a:xfrm>
            <a:off x="557033" y="1453835"/>
            <a:ext cx="2600688" cy="2529241"/>
          </a:xfrm>
          <a:prstGeom prst="rect">
            <a:avLst/>
          </a:prstGeom>
        </p:spPr>
      </p:pic>
      <p:pic>
        <p:nvPicPr>
          <p:cNvPr id="2" name="图片 1"/>
          <p:cNvPicPr>
            <a:picLocks noChangeAspect="1"/>
          </p:cNvPicPr>
          <p:nvPr/>
        </p:nvPicPr>
        <p:blipFill>
          <a:blip r:embed="rId6">
            <a:clrChange>
              <a:clrFrom>
                <a:srgbClr val="FFFFFF"/>
              </a:clrFrom>
              <a:clrTo>
                <a:srgbClr val="FFFFFF">
                  <a:alpha val="0"/>
                </a:srgbClr>
              </a:clrTo>
            </a:clrChange>
          </a:blip>
          <a:stretch>
            <a:fillRect/>
          </a:stretch>
        </p:blipFill>
        <p:spPr>
          <a:xfrm>
            <a:off x="4932040" y="467886"/>
            <a:ext cx="3168352" cy="4501137"/>
          </a:xfrm>
          <a:prstGeom prst="rect">
            <a:avLst/>
          </a:prstGeom>
        </p:spPr>
      </p:pic>
    </p:spTree>
    <p:extLst>
      <p:ext uri="{BB962C8B-B14F-4D97-AF65-F5344CB8AC3E}">
        <p14:creationId xmlns:p14="http://schemas.microsoft.com/office/powerpoint/2010/main" val="3314568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5953798" y="866346"/>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5594581" y="677826"/>
            <a:ext cx="1061829" cy="438582"/>
          </a:xfrm>
          <a:prstGeom prst="rect">
            <a:avLst/>
          </a:prstGeom>
        </p:spPr>
        <p:txBody>
          <a:bodyPr wrap="none" lIns="68580" tIns="34290" rIns="68580" bIns="34290">
            <a:spAutoFit/>
          </a:bodyPr>
          <a:lstStyle/>
          <a:p>
            <a:pPr defTabSz="685800"/>
            <a:r>
              <a:rPr lang="zh-CN" altLang="en-US" sz="2400" b="1" smtClean="0">
                <a:solidFill>
                  <a:srgbClr val="0A5F40"/>
                </a:solidFill>
                <a:latin typeface="微软雅黑" panose="020B0503020204020204" pitchFamily="34" charset="-122"/>
                <a:ea typeface="微软雅黑" panose="020B0503020204020204" pitchFamily="34" charset="-122"/>
              </a:rPr>
              <a:t>董存瑞</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3923928" y="1602642"/>
            <a:ext cx="4661936" cy="3022430"/>
          </a:xfrm>
          <a:prstGeom prst="rect">
            <a:avLst/>
          </a:prstGeom>
        </p:spPr>
        <p:txBody>
          <a:bodyPr wrap="square">
            <a:spAutoFit/>
          </a:bodyPr>
          <a:lstStyle/>
          <a:p>
            <a:pPr defTabSz="685800">
              <a:lnSpc>
                <a:spcPct val="150000"/>
              </a:lnSpc>
            </a:pPr>
            <a:r>
              <a:rPr lang="zh-CN" altLang="en-US" sz="2600" smtClean="0">
                <a:solidFill>
                  <a:srgbClr val="0A5F40"/>
                </a:solidFill>
                <a:latin typeface="微软雅黑" panose="020B0503020204020204" pitchFamily="34" charset="-122"/>
                <a:ea typeface="微软雅黑" panose="020B0503020204020204" pitchFamily="34" charset="-122"/>
              </a:rPr>
              <a:t>董存瑞</a:t>
            </a:r>
            <a:r>
              <a:rPr lang="en-US" altLang="zh-CN" sz="2600" smtClean="0">
                <a:solidFill>
                  <a:srgbClr val="0A5F40"/>
                </a:solidFill>
                <a:latin typeface="微软雅黑" panose="020B0503020204020204" pitchFamily="34" charset="-122"/>
                <a:ea typeface="微软雅黑" panose="020B0503020204020204" pitchFamily="34" charset="-122"/>
              </a:rPr>
              <a:t>1929</a:t>
            </a:r>
            <a:r>
              <a:rPr lang="zh-CN" altLang="en-US" sz="2600" smtClean="0">
                <a:solidFill>
                  <a:srgbClr val="0A5F40"/>
                </a:solidFill>
                <a:latin typeface="微软雅黑" panose="020B0503020204020204" pitchFamily="34" charset="-122"/>
                <a:ea typeface="微软雅黑" panose="020B0503020204020204" pitchFamily="34" charset="-122"/>
              </a:rPr>
              <a:t>年出生于</a:t>
            </a:r>
            <a:r>
              <a:rPr lang="zh-CN" altLang="en-US" sz="2600">
                <a:solidFill>
                  <a:srgbClr val="0A5F40"/>
                </a:solidFill>
                <a:latin typeface="微软雅黑" panose="020B0503020204020204" pitchFamily="34" charset="-122"/>
                <a:ea typeface="微软雅黑" panose="020B0503020204020204" pitchFamily="34" charset="-122"/>
              </a:rPr>
              <a:t>贫苦农民家庭。抗日战争时期，当过儿童团长，曾机智地掩护区委书记躲过侵华日军的追捕，被誉为“抗日小英雄”。</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938" y="1183795"/>
            <a:ext cx="2748798" cy="2736304"/>
          </a:xfrm>
          <a:prstGeom prst="plaque">
            <a:avLst>
              <a:gd name="adj" fmla="val 3591"/>
            </a:avLst>
          </a:prstGeom>
        </p:spPr>
      </p:pic>
    </p:spTree>
    <p:extLst>
      <p:ext uri="{BB962C8B-B14F-4D97-AF65-F5344CB8AC3E}">
        <p14:creationId xmlns:p14="http://schemas.microsoft.com/office/powerpoint/2010/main" val="2027554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5953798" y="866346"/>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5594581" y="677826"/>
            <a:ext cx="1061829" cy="438582"/>
          </a:xfrm>
          <a:prstGeom prst="rect">
            <a:avLst/>
          </a:prstGeom>
        </p:spPr>
        <p:txBody>
          <a:bodyPr wrap="none" lIns="68580" tIns="34290" rIns="68580" bIns="34290">
            <a:spAutoFit/>
          </a:bodyPr>
          <a:lstStyle/>
          <a:p>
            <a:pPr defTabSz="685800"/>
            <a:r>
              <a:rPr lang="zh-CN" altLang="en-US" sz="2400" b="1" smtClean="0">
                <a:solidFill>
                  <a:srgbClr val="0A5F40"/>
                </a:solidFill>
                <a:latin typeface="微软雅黑" panose="020B0503020204020204" pitchFamily="34" charset="-122"/>
                <a:ea typeface="微软雅黑" panose="020B0503020204020204" pitchFamily="34" charset="-122"/>
              </a:rPr>
              <a:t>董存瑞</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3923928" y="1602642"/>
            <a:ext cx="4661936" cy="3412537"/>
          </a:xfrm>
          <a:prstGeom prst="rect">
            <a:avLst/>
          </a:prstGeom>
        </p:spPr>
        <p:txBody>
          <a:bodyPr wrap="square">
            <a:spAutoFit/>
          </a:bodyPr>
          <a:lstStyle/>
          <a:p>
            <a:pPr defTabSz="685800">
              <a:lnSpc>
                <a:spcPct val="120000"/>
              </a:lnSpc>
            </a:pPr>
            <a:r>
              <a:rPr lang="en-US" altLang="zh-CN" sz="2600">
                <a:solidFill>
                  <a:srgbClr val="0A5F40"/>
                </a:solidFill>
                <a:latin typeface="微软雅黑" panose="020B0503020204020204" pitchFamily="34" charset="-122"/>
                <a:ea typeface="微软雅黑" panose="020B0503020204020204" pitchFamily="34" charset="-122"/>
              </a:rPr>
              <a:t>1948</a:t>
            </a:r>
            <a:r>
              <a:rPr lang="zh-CN" altLang="en-US" sz="2600">
                <a:solidFill>
                  <a:srgbClr val="0A5F40"/>
                </a:solidFill>
                <a:latin typeface="微软雅黑" panose="020B0503020204020204" pitchFamily="34" charset="-122"/>
                <a:ea typeface="微软雅黑" panose="020B0503020204020204" pitchFamily="34" charset="-122"/>
              </a:rPr>
              <a:t>年</a:t>
            </a:r>
            <a:r>
              <a:rPr lang="en-US" altLang="zh-CN" sz="2600">
                <a:solidFill>
                  <a:srgbClr val="0A5F40"/>
                </a:solidFill>
                <a:latin typeface="微软雅黑" panose="020B0503020204020204" pitchFamily="34" charset="-122"/>
                <a:ea typeface="微软雅黑" panose="020B0503020204020204" pitchFamily="34" charset="-122"/>
              </a:rPr>
              <a:t>5</a:t>
            </a:r>
            <a:r>
              <a:rPr lang="zh-CN" altLang="en-US" sz="2600">
                <a:solidFill>
                  <a:srgbClr val="0A5F40"/>
                </a:solidFill>
                <a:latin typeface="微软雅黑" panose="020B0503020204020204" pitchFamily="34" charset="-122"/>
                <a:ea typeface="微软雅黑" panose="020B0503020204020204" pitchFamily="34" charset="-122"/>
              </a:rPr>
              <a:t>月，中国人民解放军攻打隆化城的战斗打响。他所在连队担负攻击国民党守军防御重点隆化中学的任务。他任爆破组组长，带领战友接连炸毁</a:t>
            </a:r>
            <a:r>
              <a:rPr lang="en-US" altLang="zh-CN" sz="2600">
                <a:solidFill>
                  <a:srgbClr val="0A5F40"/>
                </a:solidFill>
                <a:latin typeface="微软雅黑" panose="020B0503020204020204" pitchFamily="34" charset="-122"/>
                <a:ea typeface="微软雅黑" panose="020B0503020204020204" pitchFamily="34" charset="-122"/>
              </a:rPr>
              <a:t>4</a:t>
            </a:r>
            <a:r>
              <a:rPr lang="zh-CN" altLang="en-US" sz="2600">
                <a:solidFill>
                  <a:srgbClr val="0A5F40"/>
                </a:solidFill>
                <a:latin typeface="微软雅黑" panose="020B0503020204020204" pitchFamily="34" charset="-122"/>
                <a:ea typeface="微软雅黑" panose="020B0503020204020204" pitchFamily="34" charset="-122"/>
              </a:rPr>
              <a:t>座炮楼、</a:t>
            </a:r>
            <a:r>
              <a:rPr lang="en-US" altLang="zh-CN" sz="2600">
                <a:solidFill>
                  <a:srgbClr val="0A5F40"/>
                </a:solidFill>
                <a:latin typeface="微软雅黑" panose="020B0503020204020204" pitchFamily="34" charset="-122"/>
                <a:ea typeface="微软雅黑" panose="020B0503020204020204" pitchFamily="34" charset="-122"/>
              </a:rPr>
              <a:t>5</a:t>
            </a:r>
            <a:r>
              <a:rPr lang="zh-CN" altLang="en-US" sz="2600">
                <a:solidFill>
                  <a:srgbClr val="0A5F40"/>
                </a:solidFill>
                <a:latin typeface="微软雅黑" panose="020B0503020204020204" pitchFamily="34" charset="-122"/>
                <a:ea typeface="微软雅黑" panose="020B0503020204020204" pitchFamily="34" charset="-122"/>
              </a:rPr>
              <a:t>座碉堡，顺利完成了规定任务。</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938" y="1183795"/>
            <a:ext cx="2748798" cy="2736304"/>
          </a:xfrm>
          <a:prstGeom prst="plaque">
            <a:avLst>
              <a:gd name="adj" fmla="val 3591"/>
            </a:avLst>
          </a:prstGeom>
        </p:spPr>
      </p:pic>
    </p:spTree>
    <p:extLst>
      <p:ext uri="{BB962C8B-B14F-4D97-AF65-F5344CB8AC3E}">
        <p14:creationId xmlns:p14="http://schemas.microsoft.com/office/powerpoint/2010/main" val="4015566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5953798" y="866346"/>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5594581" y="677826"/>
            <a:ext cx="1061829" cy="438582"/>
          </a:xfrm>
          <a:prstGeom prst="rect">
            <a:avLst/>
          </a:prstGeom>
        </p:spPr>
        <p:txBody>
          <a:bodyPr wrap="none" lIns="68580" tIns="34290" rIns="68580" bIns="34290">
            <a:spAutoFit/>
          </a:bodyPr>
          <a:lstStyle/>
          <a:p>
            <a:pPr defTabSz="685800"/>
            <a:r>
              <a:rPr lang="zh-CN" altLang="en-US" sz="2400" b="1" smtClean="0">
                <a:solidFill>
                  <a:srgbClr val="0A5F40"/>
                </a:solidFill>
                <a:latin typeface="微软雅黑" panose="020B0503020204020204" pitchFamily="34" charset="-122"/>
                <a:ea typeface="微软雅黑" panose="020B0503020204020204" pitchFamily="34" charset="-122"/>
              </a:rPr>
              <a:t>董存瑞</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3923928" y="1602642"/>
            <a:ext cx="4661936" cy="3412537"/>
          </a:xfrm>
          <a:prstGeom prst="rect">
            <a:avLst/>
          </a:prstGeom>
        </p:spPr>
        <p:txBody>
          <a:bodyPr wrap="square">
            <a:spAutoFit/>
          </a:bodyPr>
          <a:lstStyle/>
          <a:p>
            <a:pPr defTabSz="685800">
              <a:lnSpc>
                <a:spcPct val="120000"/>
              </a:lnSpc>
            </a:pPr>
            <a:r>
              <a:rPr lang="zh-CN" altLang="en-US" sz="2600">
                <a:solidFill>
                  <a:srgbClr val="0A5F40"/>
                </a:solidFill>
                <a:latin typeface="微软雅黑" panose="020B0503020204020204" pitchFamily="34" charset="-122"/>
                <a:ea typeface="微软雅黑" panose="020B0503020204020204" pitchFamily="34" charset="-122"/>
              </a:rPr>
              <a:t>连队随即发起冲锋，但突然遭到敌人一隐蔽的桥型暗堡猛烈的火力封锁，部队接连两次对暗堡爆破均未成功。董存瑞挺身而出，向连长请战：“我是共产党员，请准许我去！”连长批准了他的请求。</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938" y="1183795"/>
            <a:ext cx="2748798" cy="2736304"/>
          </a:xfrm>
          <a:prstGeom prst="plaque">
            <a:avLst>
              <a:gd name="adj" fmla="val 3591"/>
            </a:avLst>
          </a:prstGeom>
        </p:spPr>
      </p:pic>
    </p:spTree>
    <p:extLst>
      <p:ext uri="{BB962C8B-B14F-4D97-AF65-F5344CB8AC3E}">
        <p14:creationId xmlns:p14="http://schemas.microsoft.com/office/powerpoint/2010/main" val="2575837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5953798" y="866346"/>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5594581" y="677826"/>
            <a:ext cx="1061829" cy="438582"/>
          </a:xfrm>
          <a:prstGeom prst="rect">
            <a:avLst/>
          </a:prstGeom>
        </p:spPr>
        <p:txBody>
          <a:bodyPr wrap="none" lIns="68580" tIns="34290" rIns="68580" bIns="34290">
            <a:spAutoFit/>
          </a:bodyPr>
          <a:lstStyle/>
          <a:p>
            <a:pPr defTabSz="685800"/>
            <a:r>
              <a:rPr lang="zh-CN" altLang="en-US" sz="2400" b="1" smtClean="0">
                <a:solidFill>
                  <a:srgbClr val="0A5F40"/>
                </a:solidFill>
                <a:latin typeface="微软雅黑" panose="020B0503020204020204" pitchFamily="34" charset="-122"/>
                <a:ea typeface="微软雅黑" panose="020B0503020204020204" pitchFamily="34" charset="-122"/>
              </a:rPr>
              <a:t>董存瑞</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3923928" y="1602642"/>
            <a:ext cx="4661936" cy="2492990"/>
          </a:xfrm>
          <a:prstGeom prst="rect">
            <a:avLst/>
          </a:prstGeom>
        </p:spPr>
        <p:txBody>
          <a:bodyPr wrap="square">
            <a:spAutoFit/>
          </a:bodyPr>
          <a:lstStyle/>
          <a:p>
            <a:pPr defTabSz="685800">
              <a:lnSpc>
                <a:spcPct val="120000"/>
              </a:lnSpc>
            </a:pPr>
            <a:r>
              <a:rPr lang="zh-CN" altLang="en-US" sz="2600">
                <a:solidFill>
                  <a:srgbClr val="0A5F40"/>
                </a:solidFill>
                <a:latin typeface="微软雅黑" panose="020B0503020204020204" pitchFamily="34" charset="-122"/>
                <a:ea typeface="微软雅黑" panose="020B0503020204020204" pitchFamily="34" charset="-122"/>
              </a:rPr>
              <a:t>他毅然抱起炸药包，冲向暗堡，前进中左腿负伤，顽强坚持冲至桥下。由于桥型暗堡距地面超过身高，两头桥台又无法放置</a:t>
            </a:r>
            <a:r>
              <a:rPr lang="zh-CN" altLang="en-US" sz="2600">
                <a:solidFill>
                  <a:srgbClr val="0A5F40"/>
                </a:solidFill>
                <a:latin typeface="微软雅黑" panose="020B0503020204020204" pitchFamily="34" charset="-122"/>
                <a:ea typeface="微软雅黑" panose="020B0503020204020204" pitchFamily="34" charset="-122"/>
              </a:rPr>
              <a:t>炸药包</a:t>
            </a:r>
            <a:r>
              <a:rPr lang="zh-CN" altLang="en-US" sz="2600" smtClean="0">
                <a:solidFill>
                  <a:srgbClr val="0A5F40"/>
                </a:solidFill>
                <a:latin typeface="微软雅黑" panose="020B0503020204020204" pitchFamily="34" charset="-122"/>
                <a:ea typeface="微软雅黑" panose="020B0503020204020204" pitchFamily="34" charset="-122"/>
              </a:rPr>
              <a:t>。</a:t>
            </a:r>
            <a:endParaRPr lang="zh-CN" altLang="en-US" sz="2600">
              <a:solidFill>
                <a:srgbClr val="0A5F4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938" y="1183795"/>
            <a:ext cx="2748798" cy="2736304"/>
          </a:xfrm>
          <a:prstGeom prst="plaque">
            <a:avLst>
              <a:gd name="adj" fmla="val 3591"/>
            </a:avLst>
          </a:prstGeom>
        </p:spPr>
      </p:pic>
    </p:spTree>
    <p:extLst>
      <p:ext uri="{BB962C8B-B14F-4D97-AF65-F5344CB8AC3E}">
        <p14:creationId xmlns:p14="http://schemas.microsoft.com/office/powerpoint/2010/main" val="3180703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5953798" y="866346"/>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5594581" y="677826"/>
            <a:ext cx="1061829" cy="438582"/>
          </a:xfrm>
          <a:prstGeom prst="rect">
            <a:avLst/>
          </a:prstGeom>
        </p:spPr>
        <p:txBody>
          <a:bodyPr wrap="none" lIns="68580" tIns="34290" rIns="68580" bIns="34290">
            <a:spAutoFit/>
          </a:bodyPr>
          <a:lstStyle/>
          <a:p>
            <a:pPr defTabSz="685800"/>
            <a:r>
              <a:rPr lang="zh-CN" altLang="en-US" sz="2400" b="1" smtClean="0">
                <a:solidFill>
                  <a:srgbClr val="0A5F40"/>
                </a:solidFill>
                <a:latin typeface="微软雅黑" panose="020B0503020204020204" pitchFamily="34" charset="-122"/>
                <a:ea typeface="微软雅黑" panose="020B0503020204020204" pitchFamily="34" charset="-122"/>
              </a:rPr>
              <a:t>董存瑞</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3923928" y="1527191"/>
            <a:ext cx="4661936" cy="3453253"/>
          </a:xfrm>
          <a:prstGeom prst="rect">
            <a:avLst/>
          </a:prstGeom>
        </p:spPr>
        <p:txBody>
          <a:bodyPr wrap="square">
            <a:spAutoFit/>
          </a:bodyPr>
          <a:lstStyle/>
          <a:p>
            <a:pPr defTabSz="685800">
              <a:lnSpc>
                <a:spcPct val="120000"/>
              </a:lnSpc>
            </a:pPr>
            <a:r>
              <a:rPr lang="zh-CN" altLang="en-US" sz="2600" smtClean="0">
                <a:solidFill>
                  <a:srgbClr val="0A5F40"/>
                </a:solidFill>
                <a:latin typeface="微软雅黑" panose="020B0503020204020204" pitchFamily="34" charset="-122"/>
                <a:ea typeface="微软雅黑" panose="020B0503020204020204" pitchFamily="34" charset="-122"/>
              </a:rPr>
              <a:t>在</a:t>
            </a:r>
            <a:r>
              <a:rPr lang="zh-CN" altLang="en-US" sz="2600">
                <a:solidFill>
                  <a:srgbClr val="0A5F40"/>
                </a:solidFill>
                <a:latin typeface="微软雅黑" panose="020B0503020204020204" pitchFamily="34" charset="-122"/>
                <a:ea typeface="微软雅黑" panose="020B0503020204020204" pitchFamily="34" charset="-122"/>
              </a:rPr>
              <a:t>部队攻击受阻的危急关头，他毫不犹豫地用左手托起</a:t>
            </a:r>
            <a:r>
              <a:rPr lang="zh-CN" altLang="en-US" sz="2600">
                <a:solidFill>
                  <a:srgbClr val="0A5F40"/>
                </a:solidFill>
                <a:latin typeface="微软雅黑" panose="020B0503020204020204" pitchFamily="34" charset="-122"/>
                <a:ea typeface="微软雅黑" panose="020B0503020204020204" pitchFamily="34" charset="-122"/>
              </a:rPr>
              <a:t>炸药包</a:t>
            </a:r>
            <a:r>
              <a:rPr lang="zh-CN" altLang="en-US" sz="2600" smtClean="0">
                <a:solidFill>
                  <a:srgbClr val="0A5F40"/>
                </a:solidFill>
                <a:latin typeface="微软雅黑" panose="020B0503020204020204" pitchFamily="34" charset="-122"/>
                <a:ea typeface="微软雅黑" panose="020B0503020204020204" pitchFamily="34" charset="-122"/>
              </a:rPr>
              <a:t>，右手拉燃导火索，高喊</a:t>
            </a:r>
            <a:r>
              <a:rPr lang="zh-CN" altLang="en-US" sz="2600">
                <a:solidFill>
                  <a:srgbClr val="0A5F40"/>
                </a:solidFill>
                <a:latin typeface="微软雅黑" panose="020B0503020204020204" pitchFamily="34" charset="-122"/>
                <a:ea typeface="微软雅黑" panose="020B0503020204020204" pitchFamily="34" charset="-122"/>
              </a:rPr>
              <a:t>：“为了新中国，冲啊</a:t>
            </a:r>
            <a:r>
              <a:rPr lang="zh-CN" altLang="en-US" sz="2600">
                <a:solidFill>
                  <a:srgbClr val="0A5F40"/>
                </a:solidFill>
                <a:latin typeface="微软雅黑" panose="020B0503020204020204" pitchFamily="34" charset="-122"/>
                <a:ea typeface="微软雅黑" panose="020B0503020204020204" pitchFamily="34" charset="-122"/>
              </a:rPr>
              <a:t>！</a:t>
            </a:r>
            <a:r>
              <a:rPr lang="zh-CN" altLang="en-US" sz="2600" smtClean="0">
                <a:solidFill>
                  <a:srgbClr val="0A5F40"/>
                </a:solidFill>
                <a:latin typeface="微软雅黑" panose="020B0503020204020204" pitchFamily="34" charset="-122"/>
                <a:ea typeface="微软雅黑" panose="020B0503020204020204" pitchFamily="34" charset="-122"/>
              </a:rPr>
              <a:t>”</a:t>
            </a:r>
            <a:endParaRPr lang="en-US" altLang="zh-CN" sz="2600" smtClean="0">
              <a:solidFill>
                <a:srgbClr val="0A5F40"/>
              </a:solidFill>
              <a:latin typeface="微软雅黑" panose="020B0503020204020204" pitchFamily="34" charset="-122"/>
              <a:ea typeface="微软雅黑" panose="020B0503020204020204" pitchFamily="34" charset="-122"/>
            </a:endParaRPr>
          </a:p>
          <a:p>
            <a:pPr defTabSz="685800">
              <a:lnSpc>
                <a:spcPct val="120000"/>
              </a:lnSpc>
            </a:pPr>
            <a:r>
              <a:rPr lang="zh-CN" altLang="en-US" sz="2600" smtClean="0">
                <a:solidFill>
                  <a:srgbClr val="0A5F40"/>
                </a:solidFill>
                <a:latin typeface="微软雅黑" panose="020B0503020204020204" pitchFamily="34" charset="-122"/>
                <a:ea typeface="微软雅黑" panose="020B0503020204020204" pitchFamily="34" charset="-122"/>
              </a:rPr>
              <a:t>敌人</a:t>
            </a:r>
            <a:r>
              <a:rPr lang="zh-CN" altLang="en-US" sz="2600">
                <a:solidFill>
                  <a:srgbClr val="0A5F40"/>
                </a:solidFill>
                <a:latin typeface="微软雅黑" panose="020B0503020204020204" pitchFamily="34" charset="-122"/>
                <a:ea typeface="微软雅黑" panose="020B0503020204020204" pitchFamily="34" charset="-122"/>
              </a:rPr>
              <a:t>碉堡被炸毁，董存瑞</a:t>
            </a:r>
            <a:r>
              <a:rPr lang="zh-CN" altLang="en-US" sz="2600">
                <a:solidFill>
                  <a:srgbClr val="0A5F40"/>
                </a:solidFill>
                <a:latin typeface="微软雅黑" panose="020B0503020204020204" pitchFamily="34" charset="-122"/>
                <a:ea typeface="微软雅黑" panose="020B0503020204020204" pitchFamily="34" charset="-122"/>
              </a:rPr>
              <a:t>以</a:t>
            </a:r>
            <a:r>
              <a:rPr lang="zh-CN" altLang="en-US" sz="2600" smtClean="0">
                <a:solidFill>
                  <a:srgbClr val="0A5F40"/>
                </a:solidFill>
                <a:latin typeface="微软雅黑" panose="020B0503020204020204" pitchFamily="34" charset="-122"/>
                <a:ea typeface="微软雅黑" panose="020B0503020204020204" pitchFamily="34" charset="-122"/>
              </a:rPr>
              <a:t>自己的</a:t>
            </a:r>
            <a:r>
              <a:rPr lang="zh-CN" altLang="en-US" sz="2600">
                <a:solidFill>
                  <a:srgbClr val="0A5F40"/>
                </a:solidFill>
                <a:latin typeface="微软雅黑" panose="020B0503020204020204" pitchFamily="34" charset="-122"/>
                <a:ea typeface="微软雅黑" panose="020B0503020204020204" pitchFamily="34" charset="-122"/>
              </a:rPr>
              <a:t>生命为部队开辟了前进道路，牺牲时年仅</a:t>
            </a:r>
            <a:r>
              <a:rPr lang="en-US" altLang="zh-CN" sz="2600">
                <a:solidFill>
                  <a:srgbClr val="0A5F40"/>
                </a:solidFill>
                <a:latin typeface="微软雅黑" panose="020B0503020204020204" pitchFamily="34" charset="-122"/>
                <a:ea typeface="微软雅黑" panose="020B0503020204020204" pitchFamily="34" charset="-122"/>
              </a:rPr>
              <a:t>19</a:t>
            </a:r>
            <a:r>
              <a:rPr lang="zh-CN" altLang="en-US" sz="2600" smtClean="0">
                <a:solidFill>
                  <a:srgbClr val="0A5F40"/>
                </a:solidFill>
                <a:latin typeface="微软雅黑" panose="020B0503020204020204" pitchFamily="34" charset="-122"/>
                <a:ea typeface="微软雅黑" panose="020B0503020204020204" pitchFamily="34" charset="-122"/>
              </a:rPr>
              <a:t>岁。</a:t>
            </a:r>
            <a:endParaRPr lang="zh-CN" altLang="en-US" sz="2600">
              <a:solidFill>
                <a:srgbClr val="0A5F4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938" y="1183795"/>
            <a:ext cx="2748798" cy="2736304"/>
          </a:xfrm>
          <a:prstGeom prst="plaque">
            <a:avLst>
              <a:gd name="adj" fmla="val 3591"/>
            </a:avLst>
          </a:prstGeom>
        </p:spPr>
      </p:pic>
    </p:spTree>
    <p:extLst>
      <p:ext uri="{BB962C8B-B14F-4D97-AF65-F5344CB8AC3E}">
        <p14:creationId xmlns:p14="http://schemas.microsoft.com/office/powerpoint/2010/main" val="16999053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2534738" y="876285"/>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2175521" y="687765"/>
            <a:ext cx="1061829" cy="438581"/>
          </a:xfrm>
          <a:prstGeom prst="rect">
            <a:avLst/>
          </a:prstGeom>
        </p:spPr>
        <p:txBody>
          <a:bodyPr wrap="none" lIns="68580" tIns="34290" rIns="68580" bIns="34290">
            <a:spAutoFit/>
          </a:bodyPr>
          <a:lstStyle/>
          <a:p>
            <a:pPr defTabSz="685800"/>
            <a:r>
              <a:rPr lang="zh-CN" altLang="en-US" sz="2400" b="1">
                <a:solidFill>
                  <a:srgbClr val="0A5F40"/>
                </a:solidFill>
                <a:latin typeface="微软雅黑" panose="020B0503020204020204" pitchFamily="34" charset="-122"/>
                <a:ea typeface="微软雅黑" panose="020B0503020204020204" pitchFamily="34" charset="-122"/>
              </a:rPr>
              <a:t>邱少云</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498235" y="1474060"/>
            <a:ext cx="4661936" cy="3093154"/>
          </a:xfrm>
          <a:prstGeom prst="rect">
            <a:avLst/>
          </a:prstGeom>
        </p:spPr>
        <p:txBody>
          <a:bodyPr wrap="square">
            <a:spAutoFit/>
          </a:bodyPr>
          <a:lstStyle/>
          <a:p>
            <a:pPr defTabSz="685800">
              <a:lnSpc>
                <a:spcPct val="150000"/>
              </a:lnSpc>
            </a:pPr>
            <a:r>
              <a:rPr lang="en-US" altLang="zh-CN" sz="2600" smtClean="0">
                <a:solidFill>
                  <a:srgbClr val="0A5F40"/>
                </a:solidFill>
                <a:latin typeface="微软雅黑" panose="020B0503020204020204" pitchFamily="34" charset="-122"/>
                <a:ea typeface="微软雅黑" panose="020B0503020204020204" pitchFamily="34" charset="-122"/>
              </a:rPr>
              <a:t>1926</a:t>
            </a:r>
            <a:r>
              <a:rPr lang="zh-CN" altLang="en-US" sz="2600" smtClean="0">
                <a:solidFill>
                  <a:srgbClr val="0A5F40"/>
                </a:solidFill>
                <a:latin typeface="微软雅黑" panose="020B0503020204020204" pitchFamily="34" charset="-122"/>
                <a:ea typeface="微软雅黑" panose="020B0503020204020204" pitchFamily="34" charset="-122"/>
              </a:rPr>
              <a:t>年，邱少云出生于一</a:t>
            </a:r>
            <a:r>
              <a:rPr lang="zh-CN" altLang="en-US" sz="2600">
                <a:solidFill>
                  <a:srgbClr val="0A5F40"/>
                </a:solidFill>
                <a:latin typeface="微软雅黑" panose="020B0503020204020204" pitchFamily="34" charset="-122"/>
                <a:ea typeface="微软雅黑" panose="020B0503020204020204" pitchFamily="34" charset="-122"/>
              </a:rPr>
              <a:t>个贫苦贫农</a:t>
            </a:r>
            <a:r>
              <a:rPr lang="zh-CN" altLang="en-US" sz="2600">
                <a:solidFill>
                  <a:srgbClr val="0A5F40"/>
                </a:solidFill>
                <a:latin typeface="微软雅黑" panose="020B0503020204020204" pitchFamily="34" charset="-122"/>
                <a:ea typeface="微软雅黑" panose="020B0503020204020204" pitchFamily="34" charset="-122"/>
              </a:rPr>
              <a:t>家庭</a:t>
            </a:r>
            <a:r>
              <a:rPr lang="zh-CN" altLang="en-US" sz="2600" smtClean="0">
                <a:solidFill>
                  <a:srgbClr val="0A5F40"/>
                </a:solidFill>
                <a:latin typeface="微软雅黑" panose="020B0503020204020204" pitchFamily="34" charset="-122"/>
                <a:ea typeface="微软雅黑" panose="020B0503020204020204" pitchFamily="34" charset="-122"/>
              </a:rPr>
              <a:t>。靠</a:t>
            </a:r>
            <a:r>
              <a:rPr lang="zh-CN" altLang="en-US" sz="2600">
                <a:solidFill>
                  <a:srgbClr val="0A5F40"/>
                </a:solidFill>
                <a:latin typeface="微软雅黑" panose="020B0503020204020204" pitchFamily="34" charset="-122"/>
                <a:ea typeface="微软雅黑" panose="020B0503020204020204" pitchFamily="34" charset="-122"/>
              </a:rPr>
              <a:t>帮人推船为生</a:t>
            </a:r>
            <a:r>
              <a:rPr lang="zh-CN" altLang="en-US" sz="2600">
                <a:solidFill>
                  <a:srgbClr val="0A5F40"/>
                </a:solidFill>
                <a:latin typeface="微软雅黑" panose="020B0503020204020204" pitchFamily="34" charset="-122"/>
                <a:ea typeface="微软雅黑" panose="020B0503020204020204" pitchFamily="34" charset="-122"/>
              </a:rPr>
              <a:t>的</a:t>
            </a:r>
            <a:r>
              <a:rPr lang="zh-CN" altLang="en-US" sz="2600" smtClean="0">
                <a:solidFill>
                  <a:srgbClr val="0A5F40"/>
                </a:solidFill>
                <a:latin typeface="微软雅黑" panose="020B0503020204020204" pitchFamily="34" charset="-122"/>
                <a:ea typeface="微软雅黑" panose="020B0503020204020204" pitchFamily="34" charset="-122"/>
              </a:rPr>
              <a:t>父亲被</a:t>
            </a:r>
            <a:r>
              <a:rPr lang="zh-CN" altLang="en-US" sz="2600">
                <a:solidFill>
                  <a:srgbClr val="0A5F40"/>
                </a:solidFill>
                <a:latin typeface="微软雅黑" panose="020B0503020204020204" pitchFamily="34" charset="-122"/>
                <a:ea typeface="微软雅黑" panose="020B0503020204020204" pitchFamily="34" charset="-122"/>
              </a:rPr>
              <a:t>船老板砍死在船上，不久母亲因贫病交加死在</a:t>
            </a:r>
            <a:r>
              <a:rPr lang="zh-CN" altLang="en-US" sz="2600">
                <a:solidFill>
                  <a:srgbClr val="0A5F40"/>
                </a:solidFill>
                <a:latin typeface="微软雅黑" panose="020B0503020204020204" pitchFamily="34" charset="-122"/>
                <a:ea typeface="微软雅黑" panose="020B0503020204020204" pitchFamily="34" charset="-122"/>
              </a:rPr>
              <a:t>床头</a:t>
            </a:r>
            <a:r>
              <a:rPr lang="zh-CN" altLang="en-US" sz="2600" smtClean="0">
                <a:solidFill>
                  <a:srgbClr val="0A5F40"/>
                </a:solidFill>
                <a:latin typeface="微软雅黑" panose="020B0503020204020204" pitchFamily="34" charset="-122"/>
                <a:ea typeface="微软雅黑" panose="020B0503020204020204" pitchFamily="34" charset="-122"/>
              </a:rPr>
              <a:t>。邱少云过着被欺凌压迫的日子。</a:t>
            </a:r>
            <a:endParaRPr lang="zh-CN" altLang="en-US" sz="2600">
              <a:solidFill>
                <a:srgbClr val="0A5F4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9006" b="9006"/>
          <a:stretch/>
        </p:blipFill>
        <p:spPr>
          <a:xfrm>
            <a:off x="5652120" y="907055"/>
            <a:ext cx="3260643" cy="3260643"/>
          </a:xfrm>
          <a:prstGeom prst="ellipse">
            <a:avLst/>
          </a:prstGeom>
        </p:spPr>
      </p:pic>
    </p:spTree>
    <p:extLst>
      <p:ext uri="{BB962C8B-B14F-4D97-AF65-F5344CB8AC3E}">
        <p14:creationId xmlns:p14="http://schemas.microsoft.com/office/powerpoint/2010/main" val="2794028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2534738" y="876285"/>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2175521" y="687765"/>
            <a:ext cx="1061829" cy="438581"/>
          </a:xfrm>
          <a:prstGeom prst="rect">
            <a:avLst/>
          </a:prstGeom>
        </p:spPr>
        <p:txBody>
          <a:bodyPr wrap="none" lIns="68580" tIns="34290" rIns="68580" bIns="34290">
            <a:spAutoFit/>
          </a:bodyPr>
          <a:lstStyle/>
          <a:p>
            <a:pPr defTabSz="685800"/>
            <a:r>
              <a:rPr lang="zh-CN" altLang="en-US" sz="2400" b="1">
                <a:solidFill>
                  <a:srgbClr val="0A5F40"/>
                </a:solidFill>
                <a:latin typeface="微软雅黑" panose="020B0503020204020204" pitchFamily="34" charset="-122"/>
                <a:ea typeface="微软雅黑" panose="020B0503020204020204" pitchFamily="34" charset="-122"/>
              </a:rPr>
              <a:t>邱少云</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504868" y="1612581"/>
            <a:ext cx="4661936" cy="3093154"/>
          </a:xfrm>
          <a:prstGeom prst="rect">
            <a:avLst/>
          </a:prstGeom>
        </p:spPr>
        <p:txBody>
          <a:bodyPr wrap="square">
            <a:spAutoFit/>
          </a:bodyPr>
          <a:lstStyle/>
          <a:p>
            <a:pPr defTabSz="685800">
              <a:lnSpc>
                <a:spcPct val="150000"/>
              </a:lnSpc>
            </a:pPr>
            <a:r>
              <a:rPr lang="en-US" altLang="zh-CN" sz="2600" smtClean="0">
                <a:solidFill>
                  <a:srgbClr val="0A5F40"/>
                </a:solidFill>
                <a:latin typeface="微软雅黑" panose="020B0503020204020204" pitchFamily="34" charset="-122"/>
                <a:ea typeface="微软雅黑" panose="020B0503020204020204" pitchFamily="34" charset="-122"/>
              </a:rPr>
              <a:t>1948</a:t>
            </a:r>
            <a:r>
              <a:rPr lang="zh-CN" altLang="en-US" sz="2600" smtClean="0">
                <a:solidFill>
                  <a:srgbClr val="0A5F40"/>
                </a:solidFill>
                <a:latin typeface="微软雅黑" panose="020B0503020204020204" pitchFamily="34" charset="-122"/>
                <a:ea typeface="微软雅黑" panose="020B0503020204020204" pitchFamily="34" charset="-122"/>
              </a:rPr>
              <a:t>年刘邓大军奉党中央</a:t>
            </a:r>
            <a:r>
              <a:rPr lang="zh-CN" altLang="en-US" sz="2600">
                <a:solidFill>
                  <a:srgbClr val="0A5F40"/>
                </a:solidFill>
                <a:latin typeface="微软雅黑" panose="020B0503020204020204" pitchFamily="34" charset="-122"/>
                <a:ea typeface="微软雅黑" panose="020B0503020204020204" pitchFamily="34" charset="-122"/>
              </a:rPr>
              <a:t>毛主席命令</a:t>
            </a:r>
            <a:r>
              <a:rPr lang="zh-CN" altLang="en-US" sz="2600">
                <a:solidFill>
                  <a:srgbClr val="0A5F40"/>
                </a:solidFill>
                <a:latin typeface="微软雅黑" panose="020B0503020204020204" pitchFamily="34" charset="-122"/>
                <a:ea typeface="微软雅黑" panose="020B0503020204020204" pitchFamily="34" charset="-122"/>
              </a:rPr>
              <a:t>挥师</a:t>
            </a:r>
            <a:r>
              <a:rPr lang="zh-CN" altLang="en-US" sz="2600" smtClean="0">
                <a:solidFill>
                  <a:srgbClr val="0A5F40"/>
                </a:solidFill>
                <a:latin typeface="微软雅黑" panose="020B0503020204020204" pitchFamily="34" charset="-122"/>
                <a:ea typeface="微软雅黑" panose="020B0503020204020204" pitchFamily="34" charset="-122"/>
              </a:rPr>
              <a:t>南下解放四川，邱</a:t>
            </a:r>
            <a:r>
              <a:rPr lang="zh-CN" altLang="en-US" sz="2600">
                <a:solidFill>
                  <a:srgbClr val="0A5F40"/>
                </a:solidFill>
                <a:latin typeface="微软雅黑" panose="020B0503020204020204" pitchFamily="34" charset="-122"/>
                <a:ea typeface="微软雅黑" panose="020B0503020204020204" pitchFamily="34" charset="-122"/>
              </a:rPr>
              <a:t>少云一家和天下劳苦大众获得</a:t>
            </a:r>
            <a:r>
              <a:rPr lang="zh-CN" altLang="en-US" sz="2600">
                <a:solidFill>
                  <a:srgbClr val="0A5F40"/>
                </a:solidFill>
                <a:latin typeface="微软雅黑" panose="020B0503020204020204" pitchFamily="34" charset="-122"/>
                <a:ea typeface="微软雅黑" panose="020B0503020204020204" pitchFamily="34" charset="-122"/>
              </a:rPr>
              <a:t>了</a:t>
            </a:r>
            <a:r>
              <a:rPr lang="zh-CN" altLang="en-US" sz="2600" smtClean="0">
                <a:solidFill>
                  <a:srgbClr val="0A5F40"/>
                </a:solidFill>
                <a:latin typeface="微软雅黑" panose="020B0503020204020204" pitchFamily="34" charset="-122"/>
                <a:ea typeface="微软雅黑" panose="020B0503020204020204" pitchFamily="34" charset="-122"/>
              </a:rPr>
              <a:t>新生。邱少云毅然</a:t>
            </a:r>
            <a:r>
              <a:rPr lang="zh-CN" altLang="en-US" sz="2600">
                <a:solidFill>
                  <a:srgbClr val="0A5F40"/>
                </a:solidFill>
                <a:latin typeface="微软雅黑" panose="020B0503020204020204" pitchFamily="34" charset="-122"/>
                <a:ea typeface="微软雅黑" panose="020B0503020204020204" pitchFamily="34" charset="-122"/>
              </a:rPr>
              <a:t>参加了中国人民解放军。</a:t>
            </a:r>
          </a:p>
        </p:txBody>
      </p: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9006" b="9006"/>
          <a:stretch/>
        </p:blipFill>
        <p:spPr>
          <a:xfrm>
            <a:off x="5652120" y="907055"/>
            <a:ext cx="3260643" cy="3260643"/>
          </a:xfrm>
          <a:prstGeom prst="ellipse">
            <a:avLst/>
          </a:prstGeom>
        </p:spPr>
      </p:pic>
    </p:spTree>
    <p:extLst>
      <p:ext uri="{BB962C8B-B14F-4D97-AF65-F5344CB8AC3E}">
        <p14:creationId xmlns:p14="http://schemas.microsoft.com/office/powerpoint/2010/main" val="3422610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2534738" y="876285"/>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2175521" y="687765"/>
            <a:ext cx="1061829" cy="438581"/>
          </a:xfrm>
          <a:prstGeom prst="rect">
            <a:avLst/>
          </a:prstGeom>
        </p:spPr>
        <p:txBody>
          <a:bodyPr wrap="none" lIns="68580" tIns="34290" rIns="68580" bIns="34290">
            <a:spAutoFit/>
          </a:bodyPr>
          <a:lstStyle/>
          <a:p>
            <a:pPr defTabSz="685800"/>
            <a:r>
              <a:rPr lang="zh-CN" altLang="en-US" sz="2400" b="1">
                <a:solidFill>
                  <a:srgbClr val="0A5F40"/>
                </a:solidFill>
                <a:latin typeface="微软雅黑" panose="020B0503020204020204" pitchFamily="34" charset="-122"/>
                <a:ea typeface="微软雅黑" panose="020B0503020204020204" pitchFamily="34" charset="-122"/>
              </a:rPr>
              <a:t>邱少云</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504868" y="1612581"/>
            <a:ext cx="4661936" cy="2492990"/>
          </a:xfrm>
          <a:prstGeom prst="rect">
            <a:avLst/>
          </a:prstGeom>
        </p:spPr>
        <p:txBody>
          <a:bodyPr wrap="square">
            <a:spAutoFit/>
          </a:bodyPr>
          <a:lstStyle/>
          <a:p>
            <a:pPr defTabSz="685800">
              <a:lnSpc>
                <a:spcPct val="150000"/>
              </a:lnSpc>
            </a:pPr>
            <a:r>
              <a:rPr lang="en-US" altLang="zh-CN" sz="2600" smtClean="0">
                <a:solidFill>
                  <a:srgbClr val="0A5F40"/>
                </a:solidFill>
                <a:latin typeface="微软雅黑" panose="020B0503020204020204" pitchFamily="34" charset="-122"/>
                <a:ea typeface="微软雅黑" panose="020B0503020204020204" pitchFamily="34" charset="-122"/>
              </a:rPr>
              <a:t>1951</a:t>
            </a:r>
            <a:r>
              <a:rPr lang="zh-CN" altLang="en-US" sz="2600">
                <a:solidFill>
                  <a:srgbClr val="0A5F40"/>
                </a:solidFill>
                <a:latin typeface="微软雅黑" panose="020B0503020204020204" pitchFamily="34" charset="-122"/>
                <a:ea typeface="微软雅黑" panose="020B0503020204020204" pitchFamily="34" charset="-122"/>
              </a:rPr>
              <a:t>年</a:t>
            </a:r>
            <a:r>
              <a:rPr lang="en-US" altLang="zh-CN" sz="2600">
                <a:solidFill>
                  <a:srgbClr val="0A5F40"/>
                </a:solidFill>
                <a:latin typeface="微软雅黑" panose="020B0503020204020204" pitchFamily="34" charset="-122"/>
                <a:ea typeface="微软雅黑" panose="020B0503020204020204" pitchFamily="34" charset="-122"/>
              </a:rPr>
              <a:t>3</a:t>
            </a:r>
            <a:r>
              <a:rPr lang="zh-CN" altLang="en-US" sz="2600">
                <a:solidFill>
                  <a:srgbClr val="0A5F40"/>
                </a:solidFill>
                <a:latin typeface="微软雅黑" panose="020B0503020204020204" pitchFamily="34" charset="-122"/>
                <a:ea typeface="微软雅黑" panose="020B0503020204020204" pitchFamily="34" charset="-122"/>
              </a:rPr>
              <a:t>月，邱少云响应毛主席“抗美援朝保家卫国”的伟大号召，参加了</a:t>
            </a:r>
            <a:r>
              <a:rPr lang="zh-CN" altLang="en-US" sz="2600">
                <a:solidFill>
                  <a:srgbClr val="0A5F40"/>
                </a:solidFill>
                <a:latin typeface="微软雅黑" panose="020B0503020204020204" pitchFamily="34" charset="-122"/>
                <a:ea typeface="微软雅黑" panose="020B0503020204020204" pitchFamily="34" charset="-122"/>
              </a:rPr>
              <a:t>中国人民志愿军</a:t>
            </a:r>
            <a:r>
              <a:rPr lang="zh-CN" altLang="en-US" sz="2600" smtClean="0">
                <a:solidFill>
                  <a:srgbClr val="0A5F40"/>
                </a:solidFill>
                <a:latin typeface="微软雅黑" panose="020B0503020204020204" pitchFamily="34" charset="-122"/>
                <a:ea typeface="微软雅黑" panose="020B0503020204020204" pitchFamily="34" charset="-122"/>
              </a:rPr>
              <a:t>。</a:t>
            </a:r>
            <a:endParaRPr lang="zh-CN" altLang="en-US" sz="2600">
              <a:solidFill>
                <a:srgbClr val="0A5F4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9006" b="9006"/>
          <a:stretch/>
        </p:blipFill>
        <p:spPr>
          <a:xfrm>
            <a:off x="5652120" y="907055"/>
            <a:ext cx="3260643" cy="3260643"/>
          </a:xfrm>
          <a:prstGeom prst="ellipse">
            <a:avLst/>
          </a:prstGeom>
        </p:spPr>
      </p:pic>
    </p:spTree>
    <p:extLst>
      <p:ext uri="{BB962C8B-B14F-4D97-AF65-F5344CB8AC3E}">
        <p14:creationId xmlns:p14="http://schemas.microsoft.com/office/powerpoint/2010/main" val="39292581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2534738" y="876285"/>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2175521" y="687765"/>
            <a:ext cx="1061829" cy="438581"/>
          </a:xfrm>
          <a:prstGeom prst="rect">
            <a:avLst/>
          </a:prstGeom>
        </p:spPr>
        <p:txBody>
          <a:bodyPr wrap="none" lIns="68580" tIns="34290" rIns="68580" bIns="34290">
            <a:spAutoFit/>
          </a:bodyPr>
          <a:lstStyle/>
          <a:p>
            <a:pPr defTabSz="685800"/>
            <a:r>
              <a:rPr lang="zh-CN" altLang="en-US" sz="2400" b="1">
                <a:solidFill>
                  <a:srgbClr val="0A5F40"/>
                </a:solidFill>
                <a:latin typeface="微软雅黑" panose="020B0503020204020204" pitchFamily="34" charset="-122"/>
                <a:ea typeface="微软雅黑" panose="020B0503020204020204" pitchFamily="34" charset="-122"/>
              </a:rPr>
              <a:t>邱少云</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504868" y="1612581"/>
            <a:ext cx="4661936" cy="3453253"/>
          </a:xfrm>
          <a:prstGeom prst="rect">
            <a:avLst/>
          </a:prstGeom>
        </p:spPr>
        <p:txBody>
          <a:bodyPr wrap="square">
            <a:spAutoFit/>
          </a:bodyPr>
          <a:lstStyle/>
          <a:p>
            <a:pPr defTabSz="685800">
              <a:lnSpc>
                <a:spcPct val="120000"/>
              </a:lnSpc>
            </a:pPr>
            <a:r>
              <a:rPr lang="zh-CN" altLang="en-US" sz="2600" smtClean="0">
                <a:solidFill>
                  <a:srgbClr val="0A5F40"/>
                </a:solidFill>
                <a:latin typeface="微软雅黑" panose="020B0503020204020204" pitchFamily="34" charset="-122"/>
                <a:ea typeface="微软雅黑" panose="020B0503020204020204" pitchFamily="34" charset="-122"/>
              </a:rPr>
              <a:t>他在朝鲜看到</a:t>
            </a:r>
            <a:r>
              <a:rPr lang="zh-CN" altLang="en-US" sz="2600">
                <a:solidFill>
                  <a:srgbClr val="0A5F40"/>
                </a:solidFill>
                <a:latin typeface="微软雅黑" panose="020B0503020204020204" pitchFamily="34" charset="-122"/>
                <a:ea typeface="微软雅黑" panose="020B0503020204020204" pitchFamily="34" charset="-122"/>
              </a:rPr>
              <a:t>美帝国主义和李承晚匪帮对朝鲜</a:t>
            </a:r>
            <a:r>
              <a:rPr lang="zh-CN" altLang="en-US" sz="2600">
                <a:solidFill>
                  <a:srgbClr val="0A5F40"/>
                </a:solidFill>
                <a:latin typeface="微软雅黑" panose="020B0503020204020204" pitchFamily="34" charset="-122"/>
                <a:ea typeface="微软雅黑" panose="020B0503020204020204" pitchFamily="34" charset="-122"/>
              </a:rPr>
              <a:t>人民</a:t>
            </a:r>
            <a:r>
              <a:rPr lang="zh-CN" altLang="en-US" sz="2600" smtClean="0">
                <a:solidFill>
                  <a:srgbClr val="0A5F40"/>
                </a:solidFill>
                <a:latin typeface="微软雅黑" panose="020B0503020204020204" pitchFamily="34" charset="-122"/>
                <a:ea typeface="微软雅黑" panose="020B0503020204020204" pitchFamily="34" charset="-122"/>
              </a:rPr>
              <a:t>烧杀抢掠</a:t>
            </a:r>
            <a:r>
              <a:rPr lang="zh-CN" altLang="en-US" sz="2600">
                <a:solidFill>
                  <a:srgbClr val="0A5F40"/>
                </a:solidFill>
                <a:latin typeface="微软雅黑" panose="020B0503020204020204" pitchFamily="34" charset="-122"/>
                <a:ea typeface="微软雅黑" panose="020B0503020204020204" pitchFamily="34" charset="-122"/>
              </a:rPr>
              <a:t>，无恶不作。目睹朝鲜儿童遭受自己童年时代一样的苦难，倍加激起邱少云对帝国主义反动派的仇恨。要为打败美国侵略者贡献自己的一切。</a:t>
            </a:r>
          </a:p>
        </p:txBody>
      </p: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9006" b="9006"/>
          <a:stretch/>
        </p:blipFill>
        <p:spPr>
          <a:xfrm>
            <a:off x="5652120" y="907055"/>
            <a:ext cx="3260643" cy="3260643"/>
          </a:xfrm>
          <a:prstGeom prst="ellipse">
            <a:avLst/>
          </a:prstGeom>
        </p:spPr>
      </p:pic>
    </p:spTree>
    <p:extLst>
      <p:ext uri="{BB962C8B-B14F-4D97-AF65-F5344CB8AC3E}">
        <p14:creationId xmlns:p14="http://schemas.microsoft.com/office/powerpoint/2010/main" val="1767699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2534738" y="876285"/>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2175521" y="687765"/>
            <a:ext cx="1061829" cy="438581"/>
          </a:xfrm>
          <a:prstGeom prst="rect">
            <a:avLst/>
          </a:prstGeom>
        </p:spPr>
        <p:txBody>
          <a:bodyPr wrap="none" lIns="68580" tIns="34290" rIns="68580" bIns="34290">
            <a:spAutoFit/>
          </a:bodyPr>
          <a:lstStyle/>
          <a:p>
            <a:pPr defTabSz="685800"/>
            <a:r>
              <a:rPr lang="zh-CN" altLang="en-US" sz="2400" b="1">
                <a:solidFill>
                  <a:srgbClr val="0A5F40"/>
                </a:solidFill>
                <a:latin typeface="微软雅黑" panose="020B0503020204020204" pitchFamily="34" charset="-122"/>
                <a:ea typeface="微软雅黑" panose="020B0503020204020204" pitchFamily="34" charset="-122"/>
              </a:rPr>
              <a:t>邱少云</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504868" y="1612581"/>
            <a:ext cx="4661936" cy="2677656"/>
          </a:xfrm>
          <a:prstGeom prst="rect">
            <a:avLst/>
          </a:prstGeom>
        </p:spPr>
        <p:txBody>
          <a:bodyPr wrap="square">
            <a:spAutoFit/>
          </a:bodyPr>
          <a:lstStyle/>
          <a:p>
            <a:pPr defTabSz="685800">
              <a:lnSpc>
                <a:spcPct val="150000"/>
              </a:lnSpc>
            </a:pPr>
            <a:r>
              <a:rPr lang="en-US" altLang="zh-CN" sz="2800">
                <a:solidFill>
                  <a:srgbClr val="0A5F40"/>
                </a:solidFill>
                <a:latin typeface="微软雅黑" panose="020B0503020204020204" pitchFamily="34" charset="-122"/>
                <a:ea typeface="微软雅黑" panose="020B0503020204020204" pitchFamily="34" charset="-122"/>
              </a:rPr>
              <a:t>1952</a:t>
            </a:r>
            <a:r>
              <a:rPr lang="zh-CN" altLang="en-US" sz="2800">
                <a:solidFill>
                  <a:srgbClr val="0A5F40"/>
                </a:solidFill>
                <a:latin typeface="微软雅黑" panose="020B0503020204020204" pitchFamily="34" charset="-122"/>
                <a:ea typeface="微软雅黑" panose="020B0503020204020204" pitchFamily="34" charset="-122"/>
              </a:rPr>
              <a:t>年</a:t>
            </a:r>
            <a:r>
              <a:rPr lang="en-US" altLang="zh-CN" sz="2800">
                <a:solidFill>
                  <a:srgbClr val="0A5F40"/>
                </a:solidFill>
                <a:latin typeface="微软雅黑" panose="020B0503020204020204" pitchFamily="34" charset="-122"/>
                <a:ea typeface="微软雅黑" panose="020B0503020204020204" pitchFamily="34" charset="-122"/>
              </a:rPr>
              <a:t>10</a:t>
            </a:r>
            <a:r>
              <a:rPr lang="zh-CN" altLang="en-US" sz="2800">
                <a:solidFill>
                  <a:srgbClr val="0A5F40"/>
                </a:solidFill>
                <a:latin typeface="微软雅黑" panose="020B0503020204020204" pitchFamily="34" charset="-122"/>
                <a:ea typeface="微软雅黑" panose="020B0503020204020204" pitchFamily="34" charset="-122"/>
              </a:rPr>
              <a:t>月</a:t>
            </a:r>
            <a:r>
              <a:rPr lang="zh-CN" altLang="en-US" sz="2800" smtClean="0">
                <a:solidFill>
                  <a:srgbClr val="0A5F40"/>
                </a:solidFill>
                <a:latin typeface="微软雅黑" panose="020B0503020204020204" pitchFamily="34" charset="-122"/>
                <a:ea typeface="微软雅黑" panose="020B0503020204020204" pitchFamily="34" charset="-122"/>
              </a:rPr>
              <a:t>，中国人民志愿军</a:t>
            </a:r>
            <a:r>
              <a:rPr lang="zh-CN" altLang="en-US" sz="2800">
                <a:solidFill>
                  <a:srgbClr val="0A5F40"/>
                </a:solidFill>
                <a:latin typeface="微软雅黑" panose="020B0503020204020204" pitchFamily="34" charset="-122"/>
                <a:ea typeface="微软雅黑" panose="020B0503020204020204" pitchFamily="34" charset="-122"/>
              </a:rPr>
              <a:t>第</a:t>
            </a:r>
            <a:r>
              <a:rPr lang="en-US" altLang="zh-CN" sz="2800">
                <a:solidFill>
                  <a:srgbClr val="0A5F40"/>
                </a:solidFill>
                <a:latin typeface="微软雅黑" panose="020B0503020204020204" pitchFamily="34" charset="-122"/>
                <a:ea typeface="微软雅黑" panose="020B0503020204020204" pitchFamily="34" charset="-122"/>
              </a:rPr>
              <a:t>15</a:t>
            </a:r>
            <a:r>
              <a:rPr lang="zh-CN" altLang="en-US" sz="2800">
                <a:solidFill>
                  <a:srgbClr val="0A5F40"/>
                </a:solidFill>
                <a:latin typeface="微软雅黑" panose="020B0503020204020204" pitchFamily="34" charset="-122"/>
                <a:ea typeface="微软雅黑" panose="020B0503020204020204" pitchFamily="34" charset="-122"/>
              </a:rPr>
              <a:t>军第</a:t>
            </a:r>
            <a:r>
              <a:rPr lang="en-US" altLang="zh-CN" sz="2800">
                <a:solidFill>
                  <a:srgbClr val="0A5F40"/>
                </a:solidFill>
                <a:latin typeface="微软雅黑" panose="020B0503020204020204" pitchFamily="34" charset="-122"/>
                <a:ea typeface="微软雅黑" panose="020B0503020204020204" pitchFamily="34" charset="-122"/>
              </a:rPr>
              <a:t>29</a:t>
            </a:r>
            <a:r>
              <a:rPr lang="zh-CN" altLang="en-US" sz="2800">
                <a:solidFill>
                  <a:srgbClr val="0A5F40"/>
                </a:solidFill>
                <a:latin typeface="微软雅黑" panose="020B0503020204020204" pitchFamily="34" charset="-122"/>
                <a:ea typeface="微软雅黑" panose="020B0503020204020204" pitchFamily="34" charset="-122"/>
              </a:rPr>
              <a:t>师第</a:t>
            </a:r>
            <a:r>
              <a:rPr lang="en-US" altLang="zh-CN" sz="2800">
                <a:solidFill>
                  <a:srgbClr val="0A5F40"/>
                </a:solidFill>
                <a:latin typeface="微软雅黑" panose="020B0503020204020204" pitchFamily="34" charset="-122"/>
                <a:ea typeface="微软雅黑" panose="020B0503020204020204" pitchFamily="34" charset="-122"/>
              </a:rPr>
              <a:t>87</a:t>
            </a:r>
            <a:r>
              <a:rPr lang="zh-CN" altLang="en-US" sz="2800">
                <a:solidFill>
                  <a:srgbClr val="0A5F40"/>
                </a:solidFill>
                <a:latin typeface="微软雅黑" panose="020B0503020204020204" pitchFamily="34" charset="-122"/>
                <a:ea typeface="微软雅黑" panose="020B0503020204020204" pitchFamily="34" charset="-122"/>
              </a:rPr>
              <a:t>团战士邱少云参加潜伏部队，并担任爆破任务。</a:t>
            </a:r>
            <a:endParaRPr lang="zh-CN" altLang="en-US" sz="2800">
              <a:solidFill>
                <a:srgbClr val="0A5F4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9006" b="9006"/>
          <a:stretch/>
        </p:blipFill>
        <p:spPr>
          <a:xfrm>
            <a:off x="5652120" y="907055"/>
            <a:ext cx="3260643" cy="3260643"/>
          </a:xfrm>
          <a:prstGeom prst="ellipse">
            <a:avLst/>
          </a:prstGeom>
        </p:spPr>
      </p:pic>
    </p:spTree>
    <p:extLst>
      <p:ext uri="{BB962C8B-B14F-4D97-AF65-F5344CB8AC3E}">
        <p14:creationId xmlns:p14="http://schemas.microsoft.com/office/powerpoint/2010/main" val="190099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642" y="1"/>
            <a:ext cx="386593" cy="677825"/>
          </a:xfrm>
          <a:prstGeom prst="rect">
            <a:avLst/>
          </a:prstGeom>
        </p:spPr>
      </p:pic>
      <p:sp>
        <p:nvSpPr>
          <p:cNvPr id="5" name="矩形 4"/>
          <p:cNvSpPr/>
          <p:nvPr/>
        </p:nvSpPr>
        <p:spPr>
          <a:xfrm>
            <a:off x="498235" y="119622"/>
            <a:ext cx="1985159" cy="438581"/>
          </a:xfrm>
          <a:prstGeom prst="rect">
            <a:avLst/>
          </a:prstGeom>
        </p:spPr>
        <p:txBody>
          <a:bodyPr wrap="none" lIns="68580" tIns="34290" rIns="68580" bIns="34290">
            <a:spAutoFit/>
          </a:bodyPr>
          <a:lstStyle/>
          <a:p>
            <a:pPr defTabSz="685800"/>
            <a:r>
              <a:rPr lang="zh-CN" altLang="en-US" sz="2400" noProof="1">
                <a:solidFill>
                  <a:srgbClr val="223141"/>
                </a:solidFill>
                <a:latin typeface="汉仪锦昌体简" panose="00020600040101010101" pitchFamily="18" charset="-122"/>
                <a:ea typeface="汉仪锦昌体简" panose="00020600040101010101" pitchFamily="18" charset="-122"/>
              </a:rPr>
              <a:t>缅怀革命先烈</a:t>
            </a:r>
          </a:p>
        </p:txBody>
      </p:sp>
      <p:sp>
        <p:nvSpPr>
          <p:cNvPr id="8" name="五边形 7"/>
          <p:cNvSpPr/>
          <p:nvPr/>
        </p:nvSpPr>
        <p:spPr>
          <a:xfrm rot="5400000">
            <a:off x="2534738" y="876285"/>
            <a:ext cx="343396" cy="978294"/>
          </a:xfrm>
          <a:prstGeom prst="homePlate">
            <a:avLst/>
          </a:prstGeom>
          <a:solidFill>
            <a:srgbClr val="3FADCE"/>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685800"/>
            <a:endParaRPr kumimoji="1" lang="zh-CN" altLang="en-US" sz="1400">
              <a:solidFill>
                <a:prstClr val="white"/>
              </a:solidFill>
            </a:endParaRPr>
          </a:p>
        </p:txBody>
      </p:sp>
      <p:sp>
        <p:nvSpPr>
          <p:cNvPr id="10" name="矩形 9"/>
          <p:cNvSpPr/>
          <p:nvPr/>
        </p:nvSpPr>
        <p:spPr>
          <a:xfrm>
            <a:off x="2175521" y="687765"/>
            <a:ext cx="1061829" cy="438581"/>
          </a:xfrm>
          <a:prstGeom prst="rect">
            <a:avLst/>
          </a:prstGeom>
        </p:spPr>
        <p:txBody>
          <a:bodyPr wrap="none" lIns="68580" tIns="34290" rIns="68580" bIns="34290">
            <a:spAutoFit/>
          </a:bodyPr>
          <a:lstStyle/>
          <a:p>
            <a:pPr defTabSz="685800"/>
            <a:r>
              <a:rPr lang="zh-CN" altLang="en-US" sz="2400" b="1">
                <a:solidFill>
                  <a:srgbClr val="0A5F40"/>
                </a:solidFill>
                <a:latin typeface="微软雅黑" panose="020B0503020204020204" pitchFamily="34" charset="-122"/>
                <a:ea typeface="微软雅黑" panose="020B0503020204020204" pitchFamily="34" charset="-122"/>
              </a:rPr>
              <a:t>邱少云</a:t>
            </a:r>
            <a:endParaRPr lang="zh-CN" altLang="en-US" sz="2400" b="1">
              <a:solidFill>
                <a:srgbClr val="0A5F40"/>
              </a:solidFill>
              <a:latin typeface="微软雅黑" panose="020B0503020204020204" pitchFamily="34" charset="-122"/>
              <a:ea typeface="微软雅黑" panose="020B0503020204020204" pitchFamily="34" charset="-122"/>
            </a:endParaRPr>
          </a:p>
        </p:txBody>
      </p:sp>
      <p:sp>
        <p:nvSpPr>
          <p:cNvPr id="16" name="矩形 15"/>
          <p:cNvSpPr/>
          <p:nvPr/>
        </p:nvSpPr>
        <p:spPr>
          <a:xfrm>
            <a:off x="504868" y="1612581"/>
            <a:ext cx="4661936" cy="3194721"/>
          </a:xfrm>
          <a:prstGeom prst="rect">
            <a:avLst/>
          </a:prstGeom>
        </p:spPr>
        <p:txBody>
          <a:bodyPr wrap="square">
            <a:spAutoFit/>
          </a:bodyPr>
          <a:lstStyle/>
          <a:p>
            <a:pPr defTabSz="685800">
              <a:lnSpc>
                <a:spcPct val="120000"/>
              </a:lnSpc>
            </a:pPr>
            <a:r>
              <a:rPr lang="en-US" altLang="zh-CN" sz="2800">
                <a:solidFill>
                  <a:srgbClr val="0A5F40"/>
                </a:solidFill>
                <a:latin typeface="微软雅黑" panose="020B0503020204020204" pitchFamily="34" charset="-122"/>
                <a:ea typeface="微软雅黑" panose="020B0503020204020204" pitchFamily="34" charset="-122"/>
              </a:rPr>
              <a:t>12</a:t>
            </a:r>
            <a:r>
              <a:rPr lang="zh-CN" altLang="en-US" sz="2800">
                <a:solidFill>
                  <a:srgbClr val="0A5F40"/>
                </a:solidFill>
                <a:latin typeface="微软雅黑" panose="020B0503020204020204" pitchFamily="34" charset="-122"/>
                <a:ea typeface="微软雅黑" panose="020B0503020204020204" pitchFamily="34" charset="-122"/>
              </a:rPr>
              <a:t>日上午，敌机进行低空扫射，并投掷燃烧弹。飞迸的燃烧液</a:t>
            </a:r>
            <a:r>
              <a:rPr lang="zh-CN" altLang="en-US" sz="2800">
                <a:solidFill>
                  <a:srgbClr val="0A5F40"/>
                </a:solidFill>
                <a:latin typeface="微软雅黑" panose="020B0503020204020204" pitchFamily="34" charset="-122"/>
                <a:ea typeface="微软雅黑" panose="020B0503020204020204" pitchFamily="34" charset="-122"/>
              </a:rPr>
              <a:t>燃</a:t>
            </a:r>
            <a:r>
              <a:rPr lang="zh-CN" altLang="en-US" sz="2800" smtClean="0">
                <a:solidFill>
                  <a:srgbClr val="0A5F40"/>
                </a:solidFill>
                <a:latin typeface="微软雅黑" panose="020B0503020204020204" pitchFamily="34" charset="-122"/>
                <a:ea typeface="微软雅黑" panose="020B0503020204020204" pitchFamily="34" charset="-122"/>
              </a:rPr>
              <a:t>遍</a:t>
            </a:r>
            <a:r>
              <a:rPr lang="zh-CN" altLang="en-US" sz="2800">
                <a:solidFill>
                  <a:srgbClr val="0A5F40"/>
                </a:solidFill>
                <a:latin typeface="微软雅黑" panose="020B0503020204020204" pitchFamily="34" charset="-122"/>
                <a:ea typeface="微软雅黑" panose="020B0503020204020204" pitchFamily="34" charset="-122"/>
              </a:rPr>
              <a:t>邱</a:t>
            </a:r>
            <a:r>
              <a:rPr lang="zh-CN" altLang="en-US" sz="2800" smtClean="0">
                <a:solidFill>
                  <a:srgbClr val="0A5F40"/>
                </a:solidFill>
                <a:latin typeface="微软雅黑" panose="020B0503020204020204" pitchFamily="34" charset="-122"/>
                <a:ea typeface="微软雅黑" panose="020B0503020204020204" pitchFamily="34" charset="-122"/>
              </a:rPr>
              <a:t>少云全身</a:t>
            </a:r>
            <a:r>
              <a:rPr lang="zh-CN" altLang="en-US" sz="2800">
                <a:solidFill>
                  <a:srgbClr val="0A5F40"/>
                </a:solidFill>
                <a:latin typeface="微软雅黑" panose="020B0503020204020204" pitchFamily="34" charset="-122"/>
                <a:ea typeface="微软雅黑" panose="020B0503020204020204" pitchFamily="34" charset="-122"/>
              </a:rPr>
              <a:t>。为了不暴露潜伏</a:t>
            </a:r>
            <a:r>
              <a:rPr lang="zh-CN" altLang="en-US" sz="2800">
                <a:solidFill>
                  <a:srgbClr val="0A5F40"/>
                </a:solidFill>
                <a:latin typeface="微软雅黑" panose="020B0503020204020204" pitchFamily="34" charset="-122"/>
                <a:ea typeface="微软雅黑" panose="020B0503020204020204" pitchFamily="34" charset="-122"/>
              </a:rPr>
              <a:t>目标</a:t>
            </a:r>
            <a:r>
              <a:rPr lang="zh-CN" altLang="en-US" sz="2800" smtClean="0">
                <a:solidFill>
                  <a:srgbClr val="0A5F40"/>
                </a:solidFill>
                <a:latin typeface="微软雅黑" panose="020B0503020204020204" pitchFamily="34" charset="-122"/>
                <a:ea typeface="微软雅黑" panose="020B0503020204020204" pitchFamily="34" charset="-122"/>
              </a:rPr>
              <a:t>，</a:t>
            </a:r>
            <a:r>
              <a:rPr lang="zh-CN" altLang="en-US" sz="2800">
                <a:solidFill>
                  <a:srgbClr val="0A5F40"/>
                </a:solidFill>
                <a:latin typeface="微软雅黑" panose="020B0503020204020204" pitchFamily="34" charset="-122"/>
                <a:ea typeface="微软雅黑" panose="020B0503020204020204" pitchFamily="34" charset="-122"/>
              </a:rPr>
              <a:t>他</a:t>
            </a:r>
            <a:r>
              <a:rPr lang="zh-CN" altLang="en-US" sz="2800" smtClean="0">
                <a:solidFill>
                  <a:srgbClr val="0A5F40"/>
                </a:solidFill>
                <a:latin typeface="微软雅黑" panose="020B0503020204020204" pitchFamily="34" charset="-122"/>
                <a:ea typeface="微软雅黑" panose="020B0503020204020204" pitchFamily="34" charset="-122"/>
              </a:rPr>
              <a:t>任凭</a:t>
            </a:r>
            <a:r>
              <a:rPr lang="zh-CN" altLang="en-US" sz="2800">
                <a:solidFill>
                  <a:srgbClr val="0A5F40"/>
                </a:solidFill>
                <a:latin typeface="微软雅黑" panose="020B0503020204020204" pitchFamily="34" charset="-122"/>
                <a:ea typeface="微软雅黑" panose="020B0503020204020204" pitchFamily="34" charset="-122"/>
              </a:rPr>
              <a:t>烈火烧焦身体一动不动，直至</a:t>
            </a:r>
            <a:r>
              <a:rPr lang="zh-CN" altLang="en-US" sz="2800">
                <a:solidFill>
                  <a:srgbClr val="0A5F40"/>
                </a:solidFill>
                <a:latin typeface="微软雅黑" panose="020B0503020204020204" pitchFamily="34" charset="-122"/>
                <a:ea typeface="微软雅黑" panose="020B0503020204020204" pitchFamily="34" charset="-122"/>
              </a:rPr>
              <a:t>壮烈</a:t>
            </a:r>
            <a:r>
              <a:rPr lang="zh-CN" altLang="en-US" sz="2800" smtClean="0">
                <a:solidFill>
                  <a:srgbClr val="0A5F40"/>
                </a:solidFill>
                <a:latin typeface="微软雅黑" panose="020B0503020204020204" pitchFamily="34" charset="-122"/>
                <a:ea typeface="微软雅黑" panose="020B0503020204020204" pitchFamily="34" charset="-122"/>
              </a:rPr>
              <a:t>牺牲。</a:t>
            </a:r>
            <a:endParaRPr lang="zh-CN" altLang="en-US" sz="2800">
              <a:solidFill>
                <a:srgbClr val="0A5F4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9006" b="9006"/>
          <a:stretch/>
        </p:blipFill>
        <p:spPr>
          <a:xfrm>
            <a:off x="5652120" y="907055"/>
            <a:ext cx="3260643" cy="3260643"/>
          </a:xfrm>
          <a:prstGeom prst="ellipse">
            <a:avLst/>
          </a:prstGeom>
        </p:spPr>
      </p:pic>
    </p:spTree>
    <p:extLst>
      <p:ext uri="{BB962C8B-B14F-4D97-AF65-F5344CB8AC3E}">
        <p14:creationId xmlns:p14="http://schemas.microsoft.com/office/powerpoint/2010/main" val="13936371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570</TotalTime>
  <Words>1900</Words>
  <Application>Microsoft Office PowerPoint</Application>
  <PresentationFormat>全屏显示(16:9)</PresentationFormat>
  <Paragraphs>195</Paragraphs>
  <Slides>49</Slides>
  <Notes>47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49</vt:i4>
      </vt:variant>
    </vt:vector>
  </HeadingPairs>
  <TitlesOfParts>
    <vt:vector size="59" baseType="lpstr">
      <vt:lpstr>汉仪锦昌体简</vt:lpstr>
      <vt:lpstr>华文行楷</vt:lpstr>
      <vt:lpstr>华文新魏</vt:lpstr>
      <vt:lpstr>隶书</vt:lpstr>
      <vt:lpstr>宋体</vt:lpstr>
      <vt:lpstr>微软雅黑</vt:lpstr>
      <vt:lpstr>Arial</vt:lpstr>
      <vt:lpstr>Calibri</vt:lpstr>
      <vt:lpstr>Calibri Light</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2023-07-21T09:28:01Z</dcterms:created>
  <dcterms:modified xsi:type="dcterms:W3CDTF">2024-04-07T08:27:08Z</dcterms:modified>
</cp:coreProperties>
</file>