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8" r:id="rId2"/>
  </p:sldMasterIdLst>
  <p:notesMasterIdLst>
    <p:notesMasterId r:id="rId24"/>
  </p:notesMasterIdLst>
  <p:sldIdLst>
    <p:sldId id="257" r:id="rId3"/>
    <p:sldId id="258" r:id="rId4"/>
    <p:sldId id="380" r:id="rId5"/>
    <p:sldId id="381" r:id="rId6"/>
    <p:sldId id="321" r:id="rId7"/>
    <p:sldId id="382" r:id="rId8"/>
    <p:sldId id="3301" r:id="rId9"/>
    <p:sldId id="3302" r:id="rId10"/>
    <p:sldId id="3304" r:id="rId11"/>
    <p:sldId id="3292" r:id="rId12"/>
    <p:sldId id="390" r:id="rId13"/>
    <p:sldId id="3293" r:id="rId14"/>
    <p:sldId id="398" r:id="rId15"/>
    <p:sldId id="3294" r:id="rId16"/>
    <p:sldId id="3295" r:id="rId17"/>
    <p:sldId id="3296" r:id="rId18"/>
    <p:sldId id="3297" r:id="rId19"/>
    <p:sldId id="3298" r:id="rId20"/>
    <p:sldId id="3299" r:id="rId21"/>
    <p:sldId id="405" r:id="rId22"/>
    <p:sldId id="410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C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40" y="42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35D17-9522-4916-9890-03F41FBA8301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A68F9-3F91-4C4A-BEA6-55CAABD8A0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4234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228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093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755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31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6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65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59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813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23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18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10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38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554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081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979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855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18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21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765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028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454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047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9662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745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6616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543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533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672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939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58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427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6184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517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2741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6560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4335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0027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1249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7447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9129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2154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4733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983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44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341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9582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765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0895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  <p:extLst>
      <p:ext uri="{BB962C8B-B14F-4D97-AF65-F5344CB8AC3E}">
        <p14:creationId xmlns:p14="http://schemas.microsoft.com/office/powerpoint/2010/main" val="35609405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0984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2024/4/10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8236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2024/4/10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9285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133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64A06-61F0-4E26-A84A-BEB827BDE00C}" type="datetimeFigureOut">
              <a:rPr lang="zh-CN" altLang="en-US" smtClean="0"/>
              <a:t>2024/4/10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3B005-0DC5-4615-8F07-D447D2749C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037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10" Type="http://schemas.openxmlformats.org/officeDocument/2006/relationships/image" Target="../media/image31.png"/><Relationship Id="rId4" Type="http://schemas.openxmlformats.org/officeDocument/2006/relationships/image" Target="../media/image20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20.png"/><Relationship Id="rId9" Type="http://schemas.openxmlformats.org/officeDocument/2006/relationships/image" Target="../media/image36.web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Relationship Id="rId9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89948"/>
            <a:ext cx="12192000" cy="30680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0668" y="0"/>
            <a:ext cx="8165426" cy="44013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3608010"/>
            <a:ext cx="3249990" cy="32499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7230" y="881465"/>
            <a:ext cx="1345179" cy="122199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469274" y="3028890"/>
            <a:ext cx="31979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父亲节主题班会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598406" y="2092594"/>
            <a:ext cx="2154038" cy="21474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84984" y="-689234"/>
            <a:ext cx="1070748" cy="68923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59" y="878730"/>
            <a:ext cx="1924815" cy="12247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813" y="3165351"/>
            <a:ext cx="1023955" cy="651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804436" y="1239991"/>
            <a:ext cx="1080548" cy="7006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6000">
        <p:circle/>
      </p:transition>
    </mc:Choice>
    <mc:Fallback>
      <p:transition spd="slow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4 -0.0007 C 0.01862 0.01111 0.02605 0.05278 0.01823 0.09167 C 0.00963 0.13287 -0.0112 0.15625 -0.02981 0.14421 C -0.04818 0.13148 -0.06901 0.15555 -0.0776 0.19629 C -0.08567 0.23565 -0.07787 0.27731 -0.0595 0.28935 " pathEditMode="relative" rAng="6600000" ptsTypes="AAAAA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2" y="1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16"/>
          <a:stretch>
            <a:fillRect/>
          </a:stretch>
        </p:blipFill>
        <p:spPr>
          <a:xfrm flipH="1">
            <a:off x="-64410" y="2757489"/>
            <a:ext cx="12256410" cy="41005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4142" y="966973"/>
            <a:ext cx="5614427" cy="527306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220123" y="1974300"/>
            <a:ext cx="446246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六月，我们迎来热情奔放的初夏</a:t>
            </a:r>
            <a:r>
              <a:rPr lang="zh-CN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 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buFontTx/>
              <a:buNone/>
            </a:pPr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六月，有灿烂的阳光照耀在我们的</a:t>
            </a:r>
            <a:r>
              <a:rPr lang="zh-CN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身上</a:t>
            </a:r>
            <a:r>
              <a:rPr lang="zh-CN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buFontTx/>
              <a:buNone/>
            </a:pPr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六月，我们也将迎来一年一度的父亲节，一个</a:t>
            </a:r>
            <a:r>
              <a:rPr lang="zh-CN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值得</a:t>
            </a:r>
            <a:r>
              <a:rPr lang="zh-CN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</a:t>
            </a:r>
            <a:endParaRPr lang="en-US" altLang="zh-CN" sz="28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buFontTx/>
              <a:buNone/>
            </a:pPr>
            <a:r>
              <a:rPr lang="zh-CN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们</a:t>
            </a:r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去感恩的日子。  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4023" y="2276847"/>
            <a:ext cx="4356096" cy="458115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315" y="516059"/>
            <a:ext cx="1345179" cy="122199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781920" y="641312"/>
            <a:ext cx="1961529" cy="195550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3724" y="966973"/>
            <a:ext cx="1472235" cy="936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84984" y="-689234"/>
            <a:ext cx="1070748" cy="689234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EB684C7E-20A7-9694-F2D4-694B922B40F4}"/>
              </a:ext>
            </a:extLst>
          </p:cNvPr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</a:p>
        </p:txBody>
      </p:sp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55 -0.0757 C -0.19701 -0.06389 -0.19467 0.00278 -0.2086 0.07176 C -0.22383 0.14491 -0.24961 0.19329 -0.26836 0.18125 C -0.28659 0.16805 -0.31264 0.21759 -0.32774 0.28981 C -0.34206 0.35972 -0.33933 0.42662 -0.32097 0.43866 " pathEditMode="relative" rAng="6600000" ptsTypes="AAAAA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3" y="2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89948"/>
            <a:ext cx="12192000" cy="3068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35"/>
          <a:stretch>
            <a:fillRect/>
          </a:stretch>
        </p:blipFill>
        <p:spPr>
          <a:xfrm>
            <a:off x="4607719" y="0"/>
            <a:ext cx="2976562" cy="189497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77088" y="750723"/>
            <a:ext cx="14221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446864" y="3259024"/>
            <a:ext cx="2336217" cy="611159"/>
            <a:chOff x="2446864" y="3259024"/>
            <a:chExt cx="2336217" cy="611159"/>
          </a:xfrm>
        </p:grpSpPr>
        <p:sp>
          <p:nvSpPr>
            <p:cNvPr id="10" name="矩形 9"/>
            <p:cNvSpPr/>
            <p:nvPr/>
          </p:nvSpPr>
          <p:spPr>
            <a:xfrm>
              <a:off x="2956940" y="328540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课堂调查</a:t>
              </a:r>
              <a:endPara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446864" y="3259024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028000" y="2288463"/>
            <a:ext cx="3567323" cy="584775"/>
            <a:chOff x="6028000" y="2288463"/>
            <a:chExt cx="3567323" cy="584775"/>
          </a:xfrm>
        </p:grpSpPr>
        <p:sp>
          <p:nvSpPr>
            <p:cNvPr id="9" name="矩形 8"/>
            <p:cNvSpPr/>
            <p:nvPr/>
          </p:nvSpPr>
          <p:spPr>
            <a:xfrm>
              <a:off x="6538076" y="2288463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有一种爱叫父爱</a:t>
              </a:r>
              <a:endPara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028000" y="2288463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028000" y="3259024"/>
            <a:ext cx="4388061" cy="611159"/>
            <a:chOff x="6028000" y="3259024"/>
            <a:chExt cx="4388061" cy="611159"/>
          </a:xfrm>
        </p:grpSpPr>
        <p:sp>
          <p:nvSpPr>
            <p:cNvPr id="11" name="矩形 10"/>
            <p:cNvSpPr/>
            <p:nvPr/>
          </p:nvSpPr>
          <p:spPr>
            <a:xfrm>
              <a:off x="6538076" y="3285408"/>
              <a:ext cx="387798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孝敬父母从现在做起</a:t>
              </a:r>
              <a:endPara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028000" y="3259024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446864" y="2288463"/>
            <a:ext cx="2746586" cy="584775"/>
            <a:chOff x="2446864" y="2288463"/>
            <a:chExt cx="2746586" cy="584775"/>
          </a:xfrm>
        </p:grpSpPr>
        <p:sp>
          <p:nvSpPr>
            <p:cNvPr id="16" name="矩形 15"/>
            <p:cNvSpPr/>
            <p:nvPr/>
          </p:nvSpPr>
          <p:spPr>
            <a:xfrm>
              <a:off x="2446864" y="2288463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2956940" y="2288463"/>
              <a:ext cx="22365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父亲节由来</a:t>
              </a:r>
              <a:endPara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03427" y="3896567"/>
            <a:ext cx="3705455" cy="323264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7230" y="881465"/>
            <a:ext cx="1345179" cy="122199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644" b="-14118"/>
          <a:stretch>
            <a:fillRect/>
          </a:stretch>
        </p:blipFill>
        <p:spPr>
          <a:xfrm flipH="1">
            <a:off x="219991" y="1594881"/>
            <a:ext cx="1886305" cy="1780863"/>
          </a:xfrm>
          <a:prstGeom prst="rect">
            <a:avLst/>
          </a:prstGeom>
        </p:spPr>
      </p:pic>
    </p:spTree>
  </p:cSld>
  <p:clrMapOvr>
    <a:masterClrMapping/>
  </p:clrMapOvr>
  <p:transition spd="slow" advTm="6000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1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:a14="http://schemas.microsoft.com/office/drawing/2010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89948"/>
            <a:ext cx="12192000" cy="3068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35"/>
          <a:stretch>
            <a:fillRect/>
          </a:stretch>
        </p:blipFill>
        <p:spPr>
          <a:xfrm>
            <a:off x="3017691" y="-1"/>
            <a:ext cx="6598045" cy="42005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230" y="3429000"/>
            <a:ext cx="3705455" cy="370545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368102" y="1638459"/>
            <a:ext cx="3897221" cy="1602195"/>
            <a:chOff x="4368102" y="1638459"/>
            <a:chExt cx="3897221" cy="1602195"/>
          </a:xfrm>
        </p:grpSpPr>
        <p:sp>
          <p:nvSpPr>
            <p:cNvPr id="6" name="矩形 5"/>
            <p:cNvSpPr/>
            <p:nvPr/>
          </p:nvSpPr>
          <p:spPr>
            <a:xfrm>
              <a:off x="4368102" y="2409657"/>
              <a:ext cx="389722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父亲节的由来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974539" y="1638459"/>
              <a:ext cx="224292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第一部分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200" y="757356"/>
            <a:ext cx="1345179" cy="122199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948724" y="1957325"/>
            <a:ext cx="1961529" cy="19555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7911" y="757356"/>
            <a:ext cx="1080548" cy="700628"/>
          </a:xfrm>
          <a:prstGeom prst="rect">
            <a:avLst/>
          </a:prstGeom>
        </p:spPr>
      </p:pic>
    </p:spTree>
  </p:cSld>
  <p:clrMapOvr>
    <a:masterClrMapping/>
  </p:clrMapOvr>
  <p:transition spd="slow" advTm="6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:a14="http://schemas.microsoft.com/office/drawing/2010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422352" y="1358693"/>
            <a:ext cx="2454219" cy="2156346"/>
            <a:chOff x="422352" y="1358693"/>
            <a:chExt cx="2454219" cy="215634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422352" y="1358693"/>
              <a:ext cx="2162986" cy="215634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336" y="1478579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96558" y="986178"/>
            <a:ext cx="1164622" cy="7496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84" y="1484113"/>
            <a:ext cx="5373887" cy="53738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9267" y="464024"/>
            <a:ext cx="5665540" cy="566554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372271" y="934965"/>
            <a:ext cx="493276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父亲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节（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Father's Day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），顾名思义是感恩父亲的节日。约始于二十世纪初，起源于美国，现已广泛流传于世界各地，节日日期因地域而存在差异。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最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广泛的日期在每年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月的第三个星期日，世界上有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52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个国家和地区是在这一天过父亲节。节日里有各种的庆祝方式，大部分都与赠送礼物、家族聚餐或活动有关。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408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4257" y="1111902"/>
            <a:ext cx="1164622" cy="7496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974562" y="1817916"/>
            <a:ext cx="6287532" cy="260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  1909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年，华盛顿一位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叫</a:t>
            </a: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布鲁斯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-</a:t>
            </a: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多德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的夫人，在庆贺母亲节的时候突然产生了一个念头：既然有母亲节，为什么不能有父亲节呢</a:t>
            </a: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? 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9906" y="1623777"/>
            <a:ext cx="3406351" cy="3934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1426" y="-11414"/>
            <a:ext cx="2629148" cy="1673799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52219" y="480777"/>
            <a:ext cx="2087562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zh-CN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节日由来 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705337" y="591875"/>
            <a:ext cx="1574676" cy="156984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92019" y="766420"/>
            <a:ext cx="1273684" cy="8258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408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4257" y="1111902"/>
            <a:ext cx="1164622" cy="7496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974562" y="1817916"/>
            <a:ext cx="6287532" cy="4185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多德夫人和她的</a:t>
            </a:r>
            <a:r>
              <a:rPr lang="en-US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个弟弟早年丧母，他们由慈爱的父亲一手养大的。许多年过去了，姐弟</a:t>
            </a:r>
            <a:r>
              <a:rPr lang="en-US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人每逢父亲的生辰忌日，总会回想起父亲含辛茹苦养家的情景。在拉斯马斯博士的支持下，她提笔给州政府写了一封措辞恳切的信，呼吁建立父亲节，并建议将节日定在</a:t>
            </a: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日她父亲生日这天。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9906" y="1623777"/>
            <a:ext cx="3406351" cy="3934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1426" y="-11414"/>
            <a:ext cx="2629148" cy="1673799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52219" y="480777"/>
            <a:ext cx="2087562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zh-CN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节日由来 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705337" y="591875"/>
            <a:ext cx="1574676" cy="156984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92019" y="766420"/>
            <a:ext cx="1273684" cy="82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2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408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4257" y="1111902"/>
            <a:ext cx="1164622" cy="7496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974562" y="1817916"/>
            <a:ext cx="62875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州政府采纳了她的建议，仓促间将父亲节定为</a:t>
            </a:r>
            <a:r>
              <a:rPr lang="en-US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</a:t>
            </a: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日，即</a:t>
            </a:r>
            <a:r>
              <a:rPr lang="en-US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1909</a:t>
            </a: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</a:t>
            </a:r>
            <a:r>
              <a:rPr lang="en-US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月第</a:t>
            </a:r>
            <a:r>
              <a:rPr lang="en-US" altLang="zh-CN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个星期日。翌年，多德夫人所在的斯波堪市正式庆祝这一节日 ，市长宣布了父亲节的文告，定这天为全州纪念日。以后，其他国家也庆父亲节并沿用至今。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9906" y="1623777"/>
            <a:ext cx="3406351" cy="3934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1426" y="-11414"/>
            <a:ext cx="2629148" cy="1673799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52219" y="480777"/>
            <a:ext cx="2087562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zh-CN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节日由来 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705337" y="591875"/>
            <a:ext cx="1574676" cy="156984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92019" y="766420"/>
            <a:ext cx="1273684" cy="82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23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408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50864" y="842618"/>
            <a:ext cx="1164622" cy="7496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1426" y="-11414"/>
            <a:ext cx="2629148" cy="1673799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852986" y="449278"/>
            <a:ext cx="2358355" cy="114300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中国的父亲节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495802" y="2285725"/>
            <a:ext cx="1635461" cy="16304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67452" y="1069518"/>
            <a:ext cx="1273684" cy="8258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2302" y="1490979"/>
            <a:ext cx="2178496" cy="535061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986" y="1421746"/>
            <a:ext cx="6958186" cy="534454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283022" y="2488583"/>
            <a:ext cx="5421364" cy="2959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新中国成立后。官方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没有设立正式的父亲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节</a:t>
            </a:r>
            <a:r>
              <a:rPr lang="zh-CN" altLang="en-US" sz="32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。习惯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上使用</a:t>
            </a:r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月第三个星期日当作</a:t>
            </a:r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父亲</a:t>
            </a:r>
            <a:r>
              <a:rPr lang="zh-CN" altLang="en-US" sz="32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节。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900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89948"/>
            <a:ext cx="12192000" cy="3068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35"/>
          <a:stretch>
            <a:fillRect/>
          </a:stretch>
        </p:blipFill>
        <p:spPr>
          <a:xfrm>
            <a:off x="3017691" y="-1"/>
            <a:ext cx="6598045" cy="42005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230" y="3429000"/>
            <a:ext cx="3705455" cy="370545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858977" y="1638459"/>
            <a:ext cx="4515980" cy="1602195"/>
            <a:chOff x="3858977" y="1638459"/>
            <a:chExt cx="4515980" cy="1602195"/>
          </a:xfrm>
        </p:grpSpPr>
        <p:sp>
          <p:nvSpPr>
            <p:cNvPr id="6" name="矩形 5"/>
            <p:cNvSpPr/>
            <p:nvPr/>
          </p:nvSpPr>
          <p:spPr>
            <a:xfrm>
              <a:off x="3858977" y="2409657"/>
              <a:ext cx="451598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有一种爱叫父爱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974539" y="1638459"/>
              <a:ext cx="224292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第二部分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200" y="757356"/>
            <a:ext cx="1345179" cy="122199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948724" y="1957325"/>
            <a:ext cx="1961529" cy="19555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7911" y="757356"/>
            <a:ext cx="1080548" cy="700628"/>
          </a:xfrm>
          <a:prstGeom prst="rect">
            <a:avLst/>
          </a:prstGeom>
        </p:spPr>
      </p:pic>
    </p:spTree>
  </p:cSld>
  <p:clrMapOvr>
    <a:masterClrMapping/>
  </p:clrMapOvr>
  <p:transition spd="slow" advTm="6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:a14="http://schemas.microsoft.com/office/drawing/2010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11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sp>
        <p:nvSpPr>
          <p:cNvPr id="24" name="WordArt 18"/>
          <p:cNvSpPr>
            <a:spLocks noChangeArrowheads="1" noChangeShapeType="1" noTextEdit="1"/>
          </p:cNvSpPr>
          <p:nvPr/>
        </p:nvSpPr>
        <p:spPr bwMode="auto">
          <a:xfrm>
            <a:off x="1130300" y="1392882"/>
            <a:ext cx="9309099" cy="95661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zh-CN" altLang="en-US" sz="4000" b="1" kern="1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26541" y="5035241"/>
            <a:ext cx="576669" cy="14163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50039" y="1008160"/>
            <a:ext cx="96901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b="1" kern="1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你</a:t>
            </a:r>
            <a:r>
              <a:rPr lang="zh-CN" altLang="en-US" sz="4400" b="1" kern="1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从哪些场景感受到了父亲对你的</a:t>
            </a:r>
            <a:r>
              <a:rPr lang="zh-CN" altLang="en-US" sz="4400" b="1" kern="1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爱呢？</a:t>
            </a:r>
            <a:endParaRPr lang="zh-CN" altLang="en-US" sz="4400" b="1" kern="1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3387">
            <a:off x="1474226" y="2381658"/>
            <a:ext cx="1691990" cy="2094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09926">
            <a:off x="4093499" y="2235200"/>
            <a:ext cx="2001590" cy="2020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6257" y="2785761"/>
            <a:ext cx="1943170" cy="2267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75"/>
          <a:stretch/>
        </p:blipFill>
        <p:spPr>
          <a:xfrm rot="20877119">
            <a:off x="9475680" y="2410873"/>
            <a:ext cx="1787851" cy="2085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89948"/>
            <a:ext cx="12192000" cy="3068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35"/>
          <a:stretch>
            <a:fillRect/>
          </a:stretch>
        </p:blipFill>
        <p:spPr>
          <a:xfrm>
            <a:off x="3017691" y="-1"/>
            <a:ext cx="6598045" cy="42005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230" y="3429000"/>
            <a:ext cx="3705455" cy="370545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428213" y="1638459"/>
            <a:ext cx="3275256" cy="1664885"/>
            <a:chOff x="4428213" y="1638459"/>
            <a:chExt cx="3275256" cy="1664885"/>
          </a:xfrm>
        </p:grpSpPr>
        <p:sp>
          <p:nvSpPr>
            <p:cNvPr id="6" name="矩形 5"/>
            <p:cNvSpPr/>
            <p:nvPr/>
          </p:nvSpPr>
          <p:spPr>
            <a:xfrm>
              <a:off x="4428213" y="2287681"/>
              <a:ext cx="3275256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课堂调查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974539" y="1638459"/>
              <a:ext cx="224292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第三部分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200" y="757356"/>
            <a:ext cx="1345179" cy="122199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948724" y="1957325"/>
            <a:ext cx="1961529" cy="19555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7911" y="757356"/>
            <a:ext cx="1080548" cy="700628"/>
          </a:xfrm>
          <a:prstGeom prst="rect">
            <a:avLst/>
          </a:prstGeom>
        </p:spPr>
      </p:pic>
    </p:spTree>
  </p:cSld>
  <p:clrMapOvr>
    <a:masterClrMapping/>
  </p:clrMapOvr>
  <p:transition spd="slow" advTm="6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:a14="http://schemas.microsoft.com/office/drawing/2010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11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7023642" y="1628776"/>
            <a:ext cx="4038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zh-CN" altLang="en-US" sz="3200" dirty="0">
              <a:effectLst>
                <a:outerShdw blurRad="38100" dist="38100" dir="2700000" algn="tl">
                  <a:srgbClr val="C0C0C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60837" y="2176147"/>
            <a:ext cx="7470325" cy="1471453"/>
            <a:chOff x="2360837" y="2176147"/>
            <a:chExt cx="7470325" cy="1471453"/>
          </a:xfrm>
        </p:grpSpPr>
        <p:sp>
          <p:nvSpPr>
            <p:cNvPr id="3" name="矩形 2"/>
            <p:cNvSpPr/>
            <p:nvPr/>
          </p:nvSpPr>
          <p:spPr>
            <a:xfrm>
              <a:off x="2793694" y="2432144"/>
              <a:ext cx="6602790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爸爸最爱说的口头禅是什么？</a:t>
              </a: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0837" y="2176147"/>
              <a:ext cx="7470325" cy="1471453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1723813" y="1039458"/>
            <a:ext cx="1978951" cy="1738762"/>
            <a:chOff x="12789979" y="5598781"/>
            <a:chExt cx="2454219" cy="215634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12789979" y="5598781"/>
              <a:ext cx="2162986" cy="215634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71963" y="5718667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59053" y="802917"/>
            <a:ext cx="1273684" cy="8258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732" y="3078420"/>
            <a:ext cx="3372854" cy="387338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459452" y="1359487"/>
            <a:ext cx="660279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难度系数⭐ ⭐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11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7023642" y="1628776"/>
            <a:ext cx="4038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zh-CN" altLang="en-US" sz="3200" dirty="0">
              <a:effectLst>
                <a:outerShdw blurRad="38100" dist="38100" dir="2700000" algn="tl">
                  <a:srgbClr val="C0C0C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60837" y="2176147"/>
            <a:ext cx="7470325" cy="1471453"/>
            <a:chOff x="2360837" y="2176147"/>
            <a:chExt cx="7470325" cy="147145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0837" y="2176147"/>
              <a:ext cx="7470325" cy="1471453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793694" y="2432144"/>
              <a:ext cx="6602790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爸爸的身高和体重你知道吗？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23813" y="1039458"/>
            <a:ext cx="1978951" cy="1738762"/>
            <a:chOff x="12789979" y="5598781"/>
            <a:chExt cx="2454219" cy="215634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12789979" y="5598781"/>
              <a:ext cx="2162986" cy="215634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71963" y="5718667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59053" y="802917"/>
            <a:ext cx="1273684" cy="8258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732" y="3078420"/>
            <a:ext cx="3372854" cy="387338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003454" y="1359487"/>
            <a:ext cx="660279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难度系数⭐ ⭐ ⭐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11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7023642" y="1628776"/>
            <a:ext cx="4038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zh-CN" altLang="en-US" sz="3200" dirty="0">
              <a:effectLst>
                <a:outerShdw blurRad="38100" dist="38100" dir="2700000" algn="tl">
                  <a:srgbClr val="C0C0C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60837" y="2176147"/>
            <a:ext cx="7495372" cy="1471453"/>
            <a:chOff x="2360837" y="2176147"/>
            <a:chExt cx="7495372" cy="147145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0837" y="2176147"/>
              <a:ext cx="7470325" cy="1471453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3253419" y="2432144"/>
              <a:ext cx="6602790" cy="8246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爸爸最爱吃的是什么菜？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23813" y="1039458"/>
            <a:ext cx="1978951" cy="1738762"/>
            <a:chOff x="12789979" y="5598781"/>
            <a:chExt cx="2454219" cy="215634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12789979" y="5598781"/>
              <a:ext cx="2162986" cy="215634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71963" y="5718667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59053" y="802917"/>
            <a:ext cx="1273684" cy="8258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732" y="3078420"/>
            <a:ext cx="3372854" cy="387338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003454" y="1359487"/>
            <a:ext cx="6602790" cy="748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难度系数⭐ ⭐ ⭐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11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7023642" y="1628776"/>
            <a:ext cx="4038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zh-CN" altLang="en-US" sz="3200" dirty="0">
              <a:effectLst>
                <a:outerShdw blurRad="38100" dist="38100" dir="2700000" algn="tl">
                  <a:srgbClr val="C0C0C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60837" y="2176147"/>
            <a:ext cx="7495372" cy="1471453"/>
            <a:chOff x="2360837" y="2176147"/>
            <a:chExt cx="7495372" cy="147145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0837" y="2176147"/>
              <a:ext cx="7470325" cy="1471453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3253419" y="2432144"/>
              <a:ext cx="6602790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爸爸穿多大码的鞋子？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23813" y="1039458"/>
            <a:ext cx="1978951" cy="1738762"/>
            <a:chOff x="12789979" y="5598781"/>
            <a:chExt cx="2454219" cy="215634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12789979" y="5598781"/>
              <a:ext cx="2162986" cy="215634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71963" y="5718667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59053" y="802917"/>
            <a:ext cx="1273684" cy="8258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732" y="3078420"/>
            <a:ext cx="3372854" cy="387338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648211" y="1359487"/>
            <a:ext cx="4866186" cy="748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难度系数⭐ ⭐ ⭐ ⭐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11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7023642" y="1628776"/>
            <a:ext cx="4038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zh-CN" altLang="en-US" sz="3200" dirty="0">
              <a:effectLst>
                <a:outerShdw blurRad="38100" dist="38100" dir="2700000" algn="tl">
                  <a:srgbClr val="C0C0C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60837" y="2176147"/>
            <a:ext cx="7470325" cy="1471453"/>
            <a:chOff x="2360837" y="2176147"/>
            <a:chExt cx="7470325" cy="147145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0837" y="2176147"/>
              <a:ext cx="7470325" cy="1471453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902444" y="2518575"/>
              <a:ext cx="6602790" cy="6781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爸爸的出生年份？生日是哪一天呢？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23813" y="1039458"/>
            <a:ext cx="1978951" cy="1738762"/>
            <a:chOff x="12789979" y="5598781"/>
            <a:chExt cx="2454219" cy="215634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12789979" y="5598781"/>
              <a:ext cx="2162986" cy="215634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71963" y="5718667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59053" y="802917"/>
            <a:ext cx="1273684" cy="8258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732" y="3078420"/>
            <a:ext cx="3372854" cy="387338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648211" y="1359487"/>
            <a:ext cx="4866186" cy="748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难度系数⭐ ⭐ ⭐ ⭐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11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7023642" y="1628776"/>
            <a:ext cx="4038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zh-CN" altLang="en-US" sz="3200" dirty="0">
              <a:effectLst>
                <a:outerShdw blurRad="38100" dist="38100" dir="2700000" algn="tl">
                  <a:srgbClr val="C0C0C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60837" y="2176147"/>
            <a:ext cx="7495372" cy="1471453"/>
            <a:chOff x="2360837" y="2176147"/>
            <a:chExt cx="7495372" cy="147145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0837" y="2176147"/>
              <a:ext cx="7470325" cy="1471453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3253419" y="2432144"/>
              <a:ext cx="6602790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爸爸最大的爱好是什么？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23813" y="1039458"/>
            <a:ext cx="1978951" cy="1738762"/>
            <a:chOff x="12789979" y="5598781"/>
            <a:chExt cx="2454219" cy="215634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12789979" y="5598781"/>
              <a:ext cx="2162986" cy="215634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71963" y="5718667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59053" y="802917"/>
            <a:ext cx="1273684" cy="8258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732" y="3078420"/>
            <a:ext cx="3372854" cy="387338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648211" y="1359487"/>
            <a:ext cx="486618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难度系数⭐ ⭐ ⭐ ⭐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89948"/>
            <a:ext cx="12192000" cy="3068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35"/>
          <a:stretch>
            <a:fillRect/>
          </a:stretch>
        </p:blipFill>
        <p:spPr>
          <a:xfrm>
            <a:off x="3017691" y="-1"/>
            <a:ext cx="6598045" cy="42005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230" y="3429000"/>
            <a:ext cx="3705455" cy="370545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568032" y="1638459"/>
            <a:ext cx="5277407" cy="1540639"/>
            <a:chOff x="3568032" y="1638459"/>
            <a:chExt cx="5277407" cy="1540639"/>
          </a:xfrm>
        </p:grpSpPr>
        <p:sp>
          <p:nvSpPr>
            <p:cNvPr id="6" name="矩形 5"/>
            <p:cNvSpPr/>
            <p:nvPr/>
          </p:nvSpPr>
          <p:spPr>
            <a:xfrm>
              <a:off x="3568032" y="2409657"/>
              <a:ext cx="527740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孝敬父母从现在做起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974539" y="1638459"/>
              <a:ext cx="224292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第四部分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200" y="757356"/>
            <a:ext cx="1345179" cy="122199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2593">
            <a:off x="948724" y="1957325"/>
            <a:ext cx="1961529" cy="19555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7911" y="757356"/>
            <a:ext cx="1080548" cy="700628"/>
          </a:xfrm>
          <a:prstGeom prst="rect">
            <a:avLst/>
          </a:prstGeom>
        </p:spPr>
      </p:pic>
    </p:spTree>
  </p:cSld>
  <p:clrMapOvr>
    <a:masterClrMapping/>
  </p:clrMapOvr>
  <p:transition spd="slow" advTm="6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:a14="http://schemas.microsoft.com/office/drawing/2010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315" y="516059"/>
            <a:ext cx="1345179" cy="122199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807405" y="334975"/>
            <a:ext cx="2646285" cy="1955507"/>
            <a:chOff x="807405" y="334975"/>
            <a:chExt cx="2646285" cy="195550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807405" y="334975"/>
              <a:ext cx="1961529" cy="195550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1455" y="874830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06596" y="1528905"/>
            <a:ext cx="1164622" cy="7496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780" y="1691842"/>
            <a:ext cx="5041402" cy="504140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629816" y="1887976"/>
            <a:ext cx="35195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40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父亲不是无所不能的超人，但确实是遮风挡雨的大树</a:t>
            </a:r>
            <a:endParaRPr lang="zh-CN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" y="4857750"/>
            <a:ext cx="12191089" cy="200025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9311361" y="864189"/>
            <a:ext cx="1695838" cy="1490011"/>
            <a:chOff x="12789979" y="5598781"/>
            <a:chExt cx="2454219" cy="215634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72593">
              <a:off x="12789979" y="5598781"/>
              <a:ext cx="2162986" cy="215634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71963" y="5718667"/>
              <a:ext cx="1472235" cy="9367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组合 18"/>
          <p:cNvGrpSpPr/>
          <p:nvPr/>
        </p:nvGrpSpPr>
        <p:grpSpPr>
          <a:xfrm>
            <a:off x="147546" y="-316228"/>
            <a:ext cx="7084527" cy="7084527"/>
            <a:chOff x="147546" y="-316228"/>
            <a:chExt cx="7084527" cy="7084527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546" y="-316228"/>
              <a:ext cx="7084527" cy="7084527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2113390" y="2890315"/>
              <a:ext cx="309741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做</a:t>
              </a:r>
              <a:r>
                <a:rPr lang="zh-CN" altLang="en-US" sz="5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一件让父母开心的事儿</a:t>
              </a:r>
              <a:endPara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283356" y="720698"/>
              <a:ext cx="275748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向父亲致敬</a:t>
              </a: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23424" y="1835767"/>
            <a:ext cx="3731091" cy="4833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000">
        <p:fade/>
      </p:transition>
    </mc:Choice>
    <mc:Fallback>
      <p:transition spd="med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yxhdycg">
      <a:majorFont>
        <a:latin typeface="仓耳青禾体-谷力 W05"/>
        <a:ea typeface="仓耳青禾体-谷力 W05"/>
        <a:cs typeface=""/>
      </a:majorFont>
      <a:minorFont>
        <a:latin typeface="仓耳青禾体-谷力 W05"/>
        <a:ea typeface="仓耳青禾体-谷力 W05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yxhdycg">
      <a:majorFont>
        <a:latin typeface="仓耳青禾体-谷力 W05"/>
        <a:ea typeface="仓耳青禾体-谷力 W05"/>
        <a:cs typeface=""/>
      </a:majorFont>
      <a:minorFont>
        <a:latin typeface="仓耳青禾体-谷力 W05"/>
        <a:ea typeface="仓耳青禾体-谷力 W05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527</Words>
  <Application>Microsoft Office PowerPoint</Application>
  <PresentationFormat>宽屏</PresentationFormat>
  <Paragraphs>50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仓耳青禾体-谷力 W05</vt:lpstr>
      <vt:lpstr>等线</vt:lpstr>
      <vt:lpstr>微软雅黑</vt:lpstr>
      <vt:lpstr>Arial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节日由来 </vt:lpstr>
      <vt:lpstr>节日由来 </vt:lpstr>
      <vt:lpstr>节日由来 </vt:lpstr>
      <vt:lpstr>中国的父亲节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keywords>www.1ppt.com</cp:keywords>
  <dcterms:created xsi:type="dcterms:W3CDTF">2019-05-13T04:59:00Z</dcterms:created>
  <dcterms:modified xsi:type="dcterms:W3CDTF">2024-04-10T06:32:49Z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B95D27C6D260481D9B2FD493F1D89AF8_12</vt:lpwstr>
  </property>
  <property fmtid="{D5CDD505-2E9C-101B-9397-08002B2CF9AE}" pid="3" name="KSOProductBuildVer">
    <vt:lpwstr>2052-11.1.0.14309</vt:lpwstr>
  </property>
</Properties>
</file>