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>
  <p:sldMasterIdLst>
    <p:sldMasterId id="2147483648" r:id="rId1"/>
    <p:sldMasterId id="2147483718" r:id="rId2"/>
  </p:sldMasterIdLst>
  <p:notesMasterIdLst>
    <p:notesMasterId r:id="rId44"/>
  </p:notesMasterIdLst>
  <p:sldIdLst>
    <p:sldId id="307" r:id="rId3"/>
    <p:sldId id="514" r:id="rId4"/>
    <p:sldId id="554" r:id="rId5"/>
    <p:sldId id="509" r:id="rId6"/>
    <p:sldId id="515" r:id="rId7"/>
    <p:sldId id="557" r:id="rId8"/>
    <p:sldId id="558" r:id="rId9"/>
    <p:sldId id="559" r:id="rId10"/>
    <p:sldId id="561" r:id="rId11"/>
    <p:sldId id="562" r:id="rId12"/>
    <p:sldId id="564" r:id="rId13"/>
    <p:sldId id="567" r:id="rId14"/>
    <p:sldId id="525" r:id="rId15"/>
    <p:sldId id="544" r:id="rId16"/>
    <p:sldId id="568" r:id="rId17"/>
    <p:sldId id="569" r:id="rId18"/>
    <p:sldId id="526" r:id="rId19"/>
    <p:sldId id="571" r:id="rId20"/>
    <p:sldId id="572" r:id="rId21"/>
    <p:sldId id="570" r:id="rId22"/>
    <p:sldId id="576" r:id="rId23"/>
    <p:sldId id="575" r:id="rId24"/>
    <p:sldId id="573" r:id="rId25"/>
    <p:sldId id="574" r:id="rId26"/>
    <p:sldId id="577" r:id="rId27"/>
    <p:sldId id="586" r:id="rId28"/>
    <p:sldId id="532" r:id="rId29"/>
    <p:sldId id="581" r:id="rId30"/>
    <p:sldId id="582" r:id="rId31"/>
    <p:sldId id="533" r:id="rId32"/>
    <p:sldId id="584" r:id="rId33"/>
    <p:sldId id="583" r:id="rId34"/>
    <p:sldId id="579" r:id="rId35"/>
    <p:sldId id="580" r:id="rId36"/>
    <p:sldId id="538" r:id="rId37"/>
    <p:sldId id="539" r:id="rId38"/>
    <p:sldId id="542" r:id="rId39"/>
    <p:sldId id="546" r:id="rId40"/>
    <p:sldId id="585" r:id="rId41"/>
    <p:sldId id="587" r:id="rId42"/>
    <p:sldId id="552" r:id="rId43"/>
  </p:sldIdLst>
  <p:sldSz cx="9145588" cy="5145088"/>
  <p:notesSz cx="6858000" cy="9144000"/>
  <p:custDataLst>
    <p:tags r:id="rId45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5DAE31"/>
    <a:srgbClr val="454545"/>
    <a:srgbClr val="FFFFFF"/>
    <a:srgbClr val="3C5E30"/>
    <a:srgbClr val="828282"/>
    <a:srgbClr val="381F06"/>
    <a:srgbClr val="FF9933"/>
    <a:srgbClr val="CCCC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09" autoAdjust="0"/>
    <p:restoredTop sz="93801" autoAdjust="0"/>
  </p:normalViewPr>
  <p:slideViewPr>
    <p:cSldViewPr showGuides="1">
      <p:cViewPr varScale="1">
        <p:scale>
          <a:sx n="95" d="100"/>
          <a:sy n="95" d="100"/>
        </p:scale>
        <p:origin x="84" y="228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aseline="0"/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aseline="0"/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aseline="0"/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aseline="0"/>
            </a:lvl1pPr>
          </a:lstStyle>
          <a:p>
            <a:fld id="{95443879-5936-4EDF-9DBD-F6D59A19C68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4466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800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921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890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005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545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97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173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71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5036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2695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6833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87723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0042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9305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79275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52161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2039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45518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81055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4774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2179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7455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6374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6192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2640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6459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9615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994" y="1277144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31188" cy="3395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3987" cy="10207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3987" cy="1125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40188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6458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4348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04615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38332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0008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8941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0670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7069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497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4738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25094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7966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8591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2179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313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0980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8448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1223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4692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5414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5689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0650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6049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0805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844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639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7927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450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4545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88003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3315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877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6458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25296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268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997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0875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710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89780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05398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942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237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8711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2078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109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7192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22884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764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5103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97359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791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20716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354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4592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9861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878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4707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114856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3338" cy="439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7987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7987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7987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31188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31188" cy="33956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988" y="206375"/>
            <a:ext cx="2057400" cy="43894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21388" cy="43894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2"/>
            <a:ext cx="8231029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9" y="4768735"/>
            <a:ext cx="2133971" cy="27392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z="1800" baseline="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2024/4/10</a:t>
            </a:fld>
            <a:endParaRPr lang="zh-CN" altLang="en-US" sz="1800" baseline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3" y="4768735"/>
            <a:ext cx="2896103" cy="27392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zh-CN" altLang="en-US" sz="1800" baseline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8" y="4768735"/>
            <a:ext cx="2133971" cy="27392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z="1800" baseline="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800" baseline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676806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1" y="206042"/>
            <a:ext cx="2057757" cy="438999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9" y="4768735"/>
            <a:ext cx="2133971" cy="27392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z="1800" baseline="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2024/4/10</a:t>
            </a:fld>
            <a:endParaRPr lang="zh-CN" altLang="en-US" sz="1800" baseline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3" y="4768735"/>
            <a:ext cx="2896103" cy="27392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zh-CN" altLang="en-US" sz="1800" baseline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8" y="4768735"/>
            <a:ext cx="2133971" cy="27392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z="1800" baseline="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800" baseline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969380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11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5587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  <p:sldLayoutId id="2147483686" r:id="rId32"/>
    <p:sldLayoutId id="2147483687" r:id="rId33"/>
    <p:sldLayoutId id="2147483688" r:id="rId34"/>
    <p:sldLayoutId id="2147483689" r:id="rId35"/>
    <p:sldLayoutId id="2147483690" r:id="rId36"/>
    <p:sldLayoutId id="2147483691" r:id="rId37"/>
    <p:sldLayoutId id="2147483692" r:id="rId38"/>
    <p:sldLayoutId id="2147483693" r:id="rId39"/>
    <p:sldLayoutId id="2147483694" r:id="rId40"/>
    <p:sldLayoutId id="2147483695" r:id="rId41"/>
    <p:sldLayoutId id="2147483696" r:id="rId42"/>
    <p:sldLayoutId id="2147483697" r:id="rId43"/>
    <p:sldLayoutId id="2147483698" r:id="rId44"/>
    <p:sldLayoutId id="2147483699" r:id="rId45"/>
    <p:sldLayoutId id="2147483700" r:id="rId46"/>
    <p:sldLayoutId id="2147483701" r:id="rId47"/>
    <p:sldLayoutId id="2147483702" r:id="rId48"/>
    <p:sldLayoutId id="2147483703" r:id="rId49"/>
    <p:sldLayoutId id="2147483704" r:id="rId50"/>
    <p:sldLayoutId id="2147483705" r:id="rId51"/>
    <p:sldLayoutId id="2147483706" r:id="rId52"/>
    <p:sldLayoutId id="2147483707" r:id="rId53"/>
    <p:sldLayoutId id="2147483708" r:id="rId54"/>
    <p:sldLayoutId id="2147483709" r:id="rId55"/>
    <p:sldLayoutId id="2147483710" r:id="rId56"/>
    <p:sldLayoutId id="2147483711" r:id="rId57"/>
    <p:sldLayoutId id="2147483712" r:id="rId58"/>
    <p:sldLayoutId id="2147483713" r:id="rId59"/>
    <p:sldLayoutId id="2147483714" r:id="rId60"/>
    <p:sldLayoutId id="2147483715" r:id="rId61"/>
    <p:sldLayoutId id="2147483716" r:id="rId62"/>
    <p:sldLayoutId id="2147483717" r:id="rId63"/>
    <p:sldLayoutId id="2147483654" r:id="rId64"/>
    <p:sldLayoutId id="2147483655" r:id="rId65"/>
    <p:sldLayoutId id="2147483656" r:id="rId66"/>
    <p:sldLayoutId id="2147483657" r:id="rId67"/>
    <p:sldLayoutId id="2147483658" r:id="rId68"/>
    <p:sldLayoutId id="2147483659" r:id="rId69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hf sldNum="0" ftr="0" dt="0"/>
  <p:txStyles>
    <p:titleStyle>
      <a:lvl1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2pPr>
      <a:lvl3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3pPr>
      <a:lvl4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4pPr>
      <a:lvl5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5pPr>
      <a:lvl6pPr marL="4572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6pPr>
      <a:lvl7pPr marL="9144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7pPr>
      <a:lvl8pPr marL="13716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8pPr>
      <a:lvl9pPr marL="18288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06705" indent="-306705" algn="l" defTabSz="815975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663575" indent="-255905" algn="l" defTabSz="815975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500">
          <a:solidFill>
            <a:schemeClr val="tx1"/>
          </a:solidFill>
          <a:latin typeface="Arial" panose="020B0604020202020204" pitchFamily="34" charset="0"/>
        </a:defRPr>
      </a:lvl2pPr>
      <a:lvl3pPr marL="1021080" indent="-205105" algn="l" defTabSz="81597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100">
          <a:solidFill>
            <a:schemeClr val="tx1"/>
          </a:solidFill>
          <a:latin typeface="Arial" panose="020B0604020202020204" pitchFamily="34" charset="0"/>
        </a:defRPr>
      </a:lvl3pPr>
      <a:lvl4pPr marL="1428750" indent="-205105" algn="l" defTabSz="815975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panose="020B0604020202020204" pitchFamily="34" charset="0"/>
        </a:defRPr>
      </a:lvl4pPr>
      <a:lvl5pPr marL="1837055" indent="-205105" algn="l" defTabSz="815975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anose="020B0604020202020204" pitchFamily="34" charset="0"/>
        </a:defRPr>
      </a:lvl5pPr>
      <a:lvl6pPr marL="2294255" indent="-205105" algn="l" defTabSz="815975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anose="020B0604020202020204" pitchFamily="34" charset="0"/>
        </a:defRPr>
      </a:lvl6pPr>
      <a:lvl7pPr marL="2751455" indent="-205105" algn="l" defTabSz="815975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anose="020B0604020202020204" pitchFamily="34" charset="0"/>
        </a:defRPr>
      </a:lvl7pPr>
      <a:lvl8pPr marL="3208655" indent="-205105" algn="l" defTabSz="815975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anose="020B0604020202020204" pitchFamily="34" charset="0"/>
        </a:defRPr>
      </a:lvl8pPr>
      <a:lvl9pPr marL="3665855" indent="-205105" algn="l" defTabSz="815975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40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4.jpeg"/><Relationship Id="rId5" Type="http://schemas.openxmlformats.org/officeDocument/2006/relationships/tags" Target="../tags/tag6.xml"/><Relationship Id="rId10" Type="http://schemas.openxmlformats.org/officeDocument/2006/relationships/image" Target="../media/image63.jpeg"/><Relationship Id="rId4" Type="http://schemas.openxmlformats.org/officeDocument/2006/relationships/tags" Target="../tags/tag5.xml"/><Relationship Id="rId9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0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0" Type="http://schemas.openxmlformats.org/officeDocument/2006/relationships/image" Target="../media/image19.png"/><Relationship Id="rId4" Type="http://schemas.openxmlformats.org/officeDocument/2006/relationships/image" Target="../media/image2.jpe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" y="0"/>
            <a:ext cx="9144114" cy="5145088"/>
          </a:xfrm>
          <a:prstGeom prst="rect">
            <a:avLst/>
          </a:prstGeom>
        </p:spPr>
      </p:pic>
      <p:sp>
        <p:nvSpPr>
          <p:cNvPr id="21" name="Text Box 144"/>
          <p:cNvSpPr txBox="1">
            <a:spLocks noChangeArrowheads="1"/>
          </p:cNvSpPr>
          <p:nvPr/>
        </p:nvSpPr>
        <p:spPr bwMode="ltGray">
          <a:xfrm>
            <a:off x="2210594" y="933321"/>
            <a:ext cx="272596" cy="285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70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TRADITIONAL CULTURE DRAGON BOAT FESTIVAL CHINA WIND</a:t>
            </a:r>
            <a:endParaRPr lang="zh-CN" altLang="en-US" sz="70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27" name="Picture 11" descr="\\Sy\e\熊猫PPT\00001PNG素材\2017png\白云飘飘02.png"/>
          <p:cNvPicPr>
            <a:picLocks noChangeAspect="1" noChangeArrowheads="1"/>
          </p:cNvPicPr>
          <p:nvPr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5616" y="3454581"/>
            <a:ext cx="2042691" cy="103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144"/>
          <p:cNvSpPr txBox="1">
            <a:spLocks noChangeArrowheads="1"/>
          </p:cNvSpPr>
          <p:nvPr/>
        </p:nvSpPr>
        <p:spPr bwMode="ltGray">
          <a:xfrm>
            <a:off x="2398458" y="515144"/>
            <a:ext cx="308504" cy="294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400" dirty="0">
                <a:latin typeface="Arial"/>
                <a:ea typeface="微软雅黑"/>
                <a:sym typeface="Arial"/>
              </a:rPr>
              <a:t>又到一年粽飘香，你是否对华夏传统节日有所期待？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4997" y="438944"/>
            <a:ext cx="799032" cy="2590800"/>
          </a:xfrm>
          <a:prstGeom prst="rect">
            <a:avLst/>
          </a:prstGeom>
        </p:spPr>
      </p:pic>
      <p:sp>
        <p:nvSpPr>
          <p:cNvPr id="18" name="Text Box 144"/>
          <p:cNvSpPr txBox="1">
            <a:spLocks noChangeArrowheads="1"/>
          </p:cNvSpPr>
          <p:nvPr/>
        </p:nvSpPr>
        <p:spPr bwMode="ltGray">
          <a:xfrm>
            <a:off x="3323498" y="819944"/>
            <a:ext cx="411096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b="1" spc="300" baseline="0" dirty="0">
                <a:latin typeface="Arial"/>
                <a:ea typeface="微软雅黑"/>
                <a:sym typeface="Arial"/>
              </a:rPr>
              <a:t>端午节主题班会</a:t>
            </a:r>
          </a:p>
        </p:txBody>
      </p:sp>
      <p:pic>
        <p:nvPicPr>
          <p:cNvPr id="32" name="Picture 11" descr="\\Sy\e\熊猫PPT\00001PNG素材\2017png\白云飘飘02.png"/>
          <p:cNvPicPr>
            <a:picLocks noChangeAspect="1" noChangeArrowheads="1"/>
          </p:cNvPicPr>
          <p:nvPr/>
        </p:nvPicPr>
        <p:blipFill rotWithShape="1"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554" y="1022675"/>
            <a:ext cx="1845866" cy="8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9" descr="C:\Users\Administrator\Desktop\88855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644" y="402500"/>
            <a:ext cx="615750" cy="49364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332543" y="4003991"/>
            <a:ext cx="588834" cy="48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-1135529" y="3802196"/>
            <a:ext cx="479288" cy="50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6092843">
            <a:off x="-939807" y="3147265"/>
            <a:ext cx="351874" cy="24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70298" y="3176728"/>
            <a:ext cx="410520" cy="26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3543" y="2953544"/>
            <a:ext cx="374064" cy="23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923303" y="3397497"/>
            <a:ext cx="497695" cy="34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719902" y="3457516"/>
            <a:ext cx="538906" cy="34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260649">
            <a:off x="-1640331" y="4244576"/>
            <a:ext cx="383574" cy="26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636014" y="4264307"/>
            <a:ext cx="374940" cy="40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07462" y="4501549"/>
            <a:ext cx="376946" cy="31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4846" y="1512560"/>
            <a:ext cx="6329183" cy="44650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3126" y="940256"/>
            <a:ext cx="1276737" cy="44614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94" y="743744"/>
            <a:ext cx="1854380" cy="74062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6764" y="1925582"/>
            <a:ext cx="1329030" cy="4644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9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grpId="0" nodeType="withEffect">
                                      <p:stCondLst>
                                        <p:cond delay="2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1" nodeType="withEffect" p14:presetBounceEnd="60000">
                                      <p:stCondLst>
                                        <p:cond delay="3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1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Motion origin="layout" path="M -0.0026 -0.00555 C 0.06596 -0.0037 0.27148 0.0469 0.40861 0.00432 C 0.60875 -0.08762 0.66621 -0.19469 0.82 -0.26041 C 0.97362 -0.32582 1.12133 -0.23789 1.20049 -0.23233 " pathEditMode="relative" rAng="0" ptsTypes="AAAA">
                                          <p:cBhvr>
                                            <p:cTn id="47" dur="7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46" y="-12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-0.00191 0.00216 C 0.06613 -0.00247 0.20482 0.06541 0.40513 -0.02654 C 0.60527 -0.11879 0.75021 -0.31256 0.9356 -0.39247 C 1.12116 -0.473 1.17097 -0.42672 1.23294 -0.43567 " pathEditMode="relative" rAng="0" ptsTypes="AAAA">
                                          <p:cBhvr>
                                            <p:cTn id="49" dur="7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43" y="-211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9146E-6 -0.00031 C 0.05398 -0.04505 0.17375 -0.22123 0.32373 -0.27029 C 0.53723 -0.38229 0.68894 -0.18297 0.90019 -0.29713 C 1.11126 -0.41098 1.11647 -0.64579 1.17341 -0.73743 " pathEditMode="relative" rAng="0" ptsTypes="AAAA">
                                          <p:cBhvr>
                                            <p:cTn id="51" dur="7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70" y="-368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-4.15032E-6 -1.92225E-6 C 0.05451 -0.05122 0.16803 -0.25393 0.32616 -0.30793 C 0.52613 -0.39987 0.76307 -0.24684 0.94845 -0.32644 C 1.13401 -0.40697 1.17463 -0.53193 1.23399 -0.58593 " pathEditMode="relative" rAng="0" ptsTypes="AAAA">
                                          <p:cBhvr>
                                            <p:cTn id="53" dur="7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1" y="-29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2.83458E-6 -2.86948E-6 C 0.0545 -0.05122 0.16785 -0.25301 0.32581 -0.30731 C 0.52612 -0.39926 0.76306 -0.24714 0.94844 -0.32613 C 1.134 -0.40635 1.17462 -0.53162 1.23398 -0.58562 " pathEditMode="relative" rAng="0" ptsTypes="AAAA">
                                          <p:cBhvr>
                                            <p:cTn id="55" dur="7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1" y="-292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Motion origin="layout" path="M -4.06006E-6 3.50201E-6 C 0.08089 0.00185 0.31991 0.05245 0.47996 0.00987 C 0.71342 -0.08208 0.78077 -0.18914 0.96008 -0.25455 C 1.13956 -0.31997 1.31176 -0.23234 1.40427 -0.22648 " pathEditMode="relative" rAng="0" ptsTypes="AAAA">
                                          <p:cBhvr>
                                            <p:cTn id="57" dur="7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0214" y="-12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4.15032E-6 -1.99321E-6 C 0.06232 -0.05492 0.1899 -0.28232 0.3706 -0.33045 C 0.59799 -0.42919 0.87312 -0.2024 1.08367 -0.2888 C 1.29474 -0.37519 1.39837 -0.58716 1.48134 -0.66492 " pathEditMode="relative" rAng="0" ptsTypes="AAAA">
                                          <p:cBhvr>
                                            <p:cTn id="59" dur="7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4067" y="-332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23919E-7 2.39741E-6 C 0.06804 -0.00463 0.20674 0.06325 0.40687 -0.0287 C 0.60719 -0.12095 0.75213 -0.31472 0.93751 -0.39525 C 1.12307 -0.47578 1.17289 -0.42919 1.23486 -0.43814 " pathEditMode="relative" rAng="0" ptsTypes="AAAA">
                                          <p:cBhvr>
                                            <p:cTn id="61" dur="7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43" y="-211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8" grpId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9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grpId="0" nodeType="withEffect">
                                      <p:stCondLst>
                                        <p:cond delay="2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1" nodeType="withEffect">
                                      <p:stCondLst>
                                        <p:cond delay="3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1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Motion origin="layout" path="M -0.0026 -0.00555 C 0.06596 -0.0037 0.27148 0.0469 0.40861 0.00432 C 0.60875 -0.08762 0.66621 -0.19469 0.82 -0.26041 C 0.97362 -0.32582 1.12133 -0.23789 1.20049 -0.23233 " pathEditMode="relative" rAng="0" ptsTypes="AAAA">
                                          <p:cBhvr>
                                            <p:cTn id="47" dur="7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46" y="-12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-0.00191 0.00216 C 0.06613 -0.00247 0.20482 0.06541 0.40513 -0.02654 C 0.60527 -0.11879 0.75021 -0.31256 0.9356 -0.39247 C 1.12116 -0.473 1.17097 -0.42672 1.23294 -0.43567 " pathEditMode="relative" rAng="0" ptsTypes="AAAA">
                                          <p:cBhvr>
                                            <p:cTn id="49" dur="7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43" y="-211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1.9146E-6 -0.00031 C 0.05398 -0.04505 0.17375 -0.22123 0.32373 -0.27029 C 0.53723 -0.38229 0.68894 -0.18297 0.90019 -0.29713 C 1.11126 -0.41098 1.11647 -0.64579 1.17341 -0.73743 " pathEditMode="relative" rAng="0" ptsTypes="AAAA">
                                          <p:cBhvr>
                                            <p:cTn id="51" dur="7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70" y="-368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Motion origin="layout" path="M -4.15032E-6 -1.92225E-6 C 0.05451 -0.05122 0.16803 -0.25393 0.32616 -0.30793 C 0.52613 -0.39987 0.76307 -0.24684 0.94845 -0.32644 C 1.13401 -0.40697 1.17463 -0.53193 1.23399 -0.58593 " pathEditMode="relative" rAng="0" ptsTypes="AAAA">
                                          <p:cBhvr>
                                            <p:cTn id="53" dur="7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1" y="-29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2.83458E-6 -2.86948E-6 C 0.0545 -0.05122 0.16785 -0.25301 0.32581 -0.30731 C 0.52612 -0.39926 0.76306 -0.24714 0.94844 -0.32613 C 1.134 -0.40635 1.17462 -0.53162 1.23398 -0.58562 " pathEditMode="relative" rAng="0" ptsTypes="AAAA">
                                          <p:cBhvr>
                                            <p:cTn id="55" dur="7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1" y="-292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Motion origin="layout" path="M -4.06006E-6 3.50201E-6 C 0.08089 0.00185 0.31991 0.05245 0.47996 0.00987 C 0.71342 -0.08208 0.78077 -0.18914 0.96008 -0.25455 C 1.13956 -0.31997 1.31176 -0.23234 1.40427 -0.22648 " pathEditMode="relative" rAng="0" ptsTypes="AAAA">
                                          <p:cBhvr>
                                            <p:cTn id="57" dur="7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0214" y="-12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4.15032E-6 -1.99321E-6 C 0.06232 -0.05492 0.1899 -0.28232 0.3706 -0.33045 C 0.59799 -0.42919 0.87312 -0.2024 1.08367 -0.2888 C 1.29474 -0.37519 1.39837 -0.58716 1.48134 -0.66492 " pathEditMode="relative" rAng="0" ptsTypes="AAAA">
                                          <p:cBhvr>
                                            <p:cTn id="59" dur="7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4067" y="-332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23919E-7 2.39741E-6 C 0.06804 -0.00463 0.20674 0.06325 0.40687 -0.0287 C 0.60719 -0.12095 0.75213 -0.31472 0.93751 -0.39525 C 1.12307 -0.47578 1.17289 -0.42919 1.23486 -0.43814 " pathEditMode="relative" rAng="0" ptsTypes="AAAA">
                                          <p:cBhvr>
                                            <p:cTn id="61" dur="7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43" y="-211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8" grpId="1"/>
          <p:bldP spid="1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5587" cy="514508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" y="2381687"/>
            <a:ext cx="914558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5000" baseline="0" dirty="0" smtClean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[         ]</a:t>
            </a:r>
            <a:endParaRPr lang="zh-CN" altLang="en-US" sz="15000" baseline="0" dirty="0">
              <a:solidFill>
                <a:srgbClr val="828282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18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05" y="2477290"/>
            <a:ext cx="1447800" cy="82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矩形 31"/>
          <p:cNvSpPr/>
          <p:nvPr/>
        </p:nvSpPr>
        <p:spPr>
          <a:xfrm>
            <a:off x="3277394" y="976701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baseline="0" dirty="0">
                <a:solidFill>
                  <a:srgbClr val="3C5E30"/>
                </a:solidFill>
                <a:effectLst/>
                <a:latin typeface="Arial"/>
                <a:ea typeface="微软雅黑"/>
                <a:sym typeface="Arial"/>
              </a:rPr>
              <a:t>节日介绍</a:t>
            </a:r>
            <a:endParaRPr lang="en-US" altLang="zh-CN" sz="4000" b="1" kern="0" baseline="0" dirty="0">
              <a:solidFill>
                <a:srgbClr val="3C5E30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27889" y="1468126"/>
            <a:ext cx="18069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aseline="0" dirty="0">
                <a:latin typeface="Arial"/>
                <a:ea typeface="微软雅黑"/>
                <a:sym typeface="Arial"/>
              </a:rPr>
              <a:t>FESTIVAL INTRODUCTION</a:t>
            </a:r>
            <a:endParaRPr lang="zh-CN" altLang="en-US" sz="1000" baseline="0" dirty="0">
              <a:latin typeface="Arial"/>
              <a:ea typeface="微软雅黑"/>
              <a:sym typeface="Arial"/>
            </a:endParaRPr>
          </a:p>
        </p:txBody>
      </p: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570121" y="2866315"/>
            <a:ext cx="8005344" cy="186512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lvl="0" algn="l">
              <a:lnSpc>
                <a:spcPct val="120000"/>
              </a:lnSpc>
              <a:defRPr sz="1200" b="0" ker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baseline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             </a:t>
            </a:r>
            <a:r>
              <a:rPr lang="zh-CN" altLang="en-US" sz="1600" b="1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           </a:t>
            </a:r>
            <a:r>
              <a:rPr lang="zh-CN" altLang="en-US" sz="1600" baseline="0" smtClean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端午节</a:t>
            </a:r>
            <a:r>
              <a:rPr lang="zh-CN" altLang="en-US" sz="1600" baseline="0" dirty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为每年农历五月初五。据</a:t>
            </a:r>
            <a:r>
              <a:rPr lang="en-US" altLang="zh-CN" sz="1600" baseline="0" dirty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《</a:t>
            </a:r>
            <a:r>
              <a:rPr lang="zh-CN" altLang="en-US" sz="1600" baseline="0" dirty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荆楚岁时记</a:t>
            </a:r>
            <a:r>
              <a:rPr lang="en-US" altLang="zh-CN" sz="1600" baseline="0" dirty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》</a:t>
            </a:r>
            <a:r>
              <a:rPr lang="zh-CN" altLang="en-US" sz="1600" baseline="0" dirty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记载，因仲夏登高，顺阳在上，五月是仲夏，它的第一个午日正是登高顺阳好天气之日，故五月初五亦称为“端阳节”。此外端午节还称“午日节、五月节、龙舟节、浴兰节”等。端午节是流行于中国以及汉字文化圈诸国的传统文化节日。更有吃粽子、赛龙舟、挂菖蒲、蒿草、艾叶、薰苍术、白芷、</a:t>
            </a:r>
            <a:r>
              <a:rPr lang="zh-CN" altLang="en-US" sz="1600" baseline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喝</a:t>
            </a:r>
            <a:r>
              <a:rPr lang="zh-CN" altLang="en-US" sz="1600" baseline="0" smtClean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雄黄酒</a:t>
            </a:r>
            <a:r>
              <a:rPr lang="zh-CN" altLang="en-US" sz="1600" baseline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等等</a:t>
            </a:r>
            <a:r>
              <a:rPr lang="zh-CN" altLang="en-US" sz="1600" baseline="0" smtClean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习俗</a:t>
            </a:r>
            <a:r>
              <a:rPr lang="zh-CN" altLang="en-US" sz="1600" baseline="0" dirty="0">
                <a:solidFill>
                  <a:srgbClr val="828282"/>
                </a:solidFill>
                <a:latin typeface="Arial"/>
                <a:ea typeface="微软雅黑"/>
                <a:sym typeface="Arial"/>
              </a:rPr>
              <a:t>。端午节为国家法定节假日之一，并列入世界非物质文化遗产名录。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5587" cy="5145088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3790355" y="976701"/>
            <a:ext cx="1210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baseline="0" dirty="0">
                <a:solidFill>
                  <a:srgbClr val="3C5E30"/>
                </a:solidFill>
                <a:effectLst/>
                <a:latin typeface="Arial"/>
                <a:ea typeface="微软雅黑"/>
                <a:sym typeface="Arial"/>
              </a:rPr>
              <a:t>目录</a:t>
            </a:r>
            <a:endParaRPr lang="en-US" altLang="zh-CN" sz="4000" b="1" kern="0" baseline="0" dirty="0">
              <a:solidFill>
                <a:srgbClr val="3C5E30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033636" y="1468126"/>
            <a:ext cx="795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aseline="0" dirty="0">
                <a:latin typeface="Arial"/>
                <a:ea typeface="微软雅黑"/>
                <a:sym typeface="Arial"/>
              </a:rPr>
              <a:t>CATALOG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1143794" y="2881182"/>
            <a:ext cx="2971800" cy="427962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84B3A3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0" name="TextBox 4"/>
          <p:cNvSpPr txBox="1"/>
          <p:nvPr/>
        </p:nvSpPr>
        <p:spPr>
          <a:xfrm>
            <a:off x="1758431" y="2929451"/>
            <a:ext cx="1884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端午节的来历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3C5E30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336058" y="2910497"/>
            <a:ext cx="369332" cy="369332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2" name="TextBox 4"/>
          <p:cNvSpPr txBox="1"/>
          <p:nvPr/>
        </p:nvSpPr>
        <p:spPr>
          <a:xfrm>
            <a:off x="1359526" y="293034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rPr>
              <a:t>01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4737894" y="2919282"/>
            <a:ext cx="2767187" cy="427962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84B3A3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5" name="TextBox 4"/>
          <p:cNvSpPr txBox="1"/>
          <p:nvPr/>
        </p:nvSpPr>
        <p:spPr>
          <a:xfrm>
            <a:off x="5352531" y="2967551"/>
            <a:ext cx="1884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端午节的习俗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3C5E30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930158" y="2948597"/>
            <a:ext cx="369332" cy="369332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47" name="TextBox 4"/>
          <p:cNvSpPr txBox="1"/>
          <p:nvPr/>
        </p:nvSpPr>
        <p:spPr>
          <a:xfrm>
            <a:off x="4935326" y="296844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5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02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143794" y="3439982"/>
            <a:ext cx="2971800" cy="427962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84B3A3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50" name="TextBox 4"/>
          <p:cNvSpPr txBox="1"/>
          <p:nvPr/>
        </p:nvSpPr>
        <p:spPr>
          <a:xfrm>
            <a:off x="1758431" y="3488251"/>
            <a:ext cx="1884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端午节的诗词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3C5E30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1336058" y="3469297"/>
            <a:ext cx="369332" cy="369332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53" name="TextBox 4"/>
          <p:cNvSpPr txBox="1"/>
          <p:nvPr/>
        </p:nvSpPr>
        <p:spPr>
          <a:xfrm>
            <a:off x="1334662" y="348914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5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03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4737894" y="3478082"/>
            <a:ext cx="2767187" cy="427962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84B3A3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56" name="TextBox 4"/>
          <p:cNvSpPr txBox="1"/>
          <p:nvPr/>
        </p:nvSpPr>
        <p:spPr>
          <a:xfrm>
            <a:off x="5352531" y="3526351"/>
            <a:ext cx="2420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baseline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</a:t>
            </a:r>
            <a:r>
              <a:rPr lang="zh-CN" altLang="en-US" sz="2000" b="1" kern="0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谚语</a:t>
            </a:r>
            <a:endParaRPr lang="zh-CN" altLang="en-US" sz="2000" b="1" kern="0" baseline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930158" y="3507397"/>
            <a:ext cx="369332" cy="369332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58" name="TextBox 4"/>
          <p:cNvSpPr txBox="1"/>
          <p:nvPr/>
        </p:nvSpPr>
        <p:spPr>
          <a:xfrm>
            <a:off x="4924849" y="352724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5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04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1143794" y="4011482"/>
            <a:ext cx="2971800" cy="427962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84B3A3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64" name="TextBox 4"/>
          <p:cNvSpPr txBox="1"/>
          <p:nvPr/>
        </p:nvSpPr>
        <p:spPr>
          <a:xfrm>
            <a:off x="1787170" y="4018626"/>
            <a:ext cx="2688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其他</a:t>
            </a:r>
            <a:endParaRPr lang="zh-CN" altLang="en-US" sz="2000" b="1" kern="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336058" y="4040797"/>
            <a:ext cx="369332" cy="369332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66" name="TextBox 4"/>
          <p:cNvSpPr txBox="1"/>
          <p:nvPr/>
        </p:nvSpPr>
        <p:spPr>
          <a:xfrm>
            <a:off x="1334662" y="406064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5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05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93" name="圆角矩形 92"/>
          <p:cNvSpPr/>
          <p:nvPr/>
        </p:nvSpPr>
        <p:spPr>
          <a:xfrm>
            <a:off x="4737894" y="4049582"/>
            <a:ext cx="2767187" cy="427962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84B3A3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95" name="TextBox 4"/>
          <p:cNvSpPr txBox="1"/>
          <p:nvPr/>
        </p:nvSpPr>
        <p:spPr>
          <a:xfrm>
            <a:off x="5352530" y="4097851"/>
            <a:ext cx="2152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端午节知识竞赛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3C5E30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4930158" y="4078897"/>
            <a:ext cx="369332" cy="369332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97" name="TextBox 4"/>
          <p:cNvSpPr txBox="1"/>
          <p:nvPr/>
        </p:nvSpPr>
        <p:spPr>
          <a:xfrm>
            <a:off x="4928762" y="409874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5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06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63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 animBg="1"/>
      <p:bldP spid="38" grpId="1" animBg="1"/>
      <p:bldP spid="43" grpId="0" animBg="1"/>
      <p:bldP spid="43" grpId="1" animBg="1"/>
      <p:bldP spid="48" grpId="0" animBg="1"/>
      <p:bldP spid="48" grpId="1" animBg="1"/>
      <p:bldP spid="54" grpId="0" animBg="1"/>
      <p:bldP spid="54" grpId="1" animBg="1"/>
      <p:bldP spid="59" grpId="0" animBg="1"/>
      <p:bldP spid="59" grpId="1" animBg="1"/>
      <p:bldP spid="93" grpId="0" animBg="1"/>
      <p:bldP spid="9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44"/>
            <a:ext cx="9145588" cy="51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椭圆 16"/>
          <p:cNvSpPr/>
          <p:nvPr/>
        </p:nvSpPr>
        <p:spPr>
          <a:xfrm>
            <a:off x="2591594" y="1447800"/>
            <a:ext cx="1201238" cy="1201238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0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pic>
        <p:nvPicPr>
          <p:cNvPr id="19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204" y="903184"/>
            <a:ext cx="1626974" cy="9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3174387" y="1714501"/>
            <a:ext cx="3238203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3844085" y="181054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端午节的来历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3C5E30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96604" y="1552822"/>
            <a:ext cx="991193" cy="991194"/>
            <a:chOff x="4572200" y="1154984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4572200" y="1154984"/>
              <a:ext cx="369332" cy="369332"/>
            </a:xfrm>
            <a:prstGeom prst="ellipse">
              <a:avLst/>
            </a:prstGeom>
            <a:solidFill>
              <a:srgbClr val="3C5E30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4634303" y="1174827"/>
              <a:ext cx="278747" cy="321108"/>
            </a:xfrm>
            <a:prstGeom prst="rect">
              <a:avLst/>
            </a:prstGeom>
            <a:noFill/>
          </p:spPr>
          <p:txBody>
            <a:bodyPr wrap="none" lIns="0" rIns="36000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01</a:t>
              </a:r>
              <a:endParaRPr kumimoji="0" lang="zh-CN" alt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7994" y="667544"/>
            <a:ext cx="6400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“端午节”源于上古先民的自然</a:t>
            </a:r>
            <a:r>
              <a:rPr lang="zh-CN" altLang="en-US" sz="32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天象</a:t>
            </a:r>
            <a:r>
              <a:rPr lang="zh-CN" altLang="en-US" sz="320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崇拜。</a:t>
            </a:r>
            <a:r>
              <a:rPr lang="zh-CN" altLang="en-US" sz="32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“端午”的“端”字本义为“正”，“午”为“中”，这天午时则为正中之正。中国古人纪元用天干地支。仲夏午月午日，此时苍龙七宿处在正南中天，为全年周天运行最“中正”之位 。另，端亦有“初”的意思，因此午（五）月的第一个午日，亦谓端午。后逐渐有多种说法。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ttps://gimg2.baidu.com/image_search/src=http%3A%2F%2Fimage109.360doc.com%2FDownloadImg%2F2023%2F06%2F1511%2F267706125_10_2023061511012524.jpeg&amp;refer=http%3A%2F%2Fimage109.360doc.com&amp;app=2002&amp;size=f9999,10000&amp;q=a80&amp;n=0&amp;g=0n&amp;fmt=auto?sec=1715233735&amp;t=a394b569aaed45326e0896610900e44c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94" y="876477"/>
            <a:ext cx="1887273" cy="312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 flipH="1">
            <a:off x="3277394" y="467096"/>
            <a:ext cx="2624427" cy="3810000"/>
            <a:chOff x="3667340" y="2045814"/>
            <a:chExt cx="1847788" cy="238887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7340" y="2045814"/>
              <a:ext cx="1462987" cy="238887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H="1">
              <a:off x="5134128" y="2045814"/>
              <a:ext cx="381000" cy="983930"/>
            </a:xfrm>
            <a:prstGeom prst="rect">
              <a:avLst/>
            </a:prstGeom>
          </p:spPr>
        </p:pic>
      </p:grpSp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762137" y="371315"/>
            <a:ext cx="1419975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纪念屈原</a:t>
            </a:r>
          </a:p>
        </p:txBody>
      </p:sp>
      <p:sp>
        <p:nvSpPr>
          <p:cNvPr id="14" name="TextBox 42"/>
          <p:cNvSpPr txBox="1"/>
          <p:nvPr/>
        </p:nvSpPr>
        <p:spPr>
          <a:xfrm>
            <a:off x="381794" y="1886744"/>
            <a:ext cx="2975601" cy="2408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名平，字原，字灵均，战国时期楚国诗人、政治家。因遭贵族排挤诽谤而流放。楚国国都被秦军攻破，自沉汨罗江，以身殉国。</a:t>
            </a:r>
            <a:endParaRPr lang="zh-CN" altLang="en-US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6" name="TextBox 42"/>
          <p:cNvSpPr txBox="1"/>
          <p:nvPr/>
        </p:nvSpPr>
        <p:spPr>
          <a:xfrm>
            <a:off x="6020594" y="1124744"/>
            <a:ext cx="2490466" cy="2843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lvl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</a:defRPr>
            </a:lvl1pPr>
          </a:lstStyle>
          <a:p>
            <a:r>
              <a:rPr lang="zh-CN" altLang="en-US"/>
              <a:t>他是中国历史上一位伟大的爱国诗人，中国浪漫主义文学的奠基人，“楚辞”的创立者和代表</a:t>
            </a:r>
            <a:r>
              <a:rPr lang="zh-CN" altLang="en-US" smtClean="0"/>
              <a:t>作家，被誉为“楚辞之祖”。</a:t>
            </a:r>
            <a:endParaRPr lang="zh-CN" altLang="en-US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72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762137" y="371315"/>
            <a:ext cx="1419975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纪念屈原</a:t>
            </a:r>
          </a:p>
        </p:txBody>
      </p:sp>
      <p:sp>
        <p:nvSpPr>
          <p:cNvPr id="14" name="TextBox 42"/>
          <p:cNvSpPr txBox="1"/>
          <p:nvPr/>
        </p:nvSpPr>
        <p:spPr>
          <a:xfrm>
            <a:off x="305594" y="1277144"/>
            <a:ext cx="8153400" cy="1920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据说屈原自投汩罗江后，人们哀悼他，怕他的尸体给鱼龙吃掉，每当这天都用竹筒贮米投水祭之。到汉朝建武年间，传所投之物实蛟龙所窃，于是划龙船赶走蛟龙，再用树叶包粽子并以五色丝带缚绑，这为蛟龙所惮惧，投入水中方能见效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</a:t>
            </a:r>
            <a:endParaRPr lang="zh-CN" altLang="en-US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9" name="Picture Placeholder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548" y="3116857"/>
            <a:ext cx="1374605" cy="1374605"/>
          </a:xfrm>
          <a:prstGeom prst="diamond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10" name="Picture Placeholder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194" y="3116857"/>
            <a:ext cx="1374605" cy="1374605"/>
          </a:xfrm>
          <a:prstGeom prst="diamond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11" name="Picture Placeholder 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077" y="3116857"/>
            <a:ext cx="1374605" cy="1374605"/>
          </a:xfrm>
          <a:prstGeom prst="diamond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12" name="Picture Placeholder 2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723" y="3116857"/>
            <a:ext cx="1374605" cy="1374605"/>
          </a:xfrm>
          <a:prstGeom prst="diamond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241592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762137" y="371315"/>
            <a:ext cx="1419975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纪念屈原</a:t>
            </a:r>
          </a:p>
        </p:txBody>
      </p:sp>
      <p:sp>
        <p:nvSpPr>
          <p:cNvPr id="14" name="TextBox 42"/>
          <p:cNvSpPr txBox="1"/>
          <p:nvPr/>
        </p:nvSpPr>
        <p:spPr>
          <a:xfrm>
            <a:off x="457994" y="1225700"/>
            <a:ext cx="8153400" cy="1920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因此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，端午节人们划龙船、包粽子，是为了纪念战国时期楚国的屈原的传说，影响最广最深，占据主流地位，在民俗文化领域，中国民众把端午节的龙舟竞渡和包粽子等，都与纪念屈原联系在一起，成为中华民族两千多年的习俗。</a:t>
            </a:r>
            <a:endParaRPr lang="zh-CN" altLang="en-US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5" name="Picture Placeholder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548" y="3116857"/>
            <a:ext cx="1374605" cy="1374605"/>
          </a:xfrm>
          <a:prstGeom prst="diamond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6" name="Picture Placeholder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194" y="3116857"/>
            <a:ext cx="1374605" cy="1374605"/>
          </a:xfrm>
          <a:prstGeom prst="diamond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7" name="Picture Placeholder 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077" y="3116857"/>
            <a:ext cx="1374605" cy="1374605"/>
          </a:xfrm>
          <a:prstGeom prst="diamond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8" name="Picture Placeholder 2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723" y="3116857"/>
            <a:ext cx="1374605" cy="1374605"/>
          </a:xfrm>
          <a:prstGeom prst="diamond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350184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381795" y="371315"/>
            <a:ext cx="2286000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纪念</a:t>
            </a: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伍子胥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TextBox 42"/>
          <p:cNvSpPr txBox="1"/>
          <p:nvPr/>
        </p:nvSpPr>
        <p:spPr>
          <a:xfrm>
            <a:off x="686594" y="1200944"/>
            <a:ext cx="4724400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伍子胥，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楚国人，父兄均为楚王所杀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，投奔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吴国，助吴伐楚，五战而入楚都郢城。当时楚平王已死，子胥掘墓鞭尸三百，以报杀父兄之仇。吴王阖闾死后，其孙夫差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继位。吴国太宰受越国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贿赂，谗言陷害子胥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，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伍子胥拔剑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自刎，化为涛神。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世人哀而祭之，故有端午节。</a:t>
            </a:r>
            <a:endParaRPr lang="zh-CN" altLang="en-US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6020594" y="1505744"/>
            <a:ext cx="1992899" cy="2362200"/>
          </a:xfrm>
          <a:prstGeom prst="round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513"/>
            </a:stretch>
          </a:blipFill>
          <a:ln w="158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79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381795" y="371315"/>
            <a:ext cx="2286000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纪念孝女曹娥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TextBox 42"/>
          <p:cNvSpPr txBox="1"/>
          <p:nvPr/>
        </p:nvSpPr>
        <p:spPr>
          <a:xfrm>
            <a:off x="610394" y="1353344"/>
            <a:ext cx="4724400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曹娥是东汉上虞人，父亲溺于江中，数日不见尸体，当时孝女曹娥年仅十四岁，昼夜沿江号哭。过了十七天，在五月五日也投江，五日后抱出父尸。就此传为神话，继而相传至县府知事，令度尚为之立碑，让他的弟子邯郸淳作诔辞颂扬。因此相传端午节亦为纪念孝女曹娥之日。</a:t>
            </a:r>
            <a:endParaRPr lang="zh-CN" altLang="en-US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" name="椭圆 5"/>
          <p:cNvSpPr/>
          <p:nvPr/>
        </p:nvSpPr>
        <p:spPr bwMode="auto">
          <a:xfrm flipH="1">
            <a:off x="5888038" y="1849117"/>
            <a:ext cx="2093912" cy="209391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8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7" name="椭圆 6"/>
          <p:cNvSpPr/>
          <p:nvPr/>
        </p:nvSpPr>
        <p:spPr bwMode="auto">
          <a:xfrm flipH="1">
            <a:off x="5456414" y="1192374"/>
            <a:ext cx="1144910" cy="114491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8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62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381795" y="371315"/>
            <a:ext cx="2286000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龙     节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TextBox 42"/>
          <p:cNvSpPr txBox="1"/>
          <p:nvPr/>
        </p:nvSpPr>
        <p:spPr>
          <a:xfrm>
            <a:off x="516202" y="1124744"/>
            <a:ext cx="4724400" cy="2150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这种说法来自闻一多的</a:t>
            </a:r>
            <a:r>
              <a:rPr lang="en-US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《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端午考</a:t>
            </a:r>
            <a:r>
              <a:rPr lang="en-US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》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和</a:t>
            </a:r>
            <a:r>
              <a:rPr lang="en-US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《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端午的历史教育</a:t>
            </a:r>
            <a:r>
              <a:rPr lang="en-US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》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。他认为，五月初五是古代吴越地区“龙“的部落举行图腾祭祀的日子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</a:t>
            </a:r>
          </a:p>
        </p:txBody>
      </p:sp>
      <p:pic>
        <p:nvPicPr>
          <p:cNvPr id="2050" name="Picture 2" descr="https://ts1.cn.mm.bing.net/th/id/R-C.836068ae79086c139ec96ecaa15c0800?rik=u%2bAPMc7SY4xOKw&amp;riu=http%3a%2f%2fimg.pconline.com.cn%2fimages%2fupload%2fupc%2ftx%2fphotoblog%2f1306%2f12%2fc9%2f21988016_21988016_1371045576531_mthumb.jpg&amp;ehk=7JvtemN0oo9nfxMzgo4vuZC%2bLjGGNNwH8R3Spj3EiGo%3d&amp;risl=&amp;pid=ImgRaw&amp;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394" y="743744"/>
            <a:ext cx="2236887" cy="33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62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05594" y="295115"/>
            <a:ext cx="24223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381795" y="371315"/>
            <a:ext cx="2286000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恶   日</a:t>
            </a:r>
            <a:endParaRPr lang="zh-CN" altLang="en-US" sz="2400" b="1" baseline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TextBox 42"/>
          <p:cNvSpPr txBox="1"/>
          <p:nvPr/>
        </p:nvSpPr>
        <p:spPr>
          <a:xfrm>
            <a:off x="534194" y="974094"/>
            <a:ext cx="8018992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五月五日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是恶月恶日，以除瘟、驱邪、求吉祥，因而出现了相关的文化活动，形成了颇有特色的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端午节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</a:t>
            </a:r>
            <a:endParaRPr lang="en-US" altLang="zh-CN" sz="2400" kern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  <a:p>
            <a:pPr lvl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仲夏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五月，初八炎热，蚊蝇繁殖，百病滋生，对于医疗条件极差的古人而言，正是极易染病死亡的时节。至迟在战国时代，人们已经视五月为毒月、五月五日则为恶月中的毒日、恶日、死亡日。</a:t>
            </a:r>
            <a:endParaRPr lang="zh-CN" altLang="en-US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20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44"/>
            <a:ext cx="9145588" cy="51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椭圆 16"/>
          <p:cNvSpPr/>
          <p:nvPr/>
        </p:nvSpPr>
        <p:spPr>
          <a:xfrm>
            <a:off x="2591594" y="1447800"/>
            <a:ext cx="1201238" cy="1201238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0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pic>
        <p:nvPicPr>
          <p:cNvPr id="19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204" y="903184"/>
            <a:ext cx="1626974" cy="9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3174387" y="1714501"/>
            <a:ext cx="3238203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3844085" y="181054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端午节的习俗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96616" y="1552822"/>
            <a:ext cx="991194" cy="991194"/>
            <a:chOff x="4572200" y="1154984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4572200" y="1154984"/>
              <a:ext cx="369332" cy="369332"/>
            </a:xfrm>
            <a:prstGeom prst="ellipse">
              <a:avLst/>
            </a:prstGeom>
            <a:solidFill>
              <a:srgbClr val="3C5E30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4634303" y="1174827"/>
              <a:ext cx="278746" cy="321108"/>
            </a:xfrm>
            <a:prstGeom prst="rect">
              <a:avLst/>
            </a:prstGeom>
            <a:noFill/>
          </p:spPr>
          <p:txBody>
            <a:bodyPr wrap="none" lIns="0" rIns="36000" rtlCol="0">
              <a:spAutoFit/>
            </a:bodyPr>
            <a:lstStyle>
              <a:defPPr>
                <a:defRPr lang="en-US"/>
              </a:defPPr>
              <a:lvl1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1" i="0" u="none" strike="noStrike" kern="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defRPr>
              </a:lvl1pPr>
            </a:lstStyle>
            <a:p>
              <a:r>
                <a:rPr lang="en-US" altLang="zh-CN" dirty="0">
                  <a:sym typeface="Arial"/>
                </a:rPr>
                <a:t>02</a:t>
              </a:r>
              <a:endParaRPr lang="zh-CN" altLang="en-US" dirty="0"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挂艾草与菖蒲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81724" y="1254962"/>
            <a:ext cx="459158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民谚</a:t>
            </a:r>
            <a:r>
              <a:rPr lang="zh-CN" altLang="en-US" sz="2400" kern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说：“清明插柳，端午插艾”。在端午节，人们把插艾草和菖蒲作为重要内容之一。“手执艾旗招百福，门悬蒲剑斩千邪”。端午节在门口挂艾草、菖蒲，就像贴上一道灵符，可以趋利避害。过端午，一般会将艾草绑成一束，然后插在门楣上，或是在门楣两端分别插上一根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艾草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</a:t>
            </a:r>
            <a:endParaRPr lang="en-US" altLang="zh-CN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六边形 7"/>
          <p:cNvSpPr/>
          <p:nvPr/>
        </p:nvSpPr>
        <p:spPr bwMode="auto">
          <a:xfrm>
            <a:off x="6050600" y="1273218"/>
            <a:ext cx="1612223" cy="1370922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9" name="六边形 8"/>
          <p:cNvSpPr/>
          <p:nvPr/>
        </p:nvSpPr>
        <p:spPr bwMode="auto">
          <a:xfrm>
            <a:off x="5262348" y="2644140"/>
            <a:ext cx="1613017" cy="1370922"/>
          </a:xfrm>
          <a:prstGeom prst="hexagon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2" name="六边形 11"/>
          <p:cNvSpPr/>
          <p:nvPr/>
        </p:nvSpPr>
        <p:spPr bwMode="auto">
          <a:xfrm>
            <a:off x="6875983" y="2648744"/>
            <a:ext cx="1613017" cy="1370922"/>
          </a:xfrm>
          <a:prstGeom prst="hexagon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挂艾草与菖蒲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4614" y="1048544"/>
            <a:ext cx="4439179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艾草</a:t>
            </a:r>
            <a:r>
              <a:rPr lang="zh-CN" altLang="en-US" sz="2400" kern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代表招百福，插在门口代表招百福，可使主人身体健康。艾草也是一种可以治病的药草，从中国古代开始就一直是药用植物，针灸里面的灸法，就是用艾草作为主要成分，放在穴道上进行灼烧来治病。有关艾草可以驱邪的传说已经流传很久，主要也是因为它具备医药功能而来。</a:t>
            </a:r>
            <a:endParaRPr lang="zh-CN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六边形 7"/>
          <p:cNvSpPr/>
          <p:nvPr/>
        </p:nvSpPr>
        <p:spPr bwMode="auto">
          <a:xfrm>
            <a:off x="6050600" y="1273218"/>
            <a:ext cx="1612223" cy="1370922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9" name="六边形 8"/>
          <p:cNvSpPr/>
          <p:nvPr/>
        </p:nvSpPr>
        <p:spPr bwMode="auto">
          <a:xfrm>
            <a:off x="5262348" y="2644140"/>
            <a:ext cx="1613017" cy="1370922"/>
          </a:xfrm>
          <a:prstGeom prst="hexagon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2" name="六边形 11"/>
          <p:cNvSpPr/>
          <p:nvPr/>
        </p:nvSpPr>
        <p:spPr bwMode="auto">
          <a:xfrm>
            <a:off x="6875983" y="2648744"/>
            <a:ext cx="1613017" cy="1370922"/>
          </a:xfrm>
          <a:prstGeom prst="hexagon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763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吃  粽  子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4614" y="1048544"/>
            <a:ext cx="6648980" cy="3545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屈原</a:t>
            </a:r>
            <a:r>
              <a:rPr lang="zh-CN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投江后，楚国人民为了不让江里的鱼虾鳖蟹吃屈原的尸体，就往江里投好吃的食物。一天晚上，有一位老人在梦里梦到屈原，就问他：“我们给您投去那么多的食物，您吃到没有？”屈原说：“你们送给我的饭，都让那些鱼虾鳖蟹吃了。”老人问“怎样才不会被他们吃掉呢？”</a:t>
            </a:r>
            <a:br>
              <a:rPr lang="zh-CN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</a:br>
            <a:r>
              <a:rPr lang="zh-CN" altLang="zh-CN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屈原</a:t>
            </a:r>
            <a:r>
              <a:rPr lang="zh-CN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说：“你们用竹叶把饭包起来，做成菱角形的尖角粽子，它们以为是菱角就不敢抢着吃了。” </a:t>
            </a:r>
            <a:endParaRPr lang="zh-CN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10" name="Picture 4" descr="E:\0000000熊猫PPT\00001PNG素材\包粽子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6449" y="2778031"/>
            <a:ext cx="1905000" cy="181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 bwMode="auto">
          <a:xfrm>
            <a:off x="5029994" y="49374"/>
            <a:ext cx="1495425" cy="914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58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124808" y="506574"/>
            <a:ext cx="1495425" cy="914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58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7361237" y="1931543"/>
            <a:ext cx="1495425" cy="914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58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612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820194" y="3627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Text Box 104"/>
          <p:cNvSpPr txBox="1">
            <a:spLocks noChangeArrowheads="1"/>
          </p:cNvSpPr>
          <p:nvPr/>
        </p:nvSpPr>
        <p:spPr bwMode="auto">
          <a:xfrm>
            <a:off x="3078848" y="433089"/>
            <a:ext cx="2438400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粽子的制作方法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1" y="2023398"/>
            <a:ext cx="2826493" cy="1700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3210" y="1616629"/>
            <a:ext cx="3798584" cy="2532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赛  龙  舟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0394" y="980128"/>
            <a:ext cx="3886200" cy="3545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 当时楚人因舍不得贤臣屈原死去，于是有许多人划船追赶拯救。他们争先恐后，追至洞庭湖时不见踪迹，是为龙舟竞渡之起源，后每年五月五日划龙舟以纪念之。借划龙舟驱散江中之鱼，以免鱼吃掉屈原的尸体。</a:t>
            </a:r>
            <a:endParaRPr lang="zh-CN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4764486" y="2399124"/>
            <a:ext cx="1473634" cy="14736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5900882" y="1283407"/>
            <a:ext cx="1464366" cy="1464366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0" name="矩形 9"/>
          <p:cNvSpPr/>
          <p:nvPr/>
        </p:nvSpPr>
        <p:spPr>
          <a:xfrm rot="2700000">
            <a:off x="7044986" y="2389502"/>
            <a:ext cx="1473634" cy="1473632"/>
          </a:xfrm>
          <a:prstGeom prst="rect">
            <a:avLst/>
          </a:pr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937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赛  龙  舟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0394" y="980128"/>
            <a:ext cx="3886200" cy="30641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龙舟竞渡又称赛龙舟、划龙船、龙船赛会等，是中国历史上一种具有浓郁的传统民俗文化色彩的群众性娱乐活动，同时也是一种有利于增强人民体质，培养勇往直前、坚毅果敢精神的体育运动。</a:t>
            </a:r>
          </a:p>
        </p:txBody>
      </p:sp>
      <p:sp>
        <p:nvSpPr>
          <p:cNvPr id="8" name="矩形 7"/>
          <p:cNvSpPr/>
          <p:nvPr/>
        </p:nvSpPr>
        <p:spPr>
          <a:xfrm rot="2700000">
            <a:off x="4764486" y="2399124"/>
            <a:ext cx="1473634" cy="14736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5900882" y="1283407"/>
            <a:ext cx="1464366" cy="1464366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0" name="矩形 9"/>
          <p:cNvSpPr/>
          <p:nvPr/>
        </p:nvSpPr>
        <p:spPr>
          <a:xfrm rot="2700000">
            <a:off x="7044986" y="2389502"/>
            <a:ext cx="1473634" cy="1473632"/>
          </a:xfrm>
          <a:prstGeom prst="rect">
            <a:avLst/>
          </a:pr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938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喝 雄 黄 酒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1982" y="1173750"/>
            <a:ext cx="6019800" cy="3545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端午时节后，气候开始炎热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，毒气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上升，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蝇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虫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飞动，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是五毒（蝎、蛇、蜈蚣、蜘蛛、蟾蜍）出没之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时，各种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疫病容易感染。作为一种中药药材，雄黄刚好可以用做解毒剂、杀虫药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。于是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大人们把雄黄酒倒入酒中饮用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。小孩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不能喝，大人就用手蘸酒在小孩的脸、耳朵和鼻子以及手心足心涂沫一番，希望能够使孩子们不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受毒虫的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伤害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</a:t>
            </a:r>
            <a:endParaRPr lang="zh-CN" altLang="en-US" sz="2400" kern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2" name="对角圆角矩形 11"/>
          <p:cNvSpPr/>
          <p:nvPr/>
        </p:nvSpPr>
        <p:spPr bwMode="auto">
          <a:xfrm>
            <a:off x="6659563" y="811656"/>
            <a:ext cx="2069091" cy="1355948"/>
          </a:xfrm>
          <a:prstGeom prst="round2Diag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5" name="对角圆角矩形 14"/>
          <p:cNvSpPr/>
          <p:nvPr/>
        </p:nvSpPr>
        <p:spPr bwMode="auto">
          <a:xfrm>
            <a:off x="6688932" y="2724944"/>
            <a:ext cx="2069091" cy="1355948"/>
          </a:xfrm>
          <a:prstGeom prst="round2Diag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664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戴 香 包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89844" y="1911177"/>
            <a:ext cx="2835306" cy="2835306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9" name="椭圆 31"/>
          <p:cNvSpPr>
            <a:spLocks noChangeArrowheads="1"/>
          </p:cNvSpPr>
          <p:nvPr/>
        </p:nvSpPr>
        <p:spPr bwMode="auto">
          <a:xfrm rot="2053012">
            <a:off x="7150241" y="2293835"/>
            <a:ext cx="189862" cy="1905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0" name="椭圆 32"/>
          <p:cNvSpPr>
            <a:spLocks noChangeArrowheads="1"/>
          </p:cNvSpPr>
          <p:nvPr/>
        </p:nvSpPr>
        <p:spPr bwMode="auto">
          <a:xfrm rot="2053012">
            <a:off x="6637303" y="4068024"/>
            <a:ext cx="192231" cy="190500"/>
          </a:xfrm>
          <a:prstGeom prst="ellipse">
            <a:avLst/>
          </a:prstGeom>
          <a:solidFill>
            <a:schemeClr val="accent3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744538" y="2753251"/>
            <a:ext cx="1697632" cy="1697632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524183" y="2028766"/>
            <a:ext cx="1007301" cy="1007301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448718" y="2581168"/>
            <a:ext cx="1509560" cy="150956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890973" y="3079346"/>
            <a:ext cx="1421977" cy="1421977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8" name="椭圆 17"/>
          <p:cNvSpPr>
            <a:spLocks noChangeArrowheads="1"/>
          </p:cNvSpPr>
          <p:nvPr/>
        </p:nvSpPr>
        <p:spPr bwMode="auto">
          <a:xfrm rot="2053012">
            <a:off x="1631757" y="2463022"/>
            <a:ext cx="189862" cy="190500"/>
          </a:xfrm>
          <a:prstGeom prst="ellipse">
            <a:avLst/>
          </a:prstGeom>
          <a:solidFill>
            <a:schemeClr val="accent3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9" name="椭圆 31"/>
          <p:cNvSpPr>
            <a:spLocks noChangeArrowheads="1"/>
          </p:cNvSpPr>
          <p:nvPr/>
        </p:nvSpPr>
        <p:spPr bwMode="auto">
          <a:xfrm rot="2053012">
            <a:off x="4977895" y="4519086"/>
            <a:ext cx="189862" cy="1905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610394" y="980128"/>
            <a:ext cx="8001000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后来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人们就在雄黄里加入艾叶、熏草等原料制成香包供妇女和儿童佩戴</a:t>
            </a: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。</a:t>
            </a:r>
            <a:endParaRPr lang="zh-CN" sz="2400" kern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344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画  额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0394" y="1124744"/>
            <a:ext cx="4191000" cy="310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 端午节时以雄黄涂抹小儿额头的习俗，可驱避毒虫。</a:t>
            </a: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典型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的方法是用雄黄酒在小儿额头画“王”字，一借雄黄以驱毒，二借猛虎（“王”似虎的额纹，又虎为兽中之王，因以代虎）以镇邪。</a:t>
            </a:r>
          </a:p>
        </p:txBody>
      </p:sp>
      <p:sp>
        <p:nvSpPr>
          <p:cNvPr id="14" name="平行四边形 13"/>
          <p:cNvSpPr/>
          <p:nvPr/>
        </p:nvSpPr>
        <p:spPr bwMode="auto">
          <a:xfrm>
            <a:off x="6858794" y="1008360"/>
            <a:ext cx="1905000" cy="1447800"/>
          </a:xfrm>
          <a:prstGeom prst="parallelogram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5" name="平行四边形 14"/>
          <p:cNvSpPr/>
          <p:nvPr/>
        </p:nvSpPr>
        <p:spPr bwMode="auto">
          <a:xfrm>
            <a:off x="4725194" y="2741116"/>
            <a:ext cx="1905000" cy="1447800"/>
          </a:xfrm>
          <a:prstGeom prst="parallelogram">
            <a:avLst/>
          </a:prstGeom>
          <a:blipFill>
            <a:blip r:embed="rId4"/>
            <a:stretch>
              <a:fillRect/>
            </a:stretch>
          </a:blipFill>
          <a:ln w="285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6" name="平行四边形 15"/>
          <p:cNvSpPr/>
          <p:nvPr/>
        </p:nvSpPr>
        <p:spPr bwMode="auto">
          <a:xfrm>
            <a:off x="6477794" y="2741116"/>
            <a:ext cx="1905000" cy="1447800"/>
          </a:xfrm>
          <a:prstGeom prst="parallelogram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solidFill>
              <a:srgbClr val="5DAE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815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2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放  风  筝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07326" y="1124744"/>
            <a:ext cx="82296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在中国南方一带，端午节儿童放风筝，称为“放殃”。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38994" y="1962944"/>
            <a:ext cx="2321169" cy="1676400"/>
            <a:chOff x="1067594" y="2267744"/>
            <a:chExt cx="2743200" cy="2057400"/>
          </a:xfrm>
        </p:grpSpPr>
        <p:sp>
          <p:nvSpPr>
            <p:cNvPr id="9" name="矩形 8"/>
            <p:cNvSpPr/>
            <p:nvPr/>
          </p:nvSpPr>
          <p:spPr bwMode="auto">
            <a:xfrm>
              <a:off x="1067594" y="2267744"/>
              <a:ext cx="2743200" cy="2057400"/>
            </a:xfrm>
            <a:prstGeom prst="rect">
              <a:avLst/>
            </a:prstGeom>
            <a:solidFill>
              <a:srgbClr val="5DAE3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815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cap="none" normalizeH="0" baseline="-2500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1142735" y="2324100"/>
              <a:ext cx="2592919" cy="1944688"/>
            </a:xfrm>
            <a:prstGeom prst="roundRect">
              <a:avLst>
                <a:gd name="adj" fmla="val 10398"/>
              </a:avLst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815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cap="none" normalizeH="0" baseline="-2500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15026" y="1962944"/>
            <a:ext cx="2321169" cy="1676400"/>
            <a:chOff x="1067594" y="2267744"/>
            <a:chExt cx="2743200" cy="2057400"/>
          </a:xfrm>
        </p:grpSpPr>
        <p:sp>
          <p:nvSpPr>
            <p:cNvPr id="13" name="矩形 12"/>
            <p:cNvSpPr/>
            <p:nvPr/>
          </p:nvSpPr>
          <p:spPr bwMode="auto">
            <a:xfrm>
              <a:off x="1067594" y="2267744"/>
              <a:ext cx="2743200" cy="2057400"/>
            </a:xfrm>
            <a:prstGeom prst="rect">
              <a:avLst/>
            </a:prstGeom>
            <a:solidFill>
              <a:srgbClr val="5DAE3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815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cap="none" normalizeH="0" baseline="-2500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" name="圆角矩形 13"/>
            <p:cNvSpPr/>
            <p:nvPr/>
          </p:nvSpPr>
          <p:spPr bwMode="auto">
            <a:xfrm>
              <a:off x="1142735" y="2324100"/>
              <a:ext cx="2592919" cy="1944688"/>
            </a:xfrm>
            <a:prstGeom prst="roundRect">
              <a:avLst>
                <a:gd name="adj" fmla="val 10398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815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cap="none" normalizeH="0" baseline="-2500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86994" y="1962944"/>
            <a:ext cx="1290882" cy="1676400"/>
            <a:chOff x="1027670" y="2267744"/>
            <a:chExt cx="2823051" cy="2057400"/>
          </a:xfrm>
        </p:grpSpPr>
        <p:sp>
          <p:nvSpPr>
            <p:cNvPr id="17" name="矩形 16"/>
            <p:cNvSpPr/>
            <p:nvPr/>
          </p:nvSpPr>
          <p:spPr bwMode="auto">
            <a:xfrm>
              <a:off x="1027670" y="2267744"/>
              <a:ext cx="2823051" cy="2057400"/>
            </a:xfrm>
            <a:prstGeom prst="rect">
              <a:avLst/>
            </a:prstGeom>
            <a:solidFill>
              <a:srgbClr val="5DAE3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815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cap="none" normalizeH="0" baseline="-2500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" name="圆角矩形 17"/>
            <p:cNvSpPr/>
            <p:nvPr/>
          </p:nvSpPr>
          <p:spPr bwMode="auto">
            <a:xfrm>
              <a:off x="1142735" y="2324100"/>
              <a:ext cx="2592919" cy="1944688"/>
            </a:xfrm>
            <a:prstGeom prst="roundRect">
              <a:avLst>
                <a:gd name="adj" fmla="val 10398"/>
              </a:avLst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67"/>
              </a:stretch>
            </a:blipFill>
            <a:ln w="158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815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cap="none" normalizeH="0" baseline="-2500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666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艾  虎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0394" y="1124744"/>
            <a:ext cx="4191000" cy="17345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 </a:t>
            </a:r>
            <a:r>
              <a:rPr lang="zh-CN" altLang="en-US" sz="2400" kern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/>
                <a:ea typeface="微软雅黑"/>
                <a:sym typeface="Arial"/>
              </a:rPr>
              <a:t>旧时端午节驱邪辟崇之物，也作装饰品。我国古代视虎为神兽，俗以为可以镇崇辟邪、保估安宁。</a:t>
            </a:r>
          </a:p>
        </p:txBody>
      </p:sp>
      <p:grpSp>
        <p:nvGrpSpPr>
          <p:cNvPr id="21" name="组合 20"/>
          <p:cNvGrpSpPr/>
          <p:nvPr/>
        </p:nvGrpSpPr>
        <p:grpSpPr>
          <a:xfrm rot="955393">
            <a:off x="3871289" y="2670394"/>
            <a:ext cx="3471710" cy="2037554"/>
            <a:chOff x="3694537" y="1914391"/>
            <a:chExt cx="6535213" cy="3835530"/>
          </a:xfrm>
        </p:grpSpPr>
        <p:sp>
          <p:nvSpPr>
            <p:cNvPr id="22" name="矩形 21"/>
            <p:cNvSpPr/>
            <p:nvPr>
              <p:custDataLst>
                <p:tags r:id="rId5"/>
              </p:custDataLst>
            </p:nvPr>
          </p:nvSpPr>
          <p:spPr>
            <a:xfrm rot="15621117">
              <a:off x="5044379" y="564549"/>
              <a:ext cx="3835530" cy="653521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KSO_Img1"/>
            <p:cNvSpPr/>
            <p:nvPr>
              <p:custDataLst>
                <p:tags r:id="rId6"/>
              </p:custDataLst>
            </p:nvPr>
          </p:nvSpPr>
          <p:spPr>
            <a:xfrm rot="21001948">
              <a:off x="3839934" y="2036684"/>
              <a:ext cx="6268461" cy="3582046"/>
            </a:xfrm>
            <a:prstGeom prst="rect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52828" y="1713704"/>
            <a:ext cx="1323797" cy="1598681"/>
            <a:chOff x="2699941" y="1996716"/>
            <a:chExt cx="1765062" cy="2131575"/>
          </a:xfrm>
        </p:grpSpPr>
        <p:sp>
          <p:nvSpPr>
            <p:cNvPr id="25" name="矩形 24"/>
            <p:cNvSpPr/>
            <p:nvPr>
              <p:custDataLst>
                <p:tags r:id="rId3"/>
              </p:custDataLst>
            </p:nvPr>
          </p:nvSpPr>
          <p:spPr>
            <a:xfrm>
              <a:off x="2699941" y="1996716"/>
              <a:ext cx="1765062" cy="21315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6" name="KSO_Img5"/>
            <p:cNvSpPr/>
            <p:nvPr>
              <p:custDataLst>
                <p:tags r:id="rId4"/>
              </p:custDataLst>
            </p:nvPr>
          </p:nvSpPr>
          <p:spPr>
            <a:xfrm>
              <a:off x="2768995" y="2072923"/>
              <a:ext cx="1616687" cy="1742458"/>
            </a:xfrm>
            <a:prstGeom prst="rect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78229" y="1280216"/>
            <a:ext cx="1410866" cy="1703831"/>
            <a:chOff x="1884017" y="2632723"/>
            <a:chExt cx="1881154" cy="2271774"/>
          </a:xfrm>
        </p:grpSpPr>
        <p:sp>
          <p:nvSpPr>
            <p:cNvPr id="28" name="矩形 27"/>
            <p:cNvSpPr/>
            <p:nvPr>
              <p:custDataLst>
                <p:tags r:id="rId1"/>
              </p:custDataLst>
            </p:nvPr>
          </p:nvSpPr>
          <p:spPr>
            <a:xfrm rot="20566870">
              <a:off x="1884017" y="2632723"/>
              <a:ext cx="1881154" cy="227177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9" name="KSO_Img4"/>
            <p:cNvSpPr/>
            <p:nvPr>
              <p:custDataLst>
                <p:tags r:id="rId2"/>
              </p:custDataLst>
            </p:nvPr>
          </p:nvSpPr>
          <p:spPr>
            <a:xfrm rot="20566870">
              <a:off x="1919972" y="2702254"/>
              <a:ext cx="1726212" cy="1860505"/>
            </a:xfrm>
            <a:prstGeom prst="rect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08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长 命 缕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流程图: 文档 13"/>
          <p:cNvSpPr/>
          <p:nvPr/>
        </p:nvSpPr>
        <p:spPr>
          <a:xfrm>
            <a:off x="4498409" y="1277144"/>
            <a:ext cx="1596030" cy="2209800"/>
          </a:xfrm>
          <a:prstGeom prst="flowChartDocumen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5" name="流程图: 文档 14"/>
          <p:cNvSpPr/>
          <p:nvPr/>
        </p:nvSpPr>
        <p:spPr>
          <a:xfrm flipH="1">
            <a:off x="6190091" y="1277144"/>
            <a:ext cx="1596028" cy="2209800"/>
          </a:xfrm>
          <a:prstGeom prst="flowChartDocumen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16" name="流程图: 文档 15"/>
          <p:cNvSpPr/>
          <p:nvPr/>
        </p:nvSpPr>
        <p:spPr>
          <a:xfrm>
            <a:off x="1115045" y="1277144"/>
            <a:ext cx="1596030" cy="2209800"/>
          </a:xfrm>
          <a:prstGeom prst="flowChartDocumen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20" name="流程图: 文档 19"/>
          <p:cNvSpPr/>
          <p:nvPr/>
        </p:nvSpPr>
        <p:spPr>
          <a:xfrm flipH="1">
            <a:off x="2806728" y="1277144"/>
            <a:ext cx="1596028" cy="2209800"/>
          </a:xfrm>
          <a:prstGeom prst="flowChartDocumen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916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62794" y="286544"/>
            <a:ext cx="2955709" cy="592460"/>
          </a:xfrm>
          <a:prstGeom prst="roundRect">
            <a:avLst>
              <a:gd name="adj" fmla="val 39821"/>
            </a:avLst>
          </a:prstGeom>
          <a:solidFill>
            <a:srgbClr val="5DAE31"/>
          </a:solidFill>
          <a:ln w="19050" cap="flat" cmpd="sng" algn="ctr">
            <a:solidFill>
              <a:srgbClr val="3C5E3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Text Box 104"/>
          <p:cNvSpPr txBox="1">
            <a:spLocks noChangeArrowheads="1"/>
          </p:cNvSpPr>
          <p:nvPr/>
        </p:nvSpPr>
        <p:spPr bwMode="auto">
          <a:xfrm>
            <a:off x="1111560" y="387668"/>
            <a:ext cx="2258176" cy="4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400" b="1" baseline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四爪葫芦</a:t>
            </a:r>
            <a:endParaRPr lang="zh-CN" altLang="en-US" sz="2400" b="1" baseline="0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94" y="993692"/>
            <a:ext cx="4419600" cy="392853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0994" y="1001608"/>
            <a:ext cx="3048000" cy="3813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794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44"/>
            <a:ext cx="9145588" cy="51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椭圆 16"/>
          <p:cNvSpPr/>
          <p:nvPr/>
        </p:nvSpPr>
        <p:spPr>
          <a:xfrm>
            <a:off x="2591594" y="1447800"/>
            <a:ext cx="1201238" cy="1201238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0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pic>
        <p:nvPicPr>
          <p:cNvPr id="19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204" y="903184"/>
            <a:ext cx="1626974" cy="9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3174387" y="1714501"/>
            <a:ext cx="3238203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3879261" y="181054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端午节的诗词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96616" y="1552822"/>
            <a:ext cx="991194" cy="991194"/>
            <a:chOff x="4572200" y="1154984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4572200" y="1154984"/>
              <a:ext cx="369332" cy="369332"/>
            </a:xfrm>
            <a:prstGeom prst="ellipse">
              <a:avLst/>
            </a:prstGeom>
            <a:solidFill>
              <a:srgbClr val="3C5E30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4617314" y="1174827"/>
              <a:ext cx="278746" cy="321108"/>
            </a:xfrm>
            <a:prstGeom prst="rect">
              <a:avLst/>
            </a:prstGeom>
            <a:noFill/>
          </p:spPr>
          <p:txBody>
            <a:bodyPr wrap="none" lIns="0" rIns="36000" rtlCol="0">
              <a:spAutoFit/>
            </a:bodyPr>
            <a:lstStyle>
              <a:defPPr>
                <a:defRPr lang="en-US"/>
              </a:defPPr>
              <a:lvl1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1" i="0" u="none" strike="noStrike" kern="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defRPr>
              </a:lvl1pPr>
            </a:lstStyle>
            <a:p>
              <a:r>
                <a:rPr lang="en-US" altLang="zh-CN" dirty="0">
                  <a:sym typeface="Arial"/>
                </a:rPr>
                <a:t>03</a:t>
              </a:r>
              <a:endParaRPr lang="zh-CN" altLang="en-US" dirty="0"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4"/>
          <p:cNvSpPr txBox="1">
            <a:spLocks noChangeArrowheads="1"/>
          </p:cNvSpPr>
          <p:nvPr/>
        </p:nvSpPr>
        <p:spPr bwMode="auto">
          <a:xfrm>
            <a:off x="1734344" y="515144"/>
            <a:ext cx="6019800" cy="374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800" b="1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竞渡诗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                             ——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卢肇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【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唐代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】</a:t>
            </a:r>
            <a:endParaRPr lang="zh-CN" altLang="en-US" sz="2800" b="1" baseline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石溪久住思端午，馆驿楼前看发机。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鼙鼓动时雷隐隐，兽头凌处雪微微。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冲波突出人齐譀，跃浪争先鸟退飞。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向道是龙刚不信，果然夺得锦标归。</a:t>
            </a:r>
          </a:p>
        </p:txBody>
      </p:sp>
    </p:spTree>
    <p:extLst>
      <p:ext uri="{BB962C8B-B14F-4D97-AF65-F5344CB8AC3E}">
        <p14:creationId xmlns:p14="http://schemas.microsoft.com/office/powerpoint/2010/main" val="35526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4"/>
          <p:cNvSpPr txBox="1">
            <a:spLocks noChangeArrowheads="1"/>
          </p:cNvSpPr>
          <p:nvPr/>
        </p:nvSpPr>
        <p:spPr bwMode="auto">
          <a:xfrm>
            <a:off x="534194" y="362744"/>
            <a:ext cx="8001000" cy="4175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800" b="1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六幺令</a:t>
            </a:r>
            <a:r>
              <a:rPr lang="en-US" altLang="zh-CN" sz="2800" b="1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·</a:t>
            </a:r>
            <a:r>
              <a:rPr lang="zh-CN" altLang="en-US" sz="2800" b="1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天中</a:t>
            </a:r>
            <a:r>
              <a:rPr lang="zh-CN" altLang="en-US" sz="2800" b="1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节</a:t>
            </a:r>
            <a:endParaRPr lang="en-US" altLang="zh-CN" sz="2800" b="1" baseline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zh-CN" sz="2800" b="1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</a:t>
            </a:r>
            <a:r>
              <a:rPr lang="en-US" altLang="zh-CN" sz="2800" b="1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                                                       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——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苏轼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【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宋代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】</a:t>
            </a:r>
            <a:endParaRPr lang="zh-CN" altLang="en-US" sz="2800" b="1" baseline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虎符缠臂，佳节又端午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。门前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艾蒲青翠，天淡纸鸢舞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。粽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叶香飘十里，对酒携樽俎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。龙舟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争渡，助威呐喊，凭吊祭江诵君赋。</a:t>
            </a:r>
          </a:p>
          <a:p>
            <a:pPr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感叹怀王昏聩，悲戚秦吞楚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。异客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垂涕淫淫，鬓白知几许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？朝夕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新亭对泣，泪竭陵阳处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。汨罗江渚，湘累已逝，惟有万千断肠句。</a:t>
            </a:r>
            <a:endParaRPr lang="zh-CN" altLang="en-US" sz="2800" baseline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780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4"/>
          <p:cNvSpPr txBox="1">
            <a:spLocks noChangeArrowheads="1"/>
          </p:cNvSpPr>
          <p:nvPr/>
        </p:nvSpPr>
        <p:spPr bwMode="auto">
          <a:xfrm>
            <a:off x="1734344" y="515144"/>
            <a:ext cx="6019800" cy="374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800" b="1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五月五日</a:t>
            </a:r>
            <a:endParaRPr lang="en-US" altLang="zh-CN" sz="2800" b="1" baseline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    ——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梅</a:t>
            </a: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尧臣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【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宋代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】</a:t>
            </a:r>
            <a:endParaRPr lang="zh-CN" altLang="en-US" sz="2800" b="1" baseline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屈氏</a:t>
            </a:r>
            <a:r>
              <a:rPr lang="zh-CN" altLang="en-US" sz="2800" baseline="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已沉死，楚人衰不容。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何尝奈谗谤，徒欲却蛟龙。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未泯生前恨，而追没後踪。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沅湘碧潭水，应自照千峰。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4"/>
          <p:cNvSpPr txBox="1">
            <a:spLocks noChangeArrowheads="1"/>
          </p:cNvSpPr>
          <p:nvPr/>
        </p:nvSpPr>
        <p:spPr bwMode="auto">
          <a:xfrm>
            <a:off x="1734344" y="515144"/>
            <a:ext cx="6019800" cy="374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乙卯重五诗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  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CN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          ——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陆游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【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宋代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】</a:t>
            </a:r>
            <a:endParaRPr lang="zh-CN" altLang="en-US" sz="2800" b="1" baseline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重五山村好，榴花忽已繁。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粽包分两髻，艾束著危冠。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旧俗方储药，羸躯亦点丹。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日斜吾事毕，一笑向杯盘。</a:t>
            </a:r>
            <a:endParaRPr lang="zh-CN" altLang="en-US" sz="2800" baseline="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85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04"/>
          <p:cNvSpPr txBox="1">
            <a:spLocks noChangeArrowheads="1"/>
          </p:cNvSpPr>
          <p:nvPr/>
        </p:nvSpPr>
        <p:spPr bwMode="auto">
          <a:xfrm>
            <a:off x="1372394" y="515144"/>
            <a:ext cx="6019800" cy="374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端午即事</a:t>
            </a:r>
            <a:endParaRPr lang="en-US" altLang="zh-CN" sz="2800" baseline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     ——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文天祥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【</a:t>
            </a:r>
            <a:r>
              <a:rPr lang="zh-CN" altLang="en-US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宋代</a:t>
            </a:r>
            <a:r>
              <a:rPr lang="en-US" altLang="zh-CN" sz="2800" baseline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】</a:t>
            </a:r>
            <a:endParaRPr lang="zh-CN" altLang="en-US" sz="2800" b="1" baseline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五月五日午，赠我一枝艾。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故人不可见，新知万里外。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丹心照夙昔，鬓发日已改。</a:t>
            </a: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/>
              </a:rPr>
              <a:t>我欲从灵均，三湘隔辽海。</a:t>
            </a:r>
            <a:endParaRPr lang="zh-CN" altLang="en-US" sz="2800" baseline="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81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44"/>
            <a:ext cx="9145588" cy="51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椭圆 16"/>
          <p:cNvSpPr/>
          <p:nvPr/>
        </p:nvSpPr>
        <p:spPr>
          <a:xfrm>
            <a:off x="2591594" y="1447800"/>
            <a:ext cx="1201238" cy="1201238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0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pic>
        <p:nvPicPr>
          <p:cNvPr id="19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204" y="903184"/>
            <a:ext cx="1626974" cy="9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3174387" y="1714501"/>
            <a:ext cx="3238203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3844084" y="181054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端午节的谚语</a:t>
            </a:r>
            <a:endParaRPr lang="zh-CN" altLang="en-US" sz="2800" b="1" kern="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96616" y="1552822"/>
            <a:ext cx="991194" cy="991194"/>
            <a:chOff x="4572200" y="1154984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4572200" y="1154984"/>
              <a:ext cx="369332" cy="369332"/>
            </a:xfrm>
            <a:prstGeom prst="ellipse">
              <a:avLst/>
            </a:prstGeom>
            <a:solidFill>
              <a:srgbClr val="3C5E30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4627270" y="1174827"/>
              <a:ext cx="278746" cy="321108"/>
            </a:xfrm>
            <a:prstGeom prst="rect">
              <a:avLst/>
            </a:prstGeom>
            <a:noFill/>
          </p:spPr>
          <p:txBody>
            <a:bodyPr wrap="none" lIns="0" rIns="36000" rtlCol="0">
              <a:spAutoFit/>
            </a:bodyPr>
            <a:lstStyle>
              <a:defPPr>
                <a:defRPr lang="en-US"/>
              </a:defPPr>
              <a:lvl1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1" i="0" u="none" strike="noStrike" kern="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defRPr>
              </a:lvl1pPr>
            </a:lstStyle>
            <a:p>
              <a:r>
                <a:rPr lang="en-US" altLang="zh-CN" smtClean="0">
                  <a:sym typeface="Arial"/>
                </a:rPr>
                <a:t>04</a:t>
              </a:r>
              <a:endParaRPr lang="zh-CN" altLang="en-US" dirty="0"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02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1794" y="667544"/>
            <a:ext cx="8534400" cy="309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/>
          <a:p>
            <a:pPr marL="228600" indent="-228600" algn="l" defTabSz="815975" eaLnBrk="0" hangingPunct="0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800" baseline="0" dirty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清明插柳，端午插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艾</a:t>
            </a: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。</a:t>
            </a:r>
            <a:endParaRPr lang="en-US" altLang="zh-CN" sz="2800" baseline="0" smtClean="0">
              <a:solidFill>
                <a:schemeClr val="bg2">
                  <a:lumMod val="50000"/>
                </a:schemeClr>
              </a:solidFill>
              <a:latin typeface="Arial"/>
              <a:ea typeface="微软雅黑"/>
              <a:sym typeface="Arial"/>
            </a:endParaRPr>
          </a:p>
          <a:p>
            <a:pPr marL="228600" indent="-228600" algn="l" defTabSz="815975" eaLnBrk="0" hangingPunct="0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癞蛤蟆</a:t>
            </a:r>
            <a:r>
              <a:rPr lang="zh-CN" altLang="en-US" sz="2800" baseline="0" dirty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躲不过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五月五</a:t>
            </a: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。</a:t>
            </a:r>
            <a:endParaRPr lang="en-US" altLang="zh-CN" sz="2800" baseline="0" smtClean="0">
              <a:solidFill>
                <a:schemeClr val="bg2">
                  <a:lumMod val="50000"/>
                </a:schemeClr>
              </a:solidFill>
              <a:latin typeface="Arial"/>
              <a:ea typeface="微软雅黑"/>
              <a:sym typeface="Arial"/>
            </a:endParaRPr>
          </a:p>
          <a:p>
            <a:pPr marL="228600" indent="-228600" algn="l" defTabSz="815975" eaLnBrk="0" hangingPunct="0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喝</a:t>
            </a:r>
            <a:r>
              <a:rPr lang="zh-CN" altLang="en-US" sz="2800" baseline="0" dirty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了雄黄酒，百病远远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丢</a:t>
            </a: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。</a:t>
            </a:r>
            <a:endParaRPr lang="en-US" altLang="zh-CN" sz="2800" baseline="0" smtClean="0">
              <a:solidFill>
                <a:schemeClr val="bg2">
                  <a:lumMod val="50000"/>
                </a:schemeClr>
              </a:solidFill>
              <a:latin typeface="Arial"/>
              <a:ea typeface="微软雅黑"/>
              <a:sym typeface="Arial"/>
            </a:endParaRPr>
          </a:p>
          <a:p>
            <a:pPr marL="228600" indent="-228600" algn="l" defTabSz="815975" eaLnBrk="0" hangingPunct="0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有钱</a:t>
            </a:r>
            <a:r>
              <a:rPr lang="zh-CN" altLang="en-US" sz="2800" baseline="0" dirty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难买五月五日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旱 </a:t>
            </a:r>
            <a:endParaRPr lang="en-US" altLang="zh-CN" sz="2800" baseline="0" smtClean="0">
              <a:solidFill>
                <a:schemeClr val="bg2">
                  <a:lumMod val="50000"/>
                </a:schemeClr>
              </a:solidFill>
              <a:latin typeface="Arial"/>
              <a:ea typeface="微软雅黑"/>
              <a:sym typeface="Arial"/>
            </a:endParaRPr>
          </a:p>
          <a:p>
            <a:pPr marL="228600" indent="-228600" algn="l" defTabSz="815975" eaLnBrk="0" hangingPunct="0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  <a:sym typeface="Arial"/>
              </a:rPr>
              <a:t>端午节，天气热；五毒醒，不安宁。</a:t>
            </a:r>
            <a:endParaRPr lang="zh-CN" altLang="en-US" sz="2800" baseline="0" dirty="0">
              <a:solidFill>
                <a:schemeClr val="bg2">
                  <a:lumMod val="50000"/>
                </a:schemeClr>
              </a:solidFill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668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44"/>
            <a:ext cx="9145588" cy="51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椭圆 16"/>
          <p:cNvSpPr/>
          <p:nvPr/>
        </p:nvSpPr>
        <p:spPr>
          <a:xfrm>
            <a:off x="2591594" y="1447800"/>
            <a:ext cx="1201238" cy="1201238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0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pic>
        <p:nvPicPr>
          <p:cNvPr id="19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204" y="903184"/>
            <a:ext cx="1626974" cy="9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3174387" y="1714501"/>
            <a:ext cx="3608207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4449656" y="1810544"/>
            <a:ext cx="1598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其       他</a:t>
            </a:r>
            <a:endParaRPr lang="zh-CN" altLang="en-US" sz="2800" b="1" kern="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96616" y="1552822"/>
            <a:ext cx="991194" cy="991194"/>
            <a:chOff x="4572200" y="1154984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4572200" y="1154984"/>
              <a:ext cx="369332" cy="369332"/>
            </a:xfrm>
            <a:prstGeom prst="ellipse">
              <a:avLst/>
            </a:prstGeom>
            <a:solidFill>
              <a:srgbClr val="3C5E30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4617314" y="1174827"/>
              <a:ext cx="278746" cy="321108"/>
            </a:xfrm>
            <a:prstGeom prst="rect">
              <a:avLst/>
            </a:prstGeom>
            <a:noFill/>
          </p:spPr>
          <p:txBody>
            <a:bodyPr wrap="none" lIns="0" rIns="36000" rtlCol="0">
              <a:spAutoFit/>
            </a:bodyPr>
            <a:lstStyle>
              <a:defPPr>
                <a:defRPr lang="en-US"/>
              </a:defPPr>
              <a:lvl1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1" i="0" u="none" strike="noStrike" kern="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defRPr>
              </a:lvl1pPr>
            </a:lstStyle>
            <a:p>
              <a:r>
                <a:rPr lang="en-US" altLang="zh-CN" smtClean="0">
                  <a:sym typeface="Arial"/>
                </a:rPr>
                <a:t>05</a:t>
              </a:r>
              <a:endParaRPr lang="zh-CN" altLang="en-US" dirty="0"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4194" y="591344"/>
            <a:ext cx="7696200" cy="396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40" tIns="40820" rIns="81640" bIns="40820">
            <a:spAutoFit/>
          </a:bodyPr>
          <a:lstStyle/>
          <a:p>
            <a:pPr algn="l" defTabSz="815975" eaLnBrk="0" hangingPunct="0">
              <a:spcBef>
                <a:spcPct val="50000"/>
              </a:spcBef>
            </a:pP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端午节与春节、清明节、中秋节并称为中国四大传统节日</a:t>
            </a: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。</a:t>
            </a:r>
            <a:endParaRPr lang="en-US" altLang="zh-CN" sz="2800" baseline="0" smtClean="0">
              <a:solidFill>
                <a:schemeClr val="bg2">
                  <a:lumMod val="50000"/>
                </a:schemeClr>
              </a:solidFill>
              <a:latin typeface="Arial"/>
              <a:ea typeface="微软雅黑"/>
            </a:endParaRPr>
          </a:p>
          <a:p>
            <a:pPr algn="l" defTabSz="815975" eaLnBrk="0" hangingPunct="0">
              <a:spcBef>
                <a:spcPct val="50000"/>
              </a:spcBef>
            </a:pPr>
            <a:r>
              <a:rPr lang="en-US" altLang="zh-CN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2006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年</a:t>
            </a:r>
            <a:r>
              <a:rPr lang="en-US" altLang="zh-CN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5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月，国务院将其列入首批国家级非物质文化遗产名录；自</a:t>
            </a:r>
            <a:r>
              <a:rPr lang="en-US" altLang="zh-CN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2008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年起，被列为国家法定节假日</a:t>
            </a:r>
            <a:r>
              <a:rPr lang="zh-CN" altLang="en-US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。</a:t>
            </a:r>
            <a:endParaRPr lang="en-US" altLang="zh-CN" sz="2800" baseline="0" smtClean="0">
              <a:solidFill>
                <a:schemeClr val="bg2">
                  <a:lumMod val="50000"/>
                </a:schemeClr>
              </a:solidFill>
              <a:latin typeface="Arial"/>
              <a:ea typeface="微软雅黑"/>
            </a:endParaRPr>
          </a:p>
          <a:p>
            <a:pPr algn="l" defTabSz="815975" eaLnBrk="0" hangingPunct="0">
              <a:spcBef>
                <a:spcPct val="50000"/>
              </a:spcBef>
            </a:pPr>
            <a:r>
              <a:rPr lang="en-US" altLang="zh-CN" sz="2800" baseline="0" smtClean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2009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年</a:t>
            </a:r>
            <a:r>
              <a:rPr lang="en-US" altLang="zh-CN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9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月，联合国教科文组织正式批准将其列入</a:t>
            </a:r>
            <a:r>
              <a:rPr lang="en-US" altLang="zh-CN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《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人类非物质文化遗产代表作名录</a:t>
            </a:r>
            <a:r>
              <a:rPr lang="en-US" altLang="zh-CN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》</a:t>
            </a:r>
            <a:r>
              <a:rPr lang="zh-CN" altLang="en-US" sz="2800" baseline="0">
                <a:solidFill>
                  <a:schemeClr val="bg2">
                    <a:lumMod val="50000"/>
                  </a:schemeClr>
                </a:solidFill>
                <a:latin typeface="Arial"/>
                <a:ea typeface="微软雅黑"/>
              </a:rPr>
              <a:t>，端午节成为中国首个入选世界非遗的节日。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44"/>
            <a:ext cx="9145588" cy="51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椭圆 16"/>
          <p:cNvSpPr/>
          <p:nvPr/>
        </p:nvSpPr>
        <p:spPr>
          <a:xfrm>
            <a:off x="2591594" y="1447800"/>
            <a:ext cx="1201238" cy="1201238"/>
          </a:xfrm>
          <a:prstGeom prst="ellipse">
            <a:avLst/>
          </a:prstGeom>
          <a:solidFill>
            <a:srgbClr val="5DAE31"/>
          </a:solidFill>
          <a:ln w="127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0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pic>
        <p:nvPicPr>
          <p:cNvPr id="19" name="Picture 3" descr="C:\Users\Administrator\Desktop\端午素材\端午0288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204" y="903184"/>
            <a:ext cx="1626974" cy="9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3174387" y="1714501"/>
            <a:ext cx="3238203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3664548" y="1810544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端午节知识竞赛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96616" y="1552822"/>
            <a:ext cx="991194" cy="991194"/>
            <a:chOff x="4572200" y="1154984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4572200" y="1154984"/>
              <a:ext cx="369332" cy="369332"/>
            </a:xfrm>
            <a:prstGeom prst="ellipse">
              <a:avLst/>
            </a:prstGeom>
            <a:solidFill>
              <a:srgbClr val="3C5E30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4619726" y="1174827"/>
              <a:ext cx="278746" cy="321108"/>
            </a:xfrm>
            <a:prstGeom prst="rect">
              <a:avLst/>
            </a:prstGeom>
            <a:noFill/>
          </p:spPr>
          <p:txBody>
            <a:bodyPr wrap="none" lIns="0" rIns="36000" rtlCol="0">
              <a:spAutoFit/>
            </a:bodyPr>
            <a:lstStyle>
              <a:defPPr>
                <a:defRPr lang="en-US"/>
              </a:defPPr>
              <a:lvl1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1" i="0" u="none" strike="noStrike" kern="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defRPr>
              </a:lvl1pPr>
            </a:lstStyle>
            <a:p>
              <a:r>
                <a:rPr lang="en-US" altLang="zh-CN" dirty="0">
                  <a:sym typeface="Arial"/>
                </a:rPr>
                <a:t>06</a:t>
              </a:r>
              <a:endParaRPr lang="zh-CN" altLang="en-US" dirty="0"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829971" y="705369"/>
            <a:ext cx="3760607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04" y="215869"/>
            <a:ext cx="3235346" cy="1455048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4359994" y="818094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500" b="1" kern="0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选择题</a:t>
            </a:r>
            <a:endParaRPr lang="zh-CN" altLang="en-US" sz="2500" b="1" kern="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1149194" y="2840208"/>
            <a:ext cx="1241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A.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秦国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2571763" y="2840208"/>
            <a:ext cx="1241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B.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魏国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0" name="TextBox 4"/>
          <p:cNvSpPr txBox="1"/>
          <p:nvPr/>
        </p:nvSpPr>
        <p:spPr>
          <a:xfrm>
            <a:off x="3981508" y="284020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C.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楚国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5389652" y="284020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D.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赵国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2" name="TextBox 4"/>
          <p:cNvSpPr txBox="1"/>
          <p:nvPr/>
        </p:nvSpPr>
        <p:spPr>
          <a:xfrm>
            <a:off x="915194" y="1813253"/>
            <a:ext cx="6466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1.</a:t>
            </a:r>
            <a:r>
              <a:rPr lang="zh-CN" altLang="en-US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屈原</a:t>
            </a:r>
            <a:r>
              <a:rPr lang="zh-CN" altLang="en-US" sz="2800" b="1" kern="0" baseline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是</a:t>
            </a:r>
            <a:r>
              <a:rPr lang="zh-CN" altLang="en-US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我国战国时期</a:t>
            </a:r>
            <a:r>
              <a:rPr lang="zh-CN" altLang="en-US" sz="2800" b="1" kern="0" baseline="0" dirty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哪国人？（      ）</a:t>
            </a:r>
          </a:p>
        </p:txBody>
      </p:sp>
      <p:sp>
        <p:nvSpPr>
          <p:cNvPr id="33" name="TextBox 4"/>
          <p:cNvSpPr txBox="1"/>
          <p:nvPr/>
        </p:nvSpPr>
        <p:spPr>
          <a:xfrm>
            <a:off x="6280707" y="17209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000" b="1" kern="0" baseline="0" smtClean="0">
                <a:solidFill>
                  <a:srgbClr val="FF0000"/>
                </a:solidFill>
                <a:latin typeface="Arial"/>
                <a:ea typeface="微软雅黑"/>
                <a:sym typeface="Arial"/>
              </a:rPr>
              <a:t>C </a:t>
            </a:r>
            <a:endParaRPr lang="zh-CN" altLang="en-US" sz="4000" b="1" kern="0" baseline="0" dirty="0">
              <a:solidFill>
                <a:srgbClr val="FF0000"/>
              </a:solidFill>
              <a:latin typeface="Arial"/>
              <a:ea typeface="微软雅黑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829971" y="705369"/>
            <a:ext cx="3760607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04" y="215869"/>
            <a:ext cx="3235346" cy="1455048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4359994" y="818094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500" b="1" kern="0" baseline="0" smtClean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选择题</a:t>
            </a:r>
            <a:endParaRPr lang="zh-CN" altLang="en-US" sz="2500" b="1" kern="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708004" y="1777223"/>
            <a:ext cx="7369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2.《</a:t>
            </a:r>
            <a:r>
              <a:rPr lang="zh-CN" altLang="en-US" sz="2800" b="1" kern="0" baseline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白蛇传</a:t>
            </a:r>
            <a:r>
              <a:rPr lang="en-US" altLang="zh-CN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》</a:t>
            </a:r>
            <a:r>
              <a:rPr lang="zh-CN" altLang="en-US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中白娘子喝了什么酒现出的原形（          ）</a:t>
            </a:r>
            <a:endParaRPr lang="zh-CN" altLang="en-US" sz="2800" b="1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5" name="TextBox 4"/>
          <p:cNvSpPr txBox="1"/>
          <p:nvPr/>
        </p:nvSpPr>
        <p:spPr>
          <a:xfrm>
            <a:off x="810704" y="3010694"/>
            <a:ext cx="1600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A.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雄黄酒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TextBox 4"/>
          <p:cNvSpPr txBox="1"/>
          <p:nvPr/>
        </p:nvSpPr>
        <p:spPr>
          <a:xfrm>
            <a:off x="3678296" y="3023412"/>
            <a:ext cx="1600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B.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女儿红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TextBox 4"/>
          <p:cNvSpPr txBox="1"/>
          <p:nvPr/>
        </p:nvSpPr>
        <p:spPr>
          <a:xfrm>
            <a:off x="774679" y="370319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C.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竹叶青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8" name="TextBox 4"/>
          <p:cNvSpPr txBox="1"/>
          <p:nvPr/>
        </p:nvSpPr>
        <p:spPr>
          <a:xfrm>
            <a:off x="3679090" y="371590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D.</a:t>
            </a:r>
            <a:r>
              <a:rPr lang="zh-CN" altLang="en-US" sz="2800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龙舌兰</a:t>
            </a:r>
            <a:endParaRPr lang="zh-CN" altLang="en-US" sz="2800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9" name="TextBox 4"/>
          <p:cNvSpPr txBox="1"/>
          <p:nvPr/>
        </p:nvSpPr>
        <p:spPr>
          <a:xfrm>
            <a:off x="1307677" y="2108083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000" b="1" kern="0" baseline="0" dirty="0">
                <a:solidFill>
                  <a:srgbClr val="FF0000"/>
                </a:solidFill>
                <a:latin typeface="Arial"/>
                <a:ea typeface="微软雅黑"/>
                <a:sym typeface="Arial"/>
              </a:rPr>
              <a:t>A</a:t>
            </a:r>
            <a:endParaRPr lang="zh-CN" altLang="en-US" sz="4000" b="1" kern="0" baseline="0" dirty="0">
              <a:solidFill>
                <a:srgbClr val="FF0000"/>
              </a:solidFill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829971" y="705369"/>
            <a:ext cx="3760607" cy="691064"/>
          </a:xfrm>
          <a:prstGeom prst="roundRect">
            <a:avLst>
              <a:gd name="adj" fmla="val 39821"/>
            </a:avLst>
          </a:prstGeom>
          <a:solidFill>
            <a:srgbClr val="FFFFFF">
              <a:alpha val="48000"/>
            </a:srgbClr>
          </a:solidFill>
          <a:ln w="3175" cap="flat" cmpd="sng" algn="ctr">
            <a:solidFill>
              <a:srgbClr val="080808">
                <a:lumMod val="25000"/>
                <a:lumOff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1800" kern="0" baseline="0" dirty="0">
              <a:solidFill>
                <a:srgbClr val="84B3A3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04" y="215869"/>
            <a:ext cx="3235346" cy="1455048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4359995" y="818094"/>
            <a:ext cx="11464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500" b="1" kern="0" baseline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抢答题</a:t>
            </a:r>
            <a:endParaRPr lang="zh-CN" altLang="en-US" sz="2500" b="1" kern="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708004" y="1777223"/>
            <a:ext cx="7369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3.</a:t>
            </a:r>
            <a:r>
              <a:rPr lang="zh-CN" altLang="en-US" sz="2800" b="1" kern="0" baseline="0" smtClean="0">
                <a:solidFill>
                  <a:srgbClr val="454545"/>
                </a:solidFill>
                <a:latin typeface="Arial"/>
                <a:ea typeface="微软雅黑"/>
                <a:sym typeface="Arial"/>
              </a:rPr>
              <a:t>背诵一句关于端午节的古诗。</a:t>
            </a:r>
            <a:endParaRPr lang="zh-CN" altLang="en-US" sz="2800" b="1" kern="0" baseline="0" dirty="0">
              <a:solidFill>
                <a:srgbClr val="454545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4" y="2572544"/>
            <a:ext cx="2944416" cy="196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5587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" y="0"/>
            <a:ext cx="9144114" cy="5145088"/>
          </a:xfrm>
          <a:prstGeom prst="rect">
            <a:avLst/>
          </a:prstGeom>
        </p:spPr>
      </p:pic>
      <p:sp>
        <p:nvSpPr>
          <p:cNvPr id="21" name="Text Box 144"/>
          <p:cNvSpPr txBox="1">
            <a:spLocks noChangeArrowheads="1"/>
          </p:cNvSpPr>
          <p:nvPr/>
        </p:nvSpPr>
        <p:spPr bwMode="ltGray">
          <a:xfrm>
            <a:off x="2210594" y="933321"/>
            <a:ext cx="272596" cy="285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700" baseline="0" dirty="0">
                <a:solidFill>
                  <a:srgbClr val="3C5E30"/>
                </a:solidFill>
                <a:latin typeface="Arial"/>
                <a:ea typeface="微软雅黑"/>
                <a:sym typeface="Arial"/>
              </a:rPr>
              <a:t>TRADITIONAL CULTURE DRAGON BOAT FESTIVAL CHINA WIND</a:t>
            </a:r>
            <a:endParaRPr lang="zh-CN" altLang="en-US" sz="700" baseline="0" dirty="0">
              <a:solidFill>
                <a:srgbClr val="3C5E30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27" name="Picture 11" descr="\\Sy\e\熊猫PPT\00001PNG素材\2017png\白云飘飘02.png"/>
          <p:cNvPicPr>
            <a:picLocks noChangeAspect="1" noChangeArrowheads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5616" y="3454581"/>
            <a:ext cx="2042691" cy="103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144"/>
          <p:cNvSpPr txBox="1">
            <a:spLocks noChangeArrowheads="1"/>
          </p:cNvSpPr>
          <p:nvPr/>
        </p:nvSpPr>
        <p:spPr bwMode="ltGray">
          <a:xfrm>
            <a:off x="2398458" y="515144"/>
            <a:ext cx="308504" cy="294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400" dirty="0">
                <a:latin typeface="Arial"/>
                <a:ea typeface="微软雅黑"/>
                <a:sym typeface="Arial"/>
              </a:rPr>
              <a:t>又到一年粽飘香，你是否对华夏传统节日有所期待？</a:t>
            </a:r>
          </a:p>
        </p:txBody>
      </p:sp>
      <p:pic>
        <p:nvPicPr>
          <p:cNvPr id="32" name="Picture 11" descr="\\Sy\e\熊猫PPT\00001PNG素材\2017png\白云飘飘02.png"/>
          <p:cNvPicPr>
            <a:picLocks noChangeAspect="1" noChangeArrowheads="1"/>
          </p:cNvPicPr>
          <p:nvPr/>
        </p:nvPicPr>
        <p:blipFill rotWithShape="1"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554" y="1022675"/>
            <a:ext cx="1845866" cy="8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9" descr="C:\Users\Administrator\Desktop\88855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7990" y="463302"/>
            <a:ext cx="615750" cy="49364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4846" y="1512560"/>
            <a:ext cx="6329183" cy="44650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386" y="890981"/>
            <a:ext cx="1276737" cy="44614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94" y="743744"/>
            <a:ext cx="1854380" cy="74062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6764" y="1925582"/>
            <a:ext cx="1329030" cy="464419"/>
          </a:xfrm>
          <a:prstGeom prst="rect">
            <a:avLst/>
          </a:prstGeom>
        </p:spPr>
      </p:pic>
      <p:sp>
        <p:nvSpPr>
          <p:cNvPr id="25" name="Text Box 144"/>
          <p:cNvSpPr txBox="1">
            <a:spLocks noChangeArrowheads="1"/>
          </p:cNvSpPr>
          <p:nvPr/>
        </p:nvSpPr>
        <p:spPr bwMode="ltGray">
          <a:xfrm>
            <a:off x="2667602" y="1052891"/>
            <a:ext cx="70348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81640" tIns="40820" rIns="81640" bIns="4082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500" b="1" spc="300" baseline="0" dirty="0">
                <a:latin typeface="Arial"/>
                <a:ea typeface="微软雅黑"/>
                <a:sym typeface="Arial"/>
              </a:rPr>
              <a:t>谢谢观看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8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1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8" grpId="0"/>
          <p:bldP spid="25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cd9da622d9b5554d7995ff7861cd94d5e0ffc"/>
  <p:tag name="ISPRING_PRESENTATION_TITLE" val="1__端午节介绍（请使用PPT2010以上版本打开）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4135407"/>
  <p:tag name="MH_LIBRARY" val="GRAPHIC"/>
  <p:tag name="MH_ORDER" val="Rectangle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4135407"/>
  <p:tag name="MH_LIBRARY" val="GRAPHIC"/>
  <p:tag name="MH_ORDER" val="Img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4135407"/>
  <p:tag name="MH_LIBRARY" val="GRAPHIC"/>
  <p:tag name="MH_ORDER" val="Rectangle 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4135407"/>
  <p:tag name="MH_LIBRARY" val="GRAPHIC"/>
  <p:tag name="MH_ORDER" val="Img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4135407"/>
  <p:tag name="MH_LIBRARY" val="GRAPHIC"/>
  <p:tag name="MH_ORDER" val="Rectangle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4135407"/>
  <p:tag name="MH_LIBRARY" val="GRAPHIC"/>
  <p:tag name="MH_ORDER" val="Img1"/>
</p:tagLst>
</file>

<file path=ppt/theme/theme1.xml><?xml version="1.0" encoding="utf-8"?>
<a:theme xmlns:a="http://schemas.openxmlformats.org/drawingml/2006/main" name="第一PPT，www.1ppt.com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815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815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2017</Words>
  <Application>Microsoft Office PowerPoint</Application>
  <PresentationFormat>自定义</PresentationFormat>
  <Paragraphs>142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50" baseType="lpstr">
      <vt:lpstr>华文新魏</vt:lpstr>
      <vt:lpstr>宋体</vt:lpstr>
      <vt:lpstr>微软雅黑</vt:lpstr>
      <vt:lpstr>Arial</vt:lpstr>
      <vt:lpstr>Calibri</vt:lpstr>
      <vt:lpstr>Verdana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keywords>www.1ppt.com</cp:keywords>
  <cp:lastModifiedBy/>
  <dcterms:created xsi:type="dcterms:W3CDTF">2023-07-19T09:17:55Z</dcterms:created>
  <dcterms:modified xsi:type="dcterms:W3CDTF">2024-04-10T01:14:25Z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02BC3462171A49EDB4DFC74D6F0CBFDA_12</vt:lpwstr>
  </property>
  <property fmtid="{D5CDD505-2E9C-101B-9397-08002B2CF9AE}" pid="3" name="KSOProductBuildVer">
    <vt:lpwstr>2052-11.1.0.14309</vt:lpwstr>
  </property>
</Properties>
</file>