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386" y="-4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4300">
            <a:solidFill>
              <a:srgbClr val="00B050">
                <a:alpha val="4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351584" y="1052736"/>
            <a:ext cx="8136904" cy="186204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</a:pPr>
            <a:r>
              <a:rPr lang="zh-CN" altLang="en-US" sz="11500">
                <a:solidFill>
                  <a:srgbClr val="00B05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我</a:t>
            </a:r>
            <a:r>
              <a:rPr lang="zh-CN" altLang="en-US" sz="1150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爱</a:t>
            </a:r>
            <a:r>
              <a:rPr lang="zh-CN" altLang="en-US" sz="11500">
                <a:solidFill>
                  <a:srgbClr val="FFFF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少</a:t>
            </a:r>
            <a:r>
              <a:rPr lang="zh-CN" altLang="en-US" sz="11500">
                <a:solidFill>
                  <a:srgbClr val="00B0F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先</a:t>
            </a:r>
            <a:r>
              <a:rPr lang="zh-CN" altLang="en-US" sz="11500">
                <a:solidFill>
                  <a:srgbClr val="7030A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队</a:t>
            </a:r>
            <a:r>
              <a:rPr lang="zh-CN" altLang="en-US" sz="11500">
                <a:solidFill>
                  <a:srgbClr val="FFFF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  </a:t>
            </a:r>
            <a:r>
              <a:rPr lang="zh-CN" altLang="en-US" sz="1150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   </a:t>
            </a:r>
          </a:p>
        </p:txBody>
      </p:sp>
      <p:sp>
        <p:nvSpPr>
          <p:cNvPr id="6" name="矩形 5"/>
          <p:cNvSpPr/>
          <p:nvPr/>
        </p:nvSpPr>
        <p:spPr>
          <a:xfrm>
            <a:off x="4007768" y="4221088"/>
            <a:ext cx="61206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spc="150" smtClean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4400" spc="150" smtClean="0">
                <a:latin typeface="黑体" panose="02010609060101010101" pitchFamily="49" charset="-122"/>
                <a:ea typeface="黑体" panose="02010609060101010101" pitchFamily="49" charset="-122"/>
              </a:rPr>
              <a:t>年级</a:t>
            </a:r>
            <a:r>
              <a:rPr lang="en-US" altLang="zh-CN" sz="4400" spc="150" smtClean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4400" spc="150" smtClean="0">
                <a:latin typeface="黑体" panose="02010609060101010101" pitchFamily="49" charset="-122"/>
                <a:ea typeface="黑体" panose="02010609060101010101" pitchFamily="49" charset="-122"/>
              </a:rPr>
              <a:t>班</a:t>
            </a:r>
            <a:r>
              <a:rPr lang="zh-CN" altLang="en-US" sz="4400" spc="150">
                <a:latin typeface="黑体" panose="02010609060101010101" pitchFamily="49" charset="-122"/>
                <a:ea typeface="黑体" panose="02010609060101010101" pitchFamily="49" charset="-122"/>
              </a:rPr>
              <a:t>主题班会</a:t>
            </a:r>
          </a:p>
        </p:txBody>
      </p:sp>
    </p:spTree>
    <p:extLst>
      <p:ext uri="{BB962C8B-B14F-4D97-AF65-F5344CB8AC3E}">
        <p14:creationId xmlns:p14="http://schemas.microsoft.com/office/powerpoint/2010/main" val="405388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71664" y="1484784"/>
            <a:ext cx="6192688" cy="186204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</a:pPr>
            <a:r>
              <a:rPr lang="zh-CN" altLang="en-US" sz="11500" smtClean="0">
                <a:solidFill>
                  <a:srgbClr val="00B05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知</a:t>
            </a:r>
            <a:r>
              <a:rPr lang="zh-CN" altLang="en-US" sz="11500" smtClean="0">
                <a:gradFill flip="none"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  <a:latin typeface="华文琥珀" panose="02010800040101010101" pitchFamily="2" charset="-122"/>
                <a:ea typeface="华文琥珀" panose="02010800040101010101" pitchFamily="2" charset="-122"/>
              </a:rPr>
              <a:t>识</a:t>
            </a:r>
            <a:r>
              <a:rPr lang="zh-CN" altLang="en-US" sz="11500">
                <a:solidFill>
                  <a:srgbClr val="00B05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竞</a:t>
            </a:r>
            <a:r>
              <a:rPr lang="zh-CN" altLang="en-US" sz="11500">
                <a:gradFill flip="none"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  <a:latin typeface="华文琥珀" panose="02010800040101010101" pitchFamily="2" charset="-122"/>
                <a:ea typeface="华文琥珀" panose="02010800040101010101" pitchFamily="2" charset="-122"/>
              </a:rPr>
              <a:t>赛</a:t>
            </a:r>
          </a:p>
        </p:txBody>
      </p:sp>
    </p:spTree>
    <p:extLst>
      <p:ext uri="{BB962C8B-B14F-4D97-AF65-F5344CB8AC3E}">
        <p14:creationId xmlns:p14="http://schemas.microsoft.com/office/powerpoint/2010/main" val="251451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19736" y="2060848"/>
            <a:ext cx="4608954" cy="186204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</a:pPr>
            <a:r>
              <a:rPr lang="zh-CN" altLang="en-US" sz="1150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必</a:t>
            </a:r>
            <a:r>
              <a:rPr lang="zh-CN" altLang="en-US" sz="11500">
                <a:gradFill flip="none"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  <a:latin typeface="华文琥珀" panose="02010800040101010101" pitchFamily="2" charset="-122"/>
                <a:ea typeface="华文琥珀" panose="02010800040101010101" pitchFamily="2" charset="-122"/>
              </a:rPr>
              <a:t>答题</a:t>
            </a:r>
          </a:p>
        </p:txBody>
      </p:sp>
    </p:spTree>
    <p:extLst>
      <p:ext uri="{BB962C8B-B14F-4D97-AF65-F5344CB8AC3E}">
        <p14:creationId xmlns:p14="http://schemas.microsoft.com/office/powerpoint/2010/main" val="260027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1062" y="985496"/>
            <a:ext cx="1123156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US" altLang="zh-CN" b="1"/>
              <a:t>1.</a:t>
            </a:r>
            <a:r>
              <a:rPr lang="zh-CN" altLang="en-US" b="1"/>
              <a:t>我们队的创立者和领导者是（         </a:t>
            </a:r>
            <a:r>
              <a:rPr lang="zh-CN" altLang="en-US" b="1" smtClean="0"/>
              <a:t>                  </a:t>
            </a:r>
            <a:r>
              <a:rPr lang="zh-CN" altLang="en-US" b="1"/>
              <a:t>），党委托（                         </a:t>
            </a:r>
            <a:r>
              <a:rPr lang="zh-CN" altLang="en-US" b="1" smtClean="0"/>
              <a:t>              </a:t>
            </a:r>
            <a:r>
              <a:rPr lang="zh-CN" altLang="en-US" b="1"/>
              <a:t>）直接领导我们队</a:t>
            </a:r>
            <a:r>
              <a:rPr lang="zh-CN" altLang="en-US" b="1" smtClean="0"/>
              <a:t>。</a:t>
            </a:r>
            <a:endParaRPr lang="zh-CN" altLang="en-US" b="1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US" altLang="zh-CN" b="1"/>
              <a:t>2.</a:t>
            </a:r>
            <a:r>
              <a:rPr lang="zh-CN" altLang="en-US" b="1"/>
              <a:t>我们的队名是（ </a:t>
            </a:r>
            <a:r>
              <a:rPr lang="zh-CN" altLang="en-US" b="1" smtClean="0"/>
              <a:t>                              </a:t>
            </a:r>
            <a:r>
              <a:rPr lang="zh-CN" altLang="en-US" b="1"/>
              <a:t>）</a:t>
            </a:r>
            <a:r>
              <a:rPr lang="zh-CN" altLang="en-US" b="1" smtClean="0"/>
              <a:t>。</a:t>
            </a:r>
            <a:endParaRPr lang="zh-CN" altLang="en-US" b="1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US" altLang="zh-CN" b="1"/>
              <a:t>3.</a:t>
            </a:r>
            <a:r>
              <a:rPr lang="zh-CN" altLang="en-US" b="1"/>
              <a:t>我们的队旗是（                               </a:t>
            </a:r>
            <a:r>
              <a:rPr lang="zh-CN" altLang="en-US" b="1" smtClean="0"/>
              <a:t>    </a:t>
            </a:r>
            <a:r>
              <a:rPr lang="zh-CN" altLang="en-US" b="1"/>
              <a:t>）</a:t>
            </a:r>
            <a:r>
              <a:rPr lang="zh-CN" altLang="en-US" b="1" smtClean="0"/>
              <a:t>。</a:t>
            </a:r>
            <a:endParaRPr lang="zh-CN" altLang="en-US" b="1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US" altLang="zh-CN" b="1"/>
              <a:t>4.</a:t>
            </a:r>
            <a:r>
              <a:rPr lang="zh-CN" altLang="en-US" b="1"/>
              <a:t>我们的队礼是（                             </a:t>
            </a:r>
            <a:r>
              <a:rPr lang="zh-CN" altLang="en-US" b="1" smtClean="0"/>
              <a:t>                 ），它</a:t>
            </a:r>
            <a:r>
              <a:rPr lang="zh-CN" altLang="en-US" b="1"/>
              <a:t>代表（                            </a:t>
            </a:r>
            <a:r>
              <a:rPr lang="zh-CN" altLang="en-US" b="1" smtClean="0"/>
              <a:t>             </a:t>
            </a:r>
            <a:r>
              <a:rPr lang="zh-CN" altLang="en-US" b="1"/>
              <a:t>）。</a:t>
            </a:r>
            <a:r>
              <a:rPr lang="zh-CN" altLang="en-US" b="1" u="sng"/>
              <a:t>  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0346" y="2579860"/>
            <a:ext cx="3536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中国少年先锋队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500974" y="1120154"/>
            <a:ext cx="23853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中国共产党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313384" y="1770356"/>
            <a:ext cx="5328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中国共产主义青年团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791744" y="3342427"/>
            <a:ext cx="42124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五角星加火炬的红旗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977680" y="4037948"/>
            <a:ext cx="58900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右手五指并拢，高举头上  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313384" y="4751991"/>
            <a:ext cx="41945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人民的利益高于一切</a:t>
            </a:r>
          </a:p>
        </p:txBody>
      </p:sp>
    </p:spTree>
    <p:extLst>
      <p:ext uri="{BB962C8B-B14F-4D97-AF65-F5344CB8AC3E}">
        <p14:creationId xmlns:p14="http://schemas.microsoft.com/office/powerpoint/2010/main" val="94832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1062" y="985496"/>
            <a:ext cx="1151959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dirty="0"/>
              <a:t>1.</a:t>
            </a:r>
            <a:r>
              <a:rPr lang="zh-CN" altLang="en-US" b="1" dirty="0"/>
              <a:t>我们的作风是（                                </a:t>
            </a:r>
            <a:r>
              <a:rPr lang="zh-CN" altLang="en-US" b="1" dirty="0" smtClean="0"/>
              <a:t>             </a:t>
            </a:r>
            <a:r>
              <a:rPr lang="zh-CN" altLang="en-US" b="1" dirty="0"/>
              <a:t>）</a:t>
            </a:r>
            <a:r>
              <a:rPr lang="zh-CN" altLang="en-US" b="1" dirty="0" smtClean="0"/>
              <a:t>。</a:t>
            </a:r>
            <a:endParaRPr lang="zh-CN" altLang="en-US" b="1" dirty="0"/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dirty="0"/>
              <a:t>2.</a:t>
            </a:r>
            <a:r>
              <a:rPr lang="zh-CN" altLang="en-US" b="1" dirty="0"/>
              <a:t>我们的呼号是</a:t>
            </a:r>
            <a:r>
              <a:rPr lang="zh-CN" altLang="en-US" b="1" dirty="0" smtClean="0"/>
              <a:t>：“</a:t>
            </a:r>
            <a:r>
              <a:rPr lang="zh-CN" altLang="en-US" b="1" dirty="0"/>
              <a:t>准备着，为共产主义事业而奋斗！”回答：</a:t>
            </a:r>
            <a:r>
              <a:rPr lang="zh-CN" altLang="en-US" b="1" dirty="0" smtClean="0"/>
              <a:t>“（                             ）”</a:t>
            </a:r>
            <a:endParaRPr lang="zh-CN" altLang="en-US" b="1" dirty="0"/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dirty="0"/>
              <a:t>3.</a:t>
            </a:r>
            <a:r>
              <a:rPr lang="zh-CN" altLang="en-US" b="1" dirty="0"/>
              <a:t>我们的标志是（              ），它</a:t>
            </a:r>
            <a:r>
              <a:rPr lang="zh-CN" altLang="en-US" b="1" dirty="0" smtClean="0"/>
              <a:t>代表（                       </a:t>
            </a:r>
            <a:r>
              <a:rPr lang="zh-CN" altLang="en-US" b="1" dirty="0" smtClean="0"/>
              <a:t>  </a:t>
            </a:r>
            <a:r>
              <a:rPr lang="zh-CN" altLang="en-US" b="1" dirty="0"/>
              <a:t>）。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dirty="0"/>
              <a:t>4.</a:t>
            </a:r>
            <a:r>
              <a:rPr lang="zh-CN" altLang="en-US" b="1" dirty="0"/>
              <a:t>中国少年先锋队成立于（            ）</a:t>
            </a:r>
            <a:r>
              <a:rPr lang="zh-CN" altLang="en-US" b="1" dirty="0" smtClean="0"/>
              <a:t>年。</a:t>
            </a:r>
            <a:endParaRPr lang="zh-CN" altLang="en-US" b="1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865563" y="1128532"/>
            <a:ext cx="48965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诚实、勇敢、活泼、团结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775520" y="2628201"/>
            <a:ext cx="28469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时刻准备着！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865563" y="3297261"/>
            <a:ext cx="17263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红领巾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8040216" y="3284984"/>
            <a:ext cx="24078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红旗的一角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5520134" y="4069458"/>
            <a:ext cx="14414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+mn-ea"/>
                <a:ea typeface="+mn-ea"/>
              </a:rPr>
              <a:t>1949</a:t>
            </a:r>
          </a:p>
        </p:txBody>
      </p:sp>
    </p:spTree>
    <p:extLst>
      <p:ext uri="{BB962C8B-B14F-4D97-AF65-F5344CB8AC3E}">
        <p14:creationId xmlns:p14="http://schemas.microsoft.com/office/powerpoint/2010/main" val="362648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51384" y="332656"/>
            <a:ext cx="11519594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1</a:t>
            </a:r>
            <a:r>
              <a:rPr lang="en-US" altLang="zh-CN" b="1" smtClean="0">
                <a:latin typeface="+mn-ea"/>
                <a:ea typeface="+mn-ea"/>
              </a:rPr>
              <a:t>.</a:t>
            </a:r>
            <a:r>
              <a:rPr lang="zh-CN" altLang="en-US" b="1">
                <a:latin typeface="+mn-ea"/>
                <a:ea typeface="+mn-ea"/>
              </a:rPr>
              <a:t>中国少年先锋队大队由几个中队组成？（     ）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smtClean="0">
                <a:latin typeface="+mn-ea"/>
                <a:ea typeface="+mn-ea"/>
              </a:rPr>
              <a:t>A.2</a:t>
            </a:r>
            <a:r>
              <a:rPr lang="zh-CN" altLang="en-US" b="1">
                <a:latin typeface="+mn-ea"/>
                <a:ea typeface="+mn-ea"/>
              </a:rPr>
              <a:t>个以上    </a:t>
            </a:r>
            <a:r>
              <a:rPr lang="en-US" altLang="zh-CN" b="1" smtClean="0">
                <a:latin typeface="+mn-ea"/>
                <a:ea typeface="+mn-ea"/>
              </a:rPr>
              <a:t>B.3</a:t>
            </a:r>
            <a:r>
              <a:rPr lang="zh-CN" altLang="en-US" b="1">
                <a:latin typeface="+mn-ea"/>
                <a:ea typeface="+mn-ea"/>
              </a:rPr>
              <a:t>个以上     </a:t>
            </a:r>
            <a:r>
              <a:rPr lang="en-US" altLang="zh-CN" b="1" smtClean="0">
                <a:latin typeface="+mn-ea"/>
                <a:ea typeface="+mn-ea"/>
              </a:rPr>
              <a:t>C.6</a:t>
            </a:r>
            <a:r>
              <a:rPr lang="zh-CN" altLang="en-US" b="1">
                <a:latin typeface="+mn-ea"/>
                <a:ea typeface="+mn-ea"/>
              </a:rPr>
              <a:t>个以上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2.2004</a:t>
            </a:r>
            <a:r>
              <a:rPr lang="zh-CN" altLang="en-US" b="1">
                <a:latin typeface="+mn-ea"/>
                <a:ea typeface="+mn-ea"/>
              </a:rPr>
              <a:t>年</a:t>
            </a:r>
            <a:r>
              <a:rPr lang="en-US" altLang="zh-CN" b="1">
                <a:latin typeface="+mn-ea"/>
                <a:ea typeface="+mn-ea"/>
              </a:rPr>
              <a:t>9</a:t>
            </a:r>
            <a:r>
              <a:rPr lang="zh-CN" altLang="en-US" b="1">
                <a:latin typeface="+mn-ea"/>
                <a:ea typeface="+mn-ea"/>
              </a:rPr>
              <a:t>月</a:t>
            </a:r>
            <a:r>
              <a:rPr lang="en-US" altLang="zh-CN" b="1">
                <a:latin typeface="+mn-ea"/>
                <a:ea typeface="+mn-ea"/>
              </a:rPr>
              <a:t>1</a:t>
            </a:r>
            <a:r>
              <a:rPr lang="zh-CN" altLang="en-US" b="1">
                <a:latin typeface="+mn-ea"/>
                <a:ea typeface="+mn-ea"/>
              </a:rPr>
              <a:t>日开始实施的</a:t>
            </a:r>
            <a:r>
              <a:rPr lang="en-US" altLang="zh-CN" b="1">
                <a:latin typeface="+mn-ea"/>
                <a:ea typeface="+mn-ea"/>
              </a:rPr>
              <a:t>《</a:t>
            </a:r>
            <a:r>
              <a:rPr lang="zh-CN" altLang="en-US" b="1">
                <a:latin typeface="+mn-ea"/>
                <a:ea typeface="+mn-ea"/>
              </a:rPr>
              <a:t>小学生守则</a:t>
            </a:r>
            <a:r>
              <a:rPr lang="en-US" altLang="zh-CN" b="1">
                <a:latin typeface="+mn-ea"/>
                <a:ea typeface="+mn-ea"/>
              </a:rPr>
              <a:t>》</a:t>
            </a:r>
            <a:r>
              <a:rPr lang="zh-CN" altLang="en-US" b="1">
                <a:latin typeface="+mn-ea"/>
                <a:ea typeface="+mn-ea"/>
              </a:rPr>
              <a:t>一共有（       ）条，</a:t>
            </a:r>
            <a:r>
              <a:rPr lang="en-US" altLang="zh-CN" b="1">
                <a:latin typeface="+mn-ea"/>
                <a:ea typeface="+mn-ea"/>
              </a:rPr>
              <a:t>《</a:t>
            </a:r>
            <a:r>
              <a:rPr lang="zh-CN" altLang="en-US" b="1">
                <a:latin typeface="+mn-ea"/>
                <a:ea typeface="+mn-ea"/>
              </a:rPr>
              <a:t>小学生日常行为规范</a:t>
            </a:r>
            <a:r>
              <a:rPr lang="en-US" altLang="zh-CN" b="1">
                <a:latin typeface="+mn-ea"/>
                <a:ea typeface="+mn-ea"/>
              </a:rPr>
              <a:t>》</a:t>
            </a:r>
            <a:r>
              <a:rPr lang="zh-CN" altLang="en-US" b="1">
                <a:latin typeface="+mn-ea"/>
                <a:ea typeface="+mn-ea"/>
              </a:rPr>
              <a:t>有（       ）条。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3</a:t>
            </a:r>
            <a:r>
              <a:rPr lang="en-US" altLang="zh-CN" b="1" smtClean="0">
                <a:latin typeface="+mn-ea"/>
                <a:ea typeface="+mn-ea"/>
              </a:rPr>
              <a:t>.</a:t>
            </a:r>
            <a:r>
              <a:rPr lang="zh-CN" altLang="en-US" b="1">
                <a:latin typeface="+mn-ea"/>
                <a:ea typeface="+mn-ea"/>
              </a:rPr>
              <a:t>中国少年先锋队组织对少年儿童的入队年龄要求是</a:t>
            </a:r>
            <a:r>
              <a:rPr lang="en-US" altLang="zh-CN" b="1" smtClean="0">
                <a:latin typeface="+mn-ea"/>
                <a:ea typeface="+mn-ea"/>
              </a:rPr>
              <a:t>(    )</a:t>
            </a:r>
            <a:endParaRPr lang="en-US" altLang="zh-CN" b="1">
              <a:latin typeface="+mn-ea"/>
              <a:ea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smtClean="0">
                <a:latin typeface="+mn-ea"/>
                <a:ea typeface="+mn-ea"/>
              </a:rPr>
              <a:t>A.6</a:t>
            </a:r>
            <a:r>
              <a:rPr lang="zh-CN" altLang="en-US" b="1">
                <a:latin typeface="+mn-ea"/>
                <a:ea typeface="+mn-ea"/>
              </a:rPr>
              <a:t>周岁     </a:t>
            </a:r>
            <a:r>
              <a:rPr lang="en-US" altLang="zh-CN" b="1" smtClean="0">
                <a:latin typeface="+mn-ea"/>
                <a:ea typeface="+mn-ea"/>
              </a:rPr>
              <a:t>B.7</a:t>
            </a:r>
            <a:r>
              <a:rPr lang="zh-CN" altLang="en-US" b="1">
                <a:latin typeface="+mn-ea"/>
                <a:ea typeface="+mn-ea"/>
              </a:rPr>
              <a:t>周岁      </a:t>
            </a:r>
            <a:r>
              <a:rPr lang="en-US" altLang="zh-CN" b="1" smtClean="0">
                <a:latin typeface="+mn-ea"/>
                <a:ea typeface="+mn-ea"/>
              </a:rPr>
              <a:t>C.7-14</a:t>
            </a:r>
            <a:r>
              <a:rPr lang="zh-CN" altLang="en-US" b="1">
                <a:latin typeface="+mn-ea"/>
                <a:ea typeface="+mn-ea"/>
              </a:rPr>
              <a:t>周岁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4</a:t>
            </a:r>
            <a:r>
              <a:rPr lang="en-US" altLang="zh-CN" b="1" smtClean="0">
                <a:latin typeface="+mn-ea"/>
                <a:ea typeface="+mn-ea"/>
              </a:rPr>
              <a:t>.</a:t>
            </a:r>
            <a:r>
              <a:rPr lang="zh-CN" altLang="en-US" b="1">
                <a:latin typeface="+mn-ea"/>
                <a:ea typeface="+mn-ea"/>
              </a:rPr>
              <a:t>中国少年先锋队队员离队的年龄为（    ）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smtClean="0">
                <a:latin typeface="+mn-ea"/>
                <a:ea typeface="+mn-ea"/>
              </a:rPr>
              <a:t>A.12</a:t>
            </a:r>
            <a:r>
              <a:rPr lang="zh-CN" altLang="en-US" b="1">
                <a:latin typeface="+mn-ea"/>
                <a:ea typeface="+mn-ea"/>
              </a:rPr>
              <a:t>岁    </a:t>
            </a:r>
            <a:r>
              <a:rPr lang="en-US" altLang="zh-CN" b="1" smtClean="0">
                <a:latin typeface="+mn-ea"/>
                <a:ea typeface="+mn-ea"/>
              </a:rPr>
              <a:t>B.13</a:t>
            </a:r>
            <a:r>
              <a:rPr lang="zh-CN" altLang="en-US" b="1">
                <a:latin typeface="+mn-ea"/>
                <a:ea typeface="+mn-ea"/>
              </a:rPr>
              <a:t>岁    </a:t>
            </a:r>
            <a:r>
              <a:rPr lang="en-US" altLang="zh-CN" b="1" smtClean="0">
                <a:latin typeface="+mn-ea"/>
                <a:ea typeface="+mn-ea"/>
              </a:rPr>
              <a:t>C.14</a:t>
            </a:r>
            <a:r>
              <a:rPr lang="zh-CN" altLang="en-US" b="1">
                <a:latin typeface="+mn-ea"/>
                <a:ea typeface="+mn-ea"/>
              </a:rPr>
              <a:t>岁    </a:t>
            </a:r>
            <a:r>
              <a:rPr lang="en-US" altLang="zh-CN" b="1" smtClean="0">
                <a:latin typeface="+mn-ea"/>
                <a:ea typeface="+mn-ea"/>
              </a:rPr>
              <a:t>D.</a:t>
            </a:r>
            <a:r>
              <a:rPr lang="zh-CN" altLang="en-US" b="1" smtClean="0">
                <a:latin typeface="+mn-ea"/>
                <a:ea typeface="+mn-ea"/>
              </a:rPr>
              <a:t>小学</a:t>
            </a:r>
            <a:r>
              <a:rPr lang="zh-CN" altLang="en-US" b="1">
                <a:latin typeface="+mn-ea"/>
                <a:ea typeface="+mn-ea"/>
              </a:rPr>
              <a:t>毕业后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0453031" y="1918031"/>
            <a:ext cx="647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+mn-ea"/>
                <a:ea typeface="+mn-ea"/>
              </a:rPr>
              <a:t>10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218114" y="2644925"/>
            <a:ext cx="647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+mn-ea"/>
                <a:ea typeface="+mn-ea"/>
              </a:rPr>
              <a:t>20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355954" y="2276897"/>
            <a:ext cx="503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b="1">
              <a:latin typeface="+mn-ea"/>
              <a:ea typeface="+mn-ea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8724353" y="359795"/>
            <a:ext cx="5762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+mn-ea"/>
                <a:ea typeface="+mn-ea"/>
              </a:rPr>
              <a:t>A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841775" y="4829727"/>
            <a:ext cx="43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+mn-ea"/>
                <a:ea typeface="+mn-ea"/>
              </a:rPr>
              <a:t>C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10453031" y="3340982"/>
            <a:ext cx="360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+mn-ea"/>
                <a:ea typeface="+mn-ea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5413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19736" y="2060848"/>
            <a:ext cx="4608954" cy="186204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</a:pPr>
            <a:r>
              <a:rPr lang="zh-CN" altLang="en-US" sz="11500">
                <a:solidFill>
                  <a:srgbClr val="00B0F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抢</a:t>
            </a:r>
            <a:r>
              <a:rPr lang="zh-CN" altLang="en-US" sz="115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FFFF00"/>
                    </a:gs>
                  </a:gsLst>
                  <a:lin ang="0" scaled="1"/>
                  <a:tileRect/>
                </a:gradFill>
                <a:latin typeface="华文琥珀" panose="02010800040101010101" pitchFamily="2" charset="-122"/>
                <a:ea typeface="华文琥珀" panose="02010800040101010101" pitchFamily="2" charset="-122"/>
              </a:rPr>
              <a:t>答</a:t>
            </a:r>
            <a:r>
              <a:rPr lang="zh-CN" altLang="en-US" sz="11500">
                <a:solidFill>
                  <a:srgbClr val="7030A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题</a:t>
            </a:r>
          </a:p>
        </p:txBody>
      </p:sp>
    </p:spTree>
    <p:extLst>
      <p:ext uri="{BB962C8B-B14F-4D97-AF65-F5344CB8AC3E}">
        <p14:creationId xmlns:p14="http://schemas.microsoft.com/office/powerpoint/2010/main" val="204909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51384" y="332656"/>
            <a:ext cx="1151959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1.</a:t>
            </a:r>
            <a:r>
              <a:rPr lang="zh-CN" altLang="en-US" b="1">
                <a:latin typeface="+mn-ea"/>
                <a:ea typeface="+mn-ea"/>
              </a:rPr>
              <a:t>下列活动哪些不属于中国少年先锋队活动？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1</a:t>
            </a:r>
            <a:r>
              <a:rPr lang="zh-CN" altLang="en-US" b="1">
                <a:latin typeface="+mn-ea"/>
                <a:ea typeface="+mn-ea"/>
              </a:rPr>
              <a:t>）</a:t>
            </a:r>
            <a:r>
              <a:rPr lang="zh-CN" altLang="en-US" b="1" smtClean="0">
                <a:latin typeface="+mn-ea"/>
                <a:ea typeface="+mn-ea"/>
              </a:rPr>
              <a:t>访问</a:t>
            </a:r>
            <a:endParaRPr lang="en-US" altLang="zh-CN" b="1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smtClean="0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2</a:t>
            </a:r>
            <a:r>
              <a:rPr lang="zh-CN" altLang="en-US" b="1">
                <a:latin typeface="+mn-ea"/>
                <a:ea typeface="+mn-ea"/>
              </a:rPr>
              <a:t>）</a:t>
            </a:r>
            <a:r>
              <a:rPr lang="zh-CN" altLang="en-US" b="1" smtClean="0">
                <a:latin typeface="+mn-ea"/>
                <a:ea typeface="+mn-ea"/>
              </a:rPr>
              <a:t>故事会</a:t>
            </a:r>
            <a:endParaRPr lang="en-US" altLang="zh-CN" b="1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smtClean="0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3</a:t>
            </a:r>
            <a:r>
              <a:rPr lang="zh-CN" altLang="en-US" b="1">
                <a:latin typeface="+mn-ea"/>
                <a:ea typeface="+mn-ea"/>
              </a:rPr>
              <a:t>）野营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4</a:t>
            </a:r>
            <a:r>
              <a:rPr lang="zh-CN" altLang="en-US" b="1">
                <a:latin typeface="+mn-ea"/>
                <a:ea typeface="+mn-ea"/>
              </a:rPr>
              <a:t>）</a:t>
            </a:r>
            <a:r>
              <a:rPr lang="zh-CN" altLang="en-US" b="1" smtClean="0">
                <a:latin typeface="+mn-ea"/>
                <a:ea typeface="+mn-ea"/>
              </a:rPr>
              <a:t>参观</a:t>
            </a:r>
            <a:endParaRPr lang="en-US" altLang="zh-CN" b="1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smtClean="0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5</a:t>
            </a:r>
            <a:r>
              <a:rPr lang="zh-CN" altLang="en-US" b="1">
                <a:latin typeface="+mn-ea"/>
                <a:ea typeface="+mn-ea"/>
              </a:rPr>
              <a:t>）担任小交警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6</a:t>
            </a:r>
            <a:r>
              <a:rPr lang="zh-CN" altLang="en-US" b="1">
                <a:latin typeface="+mn-ea"/>
                <a:ea typeface="+mn-ea"/>
              </a:rPr>
              <a:t>）参加商场的开业典礼</a:t>
            </a:r>
          </a:p>
        </p:txBody>
      </p:sp>
      <p:sp>
        <p:nvSpPr>
          <p:cNvPr id="2" name="矩形 1"/>
          <p:cNvSpPr/>
          <p:nvPr/>
        </p:nvSpPr>
        <p:spPr>
          <a:xfrm>
            <a:off x="695400" y="4869160"/>
            <a:ext cx="5040560" cy="64807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82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95400" y="476672"/>
            <a:ext cx="1101722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2.</a:t>
            </a:r>
            <a:r>
              <a:rPr lang="zh-CN" altLang="en-US" b="1">
                <a:latin typeface="+mn-ea"/>
                <a:ea typeface="+mn-ea"/>
              </a:rPr>
              <a:t>关于中国少年先锋队干部标志以及红领巾，我们对队员的要求是：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1</a:t>
            </a:r>
            <a:r>
              <a:rPr lang="zh-CN" altLang="en-US" b="1">
                <a:latin typeface="+mn-ea"/>
                <a:ea typeface="+mn-ea"/>
              </a:rPr>
              <a:t>）时时、处处要佩戴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2</a:t>
            </a:r>
            <a:r>
              <a:rPr lang="zh-CN" altLang="en-US" b="1">
                <a:latin typeface="+mn-ea"/>
                <a:ea typeface="+mn-ea"/>
              </a:rPr>
              <a:t>）重大节日要佩戴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latin typeface="+mn-ea"/>
                <a:ea typeface="+mn-ea"/>
              </a:rPr>
              <a:t>（</a:t>
            </a:r>
            <a:r>
              <a:rPr lang="en-US" altLang="zh-CN" b="1">
                <a:latin typeface="+mn-ea"/>
                <a:ea typeface="+mn-ea"/>
              </a:rPr>
              <a:t>3</a:t>
            </a:r>
            <a:r>
              <a:rPr lang="zh-CN" altLang="en-US" b="1">
                <a:latin typeface="+mn-ea"/>
                <a:ea typeface="+mn-ea"/>
              </a:rPr>
              <a:t>）由各中队自行决定</a:t>
            </a:r>
          </a:p>
        </p:txBody>
      </p:sp>
      <p:sp>
        <p:nvSpPr>
          <p:cNvPr id="2" name="矩形 1"/>
          <p:cNvSpPr/>
          <p:nvPr/>
        </p:nvSpPr>
        <p:spPr>
          <a:xfrm>
            <a:off x="702161" y="2045462"/>
            <a:ext cx="5040560" cy="64807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44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51384" y="332656"/>
            <a:ext cx="1151959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3</a:t>
            </a:r>
            <a:r>
              <a:rPr lang="en-US" altLang="zh-CN" b="1" smtClean="0">
                <a:latin typeface="+mn-ea"/>
                <a:ea typeface="+mn-ea"/>
              </a:rPr>
              <a:t>.</a:t>
            </a:r>
            <a:r>
              <a:rPr lang="zh-CN" altLang="en-US" b="1">
                <a:latin typeface="+mn-ea"/>
                <a:ea typeface="+mn-ea"/>
              </a:rPr>
              <a:t>请判断</a:t>
            </a:r>
            <a:r>
              <a:rPr lang="zh-CN" altLang="en-US" b="1" smtClean="0">
                <a:latin typeface="+mn-ea"/>
                <a:ea typeface="+mn-ea"/>
              </a:rPr>
              <a:t>正误：中国少年先锋队队旗</a:t>
            </a:r>
            <a:r>
              <a:rPr lang="zh-CN" altLang="en-US" b="1">
                <a:latin typeface="+mn-ea"/>
                <a:ea typeface="+mn-ea"/>
              </a:rPr>
              <a:t>上的五角星代表中国共产党的领导，火炬象征光明，红旗象征革命胜利</a:t>
            </a:r>
            <a:r>
              <a:rPr lang="zh-CN" altLang="en-US" b="1" smtClean="0">
                <a:latin typeface="+mn-ea"/>
                <a:ea typeface="+mn-ea"/>
              </a:rPr>
              <a:t>。</a:t>
            </a:r>
            <a:endParaRPr lang="zh-CN" altLang="en-US" b="1">
              <a:latin typeface="+mn-ea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465" y="928615"/>
            <a:ext cx="1541165" cy="1459921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53070" y="2924944"/>
            <a:ext cx="115195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>
                <a:latin typeface="+mn-ea"/>
                <a:ea typeface="+mn-ea"/>
              </a:rPr>
              <a:t>4</a:t>
            </a:r>
            <a:r>
              <a:rPr lang="en-US" altLang="zh-CN" b="1" smtClean="0">
                <a:latin typeface="+mn-ea"/>
                <a:ea typeface="+mn-ea"/>
              </a:rPr>
              <a:t>.</a:t>
            </a:r>
            <a:r>
              <a:rPr lang="zh-CN" altLang="en-US" b="1">
                <a:latin typeface="+mn-ea"/>
                <a:ea typeface="+mn-ea"/>
              </a:rPr>
              <a:t>请判断正误：中国少年先锋队建队日是</a:t>
            </a:r>
            <a:r>
              <a:rPr lang="en-US" altLang="zh-CN" b="1">
                <a:latin typeface="+mn-ea"/>
                <a:ea typeface="+mn-ea"/>
              </a:rPr>
              <a:t>10</a:t>
            </a:r>
            <a:r>
              <a:rPr lang="zh-CN" altLang="en-US" b="1">
                <a:latin typeface="+mn-ea"/>
                <a:ea typeface="+mn-ea"/>
              </a:rPr>
              <a:t>月</a:t>
            </a:r>
            <a:r>
              <a:rPr lang="en-US" altLang="zh-CN" b="1">
                <a:latin typeface="+mn-ea"/>
                <a:ea typeface="+mn-ea"/>
              </a:rPr>
              <a:t>1</a:t>
            </a:r>
            <a:r>
              <a:rPr lang="zh-CN" altLang="en-US" b="1">
                <a:latin typeface="+mn-ea"/>
                <a:ea typeface="+mn-ea"/>
              </a:rPr>
              <a:t>日</a:t>
            </a:r>
            <a:r>
              <a:rPr lang="zh-CN" altLang="en-US" b="1" smtClean="0">
                <a:latin typeface="+mn-ea"/>
                <a:ea typeface="+mn-ea"/>
              </a:rPr>
              <a:t>。</a:t>
            </a:r>
            <a:endParaRPr lang="zh-CN" altLang="en-US" b="1">
              <a:latin typeface="+mn-ea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3227" y="2852936"/>
            <a:ext cx="1244848" cy="122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7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51384" y="332656"/>
            <a:ext cx="11519594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smtClean="0">
                <a:latin typeface="+mn-ea"/>
                <a:ea typeface="+mn-ea"/>
              </a:rPr>
              <a:t>5.</a:t>
            </a:r>
            <a:r>
              <a:rPr lang="zh-CN" altLang="en-US" b="1" smtClean="0">
                <a:latin typeface="+mn-ea"/>
                <a:ea typeface="+mn-ea"/>
              </a:rPr>
              <a:t>请判断正误：现在</a:t>
            </a:r>
            <a:r>
              <a:rPr lang="zh-CN" altLang="en-US" b="1">
                <a:latin typeface="+mn-ea"/>
                <a:ea typeface="+mn-ea"/>
              </a:rPr>
              <a:t>各种阅读资料丰富多彩，因此队报、队刊的订阅意义不大。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53070" y="2924944"/>
            <a:ext cx="11519594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smtClean="0">
                <a:latin typeface="+mn-ea"/>
                <a:ea typeface="+mn-ea"/>
              </a:rPr>
              <a:t>6.</a:t>
            </a:r>
            <a:r>
              <a:rPr lang="zh-CN" altLang="en-US" b="1">
                <a:latin typeface="+mn-ea"/>
                <a:ea typeface="+mn-ea"/>
              </a:rPr>
              <a:t>请判断正误：入队仪式不可以与中队或大队的其他活动合并举行。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9736" y="1047023"/>
            <a:ext cx="1244848" cy="12231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4355" y="3652066"/>
            <a:ext cx="1244848" cy="122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7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47728" y="1988840"/>
            <a:ext cx="4608954" cy="186204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</a:pPr>
            <a:r>
              <a:rPr lang="zh-CN" altLang="en-US" sz="11500" smtClean="0">
                <a:solidFill>
                  <a:srgbClr val="00B0F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讨</a:t>
            </a:r>
            <a:r>
              <a:rPr lang="zh-CN" altLang="en-US" sz="11500" smtClean="0">
                <a:gradFill flip="none" rotWithShape="1">
                  <a:gsLst>
                    <a:gs pos="53200">
                      <a:srgbClr val="FFFF00"/>
                    </a:gs>
                    <a:gs pos="0">
                      <a:srgbClr val="FF0000"/>
                    </a:gs>
                    <a:gs pos="100000">
                      <a:srgbClr val="FF0000"/>
                    </a:gs>
                  </a:gsLst>
                  <a:lin ang="2700000" scaled="1"/>
                  <a:tileRect/>
                </a:gradFill>
                <a:latin typeface="华文琥珀" panose="02010800040101010101" pitchFamily="2" charset="-122"/>
                <a:ea typeface="华文琥珀" panose="02010800040101010101" pitchFamily="2" charset="-122"/>
              </a:rPr>
              <a:t>论</a:t>
            </a:r>
            <a:r>
              <a:rPr lang="zh-CN" altLang="en-US" sz="11500" smtClean="0">
                <a:solidFill>
                  <a:srgbClr val="00B05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题</a:t>
            </a:r>
            <a:endParaRPr lang="zh-CN" altLang="en-US" sz="11500">
              <a:solidFill>
                <a:srgbClr val="00B05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6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43472" y="620688"/>
            <a:ext cx="1029714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4400" b="1" smtClean="0">
                <a:latin typeface="+mn-ea"/>
                <a:ea typeface="+mn-ea"/>
              </a:rPr>
              <a:t>我们</a:t>
            </a:r>
            <a:r>
              <a:rPr lang="zh-CN" altLang="en-US" sz="4400" b="1">
                <a:latin typeface="+mn-ea"/>
                <a:ea typeface="+mn-ea"/>
              </a:rPr>
              <a:t>怎样</a:t>
            </a:r>
            <a:r>
              <a:rPr lang="zh-CN" altLang="en-US" sz="4400" b="1" smtClean="0">
                <a:latin typeface="+mn-ea"/>
                <a:ea typeface="+mn-ea"/>
              </a:rPr>
              <a:t>为中国少年先锋队增光</a:t>
            </a:r>
            <a:r>
              <a:rPr lang="zh-CN" altLang="en-US" sz="4400" b="1">
                <a:latin typeface="+mn-ea"/>
                <a:ea typeface="+mn-ea"/>
              </a:rPr>
              <a:t>添彩？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2132856"/>
            <a:ext cx="5862493" cy="418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0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1663105" y="249709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mtClean="0">
                <a:ea typeface="华文行楷" panose="02010800040101010101" pitchFamily="2" charset="-122"/>
              </a:rPr>
              <a:t>少先队队歌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idx="1"/>
          </p:nvPr>
        </p:nvSpPr>
        <p:spPr>
          <a:xfrm>
            <a:off x="3215680" y="1484784"/>
            <a:ext cx="5256213" cy="47228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   我们是共产主义接班人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继承革命先辈的光荣传统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爱祖国爱人民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鲜艳的红领巾飘扬在前胸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不怕困难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</a:t>
            </a: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不怕敌人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顽强学习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</a:t>
            </a: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坚决斗争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向着胜利勇敢前进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向着胜利勇敢前进前进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向着胜利勇敢前进</a:t>
            </a:r>
            <a: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我们是共产主义接班人。</a:t>
            </a:r>
            <a:endParaRPr lang="en-US" altLang="zh-CN" sz="300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503712" y="1484784"/>
            <a:ext cx="5245100" cy="469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我们是共产主义接班人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沿着革命</a:t>
            </a: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先辈的光荣路程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爱祖国爱人民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少先队员是我们骄傲的名称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时刻准备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</a:t>
            </a: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建立功勋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要把敌人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</a:t>
            </a: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消灭干净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为着理想勇敢前进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为着理想勇敢前进前进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为着理想勇敢前进</a:t>
            </a:r>
            <a: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, </a:t>
            </a:r>
            <a:br>
              <a:rPr lang="en-US" altLang="zh-CN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r>
              <a:rPr lang="zh-CN" altLang="en-US" sz="30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我们是共产主义接班人。</a:t>
            </a:r>
            <a:endParaRPr lang="en-US" altLang="zh-CN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2" name="亲子启蒙教育 - 少先队队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12424" y="5301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0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53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build="p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435</Words>
  <Application>Microsoft Office PowerPoint</Application>
  <PresentationFormat>自定义</PresentationFormat>
  <Paragraphs>56</Paragraphs>
  <Slides>14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少先队队歌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dxq</cp:lastModifiedBy>
  <cp:revision>13</cp:revision>
  <dcterms:created xsi:type="dcterms:W3CDTF">2024-03-26T02:49:31Z</dcterms:created>
  <dcterms:modified xsi:type="dcterms:W3CDTF">2024-04-17T02:23:04Z</dcterms:modified>
</cp:coreProperties>
</file>