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51"/>
  </p:notesMasterIdLst>
  <p:handoutMasterIdLst>
    <p:handoutMasterId r:id="rId52"/>
  </p:handoutMasterIdLst>
  <p:sldIdLst>
    <p:sldId id="1201" r:id="rId2"/>
    <p:sldId id="323" r:id="rId3"/>
    <p:sldId id="1170" r:id="rId4"/>
    <p:sldId id="1171" r:id="rId5"/>
    <p:sldId id="1172" r:id="rId6"/>
    <p:sldId id="1114" r:id="rId7"/>
    <p:sldId id="1138" r:id="rId8"/>
    <p:sldId id="1140" r:id="rId9"/>
    <p:sldId id="1132" r:id="rId10"/>
    <p:sldId id="1188" r:id="rId11"/>
    <p:sldId id="1176" r:id="rId12"/>
    <p:sldId id="1117" r:id="rId13"/>
    <p:sldId id="1118" r:id="rId14"/>
    <p:sldId id="1119" r:id="rId15"/>
    <p:sldId id="1141" r:id="rId16"/>
    <p:sldId id="1173" r:id="rId17"/>
    <p:sldId id="1175" r:id="rId18"/>
    <p:sldId id="1145" r:id="rId19"/>
    <p:sldId id="1144" r:id="rId20"/>
    <p:sldId id="1142" r:id="rId21"/>
    <p:sldId id="1133" r:id="rId22"/>
    <p:sldId id="1178" r:id="rId23"/>
    <p:sldId id="1146" r:id="rId24"/>
    <p:sldId id="1180" r:id="rId25"/>
    <p:sldId id="1182" r:id="rId26"/>
    <p:sldId id="1149" r:id="rId27"/>
    <p:sldId id="1183" r:id="rId28"/>
    <p:sldId id="1156" r:id="rId29"/>
    <p:sldId id="1164" r:id="rId30"/>
    <p:sldId id="1150" r:id="rId31"/>
    <p:sldId id="1151" r:id="rId32"/>
    <p:sldId id="1152" r:id="rId33"/>
    <p:sldId id="1153" r:id="rId34"/>
    <p:sldId id="1154" r:id="rId35"/>
    <p:sldId id="1167" r:id="rId36"/>
    <p:sldId id="1168" r:id="rId37"/>
    <p:sldId id="1192" r:id="rId38"/>
    <p:sldId id="1193" r:id="rId39"/>
    <p:sldId id="1120" r:id="rId40"/>
    <p:sldId id="1100" r:id="rId41"/>
    <p:sldId id="1106" r:id="rId42"/>
    <p:sldId id="1103" r:id="rId43"/>
    <p:sldId id="1195" r:id="rId44"/>
    <p:sldId id="1196" r:id="rId45"/>
    <p:sldId id="1197" r:id="rId46"/>
    <p:sldId id="1198" r:id="rId47"/>
    <p:sldId id="1199" r:id="rId48"/>
    <p:sldId id="1200" r:id="rId49"/>
    <p:sldId id="1008" r:id="rId50"/>
  </p:sldIdLst>
  <p:sldSz cx="9144000" cy="5143500" type="screen16x9"/>
  <p:notesSz cx="6858000" cy="9144000"/>
  <p:embeddedFontLst>
    <p:embeddedFont>
      <p:font typeface="黑体" pitchFamily="49" charset="-122"/>
      <p:regular r:id="rId53"/>
    </p:embeddedFont>
    <p:embeddedFont>
      <p:font typeface="幼圆" pitchFamily="49" charset="-122"/>
      <p:regular r:id="rId54"/>
    </p:embeddedFont>
    <p:embeddedFont>
      <p:font typeface="Calibri" pitchFamily="34" charset="0"/>
      <p:regular r:id="rId55"/>
      <p:bold r:id="rId56"/>
      <p:italic r:id="rId57"/>
      <p:boldItalic r:id="rId58"/>
    </p:embeddedFont>
    <p:embeddedFont>
      <p:font typeface="仿宋" pitchFamily="49" charset="-122"/>
      <p:regular r:id="rId59"/>
    </p:embeddedFont>
    <p:embeddedFont>
      <p:font typeface="楷体" pitchFamily="49" charset="-122"/>
      <p:regular r:id="rId60"/>
    </p:embeddedFont>
    <p:embeddedFont>
      <p:font typeface="微软雅黑" pitchFamily="34" charset="-122"/>
      <p:regular r:id="rId61"/>
      <p:bold r:id="rId62"/>
    </p:embeddedFont>
  </p:embeddedFontLst>
  <p:custDataLst>
    <p:tags r:id="rId6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162">
          <p15:clr>
            <a:srgbClr val="A4A3A4"/>
          </p15:clr>
        </p15:guide>
        <p15:guide id="2" pos="5760">
          <p15:clr>
            <a:srgbClr val="A4A3A4"/>
          </p15:clr>
        </p15:guide>
      </p15:sldGuideLst>
    </p:ext>
    <p:ext uri="{2D200454-40CA-4A62-9FC3-DE9A4176ACB9}">
      <p15:notesGuideLst xmlns="" xmlns:p15="http://schemas.microsoft.com/office/powerpoint/2012/main">
        <p15:guide id="1" orient="horz" pos="3022">
          <p15:clr>
            <a:srgbClr val="A4A3A4"/>
          </p15:clr>
        </p15:guide>
        <p15:guide id="2" pos="225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60093"/>
    <a:srgbClr val="0000FF"/>
    <a:srgbClr val="FF00FF"/>
    <a:srgbClr val="00B050"/>
    <a:srgbClr val="FF0000"/>
    <a:srgbClr val="0066FF"/>
    <a:srgbClr val="A38302"/>
    <a:srgbClr val="FEFCD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4705" autoAdjust="0"/>
  </p:normalViewPr>
  <p:slideViewPr>
    <p:cSldViewPr>
      <p:cViewPr>
        <p:scale>
          <a:sx n="110" d="100"/>
          <a:sy n="110" d="100"/>
        </p:scale>
        <p:origin x="-780" y="-72"/>
      </p:cViewPr>
      <p:guideLst>
        <p:guide orient="horz" pos="3162"/>
        <p:guide pos="5760"/>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2502" y="-114"/>
      </p:cViewPr>
      <p:guideLst>
        <p:guide orient="horz" pos="3022"/>
        <p:guide pos="225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openxmlformats.org/officeDocument/2006/relationships/font" Target="fonts/font8.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3.svg"/><Relationship Id="rId1" Type="http://schemas.openxmlformats.org/officeDocument/2006/relationships/image" Target="../media/image33.png"/><Relationship Id="rId6" Type="http://schemas.openxmlformats.org/officeDocument/2006/relationships/image" Target="../media/image27.svg"/><Relationship Id="rId5" Type="http://schemas.openxmlformats.org/officeDocument/2006/relationships/image" Target="../media/image35.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FE6D6E-ADF5-450C-9BCC-D2576740C9A4}"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zh-CN" altLang="en-US"/>
        </a:p>
      </dgm:t>
    </dgm:pt>
    <dgm:pt modelId="{1560B475-A0C2-406B-8717-4124CF567C75}">
      <dgm:prSet/>
      <dgm:spPr/>
      <dgm:t>
        <a:bodyPr/>
        <a:lstStyle/>
        <a:p>
          <a:r>
            <a:rPr lang="en-US" b="1" dirty="0"/>
            <a:t>1</a:t>
          </a:r>
          <a:r>
            <a:rPr lang="en-US" b="1" dirty="0" smtClean="0"/>
            <a:t>.</a:t>
          </a:r>
          <a:r>
            <a:rPr lang="zh-CN" b="1" dirty="0" smtClean="0"/>
            <a:t>经过清楚</a:t>
          </a:r>
          <a:endParaRPr lang="zh-CN" dirty="0"/>
        </a:p>
      </dgm:t>
    </dgm:pt>
    <dgm:pt modelId="{6AA79B07-8DCF-4666-B7AA-9607D9D11EB3}" type="parTrans" cxnId="{1C6FB4D7-5161-4007-B6F5-3E7D85E4841D}">
      <dgm:prSet/>
      <dgm:spPr/>
      <dgm:t>
        <a:bodyPr/>
        <a:lstStyle/>
        <a:p>
          <a:endParaRPr lang="zh-CN" altLang="en-US"/>
        </a:p>
      </dgm:t>
    </dgm:pt>
    <dgm:pt modelId="{36DD91FA-BCF8-44FF-99CA-7CD17EBE2EE6}" type="sibTrans" cxnId="{1C6FB4D7-5161-4007-B6F5-3E7D85E4841D}">
      <dgm:prSet/>
      <dgm:spPr/>
      <dgm:t>
        <a:bodyPr/>
        <a:lstStyle/>
        <a:p>
          <a:endParaRPr lang="zh-CN" altLang="en-US"/>
        </a:p>
      </dgm:t>
    </dgm:pt>
    <dgm:pt modelId="{9C233FAD-076B-4BAC-A383-9B9176905253}">
      <dgm:prSet custT="1"/>
      <dgm:spPr/>
      <dgm:t>
        <a:bodyPr/>
        <a:lstStyle/>
        <a:p>
          <a:pPr algn="l"/>
          <a:r>
            <a:rPr lang="zh-CN" altLang="en-US" sz="1950" b="1" dirty="0" smtClean="0">
              <a:latin typeface="黑体" pitchFamily="49" charset="-122"/>
              <a:ea typeface="黑体" pitchFamily="49" charset="-122"/>
            </a:rPr>
            <a:t>文章清楚地</a:t>
          </a:r>
          <a:r>
            <a:rPr lang="zh-CN" altLang="en-US" sz="1950" b="1" smtClean="0">
              <a:latin typeface="黑体" pitchFamily="49" charset="-122"/>
              <a:ea typeface="黑体" pitchFamily="49" charset="-122"/>
            </a:rPr>
            <a:t>交代了妈妈生病，“我”对妈妈精心照顾的事。事情</a:t>
          </a:r>
          <a:r>
            <a:rPr lang="zh-CN" altLang="en-US" sz="1950" b="1" dirty="0" smtClean="0">
              <a:latin typeface="黑体" pitchFamily="49" charset="-122"/>
              <a:ea typeface="黑体" pitchFamily="49" charset="-122"/>
            </a:rPr>
            <a:t>的原因、经过、结果交代得明明白白，为后面写“我”的成长打好了基础。</a:t>
          </a:r>
          <a:endParaRPr lang="zh-CN" altLang="en-US" sz="1950" b="1" dirty="0">
            <a:latin typeface="黑体" pitchFamily="49" charset="-122"/>
            <a:ea typeface="黑体" pitchFamily="49" charset="-122"/>
          </a:endParaRPr>
        </a:p>
      </dgm:t>
    </dgm:pt>
    <dgm:pt modelId="{4C0FA46B-1E05-4484-8BCB-372BE7AA836D}" type="parTrans" cxnId="{087A8BC7-DDAE-4A6A-890B-8FA1C900F94F}">
      <dgm:prSet/>
      <dgm:spPr/>
      <dgm:t>
        <a:bodyPr/>
        <a:lstStyle/>
        <a:p>
          <a:endParaRPr lang="zh-CN" altLang="en-US"/>
        </a:p>
      </dgm:t>
    </dgm:pt>
    <dgm:pt modelId="{3BC728F3-395B-4C43-9E87-52812D1D6015}" type="sibTrans" cxnId="{087A8BC7-DDAE-4A6A-890B-8FA1C900F94F}">
      <dgm:prSet/>
      <dgm:spPr/>
      <dgm:t>
        <a:bodyPr/>
        <a:lstStyle/>
        <a:p>
          <a:endParaRPr lang="zh-CN" altLang="en-US"/>
        </a:p>
      </dgm:t>
    </dgm:pt>
    <dgm:pt modelId="{D11035C4-D766-4981-8DC9-525B8C329EEB}">
      <dgm:prSet/>
      <dgm:spPr/>
      <dgm:t>
        <a:bodyPr/>
        <a:lstStyle/>
        <a:p>
          <a:r>
            <a:rPr lang="en-US" b="1" dirty="0"/>
            <a:t>2. </a:t>
          </a:r>
          <a:r>
            <a:rPr lang="zh-CN" b="1" dirty="0" smtClean="0"/>
            <a:t>重点具体</a:t>
          </a:r>
          <a:endParaRPr lang="zh-CN" dirty="0"/>
        </a:p>
      </dgm:t>
    </dgm:pt>
    <dgm:pt modelId="{0AEE3A71-DFD5-4174-8A5E-763CE3959276}" type="parTrans" cxnId="{4E351FF5-5036-4F02-8A4C-2EC8CD56DE2E}">
      <dgm:prSet/>
      <dgm:spPr/>
      <dgm:t>
        <a:bodyPr/>
        <a:lstStyle/>
        <a:p>
          <a:endParaRPr lang="zh-CN" altLang="en-US"/>
        </a:p>
      </dgm:t>
    </dgm:pt>
    <dgm:pt modelId="{B1A6FDA0-46F5-4A09-B26C-F6A7744CBA5A}" type="sibTrans" cxnId="{4E351FF5-5036-4F02-8A4C-2EC8CD56DE2E}">
      <dgm:prSet/>
      <dgm:spPr/>
      <dgm:t>
        <a:bodyPr/>
        <a:lstStyle/>
        <a:p>
          <a:endParaRPr lang="zh-CN" altLang="en-US"/>
        </a:p>
      </dgm:t>
    </dgm:pt>
    <dgm:pt modelId="{D3F23B3E-58D8-4900-917E-3E861012725D}">
      <dgm:prSet custT="1"/>
      <dgm:spPr/>
      <dgm:t>
        <a:bodyPr/>
        <a:lstStyle/>
        <a:p>
          <a:pPr algn="l"/>
          <a:r>
            <a:rPr lang="zh-CN" altLang="en-US" sz="2000" b="1" dirty="0" smtClean="0">
              <a:latin typeface="黑体" pitchFamily="49" charset="-122"/>
              <a:ea typeface="黑体" pitchFamily="49" charset="-122"/>
            </a:rPr>
            <a:t>作者详细地描写了</a:t>
          </a:r>
          <a:r>
            <a:rPr lang="zh-CN" altLang="en-US" sz="2000" b="1" smtClean="0">
              <a:latin typeface="黑体" pitchFamily="49" charset="-122"/>
              <a:ea typeface="黑体" pitchFamily="49" charset="-122"/>
            </a:rPr>
            <a:t>自己看到妈妈生病后</a:t>
          </a:r>
          <a:r>
            <a:rPr lang="zh-CN" altLang="en-US" sz="2000" b="1" dirty="0" smtClean="0">
              <a:latin typeface="黑体" pitchFamily="49" charset="-122"/>
              <a:ea typeface="黑体" pitchFamily="49" charset="-122"/>
            </a:rPr>
            <a:t>的心理变化过程，把我长大</a:t>
          </a:r>
          <a:r>
            <a:rPr lang="zh-CN" altLang="en-US" sz="2000" b="1" smtClean="0">
              <a:latin typeface="黑体" pitchFamily="49" charset="-122"/>
              <a:ea typeface="黑体" pitchFamily="49" charset="-122"/>
            </a:rPr>
            <a:t>的经过，</a:t>
          </a:r>
          <a:r>
            <a:rPr lang="zh-CN" altLang="en-US" sz="2000" b="1" dirty="0" smtClean="0">
              <a:latin typeface="黑体" pitchFamily="49" charset="-122"/>
              <a:ea typeface="黑体" pitchFamily="49" charset="-122"/>
            </a:rPr>
            <a:t>长大的瞬间写得很具体，为抒发感受做好了准备。</a:t>
          </a:r>
          <a:endParaRPr lang="zh-CN" altLang="en-US" sz="2000" b="1" dirty="0">
            <a:latin typeface="黑体" pitchFamily="49" charset="-122"/>
            <a:ea typeface="黑体" pitchFamily="49" charset="-122"/>
          </a:endParaRPr>
        </a:p>
      </dgm:t>
    </dgm:pt>
    <dgm:pt modelId="{7D5AD6D1-CC13-40F4-A12F-E3E9A2ACA22A}" type="parTrans" cxnId="{3ECFD4BD-0D93-4BAF-80ED-7F976AED67B8}">
      <dgm:prSet/>
      <dgm:spPr/>
      <dgm:t>
        <a:bodyPr/>
        <a:lstStyle/>
        <a:p>
          <a:endParaRPr lang="zh-CN" altLang="en-US"/>
        </a:p>
      </dgm:t>
    </dgm:pt>
    <dgm:pt modelId="{266BB35F-4276-4469-A7A2-0AB3140E52BA}" type="sibTrans" cxnId="{3ECFD4BD-0D93-4BAF-80ED-7F976AED67B8}">
      <dgm:prSet/>
      <dgm:spPr/>
      <dgm:t>
        <a:bodyPr/>
        <a:lstStyle/>
        <a:p>
          <a:endParaRPr lang="zh-CN" altLang="en-US"/>
        </a:p>
      </dgm:t>
    </dgm:pt>
    <dgm:pt modelId="{654A359A-ABE7-480A-8405-CEF50AF12D7F}">
      <dgm:prSet/>
      <dgm:spPr/>
      <dgm:t>
        <a:bodyPr/>
        <a:lstStyle/>
        <a:p>
          <a:r>
            <a:rPr lang="en-US" altLang="zh-CN" b="1" dirty="0"/>
            <a:t>3</a:t>
          </a:r>
          <a:r>
            <a:rPr lang="en-US" altLang="zh-CN" b="1" dirty="0" smtClean="0"/>
            <a:t>.</a:t>
          </a:r>
          <a:r>
            <a:rPr lang="zh-CN" b="1" dirty="0" smtClean="0"/>
            <a:t>感情真实</a:t>
          </a:r>
          <a:endParaRPr lang="zh-CN" dirty="0"/>
        </a:p>
      </dgm:t>
    </dgm:pt>
    <dgm:pt modelId="{CD1680B1-B15D-4EEC-BFD5-330871771A40}" type="parTrans" cxnId="{DEAFFD2E-5AC6-4D06-961E-CF6F7EAEF1A1}">
      <dgm:prSet/>
      <dgm:spPr/>
      <dgm:t>
        <a:bodyPr/>
        <a:lstStyle/>
        <a:p>
          <a:endParaRPr lang="zh-CN" altLang="en-US"/>
        </a:p>
      </dgm:t>
    </dgm:pt>
    <dgm:pt modelId="{12684EAF-7DCA-4E96-BCBC-BF4A3F1113EC}" type="sibTrans" cxnId="{DEAFFD2E-5AC6-4D06-961E-CF6F7EAEF1A1}">
      <dgm:prSet/>
      <dgm:spPr/>
      <dgm:t>
        <a:bodyPr/>
        <a:lstStyle/>
        <a:p>
          <a:endParaRPr lang="zh-CN" altLang="en-US"/>
        </a:p>
      </dgm:t>
    </dgm:pt>
    <dgm:pt modelId="{F1BD1735-E7D8-4BA9-B88D-3CE99986C56E}">
      <dgm:prSet custT="1"/>
      <dgm:spPr/>
      <dgm:t>
        <a:bodyPr/>
        <a:lstStyle/>
        <a:p>
          <a:pPr algn="l"/>
          <a:r>
            <a:rPr lang="zh-CN" altLang="en-US" sz="2000" b="1" dirty="0" smtClean="0">
              <a:latin typeface="黑体" pitchFamily="49" charset="-122"/>
              <a:ea typeface="黑体" pitchFamily="49" charset="-122"/>
            </a:rPr>
            <a:t>文章叙述的是自己亲身经历的事情，在文章的字里行间流露出的想念、自责、感恩、独立</a:t>
          </a:r>
          <a:r>
            <a:rPr lang="zh-CN" altLang="en-US" sz="2000" b="1" smtClean="0">
              <a:latin typeface="黑体" pitchFamily="49" charset="-122"/>
              <a:ea typeface="黑体" pitchFamily="49" charset="-122"/>
            </a:rPr>
            <a:t>、自豪的情感，</a:t>
          </a:r>
          <a:r>
            <a:rPr lang="zh-CN" altLang="en-US" sz="2000" b="1" dirty="0" smtClean="0">
              <a:latin typeface="黑体" pitchFamily="49" charset="-122"/>
              <a:ea typeface="黑体" pitchFamily="49" charset="-122"/>
            </a:rPr>
            <a:t>很真实，很能打动人。</a:t>
          </a:r>
          <a:endParaRPr lang="zh-CN" altLang="en-US" sz="2000" b="1" dirty="0">
            <a:latin typeface="黑体" pitchFamily="49" charset="-122"/>
            <a:ea typeface="黑体" pitchFamily="49" charset="-122"/>
          </a:endParaRPr>
        </a:p>
      </dgm:t>
    </dgm:pt>
    <dgm:pt modelId="{0359B205-1EE2-4D05-9169-50D5006AFB1F}" type="parTrans" cxnId="{AA54A4AA-C456-455B-BE65-4B42503FEC34}">
      <dgm:prSet/>
      <dgm:spPr/>
      <dgm:t>
        <a:bodyPr/>
        <a:lstStyle/>
        <a:p>
          <a:endParaRPr lang="zh-CN" altLang="en-US"/>
        </a:p>
      </dgm:t>
    </dgm:pt>
    <dgm:pt modelId="{88DB79A2-DF7D-48FD-9D3B-F5837F07850E}" type="sibTrans" cxnId="{AA54A4AA-C456-455B-BE65-4B42503FEC34}">
      <dgm:prSet/>
      <dgm:spPr/>
      <dgm:t>
        <a:bodyPr/>
        <a:lstStyle/>
        <a:p>
          <a:endParaRPr lang="zh-CN" altLang="en-US"/>
        </a:p>
      </dgm:t>
    </dgm:pt>
    <dgm:pt modelId="{FADB183D-A3F4-4CB9-A133-A49FF8045717}" type="pres">
      <dgm:prSet presAssocID="{AFFE6D6E-ADF5-450C-9BCC-D2576740C9A4}" presName="diagram" presStyleCnt="0">
        <dgm:presLayoutVars>
          <dgm:dir/>
          <dgm:animLvl val="lvl"/>
          <dgm:resizeHandles val="exact"/>
        </dgm:presLayoutVars>
      </dgm:prSet>
      <dgm:spPr/>
      <dgm:t>
        <a:bodyPr/>
        <a:lstStyle/>
        <a:p>
          <a:endParaRPr lang="zh-CN" altLang="en-US"/>
        </a:p>
      </dgm:t>
    </dgm:pt>
    <dgm:pt modelId="{35638AC9-6869-4180-8F60-D96C8CE533F6}" type="pres">
      <dgm:prSet presAssocID="{1560B475-A0C2-406B-8717-4124CF567C75}" presName="compNode" presStyleCnt="0"/>
      <dgm:spPr/>
    </dgm:pt>
    <dgm:pt modelId="{39500EAF-69D8-4D72-B2AA-67133E3A04ED}" type="pres">
      <dgm:prSet presAssocID="{1560B475-A0C2-406B-8717-4124CF567C75}" presName="childRect" presStyleLbl="bgAcc1" presStyleIdx="0" presStyleCnt="3" custScaleY="155051">
        <dgm:presLayoutVars>
          <dgm:bulletEnabled val="1"/>
        </dgm:presLayoutVars>
      </dgm:prSet>
      <dgm:spPr/>
      <dgm:t>
        <a:bodyPr/>
        <a:lstStyle/>
        <a:p>
          <a:endParaRPr lang="zh-CN" altLang="en-US"/>
        </a:p>
      </dgm:t>
    </dgm:pt>
    <dgm:pt modelId="{3586A600-8DDB-4B46-A376-5C5045D0AA7A}" type="pres">
      <dgm:prSet presAssocID="{1560B475-A0C2-406B-8717-4124CF567C75}" presName="parentText" presStyleLbl="node1" presStyleIdx="0" presStyleCnt="0">
        <dgm:presLayoutVars>
          <dgm:chMax val="0"/>
          <dgm:bulletEnabled val="1"/>
        </dgm:presLayoutVars>
      </dgm:prSet>
      <dgm:spPr/>
      <dgm:t>
        <a:bodyPr/>
        <a:lstStyle/>
        <a:p>
          <a:endParaRPr lang="zh-CN" altLang="en-US"/>
        </a:p>
      </dgm:t>
    </dgm:pt>
    <dgm:pt modelId="{1F1B8A9D-7321-4239-AD51-FEB84BC76224}" type="pres">
      <dgm:prSet presAssocID="{1560B475-A0C2-406B-8717-4124CF567C75}" presName="parentRect" presStyleLbl="alignNode1" presStyleIdx="0" presStyleCnt="3" custLinFactY="2707" custLinFactNeighborY="100000"/>
      <dgm:spPr/>
      <dgm:t>
        <a:bodyPr/>
        <a:lstStyle/>
        <a:p>
          <a:endParaRPr lang="zh-CN" altLang="en-US"/>
        </a:p>
      </dgm:t>
    </dgm:pt>
    <dgm:pt modelId="{03F38066-A1ED-4D59-8465-830F02F69D80}" type="pres">
      <dgm:prSet presAssocID="{1560B475-A0C2-406B-8717-4124CF567C75}" presName="adorn" presStyleLbl="fgAccFollowNode1" presStyleIdx="0" presStyleCnt="3" custLinFactNeighborY="7133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dgm:spPr>
      <dgm:t>
        <a:bodyPr/>
        <a:lstStyle/>
        <a:p>
          <a:endParaRPr lang="zh-CN" altLang="en-US"/>
        </a:p>
      </dgm:t>
      <dgm:extLst>
        <a:ext uri="{E40237B7-FDA0-4F09-8148-C483321AD2D9}">
          <dgm14:cNvPr xmlns:dgm14="http://schemas.microsoft.com/office/drawing/2010/diagram" id="0" name="" descr="聊天"/>
        </a:ext>
      </dgm:extLst>
    </dgm:pt>
    <dgm:pt modelId="{0F8F3A15-1EC2-4C49-BE49-D5B03F7FCE5F}" type="pres">
      <dgm:prSet presAssocID="{36DD91FA-BCF8-44FF-99CA-7CD17EBE2EE6}" presName="sibTrans" presStyleLbl="sibTrans2D1" presStyleIdx="0" presStyleCnt="0"/>
      <dgm:spPr/>
      <dgm:t>
        <a:bodyPr/>
        <a:lstStyle/>
        <a:p>
          <a:endParaRPr lang="zh-CN" altLang="en-US"/>
        </a:p>
      </dgm:t>
    </dgm:pt>
    <dgm:pt modelId="{3DF8D8B5-E62F-4C06-AD97-FCBE45801E6C}" type="pres">
      <dgm:prSet presAssocID="{D11035C4-D766-4981-8DC9-525B8C329EEB}" presName="compNode" presStyleCnt="0"/>
      <dgm:spPr/>
    </dgm:pt>
    <dgm:pt modelId="{11DFC98E-E12C-447B-948B-25DB3CD24C49}" type="pres">
      <dgm:prSet presAssocID="{D11035C4-D766-4981-8DC9-525B8C329EEB}" presName="childRect" presStyleLbl="bgAcc1" presStyleIdx="1" presStyleCnt="3" custScaleY="155051">
        <dgm:presLayoutVars>
          <dgm:bulletEnabled val="1"/>
        </dgm:presLayoutVars>
      </dgm:prSet>
      <dgm:spPr/>
      <dgm:t>
        <a:bodyPr/>
        <a:lstStyle/>
        <a:p>
          <a:endParaRPr lang="zh-CN" altLang="en-US"/>
        </a:p>
      </dgm:t>
    </dgm:pt>
    <dgm:pt modelId="{B23690B9-877B-4CD3-B8BC-066CB4773D8A}" type="pres">
      <dgm:prSet presAssocID="{D11035C4-D766-4981-8DC9-525B8C329EEB}" presName="parentText" presStyleLbl="node1" presStyleIdx="0" presStyleCnt="0">
        <dgm:presLayoutVars>
          <dgm:chMax val="0"/>
          <dgm:bulletEnabled val="1"/>
        </dgm:presLayoutVars>
      </dgm:prSet>
      <dgm:spPr/>
      <dgm:t>
        <a:bodyPr/>
        <a:lstStyle/>
        <a:p>
          <a:endParaRPr lang="zh-CN" altLang="en-US"/>
        </a:p>
      </dgm:t>
    </dgm:pt>
    <dgm:pt modelId="{2FFBD13C-C1B2-439F-995D-463FBDC68A3B}" type="pres">
      <dgm:prSet presAssocID="{D11035C4-D766-4981-8DC9-525B8C329EEB}" presName="parentRect" presStyleLbl="alignNode1" presStyleIdx="1" presStyleCnt="3" custLinFactY="2707" custLinFactNeighborY="100000"/>
      <dgm:spPr/>
      <dgm:t>
        <a:bodyPr/>
        <a:lstStyle/>
        <a:p>
          <a:endParaRPr lang="zh-CN" altLang="en-US"/>
        </a:p>
      </dgm:t>
    </dgm:pt>
    <dgm:pt modelId="{81B136B9-D847-4D29-B6D4-5A0179C465FE}" type="pres">
      <dgm:prSet presAssocID="{D11035C4-D766-4981-8DC9-525B8C329EEB}" presName="adorn" presStyleLbl="fgAccFollowNode1" presStyleIdx="1" presStyleCnt="3" custLinFactNeighborY="7133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a:blipFill>
      </dgm:spPr>
      <dgm:t>
        <a:bodyPr/>
        <a:lstStyle/>
        <a:p>
          <a:endParaRPr lang="zh-CN" altLang="en-US"/>
        </a:p>
      </dgm:t>
      <dgm:extLst>
        <a:ext uri="{E40237B7-FDA0-4F09-8148-C483321AD2D9}">
          <dgm14:cNvPr xmlns:dgm14="http://schemas.microsoft.com/office/drawing/2010/diagram" id="0" name="" descr="丘陵场景"/>
        </a:ext>
      </dgm:extLst>
    </dgm:pt>
    <dgm:pt modelId="{2C992BED-A3F7-473A-9B4E-ED31C6BFC31A}" type="pres">
      <dgm:prSet presAssocID="{B1A6FDA0-46F5-4A09-B26C-F6A7744CBA5A}" presName="sibTrans" presStyleLbl="sibTrans2D1" presStyleIdx="0" presStyleCnt="0"/>
      <dgm:spPr/>
      <dgm:t>
        <a:bodyPr/>
        <a:lstStyle/>
        <a:p>
          <a:endParaRPr lang="zh-CN" altLang="en-US"/>
        </a:p>
      </dgm:t>
    </dgm:pt>
    <dgm:pt modelId="{86ACBA5E-F861-463A-8488-8EA88F80234C}" type="pres">
      <dgm:prSet presAssocID="{654A359A-ABE7-480A-8405-CEF50AF12D7F}" presName="compNode" presStyleCnt="0"/>
      <dgm:spPr/>
    </dgm:pt>
    <dgm:pt modelId="{81CA3962-1DFE-422C-9862-437F9B0002F7}" type="pres">
      <dgm:prSet presAssocID="{654A359A-ABE7-480A-8405-CEF50AF12D7F}" presName="childRect" presStyleLbl="bgAcc1" presStyleIdx="2" presStyleCnt="3" custScaleY="155051">
        <dgm:presLayoutVars>
          <dgm:bulletEnabled val="1"/>
        </dgm:presLayoutVars>
      </dgm:prSet>
      <dgm:spPr/>
      <dgm:t>
        <a:bodyPr/>
        <a:lstStyle/>
        <a:p>
          <a:endParaRPr lang="zh-CN" altLang="en-US"/>
        </a:p>
      </dgm:t>
    </dgm:pt>
    <dgm:pt modelId="{747792FF-6DB6-4DAF-9816-54ECF397FE43}" type="pres">
      <dgm:prSet presAssocID="{654A359A-ABE7-480A-8405-CEF50AF12D7F}" presName="parentText" presStyleLbl="node1" presStyleIdx="0" presStyleCnt="0">
        <dgm:presLayoutVars>
          <dgm:chMax val="0"/>
          <dgm:bulletEnabled val="1"/>
        </dgm:presLayoutVars>
      </dgm:prSet>
      <dgm:spPr/>
      <dgm:t>
        <a:bodyPr/>
        <a:lstStyle/>
        <a:p>
          <a:endParaRPr lang="zh-CN" altLang="en-US"/>
        </a:p>
      </dgm:t>
    </dgm:pt>
    <dgm:pt modelId="{289E8C87-DCA9-4A89-84FE-DEC559AA794B}" type="pres">
      <dgm:prSet presAssocID="{654A359A-ABE7-480A-8405-CEF50AF12D7F}" presName="parentRect" presStyleLbl="alignNode1" presStyleIdx="2" presStyleCnt="3" custLinFactY="2707" custLinFactNeighborY="100000"/>
      <dgm:spPr/>
      <dgm:t>
        <a:bodyPr/>
        <a:lstStyle/>
        <a:p>
          <a:endParaRPr lang="zh-CN" altLang="en-US"/>
        </a:p>
      </dgm:t>
    </dgm:pt>
    <dgm:pt modelId="{C87FC5FB-CF3E-4344-8C19-E15AD9D6DBBC}" type="pres">
      <dgm:prSet presAssocID="{654A359A-ABE7-480A-8405-CEF50AF12D7F}" presName="adorn" presStyleLbl="fgAccFollowNode1" presStyleIdx="2" presStyleCnt="3" custLinFactNeighborY="7133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dgm:spPr>
      <dgm:t>
        <a:bodyPr/>
        <a:lstStyle/>
        <a:p>
          <a:endParaRPr lang="zh-CN" altLang="en-US"/>
        </a:p>
      </dgm:t>
      <dgm:extLst>
        <a:ext uri="{E40237B7-FDA0-4F09-8148-C483321AD2D9}">
          <dgm14:cNvPr xmlns:dgm14="http://schemas.microsoft.com/office/drawing/2010/diagram" id="0" name="" descr="靶心"/>
        </a:ext>
      </dgm:extLst>
    </dgm:pt>
  </dgm:ptLst>
  <dgm:cxnLst>
    <dgm:cxn modelId="{1C6FB4D7-5161-4007-B6F5-3E7D85E4841D}" srcId="{AFFE6D6E-ADF5-450C-9BCC-D2576740C9A4}" destId="{1560B475-A0C2-406B-8717-4124CF567C75}" srcOrd="0" destOrd="0" parTransId="{6AA79B07-8DCF-4666-B7AA-9607D9D11EB3}" sibTransId="{36DD91FA-BCF8-44FF-99CA-7CD17EBE2EE6}"/>
    <dgm:cxn modelId="{3ECFD4BD-0D93-4BAF-80ED-7F976AED67B8}" srcId="{D11035C4-D766-4981-8DC9-525B8C329EEB}" destId="{D3F23B3E-58D8-4900-917E-3E861012725D}" srcOrd="0" destOrd="0" parTransId="{7D5AD6D1-CC13-40F4-A12F-E3E9A2ACA22A}" sibTransId="{266BB35F-4276-4469-A7A2-0AB3140E52BA}"/>
    <dgm:cxn modelId="{20AADB58-9D39-440F-A8FA-AAD0FDCC0777}" type="presOf" srcId="{36DD91FA-BCF8-44FF-99CA-7CD17EBE2EE6}" destId="{0F8F3A15-1EC2-4C49-BE49-D5B03F7FCE5F}" srcOrd="0" destOrd="0" presId="urn:microsoft.com/office/officeart/2005/8/layout/bList2"/>
    <dgm:cxn modelId="{720BF256-4849-4D11-8E83-5E202A539C6A}" type="presOf" srcId="{D11035C4-D766-4981-8DC9-525B8C329EEB}" destId="{B23690B9-877B-4CD3-B8BC-066CB4773D8A}" srcOrd="0" destOrd="0" presId="urn:microsoft.com/office/officeart/2005/8/layout/bList2"/>
    <dgm:cxn modelId="{F07F07F3-749B-435B-8EBB-35BD7D09F99D}" type="presOf" srcId="{B1A6FDA0-46F5-4A09-B26C-F6A7744CBA5A}" destId="{2C992BED-A3F7-473A-9B4E-ED31C6BFC31A}" srcOrd="0" destOrd="0" presId="urn:microsoft.com/office/officeart/2005/8/layout/bList2"/>
    <dgm:cxn modelId="{AC0AA3F5-DA59-4708-8CE3-21944CD0C193}" type="presOf" srcId="{D3F23B3E-58D8-4900-917E-3E861012725D}" destId="{11DFC98E-E12C-447B-948B-25DB3CD24C49}" srcOrd="0" destOrd="0" presId="urn:microsoft.com/office/officeart/2005/8/layout/bList2"/>
    <dgm:cxn modelId="{AA54A4AA-C456-455B-BE65-4B42503FEC34}" srcId="{654A359A-ABE7-480A-8405-CEF50AF12D7F}" destId="{F1BD1735-E7D8-4BA9-B88D-3CE99986C56E}" srcOrd="0" destOrd="0" parTransId="{0359B205-1EE2-4D05-9169-50D5006AFB1F}" sibTransId="{88DB79A2-DF7D-48FD-9D3B-F5837F07850E}"/>
    <dgm:cxn modelId="{8C381A9B-2F62-4B16-BADB-92EE960DB132}" type="presOf" srcId="{1560B475-A0C2-406B-8717-4124CF567C75}" destId="{3586A600-8DDB-4B46-A376-5C5045D0AA7A}" srcOrd="0" destOrd="0" presId="urn:microsoft.com/office/officeart/2005/8/layout/bList2"/>
    <dgm:cxn modelId="{AF9DD20D-A3FE-4938-A142-D82533633060}" type="presOf" srcId="{1560B475-A0C2-406B-8717-4124CF567C75}" destId="{1F1B8A9D-7321-4239-AD51-FEB84BC76224}" srcOrd="1" destOrd="0" presId="urn:microsoft.com/office/officeart/2005/8/layout/bList2"/>
    <dgm:cxn modelId="{96BD0702-3F4D-4BE9-9C48-54BDB3D3585F}" type="presOf" srcId="{F1BD1735-E7D8-4BA9-B88D-3CE99986C56E}" destId="{81CA3962-1DFE-422C-9862-437F9B0002F7}" srcOrd="0" destOrd="0" presId="urn:microsoft.com/office/officeart/2005/8/layout/bList2"/>
    <dgm:cxn modelId="{4E351FF5-5036-4F02-8A4C-2EC8CD56DE2E}" srcId="{AFFE6D6E-ADF5-450C-9BCC-D2576740C9A4}" destId="{D11035C4-D766-4981-8DC9-525B8C329EEB}" srcOrd="1" destOrd="0" parTransId="{0AEE3A71-DFD5-4174-8A5E-763CE3959276}" sibTransId="{B1A6FDA0-46F5-4A09-B26C-F6A7744CBA5A}"/>
    <dgm:cxn modelId="{087A8BC7-DDAE-4A6A-890B-8FA1C900F94F}" srcId="{1560B475-A0C2-406B-8717-4124CF567C75}" destId="{9C233FAD-076B-4BAC-A383-9B9176905253}" srcOrd="0" destOrd="0" parTransId="{4C0FA46B-1E05-4484-8BCB-372BE7AA836D}" sibTransId="{3BC728F3-395B-4C43-9E87-52812D1D6015}"/>
    <dgm:cxn modelId="{8DDE1758-813E-49B3-B85A-7ADD44391458}" type="presOf" srcId="{9C233FAD-076B-4BAC-A383-9B9176905253}" destId="{39500EAF-69D8-4D72-B2AA-67133E3A04ED}" srcOrd="0" destOrd="0" presId="urn:microsoft.com/office/officeart/2005/8/layout/bList2"/>
    <dgm:cxn modelId="{69E9A59B-A9B9-4DDB-A3DD-F6A15A90F4C7}" type="presOf" srcId="{AFFE6D6E-ADF5-450C-9BCC-D2576740C9A4}" destId="{FADB183D-A3F4-4CB9-A133-A49FF8045717}" srcOrd="0" destOrd="0" presId="urn:microsoft.com/office/officeart/2005/8/layout/bList2"/>
    <dgm:cxn modelId="{696922B0-5819-4D25-A740-E84A0F694CBC}" type="presOf" srcId="{D11035C4-D766-4981-8DC9-525B8C329EEB}" destId="{2FFBD13C-C1B2-439F-995D-463FBDC68A3B}" srcOrd="1" destOrd="0" presId="urn:microsoft.com/office/officeart/2005/8/layout/bList2"/>
    <dgm:cxn modelId="{DEAFFD2E-5AC6-4D06-961E-CF6F7EAEF1A1}" srcId="{AFFE6D6E-ADF5-450C-9BCC-D2576740C9A4}" destId="{654A359A-ABE7-480A-8405-CEF50AF12D7F}" srcOrd="2" destOrd="0" parTransId="{CD1680B1-B15D-4EEC-BFD5-330871771A40}" sibTransId="{12684EAF-7DCA-4E96-BCBC-BF4A3F1113EC}"/>
    <dgm:cxn modelId="{354B6655-2BAD-48B5-B43B-F80AF95F209F}" type="presOf" srcId="{654A359A-ABE7-480A-8405-CEF50AF12D7F}" destId="{747792FF-6DB6-4DAF-9816-54ECF397FE43}" srcOrd="0" destOrd="0" presId="urn:microsoft.com/office/officeart/2005/8/layout/bList2"/>
    <dgm:cxn modelId="{4B2F415C-A499-461C-82CE-3F4611D830A7}" type="presOf" srcId="{654A359A-ABE7-480A-8405-CEF50AF12D7F}" destId="{289E8C87-DCA9-4A89-84FE-DEC559AA794B}" srcOrd="1" destOrd="0" presId="urn:microsoft.com/office/officeart/2005/8/layout/bList2"/>
    <dgm:cxn modelId="{74B75B87-6FC9-47AC-9A17-69ADCBFAC92D}" type="presParOf" srcId="{FADB183D-A3F4-4CB9-A133-A49FF8045717}" destId="{35638AC9-6869-4180-8F60-D96C8CE533F6}" srcOrd="0" destOrd="0" presId="urn:microsoft.com/office/officeart/2005/8/layout/bList2"/>
    <dgm:cxn modelId="{DBF604CA-B5EB-4880-A349-EBE3AF78077E}" type="presParOf" srcId="{35638AC9-6869-4180-8F60-D96C8CE533F6}" destId="{39500EAF-69D8-4D72-B2AA-67133E3A04ED}" srcOrd="0" destOrd="0" presId="urn:microsoft.com/office/officeart/2005/8/layout/bList2"/>
    <dgm:cxn modelId="{E275EE69-DAF0-416F-BECF-E9901D702408}" type="presParOf" srcId="{35638AC9-6869-4180-8F60-D96C8CE533F6}" destId="{3586A600-8DDB-4B46-A376-5C5045D0AA7A}" srcOrd="1" destOrd="0" presId="urn:microsoft.com/office/officeart/2005/8/layout/bList2"/>
    <dgm:cxn modelId="{3C64E5C9-84D0-43FC-9C8B-DA8DDB9551F5}" type="presParOf" srcId="{35638AC9-6869-4180-8F60-D96C8CE533F6}" destId="{1F1B8A9D-7321-4239-AD51-FEB84BC76224}" srcOrd="2" destOrd="0" presId="urn:microsoft.com/office/officeart/2005/8/layout/bList2"/>
    <dgm:cxn modelId="{AC52346F-32AE-42A9-9255-C23A94C26711}" type="presParOf" srcId="{35638AC9-6869-4180-8F60-D96C8CE533F6}" destId="{03F38066-A1ED-4D59-8465-830F02F69D80}" srcOrd="3" destOrd="0" presId="urn:microsoft.com/office/officeart/2005/8/layout/bList2"/>
    <dgm:cxn modelId="{97313438-3C34-47CD-88DB-87DAFCD1297C}" type="presParOf" srcId="{FADB183D-A3F4-4CB9-A133-A49FF8045717}" destId="{0F8F3A15-1EC2-4C49-BE49-D5B03F7FCE5F}" srcOrd="1" destOrd="0" presId="urn:microsoft.com/office/officeart/2005/8/layout/bList2"/>
    <dgm:cxn modelId="{7AC3C26B-7FD3-4B43-BE51-298547B9EF7A}" type="presParOf" srcId="{FADB183D-A3F4-4CB9-A133-A49FF8045717}" destId="{3DF8D8B5-E62F-4C06-AD97-FCBE45801E6C}" srcOrd="2" destOrd="0" presId="urn:microsoft.com/office/officeart/2005/8/layout/bList2"/>
    <dgm:cxn modelId="{F02198C2-6767-4C86-9E6C-B2F1DC5DB92E}" type="presParOf" srcId="{3DF8D8B5-E62F-4C06-AD97-FCBE45801E6C}" destId="{11DFC98E-E12C-447B-948B-25DB3CD24C49}" srcOrd="0" destOrd="0" presId="urn:microsoft.com/office/officeart/2005/8/layout/bList2"/>
    <dgm:cxn modelId="{3EBA7A66-B5C4-4D05-86B9-06BB79B14E8A}" type="presParOf" srcId="{3DF8D8B5-E62F-4C06-AD97-FCBE45801E6C}" destId="{B23690B9-877B-4CD3-B8BC-066CB4773D8A}" srcOrd="1" destOrd="0" presId="urn:microsoft.com/office/officeart/2005/8/layout/bList2"/>
    <dgm:cxn modelId="{872DC231-89B7-4551-8C0B-B290F50A62C2}" type="presParOf" srcId="{3DF8D8B5-E62F-4C06-AD97-FCBE45801E6C}" destId="{2FFBD13C-C1B2-439F-995D-463FBDC68A3B}" srcOrd="2" destOrd="0" presId="urn:microsoft.com/office/officeart/2005/8/layout/bList2"/>
    <dgm:cxn modelId="{448EDEFA-2B3A-4D06-A36F-C0A321F0C885}" type="presParOf" srcId="{3DF8D8B5-E62F-4C06-AD97-FCBE45801E6C}" destId="{81B136B9-D847-4D29-B6D4-5A0179C465FE}" srcOrd="3" destOrd="0" presId="urn:microsoft.com/office/officeart/2005/8/layout/bList2"/>
    <dgm:cxn modelId="{B7CAA93C-4326-4FFF-BA9C-8B9F325C8E54}" type="presParOf" srcId="{FADB183D-A3F4-4CB9-A133-A49FF8045717}" destId="{2C992BED-A3F7-473A-9B4E-ED31C6BFC31A}" srcOrd="3" destOrd="0" presId="urn:microsoft.com/office/officeart/2005/8/layout/bList2"/>
    <dgm:cxn modelId="{AB162205-CB7F-4331-A256-C45157FB0059}" type="presParOf" srcId="{FADB183D-A3F4-4CB9-A133-A49FF8045717}" destId="{86ACBA5E-F861-463A-8488-8EA88F80234C}" srcOrd="4" destOrd="0" presId="urn:microsoft.com/office/officeart/2005/8/layout/bList2"/>
    <dgm:cxn modelId="{507664BC-68B8-4A66-8505-260507689FDB}" type="presParOf" srcId="{86ACBA5E-F861-463A-8488-8EA88F80234C}" destId="{81CA3962-1DFE-422C-9862-437F9B0002F7}" srcOrd="0" destOrd="0" presId="urn:microsoft.com/office/officeart/2005/8/layout/bList2"/>
    <dgm:cxn modelId="{9009BA03-7FFC-4371-8B3F-FCAD9DABEC1C}" type="presParOf" srcId="{86ACBA5E-F861-463A-8488-8EA88F80234C}" destId="{747792FF-6DB6-4DAF-9816-54ECF397FE43}" srcOrd="1" destOrd="0" presId="urn:microsoft.com/office/officeart/2005/8/layout/bList2"/>
    <dgm:cxn modelId="{67BACEF1-017D-4010-B5E7-236715F32276}" type="presParOf" srcId="{86ACBA5E-F861-463A-8488-8EA88F80234C}" destId="{289E8C87-DCA9-4A89-84FE-DEC559AA794B}" srcOrd="2" destOrd="0" presId="urn:microsoft.com/office/officeart/2005/8/layout/bList2"/>
    <dgm:cxn modelId="{FB6A234A-16B2-4F7A-8192-D4BDD64D30B5}" type="presParOf" srcId="{86ACBA5E-F861-463A-8488-8EA88F80234C}" destId="{C87FC5FB-CF3E-4344-8C19-E15AD9D6DBBC}"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pPr/>
              <a:t>2023/11/1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pPr/>
              <a:t>‹#›</a:t>
            </a:fld>
            <a:endParaRPr lang="zh-CN" altLang="en-US"/>
          </a:p>
        </p:txBody>
      </p:sp>
    </p:spTree>
    <p:extLst>
      <p:ext uri="{BB962C8B-B14F-4D97-AF65-F5344CB8AC3E}">
        <p14:creationId xmlns:p14="http://schemas.microsoft.com/office/powerpoint/2010/main" val="1872634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pPr/>
              <a:t>2023/11/1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pPr/>
              <a:t>‹#›</a:t>
            </a:fld>
            <a:endParaRPr lang="zh-CN" altLang="en-US"/>
          </a:p>
        </p:txBody>
      </p:sp>
    </p:spTree>
    <p:extLst>
      <p:ext uri="{BB962C8B-B14F-4D97-AF65-F5344CB8AC3E}">
        <p14:creationId xmlns:p14="http://schemas.microsoft.com/office/powerpoint/2010/main" val="32288140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pPr/>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solidFill>
                  <a:prstClr val="black"/>
                </a:solidFill>
              </a:rPr>
              <a:pPr/>
              <a:t>25</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36</a:t>
            </a:fld>
            <a:endParaRPr lang="zh-CN" altLang="en-US"/>
          </a:p>
        </p:txBody>
      </p:sp>
    </p:spTree>
    <p:extLst>
      <p:ext uri="{BB962C8B-B14F-4D97-AF65-F5344CB8AC3E}">
        <p14:creationId xmlns:p14="http://schemas.microsoft.com/office/powerpoint/2010/main" val="2193460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39</a:t>
            </a:fld>
            <a:endParaRPr lang="zh-CN" altLang="en-US"/>
          </a:p>
        </p:txBody>
      </p:sp>
    </p:spTree>
    <p:extLst>
      <p:ext uri="{BB962C8B-B14F-4D97-AF65-F5344CB8AC3E}">
        <p14:creationId xmlns:p14="http://schemas.microsoft.com/office/powerpoint/2010/main" val="110675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ransition spd="slow" advTm="0">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ransition spd="med">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63792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26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028384" y="123478"/>
            <a:ext cx="915984" cy="360040"/>
          </a:xfrm>
          <a:prstGeom prst="rect">
            <a:avLst/>
          </a:prstGeom>
        </p:spPr>
      </p:pic>
      <p:sp>
        <p:nvSpPr>
          <p:cNvPr id="5" name="矩形 4"/>
          <p:cNvSpPr/>
          <p:nvPr userDrawn="1"/>
        </p:nvSpPr>
        <p:spPr>
          <a:xfrm flipH="1">
            <a:off x="1" y="123478"/>
            <a:ext cx="2771800"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TextBox 1"/>
          <p:cNvSpPr txBox="1"/>
          <p:nvPr userDrawn="1"/>
        </p:nvSpPr>
        <p:spPr>
          <a:xfrm>
            <a:off x="179512" y="98748"/>
            <a:ext cx="1877437" cy="276999"/>
          </a:xfrm>
          <a:prstGeom prst="rect">
            <a:avLst/>
          </a:prstGeom>
          <a:noFill/>
        </p:spPr>
        <p:txBody>
          <a:bodyPr wrap="none" rtlCol="0">
            <a:spAutoFit/>
          </a:bodyPr>
          <a:lstStyle/>
          <a:p>
            <a:r>
              <a:rPr lang="zh-CN" altLang="en-US" sz="1200" dirty="0" smtClean="0">
                <a:latin typeface="黑体" panose="02010609060101010101" pitchFamily="49" charset="-122"/>
                <a:ea typeface="黑体" panose="02010609060101010101" pitchFamily="49" charset="-122"/>
              </a:rPr>
              <a:t>习作：那一刻，我长大了</a:t>
            </a:r>
          </a:p>
        </p:txBody>
      </p:sp>
      <p:pic>
        <p:nvPicPr>
          <p:cNvPr id="44035" name="Picture 3"/>
          <p:cNvPicPr>
            <a:picLocks noChangeAspect="1" noChangeArrowheads="1"/>
          </p:cNvPicPr>
          <p:nvPr userDrawn="1"/>
        </p:nvPicPr>
        <p:blipFill>
          <a:blip r:embed="rId10" cstate="print"/>
          <a:srcRect/>
          <a:stretch>
            <a:fillRect/>
          </a:stretch>
        </p:blipFill>
        <p:spPr bwMode="auto">
          <a:xfrm>
            <a:off x="0" y="4898801"/>
            <a:ext cx="9144000" cy="244699"/>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6" r:id="rId5"/>
    <p:sldLayoutId id="2147483657" r:id="rId6"/>
    <p:sldLayoutId id="2147483674" r:id="rId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slide" Target="slide39.xml"/><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slide" Target="slide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2.wdp"/><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33539;&#25991;1&#65306;&#37027;&#19968;&#21051;&#65292;&#25105;&#38271;&#22823;&#20102;.pptx" TargetMode="External"/><Relationship Id="rId1" Type="http://schemas.openxmlformats.org/officeDocument/2006/relationships/slideLayout" Target="../slideLayouts/slideLayout6.xml"/><Relationship Id="rId4" Type="http://schemas.openxmlformats.org/officeDocument/2006/relationships/hyperlink" Target="&#33539;&#25991;2&#65306;&#25105;&#33021;&#29031;&#39038;&#22920;&#22920;&#65292;&#25105;&#38271;&#22823;&#20102;.pptx" TargetMode="Externa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98C66675-221E-4112-B488-74ABF7C99869}"/>
              </a:ext>
            </a:extLst>
          </p:cNvPr>
          <p:cNvSpPr txBox="1"/>
          <p:nvPr/>
        </p:nvSpPr>
        <p:spPr>
          <a:xfrm>
            <a:off x="5724128" y="885949"/>
            <a:ext cx="2503934" cy="461665"/>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en-US" altLang="zh-CN" sz="2400" b="1" dirty="0">
                <a:solidFill>
                  <a:srgbClr val="FF0000"/>
                </a:solidFill>
              </a:rPr>
              <a:t>QQ</a:t>
            </a:r>
            <a:r>
              <a:rPr lang="zh-CN" altLang="en-US" sz="2400" b="1" dirty="0">
                <a:solidFill>
                  <a:srgbClr val="FF0000"/>
                </a:solidFill>
              </a:rPr>
              <a:t>：</a:t>
            </a:r>
            <a:r>
              <a:rPr lang="en-US" altLang="zh-CN" sz="2400" b="1" dirty="0">
                <a:solidFill>
                  <a:srgbClr val="FF0000"/>
                </a:solidFill>
              </a:rPr>
              <a:t>263900239</a:t>
            </a:r>
            <a:endParaRPr lang="zh-CN" altLang="en-US" sz="2400" b="1" dirty="0">
              <a:solidFill>
                <a:srgbClr val="FF0000"/>
              </a:solidFill>
            </a:endParaRPr>
          </a:p>
        </p:txBody>
      </p:sp>
    </p:spTree>
    <p:extLst>
      <p:ext uri="{BB962C8B-B14F-4D97-AF65-F5344CB8AC3E}">
        <p14:creationId xmlns:p14="http://schemas.microsoft.com/office/powerpoint/2010/main" val="49461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7624" y="1491630"/>
            <a:ext cx="6858048" cy="2123658"/>
          </a:xfrm>
          <a:prstGeom prst="rect">
            <a:avLst/>
          </a:prstGeom>
          <a:noFill/>
          <a:ln w="19050">
            <a:solidFill>
              <a:srgbClr val="FF0000"/>
            </a:solidFill>
            <a:prstDash val="sysDot"/>
          </a:ln>
        </p:spPr>
        <p:txBody>
          <a:bodyPr wrap="square" rtlCol="0" anchor="t">
            <a:spAutoFit/>
          </a:bodyPr>
          <a:lstStyle/>
          <a:p>
            <a:pPr algn="just">
              <a:lnSpc>
                <a:spcPct val="150000"/>
              </a:lnSpc>
            </a:pPr>
            <a:r>
              <a:rPr lang="zh-CN" altLang="en-US" sz="4400" smtClean="0">
                <a:latin typeface="黑体" pitchFamily="49" charset="-122"/>
                <a:ea typeface="黑体" pitchFamily="49" charset="-122"/>
                <a:sym typeface="+mn-ea"/>
              </a:rPr>
              <a:t>    </a:t>
            </a:r>
            <a:r>
              <a:rPr lang="zh-CN" altLang="en-US" sz="4400" b="1" smtClean="0">
                <a:latin typeface="黑体" pitchFamily="49" charset="-122"/>
                <a:ea typeface="黑体" pitchFamily="49" charset="-122"/>
                <a:sym typeface="+mn-ea"/>
              </a:rPr>
              <a:t>翻开</a:t>
            </a:r>
            <a:r>
              <a:rPr lang="zh-CN" altLang="en-US" sz="4400" b="1" dirty="0" smtClean="0">
                <a:latin typeface="黑体" pitchFamily="49" charset="-122"/>
                <a:ea typeface="黑体" pitchFamily="49" charset="-122"/>
                <a:sym typeface="+mn-ea"/>
              </a:rPr>
              <a:t>记忆的相册，成长的日子历历在目</a:t>
            </a:r>
            <a:r>
              <a:rPr lang="en-US" altLang="zh-CN" sz="4400" b="1" dirty="0" smtClean="0">
                <a:latin typeface="黑体" pitchFamily="49" charset="-122"/>
                <a:ea typeface="黑体" pitchFamily="49" charset="-122"/>
                <a:sym typeface="+mn-ea"/>
              </a:rPr>
              <a:t>……</a:t>
            </a:r>
            <a:endParaRPr lang="zh-CN" altLang="en-US" sz="4400" b="1" dirty="0">
              <a:latin typeface="黑体" pitchFamily="49" charset="-122"/>
              <a:ea typeface="黑体"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195" y="697872"/>
            <a:ext cx="4032449" cy="3208234"/>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1" y="707876"/>
            <a:ext cx="3321918" cy="3198230"/>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文本框 2"/>
          <p:cNvSpPr txBox="1"/>
          <p:nvPr/>
        </p:nvSpPr>
        <p:spPr>
          <a:xfrm>
            <a:off x="464195" y="4085659"/>
            <a:ext cx="4032448"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a:latin typeface="楷体" panose="02010609060101010101" pitchFamily="49" charset="-122"/>
                <a:ea typeface="楷体" panose="02010609060101010101" pitchFamily="49" charset="-122"/>
              </a:rPr>
              <a:t>我</a:t>
            </a:r>
            <a:r>
              <a:rPr lang="zh-CN" altLang="en-US" sz="3600" b="1" dirty="0" smtClean="0">
                <a:latin typeface="楷体" panose="02010609060101010101" pitchFamily="49" charset="-122"/>
                <a:ea typeface="楷体" panose="02010609060101010101" pitchFamily="49" charset="-122"/>
              </a:rPr>
              <a:t>来到这个世界啦！</a:t>
            </a:r>
            <a:endParaRPr lang="zh-CN" altLang="en-US" sz="3600" b="1" dirty="0">
              <a:latin typeface="楷体" panose="02010609060101010101" pitchFamily="49" charset="-122"/>
              <a:ea typeface="楷体" panose="02010609060101010101" pitchFamily="49" charset="-122"/>
            </a:endParaRPr>
          </a:p>
        </p:txBody>
      </p:sp>
      <p:sp>
        <p:nvSpPr>
          <p:cNvPr id="6" name="文本框 2"/>
          <p:cNvSpPr txBox="1"/>
          <p:nvPr/>
        </p:nvSpPr>
        <p:spPr>
          <a:xfrm>
            <a:off x="5332860" y="4085659"/>
            <a:ext cx="252028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我会坐啦！</a:t>
            </a:r>
            <a:endParaRPr lang="zh-CN" altLang="en-US" sz="36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480601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2751" y="915566"/>
            <a:ext cx="3531027" cy="2376264"/>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7" name="文本框 2"/>
          <p:cNvSpPr txBox="1"/>
          <p:nvPr/>
        </p:nvSpPr>
        <p:spPr>
          <a:xfrm>
            <a:off x="251520" y="3540054"/>
            <a:ext cx="4621063"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我迈出了人生第一步。</a:t>
            </a:r>
            <a:endParaRPr lang="zh-CN" altLang="en-US" sz="3600" b="1" dirty="0">
              <a:latin typeface="楷体" panose="02010609060101010101" pitchFamily="49" charset="-122"/>
              <a:ea typeface="楷体" panose="02010609060101010101" pitchFamily="49" charset="-122"/>
            </a:endParaRPr>
          </a:p>
        </p:txBody>
      </p:sp>
      <p:sp>
        <p:nvSpPr>
          <p:cNvPr id="8" name="文本框 2"/>
          <p:cNvSpPr txBox="1"/>
          <p:nvPr/>
        </p:nvSpPr>
        <p:spPr>
          <a:xfrm>
            <a:off x="5328084" y="3540054"/>
            <a:ext cx="324036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我上幼儿园了。</a:t>
            </a:r>
            <a:endParaRPr lang="zh-CN" altLang="en-US" sz="3600" b="1" dirty="0">
              <a:latin typeface="楷体" panose="02010609060101010101" pitchFamily="49" charset="-122"/>
              <a:ea typeface="楷体" panose="02010609060101010101" pitchFamily="49" charset="-122"/>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380" y="933191"/>
            <a:ext cx="4179342" cy="2358639"/>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33094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158" y="691530"/>
            <a:ext cx="3569196" cy="2959668"/>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6" name="文本框 2"/>
          <p:cNvSpPr txBox="1"/>
          <p:nvPr/>
        </p:nvSpPr>
        <p:spPr>
          <a:xfrm>
            <a:off x="323528" y="3976776"/>
            <a:ext cx="396044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a:t>
            </a:r>
            <a:r>
              <a:rPr lang="zh-CN" altLang="en-US" sz="3600" b="1" smtClean="0">
                <a:latin typeface="楷体" panose="02010609060101010101" pitchFamily="49" charset="-122"/>
                <a:ea typeface="楷体" panose="02010609060101010101" pitchFamily="49" charset="-122"/>
              </a:rPr>
              <a:t>成为少</a:t>
            </a:r>
            <a:r>
              <a:rPr lang="zh-CN" altLang="en-US" sz="3600" b="1" dirty="0" smtClean="0">
                <a:latin typeface="楷体" panose="02010609060101010101" pitchFamily="49" charset="-122"/>
                <a:ea typeface="楷体" panose="02010609060101010101" pitchFamily="49" charset="-122"/>
              </a:rPr>
              <a:t>先队员。</a:t>
            </a:r>
            <a:endParaRPr lang="zh-CN" altLang="en-US" sz="3600" b="1" dirty="0">
              <a:latin typeface="楷体" panose="02010609060101010101" pitchFamily="49" charset="-122"/>
              <a:ea typeface="楷体" panose="02010609060101010101" pitchFamily="49" charset="-122"/>
            </a:endParaRPr>
          </a:p>
        </p:txBody>
      </p:sp>
      <p:sp>
        <p:nvSpPr>
          <p:cNvPr id="7" name="文本框 2"/>
          <p:cNvSpPr txBox="1"/>
          <p:nvPr/>
        </p:nvSpPr>
        <p:spPr>
          <a:xfrm>
            <a:off x="4582852" y="3976776"/>
            <a:ext cx="4104456"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我参加了长跑比赛。</a:t>
            </a:r>
            <a:endParaRPr lang="zh-CN" altLang="en-US" sz="3600" b="1" dirty="0">
              <a:latin typeface="楷体" panose="02010609060101010101" pitchFamily="49" charset="-122"/>
              <a:ea typeface="楷体" panose="02010609060101010101" pitchFamily="49" charset="-122"/>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6088" y="691530"/>
            <a:ext cx="3797985" cy="2959668"/>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9038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814"/>
            <a:ext cx="9144000" cy="516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文本框 1"/>
          <p:cNvSpPr txBox="1"/>
          <p:nvPr/>
        </p:nvSpPr>
        <p:spPr>
          <a:xfrm>
            <a:off x="119985" y="108000"/>
            <a:ext cx="2441694" cy="430887"/>
          </a:xfrm>
          <a:prstGeom prst="rect">
            <a:avLst/>
          </a:prstGeom>
          <a:noFill/>
        </p:spPr>
        <p:txBody>
          <a:bodyPr wrap="none" rtlCol="0">
            <a:spAutoFit/>
          </a:bodyPr>
          <a:lstStyle/>
          <a:p>
            <a:r>
              <a:rPr kumimoji="1" lang="zh-CN" altLang="en-US" sz="2200" smtClean="0">
                <a:solidFill>
                  <a:schemeClr val="bg1"/>
                </a:solidFill>
                <a:latin typeface="黑体" panose="02010609060101010101" pitchFamily="49" charset="-122"/>
                <a:ea typeface="黑体" panose="02010609060101010101" pitchFamily="49" charset="-122"/>
              </a:rPr>
              <a:t>语文 五</a:t>
            </a:r>
            <a:r>
              <a:rPr kumimoji="1" lang="zh-CN" altLang="en-US" sz="2200" dirty="0" smtClean="0">
                <a:solidFill>
                  <a:schemeClr val="bg1"/>
                </a:solidFill>
                <a:latin typeface="黑体" panose="02010609060101010101" pitchFamily="49" charset="-122"/>
                <a:ea typeface="黑体" panose="02010609060101010101" pitchFamily="49" charset="-122"/>
              </a:rPr>
              <a:t>年</a:t>
            </a:r>
            <a:r>
              <a:rPr kumimoji="1" lang="zh-CN" altLang="en-US" sz="2200" smtClean="0">
                <a:solidFill>
                  <a:schemeClr val="bg1"/>
                </a:solidFill>
                <a:latin typeface="黑体" panose="02010609060101010101" pitchFamily="49" charset="-122"/>
                <a:ea typeface="黑体" panose="02010609060101010101" pitchFamily="49" charset="-122"/>
              </a:rPr>
              <a:t>级 下</a:t>
            </a:r>
            <a:r>
              <a:rPr kumimoji="1" lang="zh-CN" altLang="en-US" sz="2200" dirty="0" smtClean="0">
                <a:solidFill>
                  <a:schemeClr val="bg1"/>
                </a:solidFill>
                <a:latin typeface="黑体" panose="02010609060101010101" pitchFamily="49" charset="-122"/>
                <a:ea typeface="黑体" panose="02010609060101010101" pitchFamily="49" charset="-122"/>
              </a:rPr>
              <a:t>册</a:t>
            </a:r>
            <a:endParaRPr kumimoji="1" lang="zh-CN" altLang="en-US" sz="2200" dirty="0">
              <a:solidFill>
                <a:schemeClr val="bg1"/>
              </a:solidFill>
              <a:latin typeface="黑体" panose="02010609060101010101" pitchFamily="49" charset="-122"/>
              <a:ea typeface="黑体" panose="02010609060101010101" pitchFamily="49" charset="-122"/>
            </a:endParaRPr>
          </a:p>
        </p:txBody>
      </p:sp>
      <p:sp>
        <p:nvSpPr>
          <p:cNvPr id="7" name="文本框 3"/>
          <p:cNvSpPr txBox="1"/>
          <p:nvPr/>
        </p:nvSpPr>
        <p:spPr>
          <a:xfrm>
            <a:off x="323528" y="1515437"/>
            <a:ext cx="8208912" cy="1200329"/>
          </a:xfrm>
          <a:prstGeom prst="rect">
            <a:avLst/>
          </a:prstGeom>
          <a:solidFill>
            <a:schemeClr val="bg1">
              <a:alpha val="77000"/>
            </a:schemeClr>
          </a:solidFill>
        </p:spPr>
        <p:txBody>
          <a:bodyPr wrap="square" rtlCol="0">
            <a:spAutoFit/>
          </a:bodyPr>
          <a:lstStyle>
            <a:defPPr>
              <a:defRPr lang="zh-CN"/>
            </a:defPPr>
            <a:lvl1pPr algn="ctr">
              <a:defRPr sz="8800" b="1">
                <a:latin typeface="楷体" pitchFamily="49" charset="-122"/>
                <a:ea typeface="楷体" pitchFamily="49" charset="-122"/>
              </a:defRPr>
            </a:lvl1pPr>
          </a:lstStyle>
          <a:p>
            <a:r>
              <a:rPr lang="zh-CN" altLang="en-US" sz="7200" smtClean="0"/>
              <a:t>那一刻，我长大了</a:t>
            </a:r>
            <a:endParaRPr lang="zh-CN" altLang="en-US" sz="7200" dirty="0"/>
          </a:p>
        </p:txBody>
      </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2897" y="4238670"/>
            <a:ext cx="1629583" cy="378638"/>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2897" y="4630648"/>
            <a:ext cx="1629583" cy="378638"/>
          </a:xfrm>
          <a:prstGeom prst="rect">
            <a:avLst/>
          </a:prstGeom>
          <a:ln>
            <a:noFill/>
          </a:ln>
          <a:effectLst>
            <a:outerShdw blurRad="292100" dist="139700" dir="2700000" algn="tl" rotWithShape="0">
              <a:srgbClr val="333333">
                <a:alpha val="65000"/>
              </a:srgbClr>
            </a:outerShdw>
          </a:effectLst>
        </p:spPr>
      </p:pic>
      <p:sp>
        <p:nvSpPr>
          <p:cNvPr id="11" name="文本框 15">
            <a:hlinkClick r:id="rId6" action="ppaction://hlinksldjump"/>
          </p:cNvPr>
          <p:cNvSpPr txBox="1"/>
          <p:nvPr/>
        </p:nvSpPr>
        <p:spPr>
          <a:xfrm>
            <a:off x="7275010" y="4227934"/>
            <a:ext cx="1231486" cy="400110"/>
          </a:xfrm>
          <a:prstGeom prst="rect">
            <a:avLst/>
          </a:prstGeom>
          <a:noFill/>
        </p:spPr>
        <p:txBody>
          <a:bodyPr wrap="square" rtlCol="0">
            <a:spAutoFit/>
          </a:bodyPr>
          <a:lstStyle/>
          <a:p>
            <a:pPr algn="ctr"/>
            <a:r>
              <a:rPr kumimoji="1" lang="zh-CN" altLang="en-US" sz="2000" dirty="0">
                <a:solidFill>
                  <a:prstClr val="white"/>
                </a:solidFill>
                <a:ea typeface="黑体" panose="02010609060101010101" pitchFamily="49" charset="-122"/>
              </a:rPr>
              <a:t>第一课时</a:t>
            </a:r>
          </a:p>
        </p:txBody>
      </p:sp>
      <p:sp>
        <p:nvSpPr>
          <p:cNvPr id="13" name="文本框 14">
            <a:hlinkClick r:id="rId7" action="ppaction://hlinksldjump"/>
          </p:cNvPr>
          <p:cNvSpPr txBox="1"/>
          <p:nvPr/>
        </p:nvSpPr>
        <p:spPr>
          <a:xfrm>
            <a:off x="7275010" y="4619912"/>
            <a:ext cx="1231486" cy="400110"/>
          </a:xfrm>
          <a:prstGeom prst="rect">
            <a:avLst/>
          </a:prstGeom>
          <a:noFill/>
        </p:spPr>
        <p:txBody>
          <a:bodyPr wrap="square" rtlCol="0">
            <a:spAutoFit/>
          </a:bodyPr>
          <a:lstStyle/>
          <a:p>
            <a:pPr algn="ctr"/>
            <a:r>
              <a:rPr kumimoji="1" lang="zh-CN" altLang="en-US" sz="2000" dirty="0">
                <a:solidFill>
                  <a:prstClr val="white"/>
                </a:solidFill>
                <a:ea typeface="黑体" panose="02010609060101010101" pitchFamily="49" charset="-122"/>
              </a:rPr>
              <a:t>第二课时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55" y="934619"/>
            <a:ext cx="366860" cy="456339"/>
          </a:xfrm>
          <a:prstGeom prst="rect">
            <a:avLst/>
          </a:prstGeom>
        </p:spPr>
      </p:pic>
      <p:sp>
        <p:nvSpPr>
          <p:cNvPr id="9" name="文本框 14"/>
          <p:cNvSpPr txBox="1"/>
          <p:nvPr/>
        </p:nvSpPr>
        <p:spPr>
          <a:xfrm>
            <a:off x="660303" y="862717"/>
            <a:ext cx="2003356"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审题指导</a:t>
            </a:r>
            <a:endParaRPr lang="zh-CN" altLang="en-US" sz="3200" b="1" dirty="0">
              <a:solidFill>
                <a:srgbClr val="875000"/>
              </a:solidFill>
              <a:latin typeface="幼圆" panose="02010509060101010101" pitchFamily="49" charset="-122"/>
              <a:ea typeface="幼圆" panose="02010509060101010101" pitchFamily="49" charset="-122"/>
            </a:endParaRPr>
          </a:p>
        </p:txBody>
      </p:sp>
      <p:sp>
        <p:nvSpPr>
          <p:cNvPr id="10" name="矩形 9"/>
          <p:cNvSpPr/>
          <p:nvPr/>
        </p:nvSpPr>
        <p:spPr>
          <a:xfrm>
            <a:off x="755576" y="1582797"/>
            <a:ext cx="7786742" cy="3293209"/>
          </a:xfrm>
          <a:prstGeom prst="rect">
            <a:avLst/>
          </a:prstGeom>
        </p:spPr>
        <p:txBody>
          <a:bodyPr wrap="square">
            <a:spAutoFit/>
          </a:bodyPr>
          <a:lstStyle/>
          <a:p>
            <a:pPr>
              <a:lnSpc>
                <a:spcPct val="130000"/>
              </a:lnSpc>
            </a:pPr>
            <a:r>
              <a:rPr lang="zh-CN" altLang="en-US" sz="3200" b="1" dirty="0" smtClean="0">
                <a:latin typeface="宋体" pitchFamily="2" charset="-122"/>
                <a:ea typeface="宋体" pitchFamily="2" charset="-122"/>
                <a:sym typeface="+mn-ea"/>
              </a:rPr>
              <a:t>    翻阅影集、日记</a:t>
            </a:r>
            <a:r>
              <a:rPr lang="en-US" altLang="zh-CN" sz="3200" b="1" dirty="0" smtClean="0">
                <a:latin typeface="宋体" pitchFamily="2" charset="-122"/>
                <a:ea typeface="宋体" pitchFamily="2" charset="-122"/>
                <a:sym typeface="+mn-ea"/>
              </a:rPr>
              <a:t>……</a:t>
            </a:r>
            <a:r>
              <a:rPr lang="zh-CN" altLang="en-US" sz="3200" b="1" dirty="0" smtClean="0">
                <a:latin typeface="宋体" pitchFamily="2" charset="-122"/>
                <a:ea typeface="宋体" pitchFamily="2" charset="-122"/>
                <a:sym typeface="+mn-ea"/>
              </a:rPr>
              <a:t>回忆</a:t>
            </a:r>
            <a:r>
              <a:rPr lang="zh-CN" altLang="en-US" sz="3200" b="1" dirty="0">
                <a:latin typeface="宋体" pitchFamily="2" charset="-122"/>
                <a:ea typeface="宋体" pitchFamily="2" charset="-122"/>
                <a:sym typeface="+mn-ea"/>
              </a:rPr>
              <a:t>自己成长的历程</a:t>
            </a:r>
            <a:r>
              <a:rPr lang="zh-CN" altLang="en-US" sz="3200" b="1" dirty="0" smtClean="0">
                <a:latin typeface="宋体" pitchFamily="2" charset="-122"/>
                <a:ea typeface="宋体" pitchFamily="2" charset="-122"/>
                <a:sym typeface="+mn-ea"/>
              </a:rPr>
              <a:t>，有没有某一个时刻、某一件事情让你突然觉得自己</a:t>
            </a:r>
            <a:r>
              <a:rPr lang="zh-CN" altLang="en-US" sz="3200" b="1" smtClean="0">
                <a:latin typeface="宋体" pitchFamily="2" charset="-122"/>
                <a:ea typeface="宋体" pitchFamily="2" charset="-122"/>
                <a:sym typeface="+mn-ea"/>
              </a:rPr>
              <a:t>长大了？</a:t>
            </a:r>
            <a:endParaRPr lang="en-US" altLang="zh-CN" sz="3200" b="1" dirty="0" smtClean="0">
              <a:latin typeface="宋体" pitchFamily="2" charset="-122"/>
              <a:ea typeface="宋体" pitchFamily="2" charset="-122"/>
              <a:sym typeface="+mn-ea"/>
            </a:endParaRPr>
          </a:p>
          <a:p>
            <a:pPr>
              <a:lnSpc>
                <a:spcPct val="130000"/>
              </a:lnSpc>
            </a:pPr>
            <a:r>
              <a:rPr lang="en-US" altLang="zh-CN" sz="3200" b="1" dirty="0">
                <a:latin typeface="宋体" pitchFamily="2" charset="-122"/>
                <a:ea typeface="宋体" pitchFamily="2" charset="-122"/>
                <a:sym typeface="+mn-ea"/>
              </a:rPr>
              <a:t> </a:t>
            </a:r>
            <a:r>
              <a:rPr lang="en-US" altLang="zh-CN" sz="3200" b="1" dirty="0" smtClean="0">
                <a:latin typeface="宋体" pitchFamily="2" charset="-122"/>
                <a:ea typeface="宋体" pitchFamily="2" charset="-122"/>
                <a:sym typeface="+mn-ea"/>
              </a:rPr>
              <a:t>   </a:t>
            </a:r>
            <a:r>
              <a:rPr lang="zh-CN" altLang="en-US" sz="3200" b="1" dirty="0" smtClean="0">
                <a:latin typeface="宋体" pitchFamily="2" charset="-122"/>
                <a:ea typeface="宋体" pitchFamily="2" charset="-122"/>
                <a:sym typeface="+mn-ea"/>
              </a:rPr>
              <a:t>这次习作，写</a:t>
            </a:r>
            <a:r>
              <a:rPr lang="zh-CN" altLang="en-US" sz="3200" b="1" smtClean="0">
                <a:latin typeface="宋体" pitchFamily="2" charset="-122"/>
                <a:ea typeface="宋体" pitchFamily="2" charset="-122"/>
                <a:sym typeface="+mn-ea"/>
              </a:rPr>
              <a:t>一件自己成</a:t>
            </a:r>
            <a:r>
              <a:rPr lang="zh-CN" altLang="en-US" sz="3200" b="1" dirty="0" smtClean="0">
                <a:latin typeface="宋体" pitchFamily="2" charset="-122"/>
                <a:ea typeface="宋体" pitchFamily="2" charset="-122"/>
                <a:sym typeface="+mn-ea"/>
              </a:rPr>
              <a:t>长过程中印象最深的事情。</a:t>
            </a:r>
            <a:endParaRPr lang="zh-CN" altLang="en-US" sz="3200" dirty="0">
              <a:latin typeface="宋体" pitchFamily="2" charset="-122"/>
              <a:ea typeface="宋体" pitchFamily="2"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422246"/>
            <a:ext cx="1629583" cy="378638"/>
          </a:xfrm>
          <a:prstGeom prst="rect">
            <a:avLst/>
          </a:prstGeom>
          <a:ln>
            <a:noFill/>
          </a:ln>
          <a:effectLst>
            <a:outerShdw blurRad="292100" dist="139700" dir="2700000" algn="tl" rotWithShape="0">
              <a:srgbClr val="333333">
                <a:alpha val="65000"/>
              </a:srgbClr>
            </a:outerShdw>
          </a:effectLst>
        </p:spPr>
      </p:pic>
      <p:sp>
        <p:nvSpPr>
          <p:cNvPr id="6" name="文本框 15"/>
          <p:cNvSpPr txBox="1"/>
          <p:nvPr/>
        </p:nvSpPr>
        <p:spPr>
          <a:xfrm>
            <a:off x="119617" y="411510"/>
            <a:ext cx="1231486" cy="400110"/>
          </a:xfrm>
          <a:prstGeom prst="rect">
            <a:avLst/>
          </a:prstGeom>
          <a:noFill/>
        </p:spPr>
        <p:txBody>
          <a:bodyPr wrap="square" rtlCol="0">
            <a:spAutoFit/>
          </a:bodyPr>
          <a:lstStyle/>
          <a:p>
            <a:pPr algn="ctr"/>
            <a:r>
              <a:rPr kumimoji="1" lang="zh-CN" altLang="en-US" sz="2000" dirty="0">
                <a:solidFill>
                  <a:prstClr val="white"/>
                </a:solidFill>
                <a:ea typeface="黑体" panose="02010609060101010101" pitchFamily="49" charset="-122"/>
              </a:rPr>
              <a:t>第一课时</a:t>
            </a:r>
          </a:p>
        </p:txBody>
      </p:sp>
    </p:spTree>
    <p:extLst>
      <p:ext uri="{BB962C8B-B14F-4D97-AF65-F5344CB8AC3E}">
        <p14:creationId xmlns:p14="http://schemas.microsoft.com/office/powerpoint/2010/main" val="2892850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63888" y="771550"/>
            <a:ext cx="2037737" cy="646331"/>
          </a:xfrm>
          <a:prstGeom prst="rect">
            <a:avLst/>
          </a:prstGeom>
        </p:spPr>
        <p:txBody>
          <a:bodyPr wrap="none">
            <a:spAutoFit/>
          </a:bodyPr>
          <a:lstStyle/>
          <a:p>
            <a:pPr algn="ctr"/>
            <a:r>
              <a:rPr lang="zh-CN" altLang="en-US" sz="3600" b="1" dirty="0" smtClean="0">
                <a:latin typeface="黑体" pitchFamily="49" charset="-122"/>
                <a:ea typeface="黑体" pitchFamily="49" charset="-122"/>
                <a:sym typeface="+mn-ea"/>
              </a:rPr>
              <a:t>习作内容</a:t>
            </a:r>
            <a:endParaRPr lang="zh-CN" altLang="en-US" dirty="0"/>
          </a:p>
        </p:txBody>
      </p:sp>
      <p:sp>
        <p:nvSpPr>
          <p:cNvPr id="5" name="矩形 4"/>
          <p:cNvSpPr/>
          <p:nvPr/>
        </p:nvSpPr>
        <p:spPr>
          <a:xfrm>
            <a:off x="586311" y="1700404"/>
            <a:ext cx="7992889" cy="584775"/>
          </a:xfrm>
          <a:prstGeom prst="rect">
            <a:avLst/>
          </a:prstGeom>
          <a:solidFill>
            <a:schemeClr val="accent3">
              <a:lumMod val="20000"/>
              <a:lumOff val="80000"/>
            </a:schemeClr>
          </a:solidFill>
        </p:spPr>
        <p:txBody>
          <a:bodyPr wrap="square">
            <a:spAutoFit/>
          </a:bodyPr>
          <a:lstStyle/>
          <a:p>
            <a:pPr algn="ctr"/>
            <a:r>
              <a:rPr lang="zh-CN" altLang="en-US" sz="3200" b="1" smtClean="0">
                <a:latin typeface="楷体" pitchFamily="49" charset="-122"/>
                <a:ea typeface="楷体" pitchFamily="49" charset="-122"/>
              </a:rPr>
              <a:t>写一件自己成</a:t>
            </a:r>
            <a:r>
              <a:rPr lang="zh-CN" altLang="en-US" sz="3200" b="1" dirty="0" smtClean="0">
                <a:latin typeface="楷体" pitchFamily="49" charset="-122"/>
                <a:ea typeface="楷体" pitchFamily="49" charset="-122"/>
              </a:rPr>
              <a:t>长过程中印象最深的事情。</a:t>
            </a:r>
            <a:endParaRPr lang="zh-CN" altLang="en-US" dirty="0"/>
          </a:p>
        </p:txBody>
      </p:sp>
      <p:grpSp>
        <p:nvGrpSpPr>
          <p:cNvPr id="6" name="组合 8"/>
          <p:cNvGrpSpPr/>
          <p:nvPr/>
        </p:nvGrpSpPr>
        <p:grpSpPr>
          <a:xfrm>
            <a:off x="4716015" y="3111413"/>
            <a:ext cx="3384376" cy="1080120"/>
            <a:chOff x="1218107" y="2336363"/>
            <a:chExt cx="2299503" cy="730908"/>
          </a:xfrm>
        </p:grpSpPr>
        <p:sp>
          <p:nvSpPr>
            <p:cNvPr id="10" name="云形 9"/>
            <p:cNvSpPr/>
            <p:nvPr/>
          </p:nvSpPr>
          <p:spPr>
            <a:xfrm>
              <a:off x="1218107" y="2336363"/>
              <a:ext cx="2299503" cy="730908"/>
            </a:xfrm>
            <a:prstGeom prst="cloud">
              <a:avLst/>
            </a:prstGeom>
            <a:solidFill>
              <a:schemeClr val="accent6">
                <a:lumMod val="40000"/>
                <a:lumOff val="6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10"/>
            <p:cNvSpPr txBox="1"/>
            <p:nvPr/>
          </p:nvSpPr>
          <p:spPr>
            <a:xfrm>
              <a:off x="1560587" y="2482496"/>
              <a:ext cx="1810246" cy="395712"/>
            </a:xfrm>
            <a:prstGeom prst="rect">
              <a:avLst/>
            </a:prstGeom>
            <a:noFill/>
          </p:spPr>
          <p:txBody>
            <a:bodyPr wrap="square" rtlCol="0">
              <a:spAutoFit/>
            </a:bodyPr>
            <a:lstStyle/>
            <a:p>
              <a:r>
                <a:rPr lang="zh-CN" altLang="en-US" sz="3200" b="1" dirty="0" smtClean="0">
                  <a:solidFill>
                    <a:prstClr val="black"/>
                  </a:solidFill>
                  <a:latin typeface="黑体" pitchFamily="49" charset="-122"/>
                  <a:ea typeface="黑体" pitchFamily="49" charset="-122"/>
                </a:rPr>
                <a:t>记事的记叙文</a:t>
              </a:r>
              <a:endParaRPr lang="zh-CN" altLang="en-US" sz="3200" b="1" dirty="0">
                <a:solidFill>
                  <a:prstClr val="black"/>
                </a:solidFill>
                <a:latin typeface="黑体" pitchFamily="49" charset="-122"/>
                <a:ea typeface="黑体" pitchFamily="49" charset="-122"/>
              </a:endParaRPr>
            </a:p>
          </p:txBody>
        </p:sp>
      </p:grpSp>
    </p:spTree>
    <p:extLst>
      <p:ext uri="{BB962C8B-B14F-4D97-AF65-F5344CB8AC3E}">
        <p14:creationId xmlns:p14="http://schemas.microsoft.com/office/powerpoint/2010/main" val="2346558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51520" y="483518"/>
            <a:ext cx="8640960" cy="2893100"/>
          </a:xfrm>
          <a:prstGeom prst="rect">
            <a:avLst/>
          </a:prstGeom>
        </p:spPr>
        <p:txBody>
          <a:bodyPr wrap="square">
            <a:spAutoFit/>
          </a:bodyPr>
          <a:lstStyle/>
          <a:p>
            <a:pPr>
              <a:lnSpc>
                <a:spcPct val="130000"/>
              </a:lnSpc>
            </a:pPr>
            <a:r>
              <a:rPr lang="zh-CN" altLang="en-US" sz="2800" b="1" dirty="0" smtClean="0">
                <a:latin typeface="宋体" pitchFamily="2" charset="-122"/>
                <a:ea typeface="宋体" pitchFamily="2" charset="-122"/>
              </a:rPr>
              <a:t>    要</a:t>
            </a:r>
            <a:r>
              <a:rPr lang="zh-CN" altLang="en-US" sz="2800" b="1" dirty="0">
                <a:latin typeface="宋体" pitchFamily="2" charset="-122"/>
                <a:ea typeface="宋体" pitchFamily="2" charset="-122"/>
              </a:rPr>
              <a:t>把事情的经过写清楚，还要把感到自己长大了的“那一刻”的情形写具体，记录当时的真实</a:t>
            </a:r>
            <a:r>
              <a:rPr lang="zh-CN" altLang="en-US" sz="2800" b="1">
                <a:latin typeface="宋体" pitchFamily="2" charset="-122"/>
                <a:ea typeface="宋体" pitchFamily="2" charset="-122"/>
              </a:rPr>
              <a:t>感受</a:t>
            </a:r>
            <a:r>
              <a:rPr lang="zh-CN" altLang="en-US" sz="2800" b="1" smtClean="0">
                <a:latin typeface="宋体" pitchFamily="2" charset="-122"/>
                <a:ea typeface="宋体" pitchFamily="2" charset="-122"/>
              </a:rPr>
              <a:t>。题目</a:t>
            </a:r>
            <a:r>
              <a:rPr lang="zh-CN" altLang="en-US" sz="2800" b="1" dirty="0">
                <a:latin typeface="宋体" pitchFamily="2" charset="-122"/>
                <a:ea typeface="宋体" pitchFamily="2" charset="-122"/>
              </a:rPr>
              <a:t>自</a:t>
            </a:r>
            <a:r>
              <a:rPr lang="zh-CN" altLang="en-US" sz="2800" b="1">
                <a:latin typeface="宋体" pitchFamily="2" charset="-122"/>
                <a:ea typeface="宋体" pitchFamily="2" charset="-122"/>
              </a:rPr>
              <a:t>拟</a:t>
            </a:r>
            <a:r>
              <a:rPr lang="zh-CN" altLang="en-US" sz="2800" b="1" smtClean="0">
                <a:latin typeface="宋体" pitchFamily="2" charset="-122"/>
                <a:ea typeface="宋体" pitchFamily="2" charset="-122"/>
              </a:rPr>
              <a:t>。</a:t>
            </a:r>
            <a:endParaRPr lang="en-US" altLang="zh-CN" sz="2800" b="1" smtClean="0">
              <a:latin typeface="宋体" pitchFamily="2" charset="-122"/>
              <a:ea typeface="宋体" pitchFamily="2" charset="-122"/>
            </a:endParaRPr>
          </a:p>
          <a:p>
            <a:pPr>
              <a:lnSpc>
                <a:spcPct val="130000"/>
              </a:lnSpc>
            </a:pPr>
            <a:r>
              <a:rPr lang="en-US" altLang="zh-CN" sz="2800" b="1">
                <a:latin typeface="宋体" pitchFamily="2" charset="-122"/>
                <a:ea typeface="宋体" pitchFamily="2" charset="-122"/>
              </a:rPr>
              <a:t> </a:t>
            </a:r>
            <a:r>
              <a:rPr lang="en-US" altLang="zh-CN" sz="2800" b="1" smtClean="0">
                <a:latin typeface="宋体" pitchFamily="2" charset="-122"/>
                <a:ea typeface="宋体" pitchFamily="2" charset="-122"/>
              </a:rPr>
              <a:t>   </a:t>
            </a:r>
            <a:r>
              <a:rPr lang="zh-CN" altLang="en-US" sz="2800" b="1" smtClean="0">
                <a:latin typeface="宋体" pitchFamily="2" charset="-122"/>
                <a:ea typeface="宋体" pitchFamily="2" charset="-122"/>
              </a:rPr>
              <a:t>写</a:t>
            </a:r>
            <a:r>
              <a:rPr lang="zh-CN" altLang="en-US" sz="2800" b="1" dirty="0">
                <a:latin typeface="宋体" pitchFamily="2" charset="-122"/>
                <a:ea typeface="宋体" pitchFamily="2" charset="-122"/>
              </a:rPr>
              <a:t>完后和同学交流，看看有没有把“那一刻”的情形写具体，根据同学的意见进行修改。</a:t>
            </a:r>
          </a:p>
        </p:txBody>
      </p:sp>
      <p:sp>
        <p:nvSpPr>
          <p:cNvPr id="14" name="矩形 13"/>
          <p:cNvSpPr/>
          <p:nvPr/>
        </p:nvSpPr>
        <p:spPr>
          <a:xfrm>
            <a:off x="251520" y="3376618"/>
            <a:ext cx="8352928" cy="1077218"/>
          </a:xfrm>
          <a:prstGeom prst="rect">
            <a:avLst/>
          </a:prstGeom>
        </p:spPr>
        <p:txBody>
          <a:bodyPr wrap="square">
            <a:spAutoFit/>
          </a:bodyPr>
          <a:lstStyle/>
          <a:p>
            <a:r>
              <a:rPr lang="zh-CN" altLang="en-US" sz="3200" b="1" dirty="0" smtClean="0">
                <a:latin typeface="黑体" pitchFamily="49" charset="-122"/>
                <a:ea typeface="黑体" pitchFamily="49" charset="-122"/>
                <a:sym typeface="+mn-ea"/>
              </a:rPr>
              <a:t>    </a:t>
            </a:r>
            <a:r>
              <a:rPr lang="zh-CN" altLang="en-US" sz="3200" b="1" dirty="0">
                <a:latin typeface="黑体" pitchFamily="49" charset="-122"/>
                <a:ea typeface="黑体" pitchFamily="49" charset="-122"/>
                <a:sym typeface="+mn-ea"/>
              </a:rPr>
              <a:t> 重点是要写清经过</a:t>
            </a:r>
            <a:r>
              <a:rPr lang="zh-CN" altLang="en-US" sz="3200" b="1">
                <a:latin typeface="黑体" pitchFamily="49" charset="-122"/>
                <a:ea typeface="黑体" pitchFamily="49" charset="-122"/>
                <a:sym typeface="+mn-ea"/>
              </a:rPr>
              <a:t>，</a:t>
            </a:r>
            <a:r>
              <a:rPr lang="zh-CN" altLang="en-US" sz="3200" b="1" smtClean="0">
                <a:latin typeface="黑体" pitchFamily="49" charset="-122"/>
                <a:ea typeface="黑体" pitchFamily="49" charset="-122"/>
                <a:sym typeface="+mn-ea"/>
              </a:rPr>
              <a:t>写具体</a:t>
            </a:r>
            <a:r>
              <a:rPr lang="zh-CN" altLang="en-US" sz="3200" b="1" dirty="0">
                <a:latin typeface="黑体" pitchFamily="49" charset="-122"/>
                <a:ea typeface="黑体" pitchFamily="49" charset="-122"/>
                <a:sym typeface="+mn-ea"/>
              </a:rPr>
              <a:t>“那一刻”的情形，记录下真实感受。</a:t>
            </a:r>
            <a:endParaRPr lang="zh-CN" altLang="en-US" sz="3200" dirty="0">
              <a:latin typeface="黑体" pitchFamily="49" charset="-122"/>
              <a:ea typeface="黑体" pitchFamily="49" charset="-122"/>
            </a:endParaRPr>
          </a:p>
        </p:txBody>
      </p:sp>
    </p:spTree>
    <p:extLst>
      <p:ext uri="{BB962C8B-B14F-4D97-AF65-F5344CB8AC3E}">
        <p14:creationId xmlns:p14="http://schemas.microsoft.com/office/powerpoint/2010/main" val="3781727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1006933"/>
            <a:ext cx="8208912" cy="1040285"/>
          </a:xfrm>
          <a:prstGeom prst="rect">
            <a:avLst/>
          </a:prstGeom>
        </p:spPr>
        <p:txBody>
          <a:bodyPr wrap="square">
            <a:spAutoFit/>
          </a:bodyPr>
          <a:lstStyle/>
          <a:p>
            <a:pPr>
              <a:lnSpc>
                <a:spcPct val="110000"/>
              </a:lnSpc>
            </a:pPr>
            <a:r>
              <a:rPr lang="zh-CN" altLang="en-US" sz="2800" b="1" smtClean="0">
                <a:latin typeface="宋体" pitchFamily="2" charset="-122"/>
                <a:ea typeface="宋体" pitchFamily="2" charset="-122"/>
              </a:rPr>
              <a:t>    用</a:t>
            </a:r>
            <a:r>
              <a:rPr lang="zh-CN" altLang="en-US" sz="2800" b="1" dirty="0">
                <a:latin typeface="宋体" pitchFamily="2" charset="-122"/>
                <a:ea typeface="宋体" pitchFamily="2" charset="-122"/>
              </a:rPr>
              <a:t>单元习作的题目拟题，如</a:t>
            </a:r>
            <a:r>
              <a:rPr lang="en-US" altLang="zh-CN" sz="2800" b="1" dirty="0">
                <a:latin typeface="宋体" pitchFamily="2" charset="-122"/>
                <a:ea typeface="宋体" pitchFamily="2" charset="-122"/>
              </a:rPr>
              <a:t>《</a:t>
            </a:r>
            <a:r>
              <a:rPr lang="zh-CN" altLang="en-US" sz="2800" b="1" dirty="0">
                <a:latin typeface="宋体" pitchFamily="2" charset="-122"/>
                <a:ea typeface="宋体" pitchFamily="2" charset="-122"/>
              </a:rPr>
              <a:t>那一刻，我长大了</a:t>
            </a:r>
            <a:r>
              <a:rPr lang="en-US" altLang="zh-CN" sz="2800" b="1">
                <a:latin typeface="宋体" pitchFamily="2" charset="-122"/>
                <a:ea typeface="宋体" pitchFamily="2" charset="-122"/>
              </a:rPr>
              <a:t>》</a:t>
            </a:r>
            <a:r>
              <a:rPr lang="zh-CN" altLang="en-US" sz="2800" b="1" smtClean="0">
                <a:latin typeface="宋体" pitchFamily="2" charset="-122"/>
                <a:ea typeface="宋体" pitchFamily="2" charset="-122"/>
              </a:rPr>
              <a:t>。</a:t>
            </a:r>
            <a:endParaRPr lang="zh-CN" altLang="zh-CN" sz="2800" b="1" dirty="0">
              <a:latin typeface="宋体" pitchFamily="2" charset="-122"/>
              <a:ea typeface="宋体" pitchFamily="2" charset="-122"/>
            </a:endParaRPr>
          </a:p>
        </p:txBody>
      </p:sp>
      <p:sp>
        <p:nvSpPr>
          <p:cNvPr id="5" name="矩形 1"/>
          <p:cNvSpPr>
            <a:spLocks noChangeArrowheads="1"/>
          </p:cNvSpPr>
          <p:nvPr/>
        </p:nvSpPr>
        <p:spPr bwMode="auto">
          <a:xfrm>
            <a:off x="3589136" y="411510"/>
            <a:ext cx="2037737" cy="646331"/>
          </a:xfrm>
          <a:prstGeom prst="rect">
            <a:avLst/>
          </a:prstGeom>
          <a:noFill/>
          <a:ln w="9525">
            <a:noFill/>
            <a:miter lim="800000"/>
          </a:ln>
        </p:spPr>
        <p:txBody>
          <a:bodyPr wrap="none">
            <a:spAutoFit/>
          </a:bodyPr>
          <a:lstStyle/>
          <a:p>
            <a:r>
              <a:rPr lang="zh-CN" altLang="en-US" sz="3600" b="1" dirty="0" smtClean="0">
                <a:latin typeface="黑体" panose="02010609060101010101" pitchFamily="49" charset="-122"/>
                <a:ea typeface="黑体" panose="02010609060101010101" pitchFamily="49" charset="-122"/>
                <a:sym typeface="+mn-ea"/>
              </a:rPr>
              <a:t>拟题思路</a:t>
            </a:r>
            <a:endParaRPr lang="zh-CN" altLang="en-US" dirty="0">
              <a:latin typeface="Times New Roman" panose="02020603050405020304" pitchFamily="18" charset="0"/>
              <a:ea typeface="微软雅黑" panose="020B0503020204020204" pitchFamily="34" charset="-122"/>
            </a:endParaRPr>
          </a:p>
        </p:txBody>
      </p:sp>
      <p:sp>
        <p:nvSpPr>
          <p:cNvPr id="2" name="矩形 1"/>
          <p:cNvSpPr/>
          <p:nvPr/>
        </p:nvSpPr>
        <p:spPr>
          <a:xfrm>
            <a:off x="683568" y="2004319"/>
            <a:ext cx="8208912" cy="1514261"/>
          </a:xfrm>
          <a:prstGeom prst="rect">
            <a:avLst/>
          </a:prstGeom>
        </p:spPr>
        <p:txBody>
          <a:bodyPr wrap="square">
            <a:spAutoFit/>
          </a:bodyPr>
          <a:lstStyle/>
          <a:p>
            <a:pPr lvl="0">
              <a:lnSpc>
                <a:spcPct val="110000"/>
              </a:lnSpc>
            </a:pPr>
            <a:r>
              <a:rPr lang="zh-CN" altLang="en-US" sz="2800" b="1" smtClean="0">
                <a:solidFill>
                  <a:prstClr val="black"/>
                </a:solidFill>
                <a:latin typeface="宋体" pitchFamily="2" charset="-122"/>
                <a:ea typeface="宋体" pitchFamily="2" charset="-122"/>
              </a:rPr>
              <a:t>    用</a:t>
            </a:r>
            <a:r>
              <a:rPr lang="zh-CN" altLang="en-US" sz="2800" b="1">
                <a:solidFill>
                  <a:prstClr val="black"/>
                </a:solidFill>
                <a:latin typeface="宋体" pitchFamily="2" charset="-122"/>
                <a:ea typeface="宋体" pitchFamily="2" charset="-122"/>
              </a:rPr>
              <a:t>具体瞬间</a:t>
            </a:r>
            <a:r>
              <a:rPr lang="en-US" altLang="zh-CN" sz="2800" b="1">
                <a:solidFill>
                  <a:prstClr val="black"/>
                </a:solidFill>
                <a:latin typeface="宋体" pitchFamily="2" charset="-122"/>
                <a:ea typeface="宋体" pitchFamily="2" charset="-122"/>
              </a:rPr>
              <a:t>+</a:t>
            </a:r>
            <a:r>
              <a:rPr lang="zh-CN" altLang="en-US" sz="2800" b="1">
                <a:solidFill>
                  <a:prstClr val="black"/>
                </a:solidFill>
                <a:latin typeface="宋体" pitchFamily="2" charset="-122"/>
                <a:ea typeface="宋体" pitchFamily="2" charset="-122"/>
              </a:rPr>
              <a:t>我长大了或“那一刻，我长大了”拟题，如</a:t>
            </a:r>
            <a:r>
              <a:rPr lang="en-US" altLang="zh-CN" sz="2800" b="1">
                <a:solidFill>
                  <a:prstClr val="black"/>
                </a:solidFill>
                <a:latin typeface="宋体" pitchFamily="2" charset="-122"/>
                <a:ea typeface="宋体" pitchFamily="2" charset="-122"/>
              </a:rPr>
              <a:t>《</a:t>
            </a:r>
            <a:r>
              <a:rPr lang="zh-CN" altLang="en-US" sz="2800" b="1">
                <a:solidFill>
                  <a:prstClr val="black"/>
                </a:solidFill>
                <a:latin typeface="宋体" pitchFamily="2" charset="-122"/>
                <a:ea typeface="宋体" pitchFamily="2" charset="-122"/>
              </a:rPr>
              <a:t>演讲成功了，我长大了</a:t>
            </a:r>
            <a:r>
              <a:rPr lang="en-US" altLang="zh-CN" sz="2800" b="1">
                <a:solidFill>
                  <a:prstClr val="black"/>
                </a:solidFill>
                <a:latin typeface="宋体" pitchFamily="2" charset="-122"/>
                <a:ea typeface="宋体" pitchFamily="2" charset="-122"/>
              </a:rPr>
              <a:t>》《</a:t>
            </a:r>
            <a:r>
              <a:rPr lang="zh-CN" altLang="en-US" sz="2800" b="1">
                <a:solidFill>
                  <a:prstClr val="black"/>
                </a:solidFill>
                <a:latin typeface="宋体" pitchFamily="2" charset="-122"/>
                <a:ea typeface="宋体" pitchFamily="2" charset="-122"/>
              </a:rPr>
              <a:t>稳稳地骑好自行车的那一刻，我长大了</a:t>
            </a:r>
            <a:r>
              <a:rPr lang="en-US" altLang="zh-CN" sz="2800" b="1">
                <a:solidFill>
                  <a:prstClr val="black"/>
                </a:solidFill>
                <a:latin typeface="宋体" pitchFamily="2" charset="-122"/>
                <a:ea typeface="宋体" pitchFamily="2" charset="-122"/>
              </a:rPr>
              <a:t>》</a:t>
            </a:r>
            <a:r>
              <a:rPr lang="zh-CN" altLang="en-US" sz="2800" b="1">
                <a:solidFill>
                  <a:prstClr val="black"/>
                </a:solidFill>
                <a:latin typeface="宋体" pitchFamily="2" charset="-122"/>
                <a:ea typeface="宋体" pitchFamily="2" charset="-122"/>
              </a:rPr>
              <a:t>等</a:t>
            </a:r>
            <a:r>
              <a:rPr lang="zh-CN" altLang="en-US" sz="2800" b="1" smtClean="0">
                <a:solidFill>
                  <a:prstClr val="black"/>
                </a:solidFill>
                <a:latin typeface="宋体" pitchFamily="2" charset="-122"/>
                <a:ea typeface="宋体" pitchFamily="2" charset="-122"/>
              </a:rPr>
              <a:t>。</a:t>
            </a:r>
            <a:endParaRPr lang="en-US" altLang="zh-CN" sz="2800" b="1" smtClean="0">
              <a:solidFill>
                <a:prstClr val="black"/>
              </a:solidFill>
              <a:latin typeface="宋体" pitchFamily="2" charset="-122"/>
              <a:ea typeface="宋体" pitchFamily="2" charset="-122"/>
            </a:endParaRPr>
          </a:p>
        </p:txBody>
      </p:sp>
      <p:sp>
        <p:nvSpPr>
          <p:cNvPr id="4" name="矩形 3"/>
          <p:cNvSpPr/>
          <p:nvPr/>
        </p:nvSpPr>
        <p:spPr>
          <a:xfrm>
            <a:off x="683568" y="3475681"/>
            <a:ext cx="8280920" cy="1040285"/>
          </a:xfrm>
          <a:prstGeom prst="rect">
            <a:avLst/>
          </a:prstGeom>
        </p:spPr>
        <p:txBody>
          <a:bodyPr wrap="square">
            <a:spAutoFit/>
          </a:bodyPr>
          <a:lstStyle/>
          <a:p>
            <a:pPr lvl="0">
              <a:lnSpc>
                <a:spcPct val="110000"/>
              </a:lnSpc>
            </a:pPr>
            <a:r>
              <a:rPr lang="zh-CN" altLang="en-US" sz="2800" b="1" smtClean="0">
                <a:solidFill>
                  <a:prstClr val="black"/>
                </a:solidFill>
                <a:latin typeface="宋体" pitchFamily="2" charset="-122"/>
                <a:ea typeface="宋体" pitchFamily="2" charset="-122"/>
              </a:rPr>
              <a:t>    用</a:t>
            </a:r>
            <a:r>
              <a:rPr lang="zh-CN" altLang="en-US" sz="2800" b="1">
                <a:solidFill>
                  <a:prstClr val="black"/>
                </a:solidFill>
                <a:latin typeface="宋体" pitchFamily="2" charset="-122"/>
                <a:ea typeface="宋体" pitchFamily="2" charset="-122"/>
              </a:rPr>
              <a:t>事物拟题，如</a:t>
            </a:r>
            <a:r>
              <a:rPr lang="en-US" altLang="zh-CN" sz="2800" b="1">
                <a:solidFill>
                  <a:prstClr val="black"/>
                </a:solidFill>
                <a:latin typeface="宋体" pitchFamily="2" charset="-122"/>
                <a:ea typeface="宋体" pitchFamily="2" charset="-122"/>
              </a:rPr>
              <a:t>《</a:t>
            </a:r>
            <a:r>
              <a:rPr lang="zh-CN" altLang="en-US" sz="2800" b="1">
                <a:solidFill>
                  <a:prstClr val="black"/>
                </a:solidFill>
                <a:latin typeface="宋体" pitchFamily="2" charset="-122"/>
                <a:ea typeface="宋体" pitchFamily="2" charset="-122"/>
              </a:rPr>
              <a:t>妈妈的白发</a:t>
            </a:r>
            <a:r>
              <a:rPr lang="en-US" altLang="zh-CN" sz="2800" b="1">
                <a:solidFill>
                  <a:prstClr val="black"/>
                </a:solidFill>
                <a:latin typeface="宋体" pitchFamily="2" charset="-122"/>
                <a:ea typeface="宋体" pitchFamily="2" charset="-122"/>
              </a:rPr>
              <a:t>》《</a:t>
            </a:r>
            <a:r>
              <a:rPr lang="zh-CN" altLang="en-US" sz="2800" b="1">
                <a:solidFill>
                  <a:prstClr val="black"/>
                </a:solidFill>
                <a:latin typeface="宋体" pitchFamily="2" charset="-122"/>
                <a:ea typeface="宋体" pitchFamily="2" charset="-122"/>
              </a:rPr>
              <a:t>卧在碗底的荷包蛋</a:t>
            </a:r>
            <a:r>
              <a:rPr lang="en-US" altLang="zh-CN" sz="2800" b="1">
                <a:solidFill>
                  <a:prstClr val="black"/>
                </a:solidFill>
                <a:latin typeface="宋体" pitchFamily="2" charset="-122"/>
                <a:ea typeface="宋体" pitchFamily="2" charset="-122"/>
              </a:rPr>
              <a:t>》</a:t>
            </a:r>
            <a:r>
              <a:rPr lang="zh-CN" altLang="en-US" sz="2800" b="1">
                <a:solidFill>
                  <a:prstClr val="black"/>
                </a:solidFill>
                <a:latin typeface="宋体" pitchFamily="2" charset="-122"/>
                <a:ea typeface="宋体" pitchFamily="2" charset="-122"/>
              </a:rPr>
              <a:t>等。</a:t>
            </a:r>
            <a:endParaRPr lang="zh-CN" altLang="zh-CN" sz="2800" b="1" dirty="0">
              <a:solidFill>
                <a:prstClr val="black"/>
              </a:solidFill>
              <a:latin typeface="宋体" pitchFamily="2" charset="-122"/>
              <a:ea typeface="宋体" pitchFamily="2" charset="-122"/>
            </a:endParaRPr>
          </a:p>
        </p:txBody>
      </p:sp>
    </p:spTree>
    <p:extLst>
      <p:ext uri="{BB962C8B-B14F-4D97-AF65-F5344CB8AC3E}">
        <p14:creationId xmlns:p14="http://schemas.microsoft.com/office/powerpoint/2010/main" val="2092133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1840" y="915566"/>
            <a:ext cx="5112568" cy="2694969"/>
          </a:xfrm>
          <a:prstGeom prst="rect">
            <a:avLst/>
          </a:prstGeom>
          <a:noFill/>
          <a:effectLst>
            <a:softEdge rad="127000"/>
          </a:effectLst>
        </p:spPr>
        <p:txBody>
          <a:bodyPr wrap="square" lIns="68580" tIns="34290" rIns="68580" bIns="34290" rtlCol="0">
            <a:spAutoFit/>
          </a:bodyPr>
          <a:lstStyle/>
          <a:p>
            <a:pPr>
              <a:lnSpc>
                <a:spcPct val="150000"/>
              </a:lnSpc>
            </a:pPr>
            <a:r>
              <a:rPr lang="zh-CN" altLang="en-US" sz="4000" smtClean="0">
                <a:solidFill>
                  <a:prstClr val="black"/>
                </a:solidFill>
                <a:latin typeface="黑体" pitchFamily="49" charset="-122"/>
                <a:ea typeface="黑体" pitchFamily="49" charset="-122"/>
              </a:rPr>
              <a:t>    一起</a:t>
            </a:r>
            <a:r>
              <a:rPr lang="zh-CN" altLang="en-US" sz="4000" dirty="0" smtClean="0">
                <a:solidFill>
                  <a:prstClr val="black"/>
                </a:solidFill>
                <a:latin typeface="黑体" pitchFamily="49" charset="-122"/>
                <a:ea typeface="黑体" pitchFamily="49" charset="-122"/>
              </a:rPr>
              <a:t>来看看课本中为我们提供了哪些瞬间。</a:t>
            </a:r>
            <a:endParaRPr lang="zh-CN" altLang="en-US" sz="4000" dirty="0">
              <a:solidFill>
                <a:prstClr val="black"/>
              </a:solidFill>
              <a:latin typeface="黑体" pitchFamily="49" charset="-122"/>
              <a:ea typeface="黑体" pitchFamily="49"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extLst>
      <p:ext uri="{BB962C8B-B14F-4D97-AF65-F5344CB8AC3E}">
        <p14:creationId xmlns:p14="http://schemas.microsoft.com/office/powerpoint/2010/main" val="3459511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5566" y="675466"/>
            <a:ext cx="5210530" cy="1569660"/>
          </a:xfrm>
          <a:prstGeom prst="rect">
            <a:avLst/>
          </a:prstGeom>
          <a:noFill/>
        </p:spPr>
        <p:txBody>
          <a:bodyPr wrap="square" rtlCol="0">
            <a:spAutoFit/>
          </a:bodyPr>
          <a:lstStyle/>
          <a:p>
            <a:r>
              <a:rPr lang="zh-CN" altLang="en-US" sz="3200" b="1" dirty="0" smtClean="0">
                <a:latin typeface="楷体" charset="-122"/>
                <a:ea typeface="楷体" charset="-122"/>
              </a:rPr>
              <a:t>    今年我过生日，妈妈给我切蛋糕的时候，我发现她的眼角出现了浅浅的皱纹。</a:t>
            </a:r>
            <a:endParaRPr lang="zh-CN" altLang="en-US" sz="3200" b="1" dirty="0">
              <a:latin typeface="楷体" charset="-122"/>
              <a:ea typeface="楷体" charset="-122"/>
            </a:endParaRPr>
          </a:p>
        </p:txBody>
      </p:sp>
      <p:sp>
        <p:nvSpPr>
          <p:cNvPr id="5" name="矩形 4"/>
          <p:cNvSpPr/>
          <p:nvPr/>
        </p:nvSpPr>
        <p:spPr>
          <a:xfrm>
            <a:off x="225566" y="2706646"/>
            <a:ext cx="5019833" cy="1569660"/>
          </a:xfrm>
          <a:prstGeom prst="rect">
            <a:avLst/>
          </a:prstGeom>
          <a:ln w="6350">
            <a:solidFill>
              <a:schemeClr val="accent2">
                <a:lumMod val="75000"/>
              </a:schemeClr>
            </a:solidFill>
            <a:prstDash val="sysDash"/>
          </a:ln>
        </p:spPr>
        <p:txBody>
          <a:bodyPr wrap="square">
            <a:spAutoFit/>
          </a:bodyPr>
          <a:lstStyle/>
          <a:p>
            <a:r>
              <a:rPr lang="zh-CN" altLang="en-US" sz="3200" b="1" dirty="0" smtClean="0">
                <a:latin typeface="宋体" pitchFamily="2" charset="-122"/>
                <a:ea typeface="宋体" pitchFamily="2" charset="-122"/>
              </a:rPr>
              <a:t>    妈妈每天为我，为我们这个家操劳，妈妈在慢慢变老，而我长大了。</a:t>
            </a:r>
            <a:endParaRPr lang="zh-CN" altLang="en-US" sz="3200" b="1" dirty="0">
              <a:latin typeface="宋体" pitchFamily="2" charset="-122"/>
              <a:ea typeface="宋体" pitchFamily="2" charset="-122"/>
            </a:endParaRPr>
          </a:p>
        </p:txBody>
      </p:sp>
      <p:cxnSp>
        <p:nvCxnSpPr>
          <p:cNvPr id="7" name="直接连接符 6"/>
          <p:cNvCxnSpPr/>
          <p:nvPr/>
        </p:nvCxnSpPr>
        <p:spPr>
          <a:xfrm>
            <a:off x="852911" y="2229657"/>
            <a:ext cx="410445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4760" y="843558"/>
            <a:ext cx="3561021" cy="264791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876" y="771550"/>
            <a:ext cx="5259244" cy="2377574"/>
          </a:xfrm>
          <a:prstGeom prst="rect">
            <a:avLst/>
          </a:prstGeom>
          <a:noFill/>
        </p:spPr>
        <p:txBody>
          <a:bodyPr wrap="square" rtlCol="0">
            <a:spAutoFit/>
          </a:bodyPr>
          <a:lstStyle/>
          <a:p>
            <a:pPr>
              <a:lnSpc>
                <a:spcPct val="120000"/>
              </a:lnSpc>
            </a:pPr>
            <a:r>
              <a:rPr lang="zh-CN" altLang="en-US" sz="3200" b="1" dirty="0" smtClean="0">
                <a:latin typeface="楷体" charset="-122"/>
                <a:ea typeface="楷体" charset="-122"/>
              </a:rPr>
              <a:t>    今天爷爷走了很远的路，给我买了一双心爱的球鞋。接过爷爷递来的球鞋，我感觉手上沉甸甸的</a:t>
            </a:r>
            <a:r>
              <a:rPr lang="en-US" altLang="zh-CN" sz="3200" b="1" dirty="0" smtClean="0">
                <a:latin typeface="楷体" charset="-122"/>
                <a:ea typeface="楷体" charset="-122"/>
              </a:rPr>
              <a:t>……</a:t>
            </a:r>
            <a:endParaRPr lang="zh-CN" altLang="en-US" sz="3200" b="1" dirty="0">
              <a:latin typeface="楷体" charset="-122"/>
              <a:ea typeface="楷体" charset="-122"/>
            </a:endParaRPr>
          </a:p>
        </p:txBody>
      </p:sp>
      <p:cxnSp>
        <p:nvCxnSpPr>
          <p:cNvPr id="6" name="直接连接符 5"/>
          <p:cNvCxnSpPr/>
          <p:nvPr/>
        </p:nvCxnSpPr>
        <p:spPr>
          <a:xfrm>
            <a:off x="447635" y="2499742"/>
            <a:ext cx="4951031"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60746" y="3105682"/>
            <a:ext cx="3748554" cy="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2876" y="3435846"/>
            <a:ext cx="4896544" cy="1077218"/>
          </a:xfrm>
          <a:prstGeom prst="rect">
            <a:avLst/>
          </a:prstGeom>
          <a:ln w="6350">
            <a:solidFill>
              <a:schemeClr val="accent2">
                <a:lumMod val="75000"/>
              </a:schemeClr>
            </a:solidFill>
            <a:prstDash val="sysDash"/>
          </a:ln>
        </p:spPr>
        <p:txBody>
          <a:bodyPr wrap="square">
            <a:spAutoFit/>
          </a:bodyPr>
          <a:lstStyle/>
          <a:p>
            <a:r>
              <a:rPr lang="zh-CN" altLang="en-US" sz="3200" b="1" dirty="0">
                <a:latin typeface="宋体" pitchFamily="2" charset="-122"/>
                <a:ea typeface="宋体" pitchFamily="2" charset="-122"/>
              </a:rPr>
              <a:t>    爷爷为了我而忙碌辛劳，我感觉到自己长大了。</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0345" y="771550"/>
            <a:ext cx="3286424" cy="27847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4606" y="731585"/>
            <a:ext cx="5415546" cy="2931572"/>
          </a:xfrm>
          <a:prstGeom prst="rect">
            <a:avLst/>
          </a:prstGeom>
          <a:noFill/>
        </p:spPr>
        <p:txBody>
          <a:bodyPr wrap="square" rtlCol="0">
            <a:spAutoFit/>
          </a:bodyPr>
          <a:lstStyle/>
          <a:p>
            <a:pPr>
              <a:lnSpc>
                <a:spcPct val="150000"/>
              </a:lnSpc>
            </a:pPr>
            <a:r>
              <a:rPr lang="zh-CN" altLang="en-US" sz="3200" dirty="0" smtClean="0">
                <a:latin typeface="楷体" charset="-122"/>
                <a:ea typeface="楷体" charset="-122"/>
              </a:rPr>
              <a:t>    </a:t>
            </a:r>
            <a:r>
              <a:rPr lang="zh-CN" altLang="en-US" sz="3200" b="1" dirty="0">
                <a:latin typeface="楷体" charset="-122"/>
                <a:ea typeface="楷体" charset="-122"/>
              </a:rPr>
              <a:t>三年级的时候，第一次在全校开学典礼上发言，我很紧张。看到</a:t>
            </a:r>
            <a:r>
              <a:rPr lang="zh-CN" altLang="en-US" sz="3200" b="1" dirty="0" smtClean="0">
                <a:latin typeface="楷体" charset="-122"/>
                <a:ea typeface="楷体" charset="-122"/>
              </a:rPr>
              <a:t>同学们鼓励的目光，我又有了信心</a:t>
            </a:r>
            <a:r>
              <a:rPr lang="en-US" altLang="zh-CN" sz="3200" b="1" dirty="0" smtClean="0">
                <a:latin typeface="楷体" charset="-122"/>
                <a:ea typeface="楷体" charset="-122"/>
              </a:rPr>
              <a:t>……</a:t>
            </a:r>
            <a:endParaRPr lang="zh-CN" altLang="en-US" sz="3200" b="1" dirty="0">
              <a:latin typeface="楷体" charset="-122"/>
              <a:ea typeface="楷体" charset="-122"/>
            </a:endParaRPr>
          </a:p>
        </p:txBody>
      </p:sp>
      <p:cxnSp>
        <p:nvCxnSpPr>
          <p:cNvPr id="5" name="直接连接符 4"/>
          <p:cNvCxnSpPr/>
          <p:nvPr/>
        </p:nvCxnSpPr>
        <p:spPr>
          <a:xfrm>
            <a:off x="1853366" y="3661569"/>
            <a:ext cx="3290138"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24606" y="3867894"/>
            <a:ext cx="8079842" cy="1077218"/>
          </a:xfrm>
          <a:prstGeom prst="rect">
            <a:avLst/>
          </a:prstGeom>
          <a:ln w="6350">
            <a:solidFill>
              <a:schemeClr val="accent2">
                <a:lumMod val="75000"/>
              </a:schemeClr>
            </a:solidFill>
            <a:prstDash val="sysDash"/>
          </a:ln>
        </p:spPr>
        <p:txBody>
          <a:bodyPr wrap="square">
            <a:spAutoFit/>
          </a:bodyPr>
          <a:lstStyle/>
          <a:p>
            <a:r>
              <a:rPr lang="zh-CN" altLang="en-US" sz="3200" b="1" dirty="0">
                <a:latin typeface="宋体" pitchFamily="2" charset="-122"/>
                <a:ea typeface="宋体" pitchFamily="2" charset="-122"/>
              </a:rPr>
              <a:t>    能够自信地展示自己，让我感觉到自己长大了。</a:t>
            </a:r>
          </a:p>
        </p:txBody>
      </p:sp>
      <p:pic>
        <p:nvPicPr>
          <p:cNvPr id="1026" name="Picture 2" descr="https://timgsa.baidu.com/timg?image&amp;quality=80&amp;size=b9999_10000&amp;sec=1577424031997&amp;di=76844c71fbf943b4ca13101dfb6a4e76&amp;imgtype=0&amp;src=http%3A%2F%2Fbpic.588ku.com%2Felement_origin_min_pic%2F16%2F07%2F04%2F17577a25f34de3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915566"/>
            <a:ext cx="2880320" cy="2880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87824" y="1099884"/>
            <a:ext cx="5165701" cy="269496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itchFamily="49" charset="-122"/>
                <a:ea typeface="黑体" pitchFamily="49" charset="-122"/>
              </a:defRPr>
            </a:lvl1pPr>
          </a:lstStyle>
          <a:p>
            <a:r>
              <a:rPr lang="zh-CN" altLang="en-US" dirty="0"/>
              <a:t>    哪个时刻、哪件事情让你突然觉得自己长大了？</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extLst>
      <p:ext uri="{BB962C8B-B14F-4D97-AF65-F5344CB8AC3E}">
        <p14:creationId xmlns:p14="http://schemas.microsoft.com/office/powerpoint/2010/main" val="3339954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
          <p:cNvSpPr txBox="1"/>
          <p:nvPr/>
        </p:nvSpPr>
        <p:spPr>
          <a:xfrm>
            <a:off x="699821" y="3857634"/>
            <a:ext cx="3607240"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跟妈妈学包饺子</a:t>
            </a:r>
            <a:endParaRPr lang="zh-CN" altLang="en-US" sz="3600" b="1" dirty="0">
              <a:latin typeface="楷体" panose="02010609060101010101" pitchFamily="49" charset="-122"/>
              <a:ea typeface="楷体" panose="02010609060101010101" pitchFamily="49" charset="-122"/>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53" y="1107666"/>
            <a:ext cx="3384376" cy="2470969"/>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8" name="文本框 2"/>
          <p:cNvSpPr txBox="1"/>
          <p:nvPr/>
        </p:nvSpPr>
        <p:spPr>
          <a:xfrm>
            <a:off x="4948293" y="3857634"/>
            <a:ext cx="3656155"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3600" b="1" dirty="0" smtClean="0">
                <a:latin typeface="楷体" panose="02010609060101010101" pitchFamily="49" charset="-122"/>
                <a:ea typeface="楷体" panose="02010609060101010101" pitchFamily="49" charset="-122"/>
              </a:rPr>
              <a:t>照顾生病的妈妈</a:t>
            </a:r>
            <a:endParaRPr lang="zh-CN" altLang="en-US" sz="3600" b="1" dirty="0">
              <a:latin typeface="楷体" panose="02010609060101010101" pitchFamily="49" charset="-122"/>
              <a:ea typeface="楷体" panose="02010609060101010101" pitchFamily="49" charset="-122"/>
            </a:endParaRPr>
          </a:p>
        </p:txBody>
      </p:sp>
      <p:grpSp>
        <p:nvGrpSpPr>
          <p:cNvPr id="3" name="组合 2"/>
          <p:cNvGrpSpPr/>
          <p:nvPr/>
        </p:nvGrpSpPr>
        <p:grpSpPr>
          <a:xfrm>
            <a:off x="5158287" y="1122921"/>
            <a:ext cx="3236166" cy="2493255"/>
            <a:chOff x="5283925" y="1122921"/>
            <a:chExt cx="3236166" cy="2493255"/>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3925" y="1122921"/>
              <a:ext cx="3236166" cy="2493255"/>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1280275"/>
              <a:ext cx="1028058" cy="6775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9317229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p:cNvSpPr txBox="1"/>
          <p:nvPr/>
        </p:nvSpPr>
        <p:spPr>
          <a:xfrm>
            <a:off x="5160604" y="3723878"/>
            <a:ext cx="3011796"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3600" b="1" dirty="0" smtClean="0">
                <a:latin typeface="楷体" panose="02010609060101010101" pitchFamily="49" charset="-122"/>
                <a:ea typeface="楷体" panose="02010609060101010101" pitchFamily="49" charset="-122"/>
              </a:rPr>
              <a:t>一个人走夜路</a:t>
            </a:r>
            <a:endParaRPr lang="zh-CN" altLang="en-US" sz="3600" b="1" dirty="0">
              <a:latin typeface="楷体" panose="02010609060101010101" pitchFamily="49" charset="-122"/>
              <a:ea typeface="楷体" panose="02010609060101010101" pitchFamily="49" charset="-122"/>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900" y="699541"/>
            <a:ext cx="2663205" cy="2859729"/>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8" name="文本框 2"/>
          <p:cNvSpPr txBox="1"/>
          <p:nvPr/>
        </p:nvSpPr>
        <p:spPr>
          <a:xfrm>
            <a:off x="899592" y="3801779"/>
            <a:ext cx="3590101" cy="646331"/>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3600" b="1" dirty="0" smtClean="0">
                <a:latin typeface="楷体" panose="02010609060101010101" pitchFamily="49" charset="-122"/>
                <a:ea typeface="楷体" panose="02010609060101010101" pitchFamily="49" charset="-122"/>
              </a:rPr>
              <a:t>为大家表演节目</a:t>
            </a:r>
            <a:endParaRPr lang="zh-CN" altLang="en-US" sz="3600" b="1" dirty="0">
              <a:latin typeface="楷体" panose="02010609060101010101" pitchFamily="49" charset="-122"/>
              <a:ea typeface="楷体" panose="02010609060101010101" pitchFamily="49" charset="-122"/>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087" y="699542"/>
            <a:ext cx="2853110" cy="2859728"/>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712140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139" y="850172"/>
            <a:ext cx="5688632" cy="3116238"/>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itchFamily="49" charset="-122"/>
                <a:ea typeface="黑体" pitchFamily="49" charset="-122"/>
              </a:defRPr>
            </a:lvl1pPr>
          </a:lstStyle>
          <a:p>
            <a:r>
              <a:rPr lang="zh-CN" altLang="en-US" sz="4400" smtClean="0"/>
              <a:t>    想一想</a:t>
            </a:r>
            <a:r>
              <a:rPr lang="zh-CN" altLang="en-US" sz="4400" dirty="0"/>
              <a:t>：我们可以从哪些方面来写这件事？</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extLst>
      <p:ext uri="{BB962C8B-B14F-4D97-AF65-F5344CB8AC3E}">
        <p14:creationId xmlns:p14="http://schemas.microsoft.com/office/powerpoint/2010/main" val="464221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4713" y="1430841"/>
            <a:ext cx="3694907" cy="249555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组合 5"/>
          <p:cNvGrpSpPr/>
          <p:nvPr/>
        </p:nvGrpSpPr>
        <p:grpSpPr>
          <a:xfrm>
            <a:off x="1102927" y="808230"/>
            <a:ext cx="2376264" cy="648071"/>
            <a:chOff x="1115616" y="627534"/>
            <a:chExt cx="2736304" cy="648071"/>
          </a:xfrm>
        </p:grpSpPr>
        <p:sp>
          <p:nvSpPr>
            <p:cNvPr id="4" name="矩形标注 3"/>
            <p:cNvSpPr/>
            <p:nvPr/>
          </p:nvSpPr>
          <p:spPr>
            <a:xfrm>
              <a:off x="1115616" y="627534"/>
              <a:ext cx="2736304" cy="648071"/>
            </a:xfrm>
            <a:prstGeom prst="wedgeRectCallout">
              <a:avLst>
                <a:gd name="adj1" fmla="val 50679"/>
                <a:gd name="adj2" fmla="val 102183"/>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5" name="TextBox 4"/>
            <p:cNvSpPr txBox="1"/>
            <p:nvPr/>
          </p:nvSpPr>
          <p:spPr>
            <a:xfrm>
              <a:off x="1115616" y="689959"/>
              <a:ext cx="2736304" cy="58477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怎么做馅儿</a:t>
              </a:r>
            </a:p>
          </p:txBody>
        </p:sp>
      </p:grpSp>
      <p:grpSp>
        <p:nvGrpSpPr>
          <p:cNvPr id="6" name="组合 6"/>
          <p:cNvGrpSpPr/>
          <p:nvPr/>
        </p:nvGrpSpPr>
        <p:grpSpPr>
          <a:xfrm>
            <a:off x="3832281" y="393471"/>
            <a:ext cx="2520280" cy="648071"/>
            <a:chOff x="1115616" y="627534"/>
            <a:chExt cx="3302843" cy="648071"/>
          </a:xfrm>
        </p:grpSpPr>
        <p:sp>
          <p:nvSpPr>
            <p:cNvPr id="8" name="矩形标注 7"/>
            <p:cNvSpPr/>
            <p:nvPr/>
          </p:nvSpPr>
          <p:spPr>
            <a:xfrm>
              <a:off x="1115616" y="627534"/>
              <a:ext cx="3231714" cy="648071"/>
            </a:xfrm>
            <a:prstGeom prst="wedgeRectCallout">
              <a:avLst>
                <a:gd name="adj1" fmla="val -23814"/>
                <a:gd name="adj2" fmla="val 112471"/>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9" name="TextBox 8"/>
            <p:cNvSpPr txBox="1"/>
            <p:nvPr/>
          </p:nvSpPr>
          <p:spPr>
            <a:xfrm>
              <a:off x="1250107" y="689959"/>
              <a:ext cx="3168352" cy="52322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怎么包饺子</a:t>
              </a:r>
            </a:p>
          </p:txBody>
        </p:sp>
      </p:grpSp>
      <p:grpSp>
        <p:nvGrpSpPr>
          <p:cNvPr id="7" name="组合 9"/>
          <p:cNvGrpSpPr/>
          <p:nvPr/>
        </p:nvGrpSpPr>
        <p:grpSpPr>
          <a:xfrm>
            <a:off x="251520" y="1907336"/>
            <a:ext cx="2039539" cy="720080"/>
            <a:chOff x="1083974" y="627534"/>
            <a:chExt cx="2767946" cy="585645"/>
          </a:xfrm>
        </p:grpSpPr>
        <p:sp>
          <p:nvSpPr>
            <p:cNvPr id="11" name="矩形标注 10"/>
            <p:cNvSpPr/>
            <p:nvPr/>
          </p:nvSpPr>
          <p:spPr>
            <a:xfrm>
              <a:off x="1115616" y="627534"/>
              <a:ext cx="2736304" cy="585645"/>
            </a:xfrm>
            <a:prstGeom prst="wedgeRectCallout">
              <a:avLst>
                <a:gd name="adj1" fmla="val 69128"/>
                <a:gd name="adj2" fmla="val -4613"/>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12" name="TextBox 11"/>
            <p:cNvSpPr txBox="1"/>
            <p:nvPr/>
          </p:nvSpPr>
          <p:spPr>
            <a:xfrm>
              <a:off x="1083974" y="689959"/>
              <a:ext cx="2736304" cy="425538"/>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怎么擀皮</a:t>
              </a:r>
            </a:p>
          </p:txBody>
        </p:sp>
      </p:grpSp>
      <p:grpSp>
        <p:nvGrpSpPr>
          <p:cNvPr id="10" name="组合 12"/>
          <p:cNvGrpSpPr/>
          <p:nvPr/>
        </p:nvGrpSpPr>
        <p:grpSpPr>
          <a:xfrm>
            <a:off x="145758" y="3214692"/>
            <a:ext cx="3130098" cy="711699"/>
            <a:chOff x="569975" y="627534"/>
            <a:chExt cx="3515580" cy="1016533"/>
          </a:xfrm>
        </p:grpSpPr>
        <p:sp>
          <p:nvSpPr>
            <p:cNvPr id="14" name="矩形标注 13"/>
            <p:cNvSpPr/>
            <p:nvPr/>
          </p:nvSpPr>
          <p:spPr>
            <a:xfrm>
              <a:off x="646938" y="627534"/>
              <a:ext cx="3438617" cy="1016533"/>
            </a:xfrm>
            <a:prstGeom prst="wedgeRectCallout">
              <a:avLst>
                <a:gd name="adj1" fmla="val 56976"/>
                <a:gd name="adj2" fmla="val -95995"/>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15" name="TextBox 14"/>
            <p:cNvSpPr txBox="1"/>
            <p:nvPr/>
          </p:nvSpPr>
          <p:spPr>
            <a:xfrm>
              <a:off x="569975" y="723636"/>
              <a:ext cx="3434704" cy="74732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为什么学包饺子</a:t>
              </a:r>
            </a:p>
          </p:txBody>
        </p:sp>
      </p:grpSp>
      <p:grpSp>
        <p:nvGrpSpPr>
          <p:cNvPr id="13" name="组合 15"/>
          <p:cNvGrpSpPr/>
          <p:nvPr/>
        </p:nvGrpSpPr>
        <p:grpSpPr>
          <a:xfrm>
            <a:off x="6741133" y="3296710"/>
            <a:ext cx="1666471" cy="523220"/>
            <a:chOff x="1115616" y="627534"/>
            <a:chExt cx="2345404" cy="585645"/>
          </a:xfrm>
        </p:grpSpPr>
        <p:sp>
          <p:nvSpPr>
            <p:cNvPr id="17" name="矩形标注 16"/>
            <p:cNvSpPr/>
            <p:nvPr/>
          </p:nvSpPr>
          <p:spPr>
            <a:xfrm>
              <a:off x="1115616" y="627534"/>
              <a:ext cx="2345404" cy="585645"/>
            </a:xfrm>
            <a:prstGeom prst="wedgeRectCallout">
              <a:avLst>
                <a:gd name="adj1" fmla="val -75735"/>
                <a:gd name="adj2" fmla="val -58694"/>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18" name="TextBox 17"/>
            <p:cNvSpPr txBox="1"/>
            <p:nvPr/>
          </p:nvSpPr>
          <p:spPr>
            <a:xfrm>
              <a:off x="1115616" y="689959"/>
              <a:ext cx="2345403" cy="52322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zh-CN" dirty="0">
                  <a:solidFill>
                    <a:schemeClr val="tx1"/>
                  </a:solidFill>
                </a:rPr>
                <a:t>……</a:t>
              </a:r>
              <a:endParaRPr lang="zh-CN" altLang="en-US" dirty="0">
                <a:solidFill>
                  <a:schemeClr val="tx1"/>
                </a:solidFill>
              </a:endParaRPr>
            </a:p>
          </p:txBody>
        </p:sp>
      </p:grpSp>
      <p:grpSp>
        <p:nvGrpSpPr>
          <p:cNvPr id="16" name="组合 19"/>
          <p:cNvGrpSpPr/>
          <p:nvPr/>
        </p:nvGrpSpPr>
        <p:grpSpPr>
          <a:xfrm>
            <a:off x="6352561" y="1041542"/>
            <a:ext cx="2395901" cy="662125"/>
            <a:chOff x="1115616" y="627534"/>
            <a:chExt cx="2690964" cy="945726"/>
          </a:xfrm>
        </p:grpSpPr>
        <p:sp>
          <p:nvSpPr>
            <p:cNvPr id="21" name="矩形标注 20"/>
            <p:cNvSpPr/>
            <p:nvPr/>
          </p:nvSpPr>
          <p:spPr>
            <a:xfrm>
              <a:off x="1115616" y="627534"/>
              <a:ext cx="2690964" cy="945726"/>
            </a:xfrm>
            <a:prstGeom prst="wedgeRectCallout">
              <a:avLst>
                <a:gd name="adj1" fmla="val -77582"/>
                <a:gd name="adj2" fmla="val 51588"/>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22" name="TextBox 21"/>
            <p:cNvSpPr txBox="1"/>
            <p:nvPr/>
          </p:nvSpPr>
          <p:spPr>
            <a:xfrm>
              <a:off x="1209676" y="723636"/>
              <a:ext cx="2516031" cy="74732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怎么煮饺子</a:t>
              </a:r>
            </a:p>
          </p:txBody>
        </p:sp>
      </p:grpSp>
      <p:grpSp>
        <p:nvGrpSpPr>
          <p:cNvPr id="19" name="组合 23"/>
          <p:cNvGrpSpPr/>
          <p:nvPr/>
        </p:nvGrpSpPr>
        <p:grpSpPr>
          <a:xfrm>
            <a:off x="6340565" y="2067693"/>
            <a:ext cx="2771800" cy="667985"/>
            <a:chOff x="1019872" y="627534"/>
            <a:chExt cx="2679121" cy="954096"/>
          </a:xfrm>
        </p:grpSpPr>
        <p:sp>
          <p:nvSpPr>
            <p:cNvPr id="25" name="矩形标注 24"/>
            <p:cNvSpPr/>
            <p:nvPr/>
          </p:nvSpPr>
          <p:spPr>
            <a:xfrm>
              <a:off x="1115615" y="627534"/>
              <a:ext cx="2544354" cy="945726"/>
            </a:xfrm>
            <a:prstGeom prst="wedgeRectCallout">
              <a:avLst>
                <a:gd name="adj1" fmla="val -68733"/>
                <a:gd name="adj2" fmla="val 8432"/>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26" name="TextBox 25"/>
            <p:cNvSpPr txBox="1"/>
            <p:nvPr/>
          </p:nvSpPr>
          <p:spPr>
            <a:xfrm>
              <a:off x="1019872" y="630262"/>
              <a:ext cx="2679121" cy="951368"/>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solidFill>
                    <a:prstClr val="white"/>
                  </a:solidFill>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solidFill>
                    <a:schemeClr val="tx1"/>
                  </a:solidFill>
                </a:rPr>
                <a:t>吃饺子的情景</a:t>
              </a:r>
            </a:p>
          </p:txBody>
        </p:sp>
      </p:grpSp>
      <p:sp>
        <p:nvSpPr>
          <p:cNvPr id="27" name="矩形 26"/>
          <p:cNvSpPr/>
          <p:nvPr/>
        </p:nvSpPr>
        <p:spPr>
          <a:xfrm>
            <a:off x="3203829" y="3974171"/>
            <a:ext cx="3416320" cy="646331"/>
          </a:xfrm>
          <a:prstGeom prst="rect">
            <a:avLst/>
          </a:prstGeom>
        </p:spPr>
        <p:txBody>
          <a:bodyPr wrap="none">
            <a:spAutoFit/>
          </a:bodyPr>
          <a:lstStyle/>
          <a:p>
            <a:r>
              <a:rPr lang="zh-CN" altLang="en-US" sz="3600" b="1" dirty="0" smtClean="0">
                <a:latin typeface="楷体" pitchFamily="49" charset="-122"/>
                <a:ea typeface="楷体" pitchFamily="49" charset="-122"/>
              </a:rPr>
              <a:t>跟妈妈学包饺子</a:t>
            </a:r>
            <a:endParaRPr lang="zh-CN" altLang="en-US" sz="3600" b="1" dirty="0">
              <a:latin typeface="楷体" pitchFamily="49" charset="-122"/>
              <a:ea typeface="楷体" pitchFamily="49" charset="-122"/>
            </a:endParaRPr>
          </a:p>
        </p:txBody>
      </p:sp>
    </p:spTree>
    <p:extLst>
      <p:ext uri="{BB962C8B-B14F-4D97-AF65-F5344CB8AC3E}">
        <p14:creationId xmlns:p14="http://schemas.microsoft.com/office/powerpoint/2010/main" val="2710377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zhangye\Desktop\妈妈生病了.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750083"/>
            <a:ext cx="3259535" cy="21898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矩形 2"/>
          <p:cNvSpPr/>
          <p:nvPr/>
        </p:nvSpPr>
        <p:spPr>
          <a:xfrm>
            <a:off x="2915816" y="4071947"/>
            <a:ext cx="3427541" cy="646331"/>
          </a:xfrm>
          <a:prstGeom prst="rect">
            <a:avLst/>
          </a:prstGeom>
        </p:spPr>
        <p:txBody>
          <a:bodyPr wrap="none">
            <a:spAutoFit/>
          </a:bodyPr>
          <a:lstStyle/>
          <a:p>
            <a:r>
              <a:rPr lang="zh-CN" altLang="en-US" sz="3600" b="1" dirty="0">
                <a:latin typeface="楷体" pitchFamily="49" charset="-122"/>
                <a:ea typeface="楷体" pitchFamily="49" charset="-122"/>
              </a:rPr>
              <a:t>照顾生病的妈妈</a:t>
            </a:r>
          </a:p>
        </p:txBody>
      </p:sp>
      <p:grpSp>
        <p:nvGrpSpPr>
          <p:cNvPr id="2" name="组合 5"/>
          <p:cNvGrpSpPr/>
          <p:nvPr/>
        </p:nvGrpSpPr>
        <p:grpSpPr>
          <a:xfrm>
            <a:off x="2737635" y="600851"/>
            <a:ext cx="3360436" cy="571504"/>
            <a:chOff x="811510" y="479329"/>
            <a:chExt cx="3869594" cy="571504"/>
          </a:xfrm>
        </p:grpSpPr>
        <p:sp>
          <p:nvSpPr>
            <p:cNvPr id="4" name="矩形标注 3"/>
            <p:cNvSpPr/>
            <p:nvPr/>
          </p:nvSpPr>
          <p:spPr>
            <a:xfrm>
              <a:off x="893772" y="479329"/>
              <a:ext cx="3787332" cy="571504"/>
            </a:xfrm>
            <a:prstGeom prst="wedgeRectCallout">
              <a:avLst>
                <a:gd name="adj1" fmla="val -4704"/>
                <a:gd name="adj2" fmla="val 188374"/>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5" name="TextBox 4"/>
            <p:cNvSpPr txBox="1"/>
            <p:nvPr/>
          </p:nvSpPr>
          <p:spPr>
            <a:xfrm>
              <a:off x="811510" y="524654"/>
              <a:ext cx="3869594" cy="52322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algn="ctr">
                <a:defRPr sz="3200" b="1">
                  <a:latin typeface="楷体" pitchFamily="49" charset="-122"/>
                  <a:ea typeface="楷体" pitchFamily="49"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我怎么照顾妈妈</a:t>
              </a:r>
            </a:p>
          </p:txBody>
        </p:sp>
      </p:grpSp>
      <p:grpSp>
        <p:nvGrpSpPr>
          <p:cNvPr id="7" name="组合 9"/>
          <p:cNvGrpSpPr/>
          <p:nvPr/>
        </p:nvGrpSpPr>
        <p:grpSpPr>
          <a:xfrm>
            <a:off x="48218" y="1491630"/>
            <a:ext cx="2594527" cy="1077218"/>
            <a:chOff x="1360519" y="611817"/>
            <a:chExt cx="3521148" cy="876107"/>
          </a:xfrm>
        </p:grpSpPr>
        <p:sp>
          <p:nvSpPr>
            <p:cNvPr id="11" name="矩形标注 10"/>
            <p:cNvSpPr/>
            <p:nvPr/>
          </p:nvSpPr>
          <p:spPr>
            <a:xfrm>
              <a:off x="1360519" y="641549"/>
              <a:ext cx="3339289" cy="797695"/>
            </a:xfrm>
            <a:prstGeom prst="wedgeRectCallout">
              <a:avLst>
                <a:gd name="adj1" fmla="val 86136"/>
                <a:gd name="adj2" fmla="val -728"/>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itchFamily="49" charset="-122"/>
                <a:ea typeface="楷体" pitchFamily="49" charset="-122"/>
              </a:endParaRPr>
            </a:p>
          </p:txBody>
        </p:sp>
        <p:sp>
          <p:nvSpPr>
            <p:cNvPr id="12" name="TextBox 11"/>
            <p:cNvSpPr txBox="1"/>
            <p:nvPr/>
          </p:nvSpPr>
          <p:spPr>
            <a:xfrm>
              <a:off x="1377149" y="611817"/>
              <a:ext cx="3504518" cy="876107"/>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prstClr val="black"/>
                  </a:solidFill>
                  <a:latin typeface="楷体" pitchFamily="49" charset="-122"/>
                  <a:ea typeface="楷体" pitchFamily="49" charset="-122"/>
                </a:rPr>
                <a:t>妈妈看到我时的表现</a:t>
              </a:r>
              <a:endParaRPr lang="zh-CN" altLang="en-US" sz="3200" b="1" dirty="0">
                <a:solidFill>
                  <a:prstClr val="black"/>
                </a:solidFill>
                <a:latin typeface="楷体" pitchFamily="49" charset="-122"/>
                <a:ea typeface="楷体" pitchFamily="49" charset="-122"/>
              </a:endParaRPr>
            </a:p>
          </p:txBody>
        </p:sp>
      </p:grpSp>
      <p:grpSp>
        <p:nvGrpSpPr>
          <p:cNvPr id="10" name="组合 12"/>
          <p:cNvGrpSpPr/>
          <p:nvPr/>
        </p:nvGrpSpPr>
        <p:grpSpPr>
          <a:xfrm>
            <a:off x="285720" y="3075806"/>
            <a:ext cx="2071702" cy="1080120"/>
            <a:chOff x="1061904" y="627534"/>
            <a:chExt cx="2326839" cy="1542756"/>
          </a:xfrm>
        </p:grpSpPr>
        <p:sp>
          <p:nvSpPr>
            <p:cNvPr id="14" name="矩形标注 13"/>
            <p:cNvSpPr/>
            <p:nvPr/>
          </p:nvSpPr>
          <p:spPr>
            <a:xfrm>
              <a:off x="1115615" y="627534"/>
              <a:ext cx="2273128" cy="1524845"/>
            </a:xfrm>
            <a:prstGeom prst="wedgeRectCallout">
              <a:avLst>
                <a:gd name="adj1" fmla="val 70154"/>
                <a:gd name="adj2" fmla="val -73689"/>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itchFamily="49" charset="-122"/>
                <a:ea typeface="楷体" pitchFamily="49" charset="-122"/>
              </a:endParaRPr>
            </a:p>
          </p:txBody>
        </p:sp>
        <p:sp>
          <p:nvSpPr>
            <p:cNvPr id="15" name="TextBox 14"/>
            <p:cNvSpPr txBox="1"/>
            <p:nvPr/>
          </p:nvSpPr>
          <p:spPr>
            <a:xfrm>
              <a:off x="1061904" y="631679"/>
              <a:ext cx="2326839" cy="1538611"/>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prstClr val="black"/>
                  </a:solidFill>
                  <a:latin typeface="楷体" pitchFamily="49" charset="-122"/>
                  <a:ea typeface="楷体" pitchFamily="49" charset="-122"/>
                </a:rPr>
                <a:t> 妈妈为什么生病</a:t>
              </a:r>
              <a:endParaRPr lang="zh-CN" altLang="en-US" sz="3200" b="1" dirty="0">
                <a:solidFill>
                  <a:prstClr val="black"/>
                </a:solidFill>
                <a:latin typeface="楷体" pitchFamily="49" charset="-122"/>
                <a:ea typeface="楷体" pitchFamily="49" charset="-122"/>
              </a:endParaRPr>
            </a:p>
          </p:txBody>
        </p:sp>
      </p:grpSp>
      <p:grpSp>
        <p:nvGrpSpPr>
          <p:cNvPr id="13" name="组合 15"/>
          <p:cNvGrpSpPr/>
          <p:nvPr/>
        </p:nvGrpSpPr>
        <p:grpSpPr>
          <a:xfrm>
            <a:off x="6503847" y="3078708"/>
            <a:ext cx="1666471" cy="640546"/>
            <a:chOff x="1115616" y="627534"/>
            <a:chExt cx="2345404" cy="716969"/>
          </a:xfrm>
        </p:grpSpPr>
        <p:sp>
          <p:nvSpPr>
            <p:cNvPr id="17" name="矩形标注 16"/>
            <p:cNvSpPr/>
            <p:nvPr/>
          </p:nvSpPr>
          <p:spPr>
            <a:xfrm>
              <a:off x="1115616" y="627534"/>
              <a:ext cx="2345404" cy="585645"/>
            </a:xfrm>
            <a:prstGeom prst="wedgeRectCallout">
              <a:avLst>
                <a:gd name="adj1" fmla="val -82594"/>
                <a:gd name="adj2" fmla="val 43252"/>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itchFamily="49" charset="-122"/>
                <a:ea typeface="楷体" pitchFamily="49" charset="-122"/>
              </a:endParaRPr>
            </a:p>
          </p:txBody>
        </p:sp>
        <p:sp>
          <p:nvSpPr>
            <p:cNvPr id="18" name="TextBox 17"/>
            <p:cNvSpPr txBox="1"/>
            <p:nvPr/>
          </p:nvSpPr>
          <p:spPr>
            <a:xfrm>
              <a:off x="1115616" y="689959"/>
              <a:ext cx="2345403" cy="654544"/>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altLang="zh-CN" sz="3200" b="1" dirty="0" smtClean="0">
                  <a:solidFill>
                    <a:prstClr val="black"/>
                  </a:solidFill>
                  <a:latin typeface="楷体" pitchFamily="49" charset="-122"/>
                  <a:ea typeface="楷体" pitchFamily="49" charset="-122"/>
                </a:rPr>
                <a:t>……</a:t>
              </a:r>
              <a:endParaRPr lang="zh-CN" altLang="en-US" sz="3200" b="1" dirty="0">
                <a:solidFill>
                  <a:prstClr val="black"/>
                </a:solidFill>
                <a:latin typeface="楷体" pitchFamily="49" charset="-122"/>
                <a:ea typeface="楷体" pitchFamily="49" charset="-122"/>
              </a:endParaRPr>
            </a:p>
          </p:txBody>
        </p:sp>
      </p:grpSp>
      <p:grpSp>
        <p:nvGrpSpPr>
          <p:cNvPr id="6" name="组合 6"/>
          <p:cNvGrpSpPr/>
          <p:nvPr/>
        </p:nvGrpSpPr>
        <p:grpSpPr>
          <a:xfrm>
            <a:off x="5723969" y="1524976"/>
            <a:ext cx="3434508" cy="648071"/>
            <a:chOff x="1115616" y="627534"/>
            <a:chExt cx="4180820" cy="648071"/>
          </a:xfrm>
        </p:grpSpPr>
        <p:sp>
          <p:nvSpPr>
            <p:cNvPr id="8" name="矩形标注 7"/>
            <p:cNvSpPr/>
            <p:nvPr/>
          </p:nvSpPr>
          <p:spPr>
            <a:xfrm>
              <a:off x="1115616" y="627534"/>
              <a:ext cx="3987920" cy="648071"/>
            </a:xfrm>
            <a:prstGeom prst="wedgeRectCallout">
              <a:avLst>
                <a:gd name="adj1" fmla="val -44436"/>
                <a:gd name="adj2" fmla="val 102019"/>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a:solidFill>
                  <a:prstClr val="white"/>
                </a:solidFill>
                <a:latin typeface="楷体" pitchFamily="49" charset="-122"/>
                <a:ea typeface="楷体" pitchFamily="49" charset="-122"/>
              </a:endParaRPr>
            </a:p>
          </p:txBody>
        </p:sp>
        <p:sp>
          <p:nvSpPr>
            <p:cNvPr id="9" name="TextBox 8"/>
            <p:cNvSpPr txBox="1"/>
            <p:nvPr/>
          </p:nvSpPr>
          <p:spPr>
            <a:xfrm>
              <a:off x="1159053" y="659181"/>
              <a:ext cx="4137383" cy="58477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prstClr val="black"/>
                  </a:solidFill>
                  <a:latin typeface="楷体" pitchFamily="49" charset="-122"/>
                  <a:ea typeface="楷体" pitchFamily="49" charset="-122"/>
                </a:rPr>
                <a:t>妈妈感动的样子</a:t>
              </a:r>
              <a:endParaRPr lang="zh-CN" altLang="en-US" sz="3200" b="1" dirty="0">
                <a:solidFill>
                  <a:prstClr val="black"/>
                </a:solidFill>
                <a:latin typeface="楷体" pitchFamily="49" charset="-122"/>
                <a:ea typeface="楷体" pitchFamily="49" charset="-122"/>
              </a:endParaRPr>
            </a:p>
          </p:txBody>
        </p:sp>
      </p:grpSp>
    </p:spTree>
    <p:extLst>
      <p:ext uri="{BB962C8B-B14F-4D97-AF65-F5344CB8AC3E}">
        <p14:creationId xmlns:p14="http://schemas.microsoft.com/office/powerpoint/2010/main" val="3265565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3409" y="803793"/>
            <a:ext cx="5643602" cy="2957541"/>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400">
                <a:solidFill>
                  <a:prstClr val="black"/>
                </a:solidFill>
                <a:latin typeface="黑体" pitchFamily="49" charset="-122"/>
                <a:ea typeface="黑体" pitchFamily="49" charset="-122"/>
              </a:defRPr>
            </a:lvl1pPr>
          </a:lstStyle>
          <a:p>
            <a:r>
              <a:rPr lang="zh-CN" altLang="en-US" dirty="0"/>
              <a:t>    想一想：我们怎样才能把事情的经过写清楚呢？</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373" y="1045099"/>
            <a:ext cx="2054220" cy="2726384"/>
          </a:xfrm>
          <a:prstGeom prst="rect">
            <a:avLst/>
          </a:prstGeom>
        </p:spPr>
      </p:pic>
    </p:spTree>
    <p:extLst>
      <p:ext uri="{BB962C8B-B14F-4D97-AF65-F5344CB8AC3E}">
        <p14:creationId xmlns:p14="http://schemas.microsoft.com/office/powerpoint/2010/main" val="3538083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579765"/>
            <a:ext cx="8064896" cy="4224233"/>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400">
                <a:solidFill>
                  <a:prstClr val="black"/>
                </a:solidFill>
                <a:latin typeface="黑体" pitchFamily="49" charset="-122"/>
                <a:ea typeface="黑体" pitchFamily="49" charset="-122"/>
              </a:defRPr>
            </a:lvl1pPr>
          </a:lstStyle>
          <a:p>
            <a:r>
              <a:rPr lang="zh-CN" altLang="en-US" sz="3600" smtClean="0"/>
              <a:t>    写清</a:t>
            </a:r>
            <a:r>
              <a:rPr lang="zh-CN" altLang="en-US" sz="3600"/>
              <a:t>楚经过就</a:t>
            </a:r>
            <a:r>
              <a:rPr lang="zh-CN" altLang="en-US" sz="3600" dirty="0"/>
              <a:t>是要交代清楚记事记叙文的“六要素”，即要把事情发生的</a:t>
            </a:r>
            <a:r>
              <a:rPr lang="zh-CN" altLang="en-US" sz="3600" u="sng" dirty="0">
                <a:uFill>
                  <a:solidFill>
                    <a:srgbClr val="FF0000"/>
                  </a:solidFill>
                </a:uFill>
              </a:rPr>
              <a:t>时间、地点、人物，</a:t>
            </a:r>
            <a:r>
              <a:rPr lang="zh-CN" altLang="en-US" sz="3600" u="sng">
                <a:uFill>
                  <a:solidFill>
                    <a:srgbClr val="FF0000"/>
                  </a:solidFill>
                </a:uFill>
              </a:rPr>
              <a:t>事情</a:t>
            </a:r>
            <a:r>
              <a:rPr lang="zh-CN" altLang="en-US" sz="3600" u="sng" smtClean="0">
                <a:uFill>
                  <a:solidFill>
                    <a:srgbClr val="FF0000"/>
                  </a:solidFill>
                </a:uFill>
              </a:rPr>
              <a:t>的起因、</a:t>
            </a:r>
            <a:r>
              <a:rPr lang="zh-CN" altLang="en-US" sz="3600" u="sng" dirty="0">
                <a:uFill>
                  <a:solidFill>
                    <a:srgbClr val="FF0000"/>
                  </a:solidFill>
                </a:uFill>
              </a:rPr>
              <a:t>经过、结果</a:t>
            </a:r>
            <a:r>
              <a:rPr lang="zh-CN" altLang="en-US" sz="3600" dirty="0"/>
              <a:t>交代清楚。其中，要详细写事情的经过。 </a:t>
            </a:r>
          </a:p>
        </p:txBody>
      </p:sp>
    </p:spTree>
    <p:extLst>
      <p:ext uri="{BB962C8B-B14F-4D97-AF65-F5344CB8AC3E}">
        <p14:creationId xmlns:p14="http://schemas.microsoft.com/office/powerpoint/2010/main" val="2500739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7928" y="411510"/>
            <a:ext cx="5760640" cy="646331"/>
          </a:xfrm>
          <a:prstGeom prst="rect">
            <a:avLst/>
          </a:prstGeom>
        </p:spPr>
        <p:txBody>
          <a:bodyPr wrap="square">
            <a:spAutoFit/>
          </a:bodyPr>
          <a:lstStyle/>
          <a:p>
            <a:pPr algn="ctr"/>
            <a:r>
              <a:rPr lang="zh-CN" altLang="en-US" sz="3600" b="1" smtClean="0">
                <a:latin typeface="楷体" panose="02010609060101010101" pitchFamily="49" charset="-122"/>
                <a:ea typeface="楷体" panose="02010609060101010101" pitchFamily="49" charset="-122"/>
                <a:cs typeface="楷体" panose="02010609060101010101" pitchFamily="49" charset="-122"/>
              </a:rPr>
              <a:t>示例：那一刻，我长大了</a:t>
            </a:r>
            <a:endParaRPr lang="zh-CN" altLang="en-US" sz="3600" b="1" dirty="0">
              <a:latin typeface="楷体" panose="02010609060101010101" pitchFamily="49" charset="-122"/>
              <a:ea typeface="楷体" panose="02010609060101010101" pitchFamily="49" charset="-122"/>
              <a:cs typeface="楷体" panose="02010609060101010101" pitchFamily="49" charset="-122"/>
            </a:endParaRPr>
          </a:p>
        </p:txBody>
      </p:sp>
      <p:sp>
        <p:nvSpPr>
          <p:cNvPr id="3" name="文本框 6"/>
          <p:cNvSpPr txBox="1"/>
          <p:nvPr/>
        </p:nvSpPr>
        <p:spPr>
          <a:xfrm>
            <a:off x="3052359" y="1199922"/>
            <a:ext cx="2228248" cy="561692"/>
          </a:xfrm>
          <a:prstGeom prst="rect">
            <a:avLst/>
          </a:prstGeom>
          <a:noFill/>
        </p:spPr>
        <p:txBody>
          <a:bodyPr wrap="square" lIns="68580" tIns="34290" rIns="68580" bIns="34290">
            <a:spAutoFit/>
          </a:bodyPr>
          <a:lstStyle/>
          <a:p>
            <a:pPr eaLnBrk="1" hangingPunct="1">
              <a:buFont typeface="Arial" panose="020B0604020202020204" pitchFamily="34" charset="0"/>
              <a:buNone/>
              <a:defRPr/>
            </a:pPr>
            <a:endParaRPr lang="zh-CN" altLang="en-US" sz="3200" b="1" noProof="1">
              <a:solidFill>
                <a:srgbClr val="FF0000"/>
              </a:solidFill>
              <a:latin typeface="楷体" panose="02010609060101010101" pitchFamily="49" charset="-122"/>
              <a:ea typeface="楷体" panose="02010609060101010101" pitchFamily="49" charset="-122"/>
            </a:endParaRPr>
          </a:p>
        </p:txBody>
      </p:sp>
      <p:sp>
        <p:nvSpPr>
          <p:cNvPr id="10" name="文本框 6"/>
          <p:cNvSpPr txBox="1"/>
          <p:nvPr/>
        </p:nvSpPr>
        <p:spPr>
          <a:xfrm>
            <a:off x="144016" y="1203598"/>
            <a:ext cx="8892480" cy="3482107"/>
          </a:xfrm>
          <a:prstGeom prst="rect">
            <a:avLst/>
          </a:prstGeom>
          <a:noFill/>
        </p:spPr>
        <p:txBody>
          <a:bodyPr wrap="square" lIns="68580" tIns="34290" rIns="68580" bIns="34290">
            <a:spAutoFit/>
          </a:bodyPr>
          <a:lstStyle/>
          <a:p>
            <a:pPr>
              <a:lnSpc>
                <a:spcPct val="88000"/>
              </a:lnSpc>
              <a:defRPr/>
            </a:pPr>
            <a:r>
              <a:rPr lang="zh-CN" altLang="en-US" sz="2800" b="1" noProof="1" smtClean="0">
                <a:latin typeface="楷体" panose="02010609060101010101" pitchFamily="49" charset="-122"/>
                <a:ea typeface="楷体" panose="02010609060101010101" pitchFamily="49" charset="-122"/>
              </a:rPr>
              <a:t>    星期天</a:t>
            </a:r>
            <a:r>
              <a:rPr lang="zh-CN" altLang="en-US" sz="2800" b="1" noProof="1">
                <a:latin typeface="楷体" panose="02010609060101010101" pitchFamily="49" charset="-122"/>
                <a:ea typeface="楷体" panose="02010609060101010101" pitchFamily="49" charset="-122"/>
              </a:rPr>
              <a:t>，我写完作业，在收拾书包时，见书桌上乱七八糟，平时都是妈妈帮我收拾，今天我就自己收拾吧</a:t>
            </a:r>
            <a:r>
              <a:rPr lang="zh-CN" altLang="en-US" sz="2800" b="1" noProof="1" smtClean="0">
                <a:latin typeface="楷体" panose="02010609060101010101" pitchFamily="49" charset="-122"/>
                <a:ea typeface="楷体" panose="02010609060101010101" pitchFamily="49" charset="-122"/>
              </a:rPr>
              <a:t>！</a:t>
            </a:r>
            <a:endParaRPr lang="en-US" altLang="zh-CN" sz="2800" b="1" noProof="1" smtClean="0">
              <a:latin typeface="楷体" panose="02010609060101010101" pitchFamily="49" charset="-122"/>
              <a:ea typeface="楷体" panose="02010609060101010101" pitchFamily="49" charset="-122"/>
            </a:endParaRPr>
          </a:p>
          <a:p>
            <a:pPr>
              <a:lnSpc>
                <a:spcPct val="88000"/>
              </a:lnSpc>
              <a:defRPr/>
            </a:pPr>
            <a:r>
              <a:rPr lang="en-US" altLang="zh-CN" sz="2800" b="1" noProof="1">
                <a:latin typeface="楷体" panose="02010609060101010101" pitchFamily="49" charset="-122"/>
                <a:ea typeface="楷体" panose="02010609060101010101" pitchFamily="49" charset="-122"/>
              </a:rPr>
              <a:t> </a:t>
            </a:r>
            <a:r>
              <a:rPr lang="en-US" altLang="zh-CN" sz="2800" b="1" noProof="1" smtClean="0">
                <a:latin typeface="楷体" panose="02010609060101010101" pitchFamily="49" charset="-122"/>
                <a:ea typeface="楷体" panose="02010609060101010101" pitchFamily="49" charset="-122"/>
              </a:rPr>
              <a:t>   </a:t>
            </a:r>
            <a:r>
              <a:rPr lang="zh-CN" altLang="en-US" sz="2800" b="1" noProof="1" smtClean="0">
                <a:latin typeface="楷体" panose="02010609060101010101" pitchFamily="49" charset="-122"/>
                <a:ea typeface="楷体" panose="02010609060101010101" pitchFamily="49" charset="-122"/>
              </a:rPr>
              <a:t>首先</a:t>
            </a:r>
            <a:r>
              <a:rPr lang="zh-CN" altLang="en-US" sz="2800" b="1" noProof="1">
                <a:latin typeface="楷体" panose="02010609060101010101" pitchFamily="49" charset="-122"/>
                <a:ea typeface="楷体" panose="02010609060101010101" pitchFamily="49" charset="-122"/>
              </a:rPr>
              <a:t>，我将经常不看的书整理好</a:t>
            </a:r>
            <a:r>
              <a:rPr lang="zh-CN" altLang="en-US" sz="2800" b="1" noProof="1" smtClean="0">
                <a:latin typeface="楷体" panose="02010609060101010101" pitchFamily="49" charset="-122"/>
                <a:ea typeface="楷体" panose="02010609060101010101" pitchFamily="49" charset="-122"/>
              </a:rPr>
              <a:t>，把它们整</a:t>
            </a:r>
            <a:r>
              <a:rPr lang="zh-CN" altLang="en-US" sz="2800" b="1" noProof="1">
                <a:latin typeface="楷体" panose="02010609060101010101" pitchFamily="49" charset="-122"/>
                <a:ea typeface="楷体" panose="02010609060101010101" pitchFamily="49" charset="-122"/>
              </a:rPr>
              <a:t>齐地放到书架上。然后，把妈妈给我买的资料按语文、数学、英语的顺序，摆放在随手可以拿到的地方；把各色圆珠笔放到笔筒里。最后</a:t>
            </a:r>
            <a:r>
              <a:rPr lang="zh-CN" altLang="en-US" sz="2800" b="1" noProof="1" smtClean="0">
                <a:latin typeface="楷体" panose="02010609060101010101" pitchFamily="49" charset="-122"/>
                <a:ea typeface="楷体" panose="02010609060101010101" pitchFamily="49" charset="-122"/>
              </a:rPr>
              <a:t>，我找来一块</a:t>
            </a:r>
            <a:r>
              <a:rPr lang="zh-CN" altLang="en-US" sz="2800" b="1" noProof="1">
                <a:latin typeface="楷体" panose="02010609060101010101" pitchFamily="49" charset="-122"/>
                <a:ea typeface="楷体" panose="02010609060101010101" pitchFamily="49" charset="-122"/>
              </a:rPr>
              <a:t>抹布，浸水、拧干，轻轻将桌子</a:t>
            </a:r>
            <a:r>
              <a:rPr lang="zh-CN" altLang="en-US" sz="2800" b="1" noProof="1" smtClean="0">
                <a:latin typeface="楷体" panose="02010609060101010101" pitchFamily="49" charset="-122"/>
                <a:ea typeface="楷体" panose="02010609060101010101" pitchFamily="49" charset="-122"/>
              </a:rPr>
              <a:t>上的灰</a:t>
            </a:r>
            <a:r>
              <a:rPr lang="zh-CN" altLang="en-US" sz="2800" b="1" noProof="1">
                <a:latin typeface="楷体" panose="02010609060101010101" pitchFamily="49" charset="-122"/>
                <a:ea typeface="楷体" panose="02010609060101010101" pitchFamily="49" charset="-122"/>
              </a:rPr>
              <a:t>尘擦干净</a:t>
            </a:r>
            <a:r>
              <a:rPr lang="zh-CN" altLang="en-US" sz="2800" b="1" noProof="1" smtClean="0">
                <a:latin typeface="楷体" panose="02010609060101010101" pitchFamily="49" charset="-122"/>
                <a:ea typeface="楷体" panose="02010609060101010101" pitchFamily="49" charset="-122"/>
              </a:rPr>
              <a:t>，并将</a:t>
            </a:r>
            <a:r>
              <a:rPr lang="zh-CN" altLang="en-US" sz="2800" b="1" noProof="1">
                <a:latin typeface="楷体" panose="02010609060101010101" pitchFamily="49" charset="-122"/>
                <a:ea typeface="楷体" panose="02010609060101010101" pitchFamily="49" charset="-122"/>
              </a:rPr>
              <a:t>台灯擦干净</a:t>
            </a:r>
            <a:r>
              <a:rPr lang="zh-CN" altLang="en-US" sz="2800" b="1" noProof="1" smtClean="0">
                <a:latin typeface="楷体" panose="02010609060101010101" pitchFamily="49" charset="-122"/>
                <a:ea typeface="楷体" panose="02010609060101010101" pitchFamily="49" charset="-122"/>
              </a:rPr>
              <a:t>。</a:t>
            </a:r>
            <a:endParaRPr lang="en-US" altLang="zh-CN" sz="2800" b="1" noProof="1" smtClean="0">
              <a:latin typeface="楷体" panose="02010609060101010101" pitchFamily="49" charset="-122"/>
              <a:ea typeface="楷体" panose="02010609060101010101" pitchFamily="49" charset="-122"/>
            </a:endParaRPr>
          </a:p>
          <a:p>
            <a:pPr>
              <a:lnSpc>
                <a:spcPct val="88000"/>
              </a:lnSpc>
              <a:defRPr/>
            </a:pPr>
            <a:r>
              <a:rPr lang="en-US" altLang="zh-CN" sz="2800" b="1" noProof="1">
                <a:latin typeface="楷体" panose="02010609060101010101" pitchFamily="49" charset="-122"/>
                <a:ea typeface="楷体" panose="02010609060101010101" pitchFamily="49" charset="-122"/>
              </a:rPr>
              <a:t> </a:t>
            </a:r>
            <a:r>
              <a:rPr lang="en-US" altLang="zh-CN" sz="2800" b="1" noProof="1" smtClean="0">
                <a:latin typeface="楷体" panose="02010609060101010101" pitchFamily="49" charset="-122"/>
                <a:ea typeface="楷体" panose="02010609060101010101" pitchFamily="49" charset="-122"/>
              </a:rPr>
              <a:t>   </a:t>
            </a:r>
            <a:r>
              <a:rPr lang="zh-CN" altLang="en-US" sz="2800" b="1" noProof="1" smtClean="0">
                <a:latin typeface="楷体" panose="02010609060101010101" pitchFamily="49" charset="-122"/>
                <a:ea typeface="楷体" panose="02010609060101010101" pitchFamily="49" charset="-122"/>
              </a:rPr>
              <a:t>书桌</a:t>
            </a:r>
            <a:r>
              <a:rPr lang="zh-CN" altLang="en-US" sz="2800" b="1" noProof="1">
                <a:latin typeface="楷体" panose="02010609060101010101" pitchFamily="49" charset="-122"/>
                <a:ea typeface="楷体" panose="02010609060101010101" pitchFamily="49" charset="-122"/>
              </a:rPr>
              <a:t>整理好了，一看，哈，书桌好像变大了！坐在整理好的书桌前，这一刻，我感觉自己真棒，我长大了！</a:t>
            </a:r>
          </a:p>
        </p:txBody>
      </p:sp>
    </p:spTree>
    <p:extLst>
      <p:ext uri="{BB962C8B-B14F-4D97-AF65-F5344CB8AC3E}">
        <p14:creationId xmlns:p14="http://schemas.microsoft.com/office/powerpoint/2010/main" val="1290959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5776" y="929520"/>
            <a:ext cx="6000792" cy="269496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400">
                <a:solidFill>
                  <a:prstClr val="black"/>
                </a:solidFill>
                <a:latin typeface="黑体" pitchFamily="49" charset="-122"/>
                <a:ea typeface="黑体" pitchFamily="49" charset="-122"/>
              </a:defRPr>
            </a:lvl1pPr>
          </a:lstStyle>
          <a:p>
            <a:r>
              <a:rPr lang="zh-CN" altLang="en-US" sz="4000" smtClean="0"/>
              <a:t>    想一想</a:t>
            </a:r>
            <a:r>
              <a:rPr lang="zh-CN" altLang="en-US" sz="4000" dirty="0"/>
              <a:t>：怎样把自己感到自己长大了的“那一刻”的情形写具体呢？</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556" y="961270"/>
            <a:ext cx="2054220" cy="2726384"/>
          </a:xfrm>
          <a:prstGeom prst="rect">
            <a:avLst/>
          </a:prstGeom>
        </p:spPr>
      </p:pic>
    </p:spTree>
    <p:extLst>
      <p:ext uri="{BB962C8B-B14F-4D97-AF65-F5344CB8AC3E}">
        <p14:creationId xmlns:p14="http://schemas.microsoft.com/office/powerpoint/2010/main" val="552470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755575" y="1563638"/>
            <a:ext cx="7992888" cy="1546577"/>
          </a:xfrm>
          <a:prstGeom prst="rect">
            <a:avLst/>
          </a:prstGeom>
          <a:ln>
            <a:noFill/>
          </a:ln>
        </p:spPr>
        <p:txBody>
          <a:bodyPr wrap="square" lIns="68580" tIns="34290" rIns="68580" bIns="34290">
            <a:spAutoFit/>
          </a:bodyPr>
          <a:lstStyle/>
          <a:p>
            <a:r>
              <a:rPr lang="zh-CN" altLang="en-US" sz="3200" b="1" dirty="0" smtClean="0">
                <a:latin typeface="楷体" pitchFamily="49" charset="-122"/>
                <a:ea typeface="楷体" pitchFamily="49" charset="-122"/>
              </a:rPr>
              <a:t>    “孩子</a:t>
            </a:r>
            <a:r>
              <a:rPr lang="zh-CN" altLang="en-US" sz="3200" b="1" dirty="0">
                <a:latin typeface="楷体" pitchFamily="49" charset="-122"/>
                <a:ea typeface="楷体" pitchFamily="49" charset="-122"/>
              </a:rPr>
              <a:t>要管教好，这清白的梅花，</a:t>
            </a:r>
            <a:r>
              <a:rPr lang="zh-CN" altLang="en-US" sz="3200" b="1" dirty="0" smtClean="0">
                <a:latin typeface="楷体" pitchFamily="49" charset="-122"/>
                <a:ea typeface="楷体" pitchFamily="49" charset="-122"/>
              </a:rPr>
              <a:t>是能玷污的</a:t>
            </a:r>
            <a:r>
              <a:rPr lang="zh-CN" altLang="en-US" sz="3200" b="1" dirty="0">
                <a:latin typeface="楷体" pitchFamily="49" charset="-122"/>
                <a:ea typeface="楷体" pitchFamily="49" charset="-122"/>
              </a:rPr>
              <a:t>吗？</a:t>
            </a:r>
            <a:r>
              <a:rPr lang="zh-CN" altLang="en-US" sz="3200" b="1" dirty="0" smtClean="0">
                <a:latin typeface="楷体" pitchFamily="49" charset="-122"/>
                <a:ea typeface="楷体" pitchFamily="49" charset="-122"/>
              </a:rPr>
              <a:t>”</a:t>
            </a:r>
            <a:r>
              <a:rPr lang="zh-CN" altLang="en-US" sz="3200" b="1" dirty="0" smtClean="0">
                <a:solidFill>
                  <a:srgbClr val="000000"/>
                </a:solidFill>
                <a:latin typeface="楷体" pitchFamily="49" charset="-122"/>
                <a:ea typeface="楷体" pitchFamily="49" charset="-122"/>
              </a:rPr>
              <a:t>训</a:t>
            </a:r>
            <a:r>
              <a:rPr lang="zh-CN" altLang="en-US" sz="3200" b="1" dirty="0">
                <a:solidFill>
                  <a:srgbClr val="000000"/>
                </a:solidFill>
                <a:latin typeface="楷体" pitchFamily="49" charset="-122"/>
                <a:ea typeface="楷体" pitchFamily="49" charset="-122"/>
              </a:rPr>
              <a:t>罢，便</a:t>
            </a:r>
            <a:r>
              <a:rPr lang="zh-CN" altLang="en-US" sz="3200" b="1" dirty="0" smtClean="0">
                <a:solidFill>
                  <a:srgbClr val="000000"/>
                </a:solidFill>
                <a:latin typeface="楷体" pitchFamily="49" charset="-122"/>
                <a:ea typeface="楷体" pitchFamily="49" charset="-122"/>
              </a:rPr>
              <a:t>用刀片</a:t>
            </a:r>
            <a:r>
              <a:rPr lang="zh-CN" altLang="en-US" sz="3200" b="1" dirty="0">
                <a:solidFill>
                  <a:srgbClr val="FF0000"/>
                </a:solidFill>
                <a:latin typeface="楷体" pitchFamily="49" charset="-122"/>
                <a:ea typeface="楷体" pitchFamily="49" charset="-122"/>
              </a:rPr>
              <a:t>轻轻</a:t>
            </a:r>
            <a:r>
              <a:rPr lang="zh-CN" altLang="en-US" sz="3200" b="1" dirty="0">
                <a:solidFill>
                  <a:srgbClr val="000000"/>
                </a:solidFill>
                <a:latin typeface="楷体" pitchFamily="49" charset="-122"/>
                <a:ea typeface="楷体" pitchFamily="49" charset="-122"/>
              </a:rPr>
              <a:t>刮去污迹，又用细绸子</a:t>
            </a:r>
            <a:r>
              <a:rPr lang="zh-CN" altLang="en-US" sz="3200" b="1" dirty="0">
                <a:solidFill>
                  <a:srgbClr val="FF0000"/>
                </a:solidFill>
                <a:latin typeface="楷体" pitchFamily="49" charset="-122"/>
                <a:ea typeface="楷体" pitchFamily="49" charset="-122"/>
              </a:rPr>
              <a:t>慢慢</a:t>
            </a:r>
            <a:r>
              <a:rPr lang="zh-CN" altLang="en-US" sz="3200" b="1" dirty="0">
                <a:solidFill>
                  <a:srgbClr val="000000"/>
                </a:solidFill>
                <a:latin typeface="楷体" pitchFamily="49" charset="-122"/>
                <a:ea typeface="楷体" pitchFamily="49" charset="-122"/>
              </a:rPr>
              <a:t>抹净。</a:t>
            </a:r>
            <a:endParaRPr lang="zh-CN" altLang="zh-CN" sz="3200" dirty="0">
              <a:latin typeface="楷体" pitchFamily="49" charset="-122"/>
              <a:ea typeface="楷体" pitchFamily="49" charset="-122"/>
            </a:endParaRPr>
          </a:p>
        </p:txBody>
      </p:sp>
      <p:sp>
        <p:nvSpPr>
          <p:cNvPr id="27" name="矩形 26"/>
          <p:cNvSpPr/>
          <p:nvPr/>
        </p:nvSpPr>
        <p:spPr>
          <a:xfrm>
            <a:off x="827583" y="3435846"/>
            <a:ext cx="7848872" cy="1212640"/>
          </a:xfrm>
          <a:prstGeom prst="rect">
            <a:avLst/>
          </a:prstGeom>
          <a:solidFill>
            <a:schemeClr val="accent6">
              <a:lumMod val="60000"/>
              <a:lumOff val="40000"/>
            </a:schemeClr>
          </a:solidFill>
        </p:spPr>
        <p:txBody>
          <a:bodyPr wrap="square">
            <a:spAutoFit/>
          </a:bodyPr>
          <a:lstStyle/>
          <a:p>
            <a:pPr>
              <a:lnSpc>
                <a:spcPct val="130000"/>
              </a:lnSpc>
            </a:pPr>
            <a:r>
              <a:rPr lang="zh-CN" altLang="en-US" sz="2800" b="1" dirty="0" smtClean="0">
                <a:latin typeface="黑体" pitchFamily="49" charset="-122"/>
                <a:ea typeface="黑体" pitchFamily="49" charset="-122"/>
              </a:rPr>
              <a:t>    作者运用语言描写、动作</a:t>
            </a:r>
            <a:r>
              <a:rPr lang="zh-CN" altLang="en-US" sz="2800" b="1" smtClean="0">
                <a:latin typeface="黑体" pitchFamily="49" charset="-122"/>
                <a:ea typeface="黑体" pitchFamily="49" charset="-122"/>
              </a:rPr>
              <a:t>描写，以</a:t>
            </a:r>
            <a:r>
              <a:rPr lang="zh-CN" altLang="en-US" sz="2800" b="1" dirty="0" smtClean="0">
                <a:latin typeface="黑体" pitchFamily="49" charset="-122"/>
                <a:ea typeface="黑体" pitchFamily="49" charset="-122"/>
              </a:rPr>
              <a:t>及反问句式表达了</a:t>
            </a:r>
            <a:r>
              <a:rPr lang="zh-CN" altLang="en-US" sz="2800" b="1" smtClean="0">
                <a:latin typeface="黑体" pitchFamily="49" charset="-122"/>
                <a:ea typeface="黑体" pitchFamily="49" charset="-122"/>
              </a:rPr>
              <a:t>外祖父对</a:t>
            </a:r>
            <a:r>
              <a:rPr lang="zh-CN" altLang="en-US" sz="2800" b="1">
                <a:latin typeface="黑体" pitchFamily="49" charset="-122"/>
                <a:ea typeface="黑体" pitchFamily="49" charset="-122"/>
              </a:rPr>
              <a:t>墨梅</a:t>
            </a:r>
            <a:r>
              <a:rPr lang="zh-CN" altLang="en-US" sz="2800" b="1" smtClean="0">
                <a:latin typeface="黑体" pitchFamily="49" charset="-122"/>
                <a:ea typeface="黑体" pitchFamily="49" charset="-122"/>
              </a:rPr>
              <a:t>图</a:t>
            </a:r>
            <a:r>
              <a:rPr lang="zh-CN" altLang="en-US" sz="2800" b="1" dirty="0" smtClean="0">
                <a:latin typeface="黑体" pitchFamily="49" charset="-122"/>
                <a:ea typeface="黑体" pitchFamily="49" charset="-122"/>
              </a:rPr>
              <a:t>的珍爱。</a:t>
            </a:r>
            <a:endParaRPr lang="zh-CN" altLang="en-US" sz="2800" b="1" dirty="0">
              <a:latin typeface="黑体" pitchFamily="49" charset="-122"/>
              <a:ea typeface="黑体" pitchFamily="49" charset="-122"/>
            </a:endParaRPr>
          </a:p>
        </p:txBody>
      </p:sp>
      <p:sp>
        <p:nvSpPr>
          <p:cNvPr id="9" name="矩形 8"/>
          <p:cNvSpPr/>
          <p:nvPr/>
        </p:nvSpPr>
        <p:spPr>
          <a:xfrm>
            <a:off x="3757997" y="627534"/>
            <a:ext cx="1988045" cy="523220"/>
          </a:xfrm>
          <a:prstGeom prst="rect">
            <a:avLst/>
          </a:prstGeom>
          <a:solidFill>
            <a:schemeClr val="accent3">
              <a:lumMod val="20000"/>
              <a:lumOff val="80000"/>
            </a:schemeClr>
          </a:solidFill>
          <a:ln w="6350">
            <a:solidFill>
              <a:schemeClr val="accent3">
                <a:lumMod val="75000"/>
              </a:schemeClr>
            </a:solidFill>
          </a:ln>
        </p:spPr>
        <p:txBody>
          <a:bodyPr wrap="none">
            <a:spAutoFit/>
          </a:bodyPr>
          <a:lstStyle/>
          <a:p>
            <a:r>
              <a:rPr lang="zh-CN" altLang="en-US" sz="2800" b="1" dirty="0" smtClean="0">
                <a:latin typeface="宋体" pitchFamily="2" charset="-122"/>
                <a:ea typeface="宋体" pitchFamily="2" charset="-122"/>
              </a:rPr>
              <a:t>珍爱墨梅</a:t>
            </a:r>
            <a:r>
              <a:rPr lang="zh-CN" altLang="en-US" sz="2800" b="1" dirty="0">
                <a:latin typeface="宋体" pitchFamily="2" charset="-122"/>
                <a:ea typeface="宋体" pitchFamily="2" charset="-122"/>
              </a:rPr>
              <a:t>图</a:t>
            </a:r>
          </a:p>
        </p:txBody>
      </p:sp>
      <p:sp>
        <p:nvSpPr>
          <p:cNvPr id="5" name="矩形 4"/>
          <p:cNvSpPr/>
          <p:nvPr/>
        </p:nvSpPr>
        <p:spPr>
          <a:xfrm>
            <a:off x="323528" y="411510"/>
            <a:ext cx="2808312" cy="769441"/>
          </a:xfrm>
          <a:prstGeom prst="rect">
            <a:avLst/>
          </a:prstGeom>
        </p:spPr>
        <p:txBody>
          <a:bodyPr wrap="square">
            <a:spAutoFit/>
          </a:bodyPr>
          <a:lstStyle/>
          <a:p>
            <a:r>
              <a:rPr lang="zh-CN" altLang="en-US" sz="4400" b="1" dirty="0">
                <a:latin typeface="黑体" pitchFamily="49" charset="-122"/>
                <a:ea typeface="黑体" pitchFamily="49" charset="-122"/>
                <a:cs typeface="楷体" panose="02010609060101010101" pitchFamily="49" charset="-122"/>
              </a:rPr>
              <a:t>回顾课文</a:t>
            </a:r>
          </a:p>
        </p:txBody>
      </p:sp>
    </p:spTree>
    <p:extLst>
      <p:ext uri="{BB962C8B-B14F-4D97-AF65-F5344CB8AC3E}">
        <p14:creationId xmlns:p14="http://schemas.microsoft.com/office/powerpoint/2010/main" val="1481887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5576" y="453901"/>
            <a:ext cx="8211940" cy="461665"/>
          </a:xfrm>
          <a:prstGeom prst="rect">
            <a:avLst/>
          </a:prstGeom>
          <a:noFill/>
        </p:spPr>
        <p:txBody>
          <a:bodyPr wrap="square">
            <a:spAutoFit/>
          </a:bodyPr>
          <a:lstStyle/>
          <a:p>
            <a:r>
              <a:rPr lang="zh-CN" altLang="en-US" sz="2400" b="1" smtClean="0">
                <a:latin typeface="黑体" pitchFamily="49" charset="-122"/>
                <a:ea typeface="黑体" pitchFamily="49" charset="-122"/>
                <a:cs typeface="楷体" panose="02010609060101010101" pitchFamily="49" charset="-122"/>
              </a:rPr>
              <a:t>仿照</a:t>
            </a:r>
            <a:r>
              <a:rPr lang="zh-CN" altLang="en-US" sz="2400" b="1" dirty="0" smtClean="0">
                <a:latin typeface="黑体" pitchFamily="49" charset="-122"/>
                <a:ea typeface="黑体" pitchFamily="49" charset="-122"/>
                <a:cs typeface="楷体" panose="02010609060101010101" pitchFamily="49" charset="-122"/>
              </a:rPr>
              <a:t>课文，请你运用多种描写方法、修辞手法等写一件事。</a:t>
            </a:r>
            <a:endParaRPr lang="zh-CN" altLang="en-US" sz="2800" b="1" dirty="0">
              <a:latin typeface="黑体" pitchFamily="49" charset="-122"/>
              <a:ea typeface="黑体" pitchFamily="49" charset="-122"/>
              <a:cs typeface="楷体" panose="02010609060101010101" pitchFamily="49"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500" y="387028"/>
            <a:ext cx="520700" cy="508000"/>
          </a:xfrm>
          <a:prstGeom prst="rect">
            <a:avLst/>
          </a:prstGeom>
        </p:spPr>
      </p:pic>
      <p:sp>
        <p:nvSpPr>
          <p:cNvPr id="7" name="矩形 6"/>
          <p:cNvSpPr/>
          <p:nvPr/>
        </p:nvSpPr>
        <p:spPr>
          <a:xfrm>
            <a:off x="179512" y="1044188"/>
            <a:ext cx="8715996" cy="3831818"/>
          </a:xfrm>
          <a:prstGeom prst="rect">
            <a:avLst/>
          </a:prstGeom>
        </p:spPr>
        <p:txBody>
          <a:bodyPr wrap="square">
            <a:spAutoFit/>
          </a:bodyPr>
          <a:lstStyle/>
          <a:p>
            <a:r>
              <a:rPr lang="zh-CN" altLang="en-US" sz="2700" b="1" dirty="0" smtClean="0">
                <a:latin typeface="楷体" pitchFamily="49" charset="-122"/>
                <a:ea typeface="楷体" pitchFamily="49" charset="-122"/>
              </a:rPr>
              <a:t>    别看</a:t>
            </a:r>
            <a:r>
              <a:rPr lang="zh-CN" altLang="en-US" sz="2700" b="1" dirty="0">
                <a:latin typeface="楷体" pitchFamily="49" charset="-122"/>
                <a:ea typeface="楷体" pitchFamily="49" charset="-122"/>
              </a:rPr>
              <a:t>我小，我却能把袜子洗干净。首先，我把水龙头拧开接了半盆水。</a:t>
            </a:r>
            <a:r>
              <a:rPr lang="zh-CN" altLang="en-US" sz="2700" b="1" dirty="0" smtClean="0">
                <a:latin typeface="楷体" pitchFamily="49" charset="-122"/>
                <a:ea typeface="楷体" pitchFamily="49" charset="-122"/>
              </a:rPr>
              <a:t>接着</a:t>
            </a:r>
            <a:r>
              <a:rPr lang="zh-CN" altLang="en-US" sz="2700" b="1" dirty="0">
                <a:latin typeface="楷体" pitchFamily="49" charset="-122"/>
                <a:ea typeface="楷体" pitchFamily="49" charset="-122"/>
              </a:rPr>
              <a:t>，我挽起袖子把袜子打湿，打上香香的肥皂。然后，我用小手搓洗袜子，不一会儿袜子上就冒出了许多泡泡，非常好玩。最后，我用水把袜子冲洗干净。过了一会儿，一双双</a:t>
            </a:r>
            <a:r>
              <a:rPr lang="zh-CN" altLang="en-US" sz="2700" b="1">
                <a:latin typeface="楷体" pitchFamily="49" charset="-122"/>
                <a:ea typeface="楷体" pitchFamily="49" charset="-122"/>
              </a:rPr>
              <a:t>硬硬</a:t>
            </a:r>
            <a:r>
              <a:rPr lang="zh-CN" altLang="en-US" sz="2700" b="1" smtClean="0">
                <a:latin typeface="楷体" pitchFamily="49" charset="-122"/>
                <a:ea typeface="楷体" pitchFamily="49" charset="-122"/>
              </a:rPr>
              <a:t>的</a:t>
            </a:r>
            <a:r>
              <a:rPr lang="zh-CN" altLang="en-US" sz="2700" b="1">
                <a:latin typeface="楷体" pitchFamily="49" charset="-122"/>
                <a:ea typeface="楷体" pitchFamily="49" charset="-122"/>
              </a:rPr>
              <a:t>、</a:t>
            </a:r>
            <a:r>
              <a:rPr lang="zh-CN" altLang="en-US" sz="2700" b="1" smtClean="0">
                <a:latin typeface="楷体" pitchFamily="49" charset="-122"/>
                <a:ea typeface="楷体" pitchFamily="49" charset="-122"/>
              </a:rPr>
              <a:t>黑乎乎</a:t>
            </a:r>
            <a:r>
              <a:rPr lang="zh-CN" altLang="en-US" sz="2700" b="1" dirty="0">
                <a:latin typeface="楷体" pitchFamily="49" charset="-122"/>
                <a:ea typeface="楷体" pitchFamily="49" charset="-122"/>
              </a:rPr>
              <a:t>的袜子就被我洗得干干净净了。晾衣绳上，一只只洗干净的袜子，像一只只可爱的小精灵，它们在阳光下随风轻轻摆动，是在向我道谢吧！望着它们，我心里是满满的成就感，我长大了，我自己的事情能自己做了，好开心啊！ </a:t>
            </a:r>
          </a:p>
        </p:txBody>
      </p:sp>
    </p:spTree>
    <p:extLst>
      <p:ext uri="{BB962C8B-B14F-4D97-AF65-F5344CB8AC3E}">
        <p14:creationId xmlns:p14="http://schemas.microsoft.com/office/powerpoint/2010/main" val="3317432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2473" y="1203598"/>
            <a:ext cx="6000792" cy="191590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itchFamily="49" charset="-122"/>
                <a:ea typeface="黑体" pitchFamily="49" charset="-122"/>
              </a:defRPr>
            </a:lvl1pPr>
          </a:lstStyle>
          <a:p>
            <a:r>
              <a:rPr lang="zh-CN" altLang="en-US" smtClean="0"/>
              <a:t>    你</a:t>
            </a:r>
            <a:r>
              <a:rPr lang="zh-CN" altLang="en-US" dirty="0"/>
              <a:t>知道如何记录当时的真实感受吗？</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556" y="961270"/>
            <a:ext cx="2054220" cy="2726384"/>
          </a:xfrm>
          <a:prstGeom prst="rect">
            <a:avLst/>
          </a:prstGeom>
        </p:spPr>
      </p:pic>
    </p:spTree>
    <p:extLst>
      <p:ext uri="{BB962C8B-B14F-4D97-AF65-F5344CB8AC3E}">
        <p14:creationId xmlns:p14="http://schemas.microsoft.com/office/powerpoint/2010/main" val="606607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472" y="458063"/>
            <a:ext cx="8072494" cy="954107"/>
          </a:xfrm>
          <a:prstGeom prst="rect">
            <a:avLst/>
          </a:prstGeom>
        </p:spPr>
        <p:txBody>
          <a:bodyPr wrap="square">
            <a:spAutoFit/>
          </a:bodyPr>
          <a:lstStyle/>
          <a:p>
            <a:r>
              <a:rPr lang="en-US" altLang="zh-CN" sz="2800" b="1" dirty="0">
                <a:latin typeface="黑体" pitchFamily="49" charset="-122"/>
                <a:ea typeface="黑体" pitchFamily="49" charset="-122"/>
                <a:cs typeface="楷体" panose="02010609060101010101" pitchFamily="49" charset="-122"/>
              </a:rPr>
              <a:t>   </a:t>
            </a:r>
            <a:r>
              <a:rPr lang="en-US" altLang="zh-CN" sz="2800" b="1" dirty="0" smtClean="0">
                <a:latin typeface="黑体" pitchFamily="49" charset="-122"/>
                <a:ea typeface="黑体" pitchFamily="49" charset="-122"/>
                <a:cs typeface="楷体" panose="02010609060101010101" pitchFamily="49" charset="-122"/>
              </a:rPr>
              <a:t>《</a:t>
            </a:r>
            <a:r>
              <a:rPr lang="zh-CN" altLang="en-US" sz="2800" b="1" dirty="0" smtClean="0">
                <a:latin typeface="黑体" pitchFamily="49" charset="-122"/>
                <a:ea typeface="黑体" pitchFamily="49" charset="-122"/>
                <a:cs typeface="楷体" panose="02010609060101010101" pitchFamily="49" charset="-122"/>
              </a:rPr>
              <a:t>月是故乡明</a:t>
            </a:r>
            <a:r>
              <a:rPr lang="en-US" altLang="zh-CN" sz="2800" b="1" dirty="0" smtClean="0">
                <a:latin typeface="黑体" pitchFamily="49" charset="-122"/>
                <a:ea typeface="黑体" pitchFamily="49" charset="-122"/>
                <a:cs typeface="楷体" panose="02010609060101010101" pitchFamily="49" charset="-122"/>
              </a:rPr>
              <a:t>》</a:t>
            </a:r>
            <a:r>
              <a:rPr lang="zh-CN" altLang="en-US" sz="2800" b="1" dirty="0" smtClean="0">
                <a:latin typeface="黑体" pitchFamily="49" charset="-122"/>
                <a:ea typeface="黑体" pitchFamily="49" charset="-122"/>
                <a:cs typeface="楷体" panose="02010609060101010101" pitchFamily="49" charset="-122"/>
              </a:rPr>
              <a:t>一课中，作者是怎样表达自己的真实感受的？</a:t>
            </a:r>
            <a:endParaRPr lang="zh-CN" altLang="en-US" sz="2800" b="1" dirty="0">
              <a:latin typeface="黑体" pitchFamily="49" charset="-122"/>
              <a:ea typeface="黑体" pitchFamily="49" charset="-122"/>
              <a:cs typeface="楷体" panose="02010609060101010101" pitchFamily="49" charset="-122"/>
            </a:endParaRPr>
          </a:p>
        </p:txBody>
      </p:sp>
      <p:grpSp>
        <p:nvGrpSpPr>
          <p:cNvPr id="5" name="组合 4"/>
          <p:cNvGrpSpPr/>
          <p:nvPr/>
        </p:nvGrpSpPr>
        <p:grpSpPr>
          <a:xfrm>
            <a:off x="333648" y="1059582"/>
            <a:ext cx="8352928" cy="3384376"/>
            <a:chOff x="323528" y="1347614"/>
            <a:chExt cx="8352928" cy="3384376"/>
          </a:xfrm>
        </p:grpSpPr>
        <p:sp>
          <p:nvSpPr>
            <p:cNvPr id="4" name="横卷形 3"/>
            <p:cNvSpPr/>
            <p:nvPr/>
          </p:nvSpPr>
          <p:spPr>
            <a:xfrm>
              <a:off x="323528" y="1347614"/>
              <a:ext cx="8352928" cy="3384376"/>
            </a:xfrm>
            <a:prstGeom prst="horizontalScroll">
              <a:avLst/>
            </a:prstGeom>
            <a:solidFill>
              <a:schemeClr val="accent3">
                <a:lumMod val="20000"/>
                <a:lumOff val="80000"/>
              </a:schemeClr>
            </a:solidFill>
            <a:ln w="6350">
              <a:solidFill>
                <a:schemeClr val="accent3">
                  <a:lumMod val="7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文本框 99"/>
            <p:cNvSpPr txBox="1"/>
            <p:nvPr/>
          </p:nvSpPr>
          <p:spPr>
            <a:xfrm>
              <a:off x="857224" y="1857370"/>
              <a:ext cx="7704856" cy="2308324"/>
            </a:xfrm>
            <a:prstGeom prst="rect">
              <a:avLst/>
            </a:prstGeom>
            <a:noFill/>
            <a:ln w="9525">
              <a:noFill/>
            </a:ln>
          </p:spPr>
          <p:txBody>
            <a:bodyPr wrap="square">
              <a:spAutoFit/>
            </a:bodyPr>
            <a:lstStyle/>
            <a:p>
              <a:pPr indent="306070"/>
              <a:r>
                <a:rPr lang="zh-CN" altLang="en-US" sz="2400" b="1" dirty="0" smtClean="0">
                  <a:solidFill>
                    <a:srgbClr val="000000"/>
                  </a:solidFill>
                  <a:latin typeface="楷体" pitchFamily="49" charset="-122"/>
                  <a:ea typeface="楷体" pitchFamily="49" charset="-122"/>
                </a:rPr>
                <a:t>  在这期间，我曾</a:t>
              </a:r>
              <a:r>
                <a:rPr lang="zh-CN" altLang="en-US" sz="2400" b="1" smtClean="0">
                  <a:solidFill>
                    <a:srgbClr val="000000"/>
                  </a:solidFill>
                  <a:latin typeface="楷体" pitchFamily="49" charset="-122"/>
                  <a:ea typeface="楷体" pitchFamily="49" charset="-122"/>
                </a:rPr>
                <a:t>到过将近</a:t>
              </a:r>
              <a:r>
                <a:rPr lang="zh-CN" altLang="en-US" sz="2400" b="1" dirty="0" smtClean="0">
                  <a:solidFill>
                    <a:srgbClr val="000000"/>
                  </a:solidFill>
                  <a:latin typeface="楷体" pitchFamily="49" charset="-122"/>
                  <a:ea typeface="楷体" pitchFamily="49" charset="-122"/>
                </a:rPr>
                <a:t>三十个国家，看到过许许多多的月亮。</a:t>
              </a:r>
              <a:r>
                <a:rPr lang="zh-CN" altLang="zh-CN" sz="2400" b="1" dirty="0" smtClean="0">
                  <a:latin typeface="楷体" pitchFamily="49" charset="-122"/>
                  <a:ea typeface="楷体" pitchFamily="49" charset="-122"/>
                </a:rPr>
                <a:t>在风光旖旎的瑞士</a:t>
              </a:r>
              <a:r>
                <a:rPr lang="zh-CN" altLang="en-US" sz="2400" b="1" dirty="0" smtClean="0">
                  <a:latin typeface="楷体" pitchFamily="49" charset="-122"/>
                  <a:ea typeface="楷体" pitchFamily="49" charset="-122"/>
                </a:rPr>
                <a:t>莱芒湖</a:t>
              </a:r>
              <a:r>
                <a:rPr lang="zh-CN" altLang="zh-CN" sz="2400" b="1" dirty="0" smtClean="0">
                  <a:latin typeface="楷体" pitchFamily="49" charset="-122"/>
                  <a:ea typeface="楷体" pitchFamily="49" charset="-122"/>
                </a:rPr>
                <a:t>上，在</a:t>
              </a:r>
              <a:r>
                <a:rPr lang="zh-CN" altLang="en-US" sz="2400" b="1" dirty="0" smtClean="0">
                  <a:latin typeface="楷体" pitchFamily="49" charset="-122"/>
                  <a:ea typeface="楷体" pitchFamily="49" charset="-122"/>
                </a:rPr>
                <a:t>无边</a:t>
              </a:r>
              <a:r>
                <a:rPr lang="zh-CN" altLang="zh-CN" sz="2400" b="1" dirty="0" smtClean="0">
                  <a:latin typeface="楷体" pitchFamily="49" charset="-122"/>
                  <a:ea typeface="楷体" pitchFamily="49" charset="-122"/>
                </a:rPr>
                <a:t>无垠的非洲大沙漠中，在碧波万顷的大海中，在巍峨雄奇的高山上，我都看到过月亮。这些月亮应该说都是美妙绝伦的，我都非常喜欢。</a:t>
              </a:r>
              <a:r>
                <a:rPr lang="zh-CN" altLang="en-US" sz="2400" b="1" dirty="0" smtClean="0">
                  <a:solidFill>
                    <a:srgbClr val="FF0000"/>
                  </a:solidFill>
                  <a:latin typeface="楷体" pitchFamily="49" charset="-122"/>
                  <a:ea typeface="楷体" pitchFamily="49" charset="-122"/>
                </a:rPr>
                <a:t>但是，看到它们</a:t>
              </a:r>
              <a:r>
                <a:rPr lang="zh-CN" altLang="en-US" sz="2400" b="1" smtClean="0">
                  <a:solidFill>
                    <a:srgbClr val="FF0000"/>
                  </a:solidFill>
                  <a:latin typeface="楷体" pitchFamily="49" charset="-122"/>
                  <a:ea typeface="楷体" pitchFamily="49" charset="-122"/>
                </a:rPr>
                <a:t>，我立刻就会想到</a:t>
              </a:r>
              <a:r>
                <a:rPr lang="zh-CN" altLang="en-US" sz="2400" b="1" dirty="0" smtClean="0">
                  <a:solidFill>
                    <a:srgbClr val="FF0000"/>
                  </a:solidFill>
                  <a:latin typeface="楷体" pitchFamily="49" charset="-122"/>
                  <a:ea typeface="楷体" pitchFamily="49" charset="-122"/>
                </a:rPr>
                <a:t>故乡苇坑上面和水中的那个小月亮。</a:t>
              </a:r>
              <a:endParaRPr 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grpSp>
      <p:sp>
        <p:nvSpPr>
          <p:cNvPr id="6" name="矩形 5"/>
          <p:cNvSpPr/>
          <p:nvPr/>
        </p:nvSpPr>
        <p:spPr>
          <a:xfrm>
            <a:off x="1092031" y="4239547"/>
            <a:ext cx="6432297" cy="652486"/>
          </a:xfrm>
          <a:prstGeom prst="rect">
            <a:avLst/>
          </a:prstGeom>
          <a:solidFill>
            <a:schemeClr val="accent6">
              <a:lumMod val="60000"/>
              <a:lumOff val="40000"/>
            </a:schemeClr>
          </a:solidFill>
        </p:spPr>
        <p:txBody>
          <a:bodyPr wrap="square">
            <a:spAutoFit/>
          </a:bodyPr>
          <a:lstStyle/>
          <a:p>
            <a:pPr algn="ctr">
              <a:lnSpc>
                <a:spcPct val="130000"/>
              </a:lnSpc>
            </a:pPr>
            <a:r>
              <a:rPr lang="zh-CN" altLang="en-US" sz="2800" b="1" dirty="0" smtClean="0">
                <a:latin typeface="黑体" pitchFamily="49" charset="-122"/>
                <a:ea typeface="黑体" pitchFamily="49" charset="-122"/>
              </a:rPr>
              <a:t>叙事</a:t>
            </a:r>
            <a:r>
              <a:rPr lang="zh-CN" altLang="en-US" sz="2800" b="1" dirty="0">
                <a:latin typeface="黑体" pitchFamily="49" charset="-122"/>
                <a:ea typeface="黑体" pitchFamily="49" charset="-122"/>
              </a:rPr>
              <a:t>和抒情相结合，说真话，诉</a:t>
            </a:r>
            <a:r>
              <a:rPr lang="zh-CN" altLang="en-US" sz="2800" b="1" dirty="0" smtClean="0">
                <a:latin typeface="黑体" pitchFamily="49" charset="-122"/>
                <a:ea typeface="黑体" pitchFamily="49" charset="-122"/>
              </a:rPr>
              <a:t>真情。</a:t>
            </a:r>
            <a:endParaRPr lang="zh-CN" altLang="en-US" sz="2800" b="1" dirty="0">
              <a:latin typeface="黑体" pitchFamily="49" charset="-122"/>
              <a:ea typeface="黑体" pitchFamily="49" charset="-122"/>
            </a:endParaRPr>
          </a:p>
        </p:txBody>
      </p:sp>
    </p:spTree>
    <p:extLst>
      <p:ext uri="{BB962C8B-B14F-4D97-AF65-F5344CB8AC3E}">
        <p14:creationId xmlns:p14="http://schemas.microsoft.com/office/powerpoint/2010/main" val="16922883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987574"/>
            <a:ext cx="7632848" cy="1569660"/>
          </a:xfrm>
          <a:prstGeom prst="rect">
            <a:avLst/>
          </a:prstGeom>
        </p:spPr>
        <p:txBody>
          <a:bodyPr wrap="square">
            <a:spAutoFit/>
          </a:bodyPr>
          <a:lstStyle/>
          <a:p>
            <a:r>
              <a:rPr lang="zh-CN" altLang="en-US" sz="3200" b="1" dirty="0" smtClean="0">
                <a:latin typeface="楷体" pitchFamily="49" charset="-122"/>
                <a:ea typeface="楷体" pitchFamily="49" charset="-122"/>
              </a:rPr>
              <a:t>    我</a:t>
            </a:r>
            <a:r>
              <a:rPr lang="zh-CN" altLang="en-US" sz="3200" b="1" dirty="0">
                <a:latin typeface="楷体" pitchFamily="49" charset="-122"/>
                <a:ea typeface="楷体" pitchFamily="49" charset="-122"/>
              </a:rPr>
              <a:t>学会了骑自行车，第一天自己骑着自行车上学、放学，再也</a:t>
            </a:r>
            <a:r>
              <a:rPr lang="zh-CN" altLang="en-US" sz="3200" b="1">
                <a:latin typeface="楷体" pitchFamily="49" charset="-122"/>
                <a:ea typeface="楷体" pitchFamily="49" charset="-122"/>
              </a:rPr>
              <a:t>不用</a:t>
            </a:r>
            <a:r>
              <a:rPr lang="zh-CN" altLang="en-US" sz="3200" b="1" smtClean="0">
                <a:latin typeface="楷体" pitchFamily="49" charset="-122"/>
                <a:ea typeface="楷体" pitchFamily="49" charset="-122"/>
              </a:rPr>
              <a:t>父母接送</a:t>
            </a:r>
            <a:r>
              <a:rPr lang="zh-CN" altLang="en-US" sz="3200" b="1" dirty="0">
                <a:latin typeface="楷体" pitchFamily="49" charset="-122"/>
                <a:ea typeface="楷体" pitchFamily="49" charset="-122"/>
              </a:rPr>
              <a:t>我了。我很自豪：我长大了！</a:t>
            </a:r>
            <a:endParaRPr lang="zh-CN" altLang="en-US" sz="5400" b="1" dirty="0">
              <a:latin typeface="楷体" pitchFamily="49" charset="-122"/>
              <a:ea typeface="楷体" pitchFamily="49" charset="-122"/>
            </a:endParaRPr>
          </a:p>
        </p:txBody>
      </p:sp>
      <p:sp>
        <p:nvSpPr>
          <p:cNvPr id="3" name="矩形 2"/>
          <p:cNvSpPr/>
          <p:nvPr/>
        </p:nvSpPr>
        <p:spPr>
          <a:xfrm>
            <a:off x="899592" y="2772092"/>
            <a:ext cx="7632848" cy="2062103"/>
          </a:xfrm>
          <a:prstGeom prst="rect">
            <a:avLst/>
          </a:prstGeom>
        </p:spPr>
        <p:txBody>
          <a:bodyPr wrap="square">
            <a:spAutoFit/>
          </a:bodyPr>
          <a:lstStyle/>
          <a:p>
            <a:r>
              <a:rPr lang="en-US" altLang="zh-CN" sz="3200" b="1" dirty="0" smtClean="0">
                <a:latin typeface="楷体" pitchFamily="49" charset="-122"/>
                <a:ea typeface="楷体" pitchFamily="49" charset="-122"/>
              </a:rPr>
              <a:t>    </a:t>
            </a:r>
            <a:r>
              <a:rPr lang="zh-CN" altLang="zh-CN" sz="3200" b="1" dirty="0" smtClean="0">
                <a:latin typeface="楷体" pitchFamily="49" charset="-122"/>
                <a:ea typeface="楷体" pitchFamily="49" charset="-122"/>
              </a:rPr>
              <a:t>这</a:t>
            </a:r>
            <a:r>
              <a:rPr lang="zh-CN" altLang="zh-CN" sz="3200" b="1" dirty="0">
                <a:latin typeface="楷体" pitchFamily="49" charset="-122"/>
                <a:ea typeface="楷体" pitchFamily="49" charset="-122"/>
              </a:rPr>
              <a:t>件事让我明白：时尚的衣着，不代表长大，个子长高，也不代表长大；懂事，有一颗感恩的心，学会体谅他人，才是</a:t>
            </a:r>
            <a:r>
              <a:rPr lang="zh-CN" altLang="zh-CN" sz="3200" b="1">
                <a:latin typeface="楷体" pitchFamily="49" charset="-122"/>
                <a:ea typeface="楷体" pitchFamily="49" charset="-122"/>
              </a:rPr>
              <a:t>真</a:t>
            </a:r>
            <a:r>
              <a:rPr lang="zh-CN" altLang="zh-CN" sz="3200" b="1" smtClean="0">
                <a:latin typeface="楷体" pitchFamily="49" charset="-122"/>
                <a:ea typeface="楷体" pitchFamily="49" charset="-122"/>
              </a:rPr>
              <a:t>正</a:t>
            </a:r>
            <a:r>
              <a:rPr lang="zh-CN" altLang="en-US" sz="3200" b="1" smtClean="0">
                <a:latin typeface="楷体" pitchFamily="49" charset="-122"/>
                <a:ea typeface="楷体" pitchFamily="49" charset="-122"/>
              </a:rPr>
              <a:t>的</a:t>
            </a:r>
            <a:r>
              <a:rPr lang="zh-CN" altLang="zh-CN" sz="3200" b="1" smtClean="0">
                <a:latin typeface="楷体" pitchFamily="49" charset="-122"/>
                <a:ea typeface="楷体" pitchFamily="49" charset="-122"/>
              </a:rPr>
              <a:t>长</a:t>
            </a:r>
            <a:r>
              <a:rPr lang="zh-CN" altLang="zh-CN" sz="3200" b="1" dirty="0">
                <a:latin typeface="楷体" pitchFamily="49" charset="-122"/>
                <a:ea typeface="楷体" pitchFamily="49" charset="-122"/>
              </a:rPr>
              <a:t>大！</a:t>
            </a:r>
          </a:p>
        </p:txBody>
      </p:sp>
      <p:sp>
        <p:nvSpPr>
          <p:cNvPr id="5" name="矩形 4"/>
          <p:cNvSpPr/>
          <p:nvPr/>
        </p:nvSpPr>
        <p:spPr>
          <a:xfrm>
            <a:off x="1795608" y="411510"/>
            <a:ext cx="6448800" cy="523220"/>
          </a:xfrm>
          <a:prstGeom prst="rect">
            <a:avLst/>
          </a:prstGeom>
        </p:spPr>
        <p:txBody>
          <a:bodyPr wrap="square">
            <a:spAutoFit/>
          </a:bodyPr>
          <a:lstStyle/>
          <a:p>
            <a:r>
              <a:rPr lang="zh-CN" altLang="en-US" sz="2800" b="1" dirty="0">
                <a:latin typeface="黑体" pitchFamily="49" charset="-122"/>
                <a:ea typeface="黑体" pitchFamily="49" charset="-122"/>
                <a:cs typeface="楷体" panose="02010609060101010101" pitchFamily="49" charset="-122"/>
              </a:rPr>
              <a:t>你也试着表达一下自己的真实感受吧！</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1760" y="1131590"/>
            <a:ext cx="5760641" cy="1915909"/>
          </a:xfrm>
          <a:prstGeom prst="rect">
            <a:avLst/>
          </a:prstGeom>
          <a:noFill/>
          <a:effectLst>
            <a:softEdge rad="127000"/>
          </a:effectLst>
        </p:spPr>
        <p:txBody>
          <a:bodyPr wrap="square" lIns="68580" tIns="34290" rIns="68580" bIns="34290" rtlCol="0">
            <a:spAutoFit/>
          </a:bodyPr>
          <a:lstStyle>
            <a:defPPr>
              <a:defRPr lang="zh-CN"/>
            </a:defPPr>
            <a:lvl1pPr>
              <a:lnSpc>
                <a:spcPct val="150000"/>
              </a:lnSpc>
              <a:defRPr sz="4000">
                <a:solidFill>
                  <a:prstClr val="black"/>
                </a:solidFill>
                <a:latin typeface="黑体" pitchFamily="49" charset="-122"/>
                <a:ea typeface="黑体" pitchFamily="49" charset="-122"/>
              </a:defRPr>
            </a:lvl1pPr>
          </a:lstStyle>
          <a:p>
            <a:r>
              <a:rPr lang="zh-CN" altLang="en-US" smtClean="0"/>
              <a:t>    关于</a:t>
            </a:r>
            <a:r>
              <a:rPr lang="zh-CN" altLang="en-US" dirty="0"/>
              <a:t>这篇习作，你还有什么好的想法吗？</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556" y="961270"/>
            <a:ext cx="2054220" cy="2726384"/>
          </a:xfrm>
          <a:prstGeom prst="rect">
            <a:avLst/>
          </a:prstGeom>
        </p:spPr>
      </p:pic>
    </p:spTree>
    <p:extLst>
      <p:ext uri="{BB962C8B-B14F-4D97-AF65-F5344CB8AC3E}">
        <p14:creationId xmlns:p14="http://schemas.microsoft.com/office/powerpoint/2010/main" val="40622570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539552" y="627534"/>
            <a:ext cx="7505076" cy="1384995"/>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solidFill>
                  <a:prstClr val="black"/>
                </a:solidFill>
                <a:latin typeface="楷体" panose="02010609060101010101" pitchFamily="49" charset="-122"/>
                <a:ea typeface="楷体" panose="02010609060101010101" pitchFamily="49" charset="-122"/>
              </a:rPr>
              <a:t>    我</a:t>
            </a:r>
            <a:r>
              <a:rPr lang="zh-CN" altLang="en-US" sz="2800" b="1" dirty="0">
                <a:solidFill>
                  <a:prstClr val="black"/>
                </a:solidFill>
                <a:latin typeface="楷体" panose="02010609060101010101" pitchFamily="49" charset="-122"/>
                <a:ea typeface="楷体" panose="02010609060101010101" pitchFamily="49" charset="-122"/>
              </a:rPr>
              <a:t>采用“</a:t>
            </a:r>
            <a:r>
              <a:rPr lang="zh-CN" altLang="en-US" sz="2800" b="1" dirty="0" smtClean="0">
                <a:solidFill>
                  <a:prstClr val="black"/>
                </a:solidFill>
                <a:latin typeface="楷体" panose="02010609060101010101" pitchFamily="49" charset="-122"/>
                <a:ea typeface="楷体" panose="02010609060101010101" pitchFamily="49" charset="-122"/>
              </a:rPr>
              <a:t>总</a:t>
            </a:r>
            <a:r>
              <a:rPr lang="en-US" altLang="zh-CN" sz="2800" b="1" dirty="0" smtClean="0">
                <a:solidFill>
                  <a:prstClr val="black"/>
                </a:solidFill>
                <a:latin typeface="楷体" panose="02010609060101010101" pitchFamily="49" charset="-122"/>
                <a:ea typeface="楷体" panose="02010609060101010101" pitchFamily="49" charset="-122"/>
              </a:rPr>
              <a:t>-</a:t>
            </a:r>
            <a:r>
              <a:rPr lang="zh-CN" altLang="en-US" sz="2800" b="1" dirty="0" smtClean="0">
                <a:solidFill>
                  <a:prstClr val="black"/>
                </a:solidFill>
                <a:latin typeface="楷体" panose="02010609060101010101" pitchFamily="49" charset="-122"/>
                <a:ea typeface="楷体" panose="02010609060101010101" pitchFamily="49" charset="-122"/>
              </a:rPr>
              <a:t>分</a:t>
            </a:r>
            <a:r>
              <a:rPr lang="en-US" altLang="zh-CN" sz="2800" b="1" dirty="0" smtClean="0">
                <a:solidFill>
                  <a:prstClr val="black"/>
                </a:solidFill>
                <a:latin typeface="楷体" panose="02010609060101010101" pitchFamily="49" charset="-122"/>
                <a:ea typeface="楷体" panose="02010609060101010101" pitchFamily="49" charset="-122"/>
              </a:rPr>
              <a:t>-</a:t>
            </a:r>
            <a:r>
              <a:rPr lang="zh-CN" altLang="en-US" sz="2800" b="1" dirty="0" smtClean="0">
                <a:solidFill>
                  <a:prstClr val="black"/>
                </a:solidFill>
                <a:latin typeface="楷体" panose="02010609060101010101" pitchFamily="49" charset="-122"/>
                <a:ea typeface="楷体" panose="02010609060101010101" pitchFamily="49" charset="-122"/>
              </a:rPr>
              <a:t>总</a:t>
            </a:r>
            <a:r>
              <a:rPr lang="zh-CN" altLang="en-US" sz="2800" b="1" dirty="0">
                <a:solidFill>
                  <a:prstClr val="black"/>
                </a:solidFill>
                <a:latin typeface="楷体" panose="02010609060101010101" pitchFamily="49" charset="-122"/>
                <a:ea typeface="楷体" panose="02010609060101010101" pitchFamily="49" charset="-122"/>
              </a:rPr>
              <a:t>”</a:t>
            </a:r>
            <a:r>
              <a:rPr lang="zh-CN" altLang="en-US" sz="2800" b="1">
                <a:solidFill>
                  <a:prstClr val="black"/>
                </a:solidFill>
                <a:latin typeface="楷体" panose="02010609060101010101" pitchFamily="49" charset="-122"/>
                <a:ea typeface="楷体" panose="02010609060101010101" pitchFamily="49" charset="-122"/>
              </a:rPr>
              <a:t>的</a:t>
            </a:r>
            <a:r>
              <a:rPr lang="zh-CN" altLang="en-US" sz="2800" b="1" smtClean="0">
                <a:solidFill>
                  <a:prstClr val="black"/>
                </a:solidFill>
                <a:latin typeface="楷体" panose="02010609060101010101" pitchFamily="49" charset="-122"/>
                <a:ea typeface="楷体" panose="02010609060101010101" pitchFamily="49" charset="-122"/>
              </a:rPr>
              <a:t>结构，开头扣题，中间部</a:t>
            </a:r>
            <a:r>
              <a:rPr lang="zh-CN" altLang="en-US" sz="2800" b="1" dirty="0">
                <a:solidFill>
                  <a:prstClr val="black"/>
                </a:solidFill>
                <a:latin typeface="楷体" panose="02010609060101010101" pitchFamily="49" charset="-122"/>
                <a:ea typeface="楷体" panose="02010609060101010101" pitchFamily="49" charset="-122"/>
              </a:rPr>
              <a:t>分具体叙述事情的经过和心理变化过程。结尾照应开头，再次点题，突出中心。</a:t>
            </a:r>
          </a:p>
        </p:txBody>
      </p:sp>
      <p:pic>
        <p:nvPicPr>
          <p:cNvPr id="3" name="图片 2"/>
          <p:cNvPicPr>
            <a:picLocks noChangeAspect="1"/>
          </p:cNvPicPr>
          <p:nvPr/>
        </p:nvPicPr>
        <p:blipFill>
          <a:blip r:embed="rId2">
            <a:extLst>
              <a:ext uri="{BEBA8EAE-BF5A-486C-A8C5-ECC9F3942E4B}">
                <a14:imgProps xmlns:a14="http://schemas.microsoft.com/office/drawing/2010/main">
                  <a14:imgLayer r:embed="rId3">
                    <a14:imgEffect>
                      <a14:backgroundRemoval t="0" b="51625" l="1064" r="100000"/>
                    </a14:imgEffect>
                  </a14:imgLayer>
                </a14:imgProps>
              </a:ext>
              <a:ext uri="{28A0092B-C50C-407E-A947-70E740481C1C}">
                <a14:useLocalDpi xmlns:a14="http://schemas.microsoft.com/office/drawing/2010/main" val="0"/>
              </a:ext>
            </a:extLst>
          </a:blip>
          <a:stretch>
            <a:fillRect/>
          </a:stretch>
        </p:blipFill>
        <p:spPr>
          <a:xfrm>
            <a:off x="7889761" y="771550"/>
            <a:ext cx="1204586" cy="1774841"/>
          </a:xfrm>
          <a:prstGeom prst="rect">
            <a:avLst/>
          </a:prstGeom>
        </p:spPr>
      </p:pic>
      <p:sp>
        <p:nvSpPr>
          <p:cNvPr id="4" name="文本框 2"/>
          <p:cNvSpPr txBox="1"/>
          <p:nvPr/>
        </p:nvSpPr>
        <p:spPr>
          <a:xfrm>
            <a:off x="535757" y="2402927"/>
            <a:ext cx="7508871" cy="954107"/>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solidFill>
                  <a:prstClr val="black"/>
                </a:solidFill>
                <a:latin typeface="楷体" panose="02010609060101010101" pitchFamily="49" charset="-122"/>
                <a:ea typeface="楷体" panose="02010609060101010101" pitchFamily="49" charset="-122"/>
              </a:rPr>
              <a:t>    描写时</a:t>
            </a:r>
            <a:r>
              <a:rPr lang="zh-CN" altLang="en-US" sz="2800" b="1" dirty="0">
                <a:solidFill>
                  <a:prstClr val="black"/>
                </a:solidFill>
                <a:latin typeface="楷体" panose="02010609060101010101" pitchFamily="49" charset="-122"/>
                <a:ea typeface="楷体" panose="02010609060101010101" pitchFamily="49" charset="-122"/>
              </a:rPr>
              <a:t>，我重点运用心理描写的方法</a:t>
            </a:r>
            <a:r>
              <a:rPr lang="zh-CN" altLang="en-US" sz="2800" b="1" dirty="0" smtClean="0">
                <a:solidFill>
                  <a:prstClr val="black"/>
                </a:solidFill>
                <a:latin typeface="楷体" panose="02010609060101010101" pitchFamily="49" charset="-122"/>
                <a:ea typeface="楷体" panose="02010609060101010101" pitchFamily="49" charset="-122"/>
              </a:rPr>
              <a:t>表现</a:t>
            </a:r>
            <a:endParaRPr lang="en-US" altLang="zh-CN" sz="2800" b="1" dirty="0" smtClean="0">
              <a:solidFill>
                <a:prstClr val="black"/>
              </a:solidFill>
              <a:latin typeface="楷体" panose="02010609060101010101" pitchFamily="49" charset="-122"/>
              <a:ea typeface="楷体" panose="02010609060101010101" pitchFamily="49" charset="-122"/>
            </a:endParaRPr>
          </a:p>
          <a:p>
            <a:r>
              <a:rPr lang="zh-CN" altLang="en-US" sz="2800" b="1" dirty="0" smtClean="0">
                <a:solidFill>
                  <a:prstClr val="black"/>
                </a:solidFill>
                <a:latin typeface="楷体" panose="02010609060101010101" pitchFamily="49" charset="-122"/>
                <a:ea typeface="楷体" panose="02010609060101010101" pitchFamily="49" charset="-122"/>
              </a:rPr>
              <a:t>心理</a:t>
            </a:r>
            <a:r>
              <a:rPr lang="zh-CN" altLang="en-US" sz="2800" b="1" dirty="0">
                <a:solidFill>
                  <a:prstClr val="black"/>
                </a:solidFill>
                <a:latin typeface="楷体" panose="02010609060101010101" pitchFamily="49" charset="-122"/>
                <a:ea typeface="楷体" panose="02010609060101010101" pitchFamily="49" charset="-122"/>
              </a:rPr>
              <a:t>变化的过程，长大的过程。</a:t>
            </a:r>
          </a:p>
        </p:txBody>
      </p:sp>
      <p:pic>
        <p:nvPicPr>
          <p:cNvPr id="5"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90000"/>
                    </a14:imgEffect>
                  </a14:imgLayer>
                </a14:imgProps>
              </a:ext>
              <a:ext uri="{28A0092B-C50C-407E-A947-70E740481C1C}">
                <a14:useLocalDpi xmlns:a14="http://schemas.microsoft.com/office/drawing/2010/main" val="0"/>
              </a:ext>
            </a:extLst>
          </a:blip>
          <a:srcRect/>
          <a:stretch>
            <a:fillRect/>
          </a:stretch>
        </p:blipFill>
        <p:spPr bwMode="auto">
          <a:xfrm>
            <a:off x="7968311" y="2193707"/>
            <a:ext cx="1269938" cy="1098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2"/>
          <p:cNvSpPr txBox="1"/>
          <p:nvPr/>
        </p:nvSpPr>
        <p:spPr>
          <a:xfrm>
            <a:off x="539552" y="3747432"/>
            <a:ext cx="7505076" cy="954107"/>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00" b="1" dirty="0" smtClean="0">
                <a:solidFill>
                  <a:prstClr val="black"/>
                </a:solidFill>
                <a:latin typeface="楷体" panose="02010609060101010101" pitchFamily="49" charset="-122"/>
                <a:ea typeface="楷体" panose="02010609060101010101" pitchFamily="49" charset="-122"/>
              </a:rPr>
              <a:t>    我会用排比的修辞手法引出“那一刻，</a:t>
            </a:r>
            <a:endParaRPr lang="en-US" altLang="zh-CN" sz="2800" b="1" dirty="0" smtClean="0">
              <a:solidFill>
                <a:prstClr val="black"/>
              </a:solidFill>
              <a:latin typeface="楷体" panose="02010609060101010101" pitchFamily="49" charset="-122"/>
              <a:ea typeface="楷体" panose="02010609060101010101" pitchFamily="49" charset="-122"/>
            </a:endParaRPr>
          </a:p>
          <a:p>
            <a:r>
              <a:rPr lang="zh-CN" altLang="en-US" sz="2800" b="1" dirty="0" smtClean="0">
                <a:solidFill>
                  <a:prstClr val="black"/>
                </a:solidFill>
                <a:latin typeface="楷体" panose="02010609060101010101" pitchFamily="49" charset="-122"/>
                <a:ea typeface="楷体" panose="02010609060101010101" pitchFamily="49" charset="-122"/>
              </a:rPr>
              <a:t>我长大了”的话题。</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7"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6290" b="53226" l="24663" r="74374"/>
                    </a14:imgEffect>
                  </a14:imgLayer>
                </a14:imgProps>
              </a:ext>
              <a:ext uri="{28A0092B-C50C-407E-A947-70E740481C1C}">
                <a14:useLocalDpi xmlns:a14="http://schemas.microsoft.com/office/drawing/2010/main" val="0"/>
              </a:ext>
            </a:extLst>
          </a:blip>
          <a:srcRect l="24374" t="7096" r="24759" b="46452"/>
          <a:stretch/>
        </p:blipFill>
        <p:spPr bwMode="auto">
          <a:xfrm>
            <a:off x="8044628" y="3716982"/>
            <a:ext cx="930424" cy="1015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8245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9055" y="426869"/>
            <a:ext cx="2330450" cy="560705"/>
            <a:chOff x="292074" y="533430"/>
            <a:chExt cx="3107265" cy="747607"/>
          </a:xfrm>
        </p:grpSpPr>
        <p:sp>
          <p:nvSpPr>
            <p:cNvPr id="3" name="文本框 14"/>
            <p:cNvSpPr txBox="1"/>
            <p:nvPr/>
          </p:nvSpPr>
          <p:spPr>
            <a:xfrm>
              <a:off x="832247" y="533430"/>
              <a:ext cx="2567092" cy="747607"/>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写作提纲</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074" y="533430"/>
              <a:ext cx="540173" cy="672254"/>
            </a:xfrm>
            <a:prstGeom prst="rect">
              <a:avLst/>
            </a:prstGeom>
          </p:spPr>
        </p:pic>
      </p:grpSp>
      <p:sp>
        <p:nvSpPr>
          <p:cNvPr id="5" name="矩形 4"/>
          <p:cNvSpPr/>
          <p:nvPr/>
        </p:nvSpPr>
        <p:spPr>
          <a:xfrm>
            <a:off x="2416448" y="1275606"/>
            <a:ext cx="6248299" cy="2839239"/>
          </a:xfrm>
          <a:prstGeom prst="rect">
            <a:avLst/>
          </a:prstGeom>
          <a:noFill/>
          <a:effectLst>
            <a:softEdge rad="127000"/>
          </a:effectLst>
        </p:spPr>
        <p:txBody>
          <a:bodyPr wrap="square" lIns="68580" tIns="34290" rIns="68580" bIns="34290" rtlCol="0">
            <a:spAutoFit/>
          </a:bodyPr>
          <a:lstStyle/>
          <a:p>
            <a:pPr>
              <a:lnSpc>
                <a:spcPct val="150000"/>
              </a:lnSpc>
            </a:pPr>
            <a:r>
              <a:rPr lang="zh-CN" altLang="en-US" sz="4000" dirty="0">
                <a:solidFill>
                  <a:prstClr val="black"/>
                </a:solidFill>
                <a:latin typeface="黑体" pitchFamily="49" charset="-122"/>
                <a:ea typeface="黑体" pitchFamily="49" charset="-122"/>
              </a:rPr>
              <a:t>    你想</a:t>
            </a:r>
            <a:r>
              <a:rPr lang="zh-CN" altLang="en-US" sz="4000">
                <a:solidFill>
                  <a:prstClr val="black"/>
                </a:solidFill>
                <a:latin typeface="黑体" pitchFamily="49" charset="-122"/>
                <a:ea typeface="黑体" pitchFamily="49" charset="-122"/>
              </a:rPr>
              <a:t>写哪个感到</a:t>
            </a:r>
            <a:r>
              <a:rPr lang="zh-CN" altLang="en-US" sz="4000" dirty="0">
                <a:solidFill>
                  <a:prstClr val="black"/>
                </a:solidFill>
                <a:latin typeface="黑体" pitchFamily="49" charset="-122"/>
                <a:ea typeface="黑体" pitchFamily="49" charset="-122"/>
              </a:rPr>
              <a:t>长大的瞬间呢？不要急于下笔，先好好构思，编写好写作提纲。</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164" y="1450549"/>
            <a:ext cx="2054220" cy="2726384"/>
          </a:xfrm>
          <a:prstGeom prst="rect">
            <a:avLst/>
          </a:prstGeom>
        </p:spPr>
      </p:pic>
    </p:spTree>
    <p:extLst>
      <p:ext uri="{BB962C8B-B14F-4D97-AF65-F5344CB8AC3E}">
        <p14:creationId xmlns:p14="http://schemas.microsoft.com/office/powerpoint/2010/main" val="2926658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3638"/>
            <a:ext cx="9144000" cy="3202415"/>
          </a:xfrm>
          <a:prstGeom prst="rect">
            <a:avLst/>
          </a:prstGeom>
          <a:solidFill>
            <a:srgbClr val="00B050">
              <a:alpha val="10000"/>
            </a:srgbClr>
          </a:solidFill>
          <a:ln>
            <a:solidFill>
              <a:srgbClr val="92D050"/>
            </a:solidFill>
            <a:prstDash val="solid"/>
          </a:ln>
        </p:spPr>
        <p:txBody>
          <a:bodyPr wrap="square" rtlCol="0">
            <a:spAutoFit/>
          </a:bodyPr>
          <a:lstStyle/>
          <a:p>
            <a:pPr>
              <a:lnSpc>
                <a:spcPct val="130000"/>
              </a:lnSpc>
            </a:pPr>
            <a:r>
              <a:rPr lang="en-US" altLang="zh-CN" sz="3200" b="1" spc="-40" dirty="0">
                <a:latin typeface="楷体" pitchFamily="49" charset="-122"/>
                <a:ea typeface="楷体" pitchFamily="49" charset="-122"/>
              </a:rPr>
              <a:t>1.</a:t>
            </a:r>
            <a:r>
              <a:rPr lang="zh-CN" altLang="en-US" sz="3200" b="1" spc="-40" dirty="0">
                <a:latin typeface="楷体" pitchFamily="49" charset="-122"/>
                <a:ea typeface="楷体" pitchFamily="49" charset="-122"/>
              </a:rPr>
              <a:t>印象最深刻的感觉到自己长大了的事情是什么？</a:t>
            </a:r>
            <a:endParaRPr lang="en-US" altLang="zh-CN" sz="3200" b="1" spc="-40" dirty="0">
              <a:latin typeface="楷体" pitchFamily="49" charset="-122"/>
              <a:ea typeface="楷体" pitchFamily="49" charset="-122"/>
            </a:endParaRPr>
          </a:p>
          <a:p>
            <a:pPr>
              <a:lnSpc>
                <a:spcPct val="130000"/>
              </a:lnSpc>
            </a:pPr>
            <a:r>
              <a:rPr lang="en-US" altLang="zh-CN" sz="3200" b="1" spc="-40" dirty="0">
                <a:latin typeface="楷体" pitchFamily="49" charset="-122"/>
                <a:ea typeface="楷体" pitchFamily="49" charset="-122"/>
              </a:rPr>
              <a:t>2.</a:t>
            </a:r>
            <a:r>
              <a:rPr lang="zh-CN" altLang="en-US" sz="3200" b="1" spc="-40" dirty="0">
                <a:latin typeface="楷体" pitchFamily="49" charset="-122"/>
                <a:ea typeface="楷体" pitchFamily="49" charset="-122"/>
              </a:rPr>
              <a:t>怎样把这件事的经过写清楚？</a:t>
            </a:r>
            <a:endParaRPr lang="en-US" altLang="zh-CN" sz="3200" b="1" spc="-40" dirty="0">
              <a:latin typeface="楷体" pitchFamily="49" charset="-122"/>
              <a:ea typeface="楷体" pitchFamily="49" charset="-122"/>
            </a:endParaRPr>
          </a:p>
          <a:p>
            <a:pPr>
              <a:lnSpc>
                <a:spcPct val="130000"/>
              </a:lnSpc>
            </a:pPr>
            <a:r>
              <a:rPr lang="en-US" altLang="zh-CN" sz="3200" b="1" spc="-40" dirty="0">
                <a:latin typeface="楷体" pitchFamily="49" charset="-122"/>
                <a:ea typeface="楷体" pitchFamily="49" charset="-122"/>
              </a:rPr>
              <a:t>3.</a:t>
            </a:r>
            <a:r>
              <a:rPr lang="zh-CN" altLang="en-US" sz="3200" b="1" spc="-40" dirty="0">
                <a:latin typeface="楷体" pitchFamily="49" charset="-122"/>
                <a:ea typeface="楷体" pitchFamily="49" charset="-122"/>
              </a:rPr>
              <a:t>运用什么描写方法、修辞手法把瞬间写具体？</a:t>
            </a:r>
            <a:endParaRPr lang="en-US" altLang="zh-CN" sz="3200" b="1" spc="-40" dirty="0">
              <a:latin typeface="楷体" pitchFamily="49" charset="-122"/>
              <a:ea typeface="楷体" pitchFamily="49" charset="-122"/>
            </a:endParaRPr>
          </a:p>
          <a:p>
            <a:pPr>
              <a:lnSpc>
                <a:spcPct val="130000"/>
              </a:lnSpc>
            </a:pPr>
            <a:r>
              <a:rPr lang="en-US" altLang="zh-CN" sz="3200" b="1" spc="-40" dirty="0">
                <a:latin typeface="楷体" pitchFamily="49" charset="-122"/>
                <a:ea typeface="楷体" pitchFamily="49" charset="-122"/>
              </a:rPr>
              <a:t>4.</a:t>
            </a:r>
            <a:r>
              <a:rPr lang="zh-CN" altLang="en-US" sz="3200" b="1" spc="-40" dirty="0">
                <a:latin typeface="楷体" pitchFamily="49" charset="-122"/>
                <a:ea typeface="楷体" pitchFamily="49" charset="-122"/>
              </a:rPr>
              <a:t>怎样</a:t>
            </a:r>
            <a:r>
              <a:rPr lang="zh-CN" altLang="zh-CN" sz="3200" b="1" spc="-40" dirty="0">
                <a:latin typeface="楷体" pitchFamily="49" charset="-122"/>
                <a:ea typeface="楷体" pitchFamily="49" charset="-122"/>
              </a:rPr>
              <a:t>表达</a:t>
            </a:r>
            <a:r>
              <a:rPr lang="zh-CN" altLang="en-US" sz="3200" b="1" spc="-40" dirty="0">
                <a:latin typeface="楷体" pitchFamily="49" charset="-122"/>
                <a:ea typeface="楷体" pitchFamily="49" charset="-122"/>
              </a:rPr>
              <a:t>出</a:t>
            </a:r>
            <a:r>
              <a:rPr lang="zh-CN" altLang="zh-CN" sz="3200" b="1" spc="-40" dirty="0">
                <a:latin typeface="楷体" pitchFamily="49" charset="-122"/>
                <a:ea typeface="楷体" pitchFamily="49" charset="-122"/>
              </a:rPr>
              <a:t>自己的</a:t>
            </a:r>
            <a:r>
              <a:rPr lang="zh-CN" altLang="en-US" sz="3200" b="1" spc="-40" dirty="0">
                <a:latin typeface="楷体" pitchFamily="49" charset="-122"/>
                <a:ea typeface="楷体" pitchFamily="49" charset="-122"/>
              </a:rPr>
              <a:t>真实感受？</a:t>
            </a:r>
            <a:endParaRPr lang="en-US" altLang="zh-CN" sz="3200" b="1" spc="-40" dirty="0">
              <a:latin typeface="楷体" pitchFamily="49" charset="-122"/>
              <a:ea typeface="楷体" pitchFamily="49" charset="-122"/>
            </a:endParaRPr>
          </a:p>
          <a:p>
            <a:pPr>
              <a:lnSpc>
                <a:spcPct val="130000"/>
              </a:lnSpc>
            </a:pPr>
            <a:r>
              <a:rPr lang="en-US" altLang="zh-CN" sz="3200" b="1" spc="-40" dirty="0">
                <a:latin typeface="楷体" pitchFamily="49" charset="-122"/>
                <a:ea typeface="楷体" pitchFamily="49" charset="-122"/>
              </a:rPr>
              <a:t>5.</a:t>
            </a:r>
            <a:r>
              <a:rPr lang="zh-CN" altLang="en-US" sz="3200" b="1" spc="-40">
                <a:latin typeface="楷体" pitchFamily="49" charset="-122"/>
                <a:ea typeface="楷体" pitchFamily="49" charset="-122"/>
              </a:rPr>
              <a:t>打算拟什么题目？</a:t>
            </a:r>
            <a:endParaRPr lang="zh-CN" altLang="en-US" sz="3200" b="1" spc="-40" dirty="0">
              <a:latin typeface="楷体" pitchFamily="49" charset="-122"/>
              <a:ea typeface="楷体" pitchFamily="49" charset="-122"/>
            </a:endParaRPr>
          </a:p>
        </p:txBody>
      </p:sp>
      <p:sp>
        <p:nvSpPr>
          <p:cNvPr id="3" name="矩形 2"/>
          <p:cNvSpPr/>
          <p:nvPr/>
        </p:nvSpPr>
        <p:spPr>
          <a:xfrm>
            <a:off x="3089864" y="699542"/>
            <a:ext cx="2964273" cy="646331"/>
          </a:xfrm>
          <a:prstGeom prst="rect">
            <a:avLst/>
          </a:prstGeom>
          <a:solidFill>
            <a:schemeClr val="accent3">
              <a:lumMod val="20000"/>
              <a:lumOff val="80000"/>
            </a:schemeClr>
          </a:solidFill>
          <a:ln>
            <a:solidFill>
              <a:srgbClr val="FF0000"/>
            </a:solidFill>
          </a:ln>
        </p:spPr>
        <p:txBody>
          <a:bodyPr wrap="none">
            <a:spAutoFit/>
          </a:bodyPr>
          <a:lstStyle/>
          <a:p>
            <a:r>
              <a:rPr lang="zh-CN" altLang="en-US" sz="3600" b="1" dirty="0">
                <a:solidFill>
                  <a:prstClr val="black"/>
                </a:solidFill>
                <a:latin typeface="楷体" panose="02010609060101010101" pitchFamily="49" charset="-122"/>
                <a:ea typeface="楷体" panose="02010609060101010101" pitchFamily="49" charset="-122"/>
              </a:rPr>
              <a:t>习作提纲要求</a:t>
            </a:r>
          </a:p>
        </p:txBody>
      </p:sp>
    </p:spTree>
    <p:extLst>
      <p:ext uri="{BB962C8B-B14F-4D97-AF65-F5344CB8AC3E}">
        <p14:creationId xmlns:p14="http://schemas.microsoft.com/office/powerpoint/2010/main" val="365449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67512" y="627534"/>
            <a:ext cx="1620180" cy="666511"/>
            <a:chOff x="2375756" y="2268826"/>
            <a:chExt cx="1620180" cy="666511"/>
          </a:xfrm>
        </p:grpSpPr>
        <p:sp>
          <p:nvSpPr>
            <p:cNvPr id="4" name="云形 3"/>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5" name="TextBox 4"/>
            <p:cNvSpPr txBox="1"/>
            <p:nvPr/>
          </p:nvSpPr>
          <p:spPr>
            <a:xfrm>
              <a:off x="2651824" y="2290762"/>
              <a:ext cx="1210919"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itchFamily="49" charset="-122"/>
                  <a:ea typeface="楷体" pitchFamily="49" charset="-122"/>
                </a:rPr>
                <a:t>开头</a:t>
              </a:r>
              <a:endParaRPr lang="zh-CN" altLang="en-US" sz="3200" b="1" dirty="0">
                <a:solidFill>
                  <a:schemeClr val="tx1"/>
                </a:solidFill>
                <a:latin typeface="楷体" pitchFamily="49" charset="-122"/>
                <a:ea typeface="楷体" pitchFamily="49" charset="-122"/>
              </a:endParaRPr>
            </a:p>
          </p:txBody>
        </p:sp>
      </p:grpSp>
      <p:sp>
        <p:nvSpPr>
          <p:cNvPr id="6" name="文本框 2"/>
          <p:cNvSpPr txBox="1"/>
          <p:nvPr/>
        </p:nvSpPr>
        <p:spPr>
          <a:xfrm>
            <a:off x="611560" y="699542"/>
            <a:ext cx="683568" cy="3727009"/>
          </a:xfrm>
          <a:prstGeom prst="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algn="ctr">
              <a:defRPr sz="3600" b="1" spc="340">
                <a:solidFill>
                  <a:schemeClr val="tx1"/>
                </a:solidFill>
                <a:latin typeface="楷体" pitchFamily="49" charset="-122"/>
                <a:ea typeface="楷体"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a:t>那</a:t>
            </a:r>
            <a:r>
              <a:rPr lang="zh-CN" altLang="en-US" sz="3200" smtClean="0"/>
              <a:t>一刻，</a:t>
            </a:r>
            <a:r>
              <a:rPr lang="zh-CN" altLang="en-US" sz="3200" dirty="0"/>
              <a:t>我长大了</a:t>
            </a:r>
          </a:p>
        </p:txBody>
      </p:sp>
      <p:sp>
        <p:nvSpPr>
          <p:cNvPr id="2" name="左大括号 1"/>
          <p:cNvSpPr/>
          <p:nvPr/>
        </p:nvSpPr>
        <p:spPr>
          <a:xfrm>
            <a:off x="1512130" y="828934"/>
            <a:ext cx="288032" cy="3471008"/>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 name="组合 8"/>
          <p:cNvGrpSpPr/>
          <p:nvPr/>
        </p:nvGrpSpPr>
        <p:grpSpPr>
          <a:xfrm>
            <a:off x="1767512" y="2206296"/>
            <a:ext cx="1876722" cy="730908"/>
            <a:chOff x="2098768" y="2336363"/>
            <a:chExt cx="1876722" cy="730908"/>
          </a:xfrm>
        </p:grpSpPr>
        <p:sp>
          <p:nvSpPr>
            <p:cNvPr id="10" name="云形 9"/>
            <p:cNvSpPr/>
            <p:nvPr/>
          </p:nvSpPr>
          <p:spPr>
            <a:xfrm>
              <a:off x="2098768" y="2336363"/>
              <a:ext cx="1876722" cy="730908"/>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11" name="TextBox 10"/>
            <p:cNvSpPr txBox="1"/>
            <p:nvPr/>
          </p:nvSpPr>
          <p:spPr>
            <a:xfrm>
              <a:off x="2314792" y="2357963"/>
              <a:ext cx="1412172"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itchFamily="49" charset="-122"/>
                  <a:ea typeface="楷体" pitchFamily="49" charset="-122"/>
                </a:rPr>
                <a:t>中间</a:t>
              </a:r>
              <a:endParaRPr lang="zh-CN" altLang="en-US" sz="3200" b="1" dirty="0">
                <a:solidFill>
                  <a:schemeClr val="tx1"/>
                </a:solidFill>
                <a:latin typeface="楷体" pitchFamily="49" charset="-122"/>
                <a:ea typeface="楷体" pitchFamily="49" charset="-122"/>
              </a:endParaRPr>
            </a:p>
          </p:txBody>
        </p:sp>
      </p:grpSp>
      <p:grpSp>
        <p:nvGrpSpPr>
          <p:cNvPr id="8" name="组合 12"/>
          <p:cNvGrpSpPr/>
          <p:nvPr/>
        </p:nvGrpSpPr>
        <p:grpSpPr>
          <a:xfrm>
            <a:off x="1875524" y="3849455"/>
            <a:ext cx="1620180" cy="666511"/>
            <a:chOff x="2375756" y="2268826"/>
            <a:chExt cx="1620180" cy="666511"/>
          </a:xfrm>
        </p:grpSpPr>
        <p:sp>
          <p:nvSpPr>
            <p:cNvPr id="14" name="云形 13"/>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15" name="TextBox 14"/>
            <p:cNvSpPr txBox="1"/>
            <p:nvPr/>
          </p:nvSpPr>
          <p:spPr>
            <a:xfrm>
              <a:off x="2555776" y="2290763"/>
              <a:ext cx="1440160"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b="1" dirty="0">
                  <a:solidFill>
                    <a:schemeClr val="tx1"/>
                  </a:solidFill>
                  <a:latin typeface="楷体" pitchFamily="49" charset="-122"/>
                  <a:ea typeface="楷体" pitchFamily="49" charset="-122"/>
                </a:rPr>
                <a:t>结尾</a:t>
              </a:r>
            </a:p>
          </p:txBody>
        </p:sp>
      </p:grpSp>
      <p:sp>
        <p:nvSpPr>
          <p:cNvPr id="16" name="左大括号 15"/>
          <p:cNvSpPr/>
          <p:nvPr/>
        </p:nvSpPr>
        <p:spPr>
          <a:xfrm>
            <a:off x="3855744" y="1923678"/>
            <a:ext cx="306264" cy="1368152"/>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TextBox 19"/>
          <p:cNvSpPr txBox="1"/>
          <p:nvPr/>
        </p:nvSpPr>
        <p:spPr>
          <a:xfrm>
            <a:off x="4133251" y="1698943"/>
            <a:ext cx="3322893"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给妈妈喂饭</a:t>
            </a:r>
            <a:endParaRPr lang="zh-CN" altLang="en-US" sz="3200" b="1" dirty="0">
              <a:latin typeface="楷体" pitchFamily="49" charset="-122"/>
              <a:ea typeface="楷体" pitchFamily="49" charset="-122"/>
            </a:endParaRPr>
          </a:p>
        </p:txBody>
      </p:sp>
      <p:sp>
        <p:nvSpPr>
          <p:cNvPr id="21" name="TextBox 20"/>
          <p:cNvSpPr txBox="1"/>
          <p:nvPr/>
        </p:nvSpPr>
        <p:spPr>
          <a:xfrm>
            <a:off x="4133251" y="2795607"/>
            <a:ext cx="3143272" cy="584775"/>
          </a:xfrm>
          <a:prstGeom prst="rect">
            <a:avLst/>
          </a:prstGeom>
          <a:noFill/>
        </p:spPr>
        <p:txBody>
          <a:bodyPr wrap="square" rtlCol="0">
            <a:spAutoFit/>
          </a:bodyPr>
          <a:lstStyle/>
          <a:p>
            <a:r>
              <a:rPr lang="zh-CN" altLang="en-US" sz="3200" b="1" dirty="0" smtClean="0">
                <a:latin typeface="楷体" pitchFamily="49" charset="-122"/>
                <a:ea typeface="楷体" pitchFamily="49" charset="-122"/>
              </a:rPr>
              <a:t>给妈妈洗脚</a:t>
            </a:r>
            <a:endParaRPr lang="zh-CN" altLang="en-US" sz="3200" b="1" dirty="0">
              <a:latin typeface="楷体" pitchFamily="49" charset="-122"/>
              <a:ea typeface="楷体" pitchFamily="49" charset="-122"/>
            </a:endParaRPr>
          </a:p>
        </p:txBody>
      </p:sp>
      <p:sp>
        <p:nvSpPr>
          <p:cNvPr id="30" name="TextBox 29"/>
          <p:cNvSpPr txBox="1"/>
          <p:nvPr/>
        </p:nvSpPr>
        <p:spPr>
          <a:xfrm>
            <a:off x="3781852" y="3844699"/>
            <a:ext cx="3060655" cy="584775"/>
          </a:xfrm>
          <a:prstGeom prst="rect">
            <a:avLst/>
          </a:prstGeom>
          <a:noFill/>
        </p:spPr>
        <p:txBody>
          <a:bodyPr wrap="square" rtlCol="0">
            <a:spAutoFit/>
          </a:bodyPr>
          <a:lstStyle/>
          <a:p>
            <a:r>
              <a:rPr lang="zh-CN" altLang="zh-CN" sz="3200" b="1" dirty="0" smtClean="0">
                <a:latin typeface="楷体" panose="02010609060101010101" pitchFamily="49" charset="-122"/>
                <a:ea typeface="楷体" panose="02010609060101010101" pitchFamily="49" charset="-122"/>
              </a:rPr>
              <a:t>表达自己的情感</a:t>
            </a:r>
            <a:endParaRPr lang="zh-CN" altLang="en-US" sz="3200" b="1" dirty="0">
              <a:solidFill>
                <a:prstClr val="black"/>
              </a:solidFill>
              <a:latin typeface="楷体" pitchFamily="49" charset="-122"/>
              <a:ea typeface="楷体" pitchFamily="49" charset="-122"/>
            </a:endParaRPr>
          </a:p>
        </p:txBody>
      </p:sp>
      <p:sp>
        <p:nvSpPr>
          <p:cNvPr id="31" name="矩形 30"/>
          <p:cNvSpPr/>
          <p:nvPr/>
        </p:nvSpPr>
        <p:spPr>
          <a:xfrm>
            <a:off x="7107330" y="1858563"/>
            <a:ext cx="697627" cy="1323439"/>
          </a:xfrm>
          <a:prstGeom prst="rect">
            <a:avLst/>
          </a:prstGeom>
        </p:spPr>
        <p:style>
          <a:lnRef idx="3">
            <a:schemeClr val="lt1"/>
          </a:lnRef>
          <a:fillRef idx="1">
            <a:schemeClr val="accent3"/>
          </a:fillRef>
          <a:effectRef idx="1">
            <a:schemeClr val="accent3"/>
          </a:effectRef>
          <a:fontRef idx="minor">
            <a:schemeClr val="lt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zh-CN" altLang="en-US" sz="4000" b="1" dirty="0" smtClean="0">
                <a:ln w="11430"/>
                <a:solidFill>
                  <a:schemeClr val="accent3">
                    <a:lumMod val="20000"/>
                    <a:lumOff val="80000"/>
                  </a:schemeClr>
                </a:solidFill>
                <a:latin typeface="楷体" pitchFamily="49" charset="-122"/>
                <a:ea typeface="楷体" pitchFamily="49" charset="-122"/>
              </a:rPr>
              <a:t>重</a:t>
            </a:r>
            <a:endParaRPr lang="en-US" altLang="zh-CN" sz="4000" b="1" dirty="0" smtClean="0">
              <a:ln w="11430"/>
              <a:solidFill>
                <a:schemeClr val="accent3">
                  <a:lumMod val="20000"/>
                  <a:lumOff val="80000"/>
                </a:schemeClr>
              </a:solidFill>
              <a:latin typeface="楷体" pitchFamily="49" charset="-122"/>
              <a:ea typeface="楷体" pitchFamily="49" charset="-122"/>
            </a:endParaRPr>
          </a:p>
          <a:p>
            <a:pPr algn="ctr"/>
            <a:r>
              <a:rPr lang="zh-CN" altLang="en-US" sz="4000" b="1" dirty="0" smtClean="0">
                <a:ln w="11430"/>
                <a:solidFill>
                  <a:schemeClr val="accent3">
                    <a:lumMod val="20000"/>
                    <a:lumOff val="80000"/>
                  </a:schemeClr>
                </a:solidFill>
                <a:latin typeface="楷体" pitchFamily="49" charset="-122"/>
                <a:ea typeface="楷体" pitchFamily="49" charset="-122"/>
              </a:rPr>
              <a:t>点</a:t>
            </a:r>
            <a:endParaRPr lang="zh-CN" altLang="en-US" sz="4000" b="1" dirty="0">
              <a:ln w="11430"/>
              <a:solidFill>
                <a:schemeClr val="accent3">
                  <a:lumMod val="20000"/>
                  <a:lumOff val="80000"/>
                </a:schemeClr>
              </a:solidFill>
              <a:latin typeface="楷体" pitchFamily="49" charset="-122"/>
              <a:ea typeface="楷体" pitchFamily="49" charset="-122"/>
            </a:endParaRPr>
          </a:p>
        </p:txBody>
      </p:sp>
      <p:sp>
        <p:nvSpPr>
          <p:cNvPr id="32" name="左大括号 31"/>
          <p:cNvSpPr/>
          <p:nvPr/>
        </p:nvSpPr>
        <p:spPr>
          <a:xfrm rot="10800000">
            <a:off x="6562191" y="1903383"/>
            <a:ext cx="280317" cy="1388446"/>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TextBox 24"/>
          <p:cNvSpPr txBox="1"/>
          <p:nvPr/>
        </p:nvSpPr>
        <p:spPr>
          <a:xfrm>
            <a:off x="3781853" y="697425"/>
            <a:ext cx="5038619" cy="584775"/>
          </a:xfrm>
          <a:prstGeom prst="rect">
            <a:avLst/>
          </a:prstGeom>
          <a:noFill/>
        </p:spPr>
        <p:txBody>
          <a:bodyPr wrap="square" rtlCol="0">
            <a:spAutoFit/>
          </a:bodyPr>
          <a:lstStyle/>
          <a:p>
            <a:r>
              <a:rPr lang="zh-CN" altLang="zh-CN" sz="3200" b="1" dirty="0" smtClean="0">
                <a:latin typeface="楷体" panose="02010609060101010101" pitchFamily="49" charset="-122"/>
                <a:ea typeface="楷体" panose="02010609060101010101" pitchFamily="49" charset="-122"/>
              </a:rPr>
              <a:t>点出</a:t>
            </a:r>
            <a:r>
              <a:rPr lang="zh-CN" altLang="en-US" sz="3200" b="1" dirty="0" smtClean="0">
                <a:latin typeface="楷体" panose="02010609060101010101" pitchFamily="49" charset="-122"/>
                <a:ea typeface="楷体" panose="02010609060101010101" pitchFamily="49" charset="-122"/>
              </a:rPr>
              <a:t>我很挂念生病的妈妈</a:t>
            </a:r>
            <a:endParaRPr lang="zh-CN" altLang="en-US" sz="3200" b="1" dirty="0">
              <a:latin typeface="楷体" pitchFamily="49" charset="-122"/>
              <a:ea typeface="楷体" pitchFamily="49" charset="-122"/>
            </a:endParaRPr>
          </a:p>
        </p:txBody>
      </p:sp>
    </p:spTree>
    <p:extLst>
      <p:ext uri="{BB962C8B-B14F-4D97-AF65-F5344CB8AC3E}">
        <p14:creationId xmlns:p14="http://schemas.microsoft.com/office/powerpoint/2010/main" val="603297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0" grpId="0"/>
      <p:bldP spid="21" grpId="0"/>
      <p:bldP spid="30" grpId="0"/>
      <p:bldP spid="31" grpId="0" animBg="1"/>
      <p:bldP spid="32" grpId="0" animBg="1"/>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36435" y="567324"/>
            <a:ext cx="4608512"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紧扣题目，解读“长大”</a:t>
            </a:r>
            <a:endParaRPr lang="zh-CN" altLang="en-US" sz="3200" b="1" dirty="0">
              <a:latin typeface="楷体" panose="02010609060101010101" pitchFamily="49" charset="-122"/>
              <a:ea typeface="楷体" panose="02010609060101010101" pitchFamily="49" charset="-122"/>
            </a:endParaRPr>
          </a:p>
        </p:txBody>
      </p:sp>
      <p:sp>
        <p:nvSpPr>
          <p:cNvPr id="32" name="左大括号 31"/>
          <p:cNvSpPr/>
          <p:nvPr/>
        </p:nvSpPr>
        <p:spPr>
          <a:xfrm rot="10800000" flipH="1">
            <a:off x="3644234" y="1638660"/>
            <a:ext cx="292201" cy="1725178"/>
          </a:xfrm>
          <a:prstGeom prst="leftBrace">
            <a:avLst>
              <a:gd name="adj1" fmla="val 8333"/>
              <a:gd name="adj2" fmla="val 47469"/>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3936435" y="2125224"/>
            <a:ext cx="4956045"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大家小心翼翼保护鸡蛋</a:t>
            </a:r>
            <a:endParaRPr lang="zh-CN" altLang="en-US" sz="3200" b="1" dirty="0">
              <a:latin typeface="楷体" panose="02010609060101010101" pitchFamily="49" charset="-122"/>
              <a:ea typeface="楷体" panose="02010609060101010101" pitchFamily="49" charset="-122"/>
            </a:endParaRPr>
          </a:p>
        </p:txBody>
      </p:sp>
      <p:sp>
        <p:nvSpPr>
          <p:cNvPr id="19" name="TextBox 18"/>
          <p:cNvSpPr txBox="1"/>
          <p:nvPr/>
        </p:nvSpPr>
        <p:spPr>
          <a:xfrm>
            <a:off x="3936435" y="2904174"/>
            <a:ext cx="3627587"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没有人成功</a:t>
            </a:r>
            <a:endParaRPr lang="zh-CN" altLang="en-US" sz="3200" b="1" dirty="0">
              <a:latin typeface="楷体" panose="02010609060101010101" pitchFamily="49" charset="-122"/>
              <a:ea typeface="楷体" panose="02010609060101010101" pitchFamily="49" charset="-122"/>
            </a:endParaRPr>
          </a:p>
        </p:txBody>
      </p:sp>
      <p:sp>
        <p:nvSpPr>
          <p:cNvPr id="20" name="TextBox 19"/>
          <p:cNvSpPr txBox="1"/>
          <p:nvPr/>
        </p:nvSpPr>
        <p:spPr>
          <a:xfrm>
            <a:off x="3936435" y="1346274"/>
            <a:ext cx="4939574"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老师布置</a:t>
            </a:r>
            <a:r>
              <a:rPr lang="zh-CN" altLang="en-US" sz="3200" b="1" dirty="0">
                <a:latin typeface="楷体" panose="02010609060101010101" pitchFamily="49" charset="-122"/>
                <a:ea typeface="楷体" panose="02010609060101010101" pitchFamily="49" charset="-122"/>
              </a:rPr>
              <a:t>保护</a:t>
            </a:r>
            <a:r>
              <a:rPr lang="zh-CN" altLang="en-US" sz="3200" b="1" dirty="0" smtClean="0">
                <a:latin typeface="楷体" panose="02010609060101010101" pitchFamily="49" charset="-122"/>
                <a:ea typeface="楷体" panose="02010609060101010101" pitchFamily="49" charset="-122"/>
              </a:rPr>
              <a:t>鸡蛋的任务</a:t>
            </a:r>
            <a:endParaRPr lang="zh-CN" altLang="en-US" sz="3200" b="1" dirty="0">
              <a:latin typeface="楷体" panose="02010609060101010101" pitchFamily="49" charset="-122"/>
              <a:ea typeface="楷体" panose="02010609060101010101" pitchFamily="49" charset="-122"/>
            </a:endParaRPr>
          </a:p>
        </p:txBody>
      </p:sp>
      <p:sp>
        <p:nvSpPr>
          <p:cNvPr id="17" name="TextBox 16"/>
          <p:cNvSpPr txBox="1"/>
          <p:nvPr/>
        </p:nvSpPr>
        <p:spPr>
          <a:xfrm>
            <a:off x="3936435" y="3683125"/>
            <a:ext cx="4520199" cy="1077218"/>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表达感受：父母保护我们像我们保护鸡蛋</a:t>
            </a:r>
            <a:endParaRPr lang="zh-CN" altLang="en-US" sz="3200" b="1" dirty="0">
              <a:latin typeface="楷体" panose="02010609060101010101" pitchFamily="49" charset="-122"/>
              <a:ea typeface="楷体" panose="02010609060101010101" pitchFamily="49" charset="-122"/>
            </a:endParaRPr>
          </a:p>
        </p:txBody>
      </p:sp>
      <p:grpSp>
        <p:nvGrpSpPr>
          <p:cNvPr id="30" name="组合 29"/>
          <p:cNvGrpSpPr/>
          <p:nvPr/>
        </p:nvGrpSpPr>
        <p:grpSpPr>
          <a:xfrm>
            <a:off x="1799692" y="627534"/>
            <a:ext cx="1620180" cy="666511"/>
            <a:chOff x="2375756" y="2268826"/>
            <a:chExt cx="1620180" cy="666511"/>
          </a:xfrm>
        </p:grpSpPr>
        <p:sp>
          <p:nvSpPr>
            <p:cNvPr id="31" name="云形 30"/>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33" name="TextBox 32"/>
            <p:cNvSpPr txBox="1"/>
            <p:nvPr/>
          </p:nvSpPr>
          <p:spPr>
            <a:xfrm>
              <a:off x="2651824" y="2290762"/>
              <a:ext cx="1210919"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itchFamily="49" charset="-122"/>
                  <a:ea typeface="楷体" pitchFamily="49" charset="-122"/>
                </a:rPr>
                <a:t>开头</a:t>
              </a:r>
              <a:endParaRPr lang="zh-CN" altLang="en-US" sz="3200" b="1" dirty="0">
                <a:solidFill>
                  <a:schemeClr val="tx1"/>
                </a:solidFill>
                <a:latin typeface="楷体" pitchFamily="49" charset="-122"/>
                <a:ea typeface="楷体" pitchFamily="49" charset="-122"/>
              </a:endParaRPr>
            </a:p>
          </p:txBody>
        </p:sp>
      </p:grpSp>
      <p:sp>
        <p:nvSpPr>
          <p:cNvPr id="34" name="文本框 2"/>
          <p:cNvSpPr txBox="1"/>
          <p:nvPr/>
        </p:nvSpPr>
        <p:spPr>
          <a:xfrm>
            <a:off x="611560" y="699542"/>
            <a:ext cx="683568" cy="3727009"/>
          </a:xfrm>
          <a:prstGeom prst="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algn="ctr">
              <a:defRPr sz="3600" b="1" spc="340">
                <a:solidFill>
                  <a:schemeClr val="tx1"/>
                </a:solidFill>
                <a:latin typeface="楷体" pitchFamily="49" charset="-122"/>
                <a:ea typeface="楷体"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a:t>那</a:t>
            </a:r>
            <a:r>
              <a:rPr lang="zh-CN" altLang="en-US" sz="3200" smtClean="0"/>
              <a:t>一刻，</a:t>
            </a:r>
            <a:r>
              <a:rPr lang="zh-CN" altLang="en-US" sz="3200" dirty="0"/>
              <a:t>我长大了</a:t>
            </a:r>
          </a:p>
        </p:txBody>
      </p:sp>
      <p:sp>
        <p:nvSpPr>
          <p:cNvPr id="35" name="左大括号 34"/>
          <p:cNvSpPr/>
          <p:nvPr/>
        </p:nvSpPr>
        <p:spPr>
          <a:xfrm>
            <a:off x="1512130" y="828934"/>
            <a:ext cx="288032" cy="3471008"/>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6" name="组合 8"/>
          <p:cNvGrpSpPr/>
          <p:nvPr/>
        </p:nvGrpSpPr>
        <p:grpSpPr>
          <a:xfrm>
            <a:off x="1767512" y="2206296"/>
            <a:ext cx="1876722" cy="730908"/>
            <a:chOff x="2098768" y="2336363"/>
            <a:chExt cx="1876722" cy="730908"/>
          </a:xfrm>
        </p:grpSpPr>
        <p:sp>
          <p:nvSpPr>
            <p:cNvPr id="37" name="云形 36"/>
            <p:cNvSpPr/>
            <p:nvPr/>
          </p:nvSpPr>
          <p:spPr>
            <a:xfrm>
              <a:off x="2098768" y="2336363"/>
              <a:ext cx="1876722" cy="730908"/>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38" name="TextBox 37"/>
            <p:cNvSpPr txBox="1"/>
            <p:nvPr/>
          </p:nvSpPr>
          <p:spPr>
            <a:xfrm>
              <a:off x="2314792" y="2357963"/>
              <a:ext cx="1412172"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itchFamily="49" charset="-122"/>
                  <a:ea typeface="楷体" pitchFamily="49" charset="-122"/>
                </a:rPr>
                <a:t>中间</a:t>
              </a:r>
              <a:endParaRPr lang="zh-CN" altLang="en-US" sz="3200" b="1" dirty="0">
                <a:solidFill>
                  <a:schemeClr val="tx1"/>
                </a:solidFill>
                <a:latin typeface="楷体" pitchFamily="49" charset="-122"/>
                <a:ea typeface="楷体" pitchFamily="49" charset="-122"/>
              </a:endParaRPr>
            </a:p>
          </p:txBody>
        </p:sp>
      </p:grpSp>
      <p:grpSp>
        <p:nvGrpSpPr>
          <p:cNvPr id="39" name="组合 12"/>
          <p:cNvGrpSpPr/>
          <p:nvPr/>
        </p:nvGrpSpPr>
        <p:grpSpPr>
          <a:xfrm>
            <a:off x="1875524" y="3849455"/>
            <a:ext cx="1620180" cy="666511"/>
            <a:chOff x="2375756" y="2268826"/>
            <a:chExt cx="1620180" cy="666511"/>
          </a:xfrm>
        </p:grpSpPr>
        <p:sp>
          <p:nvSpPr>
            <p:cNvPr id="40" name="云形 39"/>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41" name="TextBox 40"/>
            <p:cNvSpPr txBox="1"/>
            <p:nvPr/>
          </p:nvSpPr>
          <p:spPr>
            <a:xfrm>
              <a:off x="2555776" y="2290763"/>
              <a:ext cx="1440160"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b="1" dirty="0">
                  <a:solidFill>
                    <a:schemeClr val="tx1"/>
                  </a:solidFill>
                  <a:latin typeface="楷体" pitchFamily="49" charset="-122"/>
                  <a:ea typeface="楷体" pitchFamily="49" charset="-122"/>
                </a:rPr>
                <a:t>结尾</a:t>
              </a:r>
            </a:p>
          </p:txBody>
        </p:sp>
      </p:grpSp>
    </p:spTree>
    <p:extLst>
      <p:ext uri="{BB962C8B-B14F-4D97-AF65-F5344CB8AC3E}">
        <p14:creationId xmlns:p14="http://schemas.microsoft.com/office/powerpoint/2010/main" val="1333526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up)">
                                      <p:cBhvr>
                                        <p:cTn id="25" dur="50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animBg="1"/>
      <p:bldP spid="18" grpId="0"/>
      <p:bldP spid="19" grpId="0"/>
      <p:bldP spid="20" grpId="0"/>
      <p:bldP spid="17" grpId="0"/>
      <p:bldP spid="3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79912" y="546815"/>
            <a:ext cx="4068361"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开头扣题，点明事件</a:t>
            </a:r>
            <a:endParaRPr lang="zh-CN" altLang="en-US" sz="3200" b="1" dirty="0">
              <a:latin typeface="楷体" panose="02010609060101010101" pitchFamily="49" charset="-122"/>
              <a:ea typeface="楷体" panose="02010609060101010101" pitchFamily="49" charset="-122"/>
            </a:endParaRPr>
          </a:p>
        </p:txBody>
      </p:sp>
      <p:sp>
        <p:nvSpPr>
          <p:cNvPr id="32" name="左大括号 31"/>
          <p:cNvSpPr/>
          <p:nvPr/>
        </p:nvSpPr>
        <p:spPr>
          <a:xfrm rot="10800000" flipH="1">
            <a:off x="3459745" y="1461371"/>
            <a:ext cx="248160" cy="1974473"/>
          </a:xfrm>
          <a:prstGeom prst="leftBrace">
            <a:avLst>
              <a:gd name="adj1" fmla="val 8333"/>
              <a:gd name="adj2" fmla="val 50000"/>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a:xfrm>
            <a:off x="3779912" y="1164402"/>
            <a:ext cx="3627142"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发现妈妈生病了</a:t>
            </a:r>
            <a:endParaRPr lang="zh-CN" altLang="en-US" sz="3200" b="1" dirty="0">
              <a:latin typeface="楷体" panose="02010609060101010101" pitchFamily="49" charset="-122"/>
              <a:ea typeface="楷体" panose="02010609060101010101" pitchFamily="49" charset="-122"/>
            </a:endParaRPr>
          </a:p>
        </p:txBody>
      </p:sp>
      <p:sp>
        <p:nvSpPr>
          <p:cNvPr id="19" name="TextBox 18"/>
          <p:cNvSpPr txBox="1"/>
          <p:nvPr/>
        </p:nvSpPr>
        <p:spPr>
          <a:xfrm>
            <a:off x="3779912" y="1781989"/>
            <a:ext cx="3951299"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通知爸爸回家</a:t>
            </a:r>
            <a:endParaRPr lang="zh-CN" altLang="en-US" sz="3200" b="1" dirty="0">
              <a:latin typeface="楷体" panose="02010609060101010101" pitchFamily="49" charset="-122"/>
              <a:ea typeface="楷体" panose="02010609060101010101" pitchFamily="49" charset="-122"/>
            </a:endParaRPr>
          </a:p>
        </p:txBody>
      </p:sp>
      <p:sp>
        <p:nvSpPr>
          <p:cNvPr id="16" name="TextBox 15"/>
          <p:cNvSpPr txBox="1"/>
          <p:nvPr/>
        </p:nvSpPr>
        <p:spPr>
          <a:xfrm>
            <a:off x="3779912" y="2399576"/>
            <a:ext cx="1872208"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照顾妈妈</a:t>
            </a:r>
            <a:endParaRPr lang="zh-CN" altLang="en-US" sz="3200" b="1" dirty="0">
              <a:latin typeface="楷体" panose="02010609060101010101" pitchFamily="49" charset="-122"/>
              <a:ea typeface="楷体" panose="02010609060101010101" pitchFamily="49" charset="-122"/>
            </a:endParaRPr>
          </a:p>
        </p:txBody>
      </p:sp>
      <p:sp>
        <p:nvSpPr>
          <p:cNvPr id="17" name="TextBox 16"/>
          <p:cNvSpPr txBox="1"/>
          <p:nvPr/>
        </p:nvSpPr>
        <p:spPr>
          <a:xfrm>
            <a:off x="3779912" y="3017163"/>
            <a:ext cx="5256584" cy="584775"/>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和爸爸一起把妈妈送去医院</a:t>
            </a:r>
            <a:endParaRPr lang="zh-CN" altLang="en-US" sz="3200" b="1" dirty="0">
              <a:latin typeface="楷体" panose="02010609060101010101" pitchFamily="49" charset="-122"/>
              <a:ea typeface="楷体" panose="02010609060101010101" pitchFamily="49" charset="-122"/>
            </a:endParaRPr>
          </a:p>
        </p:txBody>
      </p:sp>
      <p:sp>
        <p:nvSpPr>
          <p:cNvPr id="20" name="TextBox 19"/>
          <p:cNvSpPr txBox="1"/>
          <p:nvPr/>
        </p:nvSpPr>
        <p:spPr>
          <a:xfrm>
            <a:off x="3779912" y="3634750"/>
            <a:ext cx="5144704" cy="1077218"/>
          </a:xfrm>
          <a:prstGeom prst="rect">
            <a:avLst/>
          </a:prstGeom>
          <a:noFill/>
        </p:spPr>
        <p:txBody>
          <a:bodyPr wrap="square" rtlCol="0">
            <a:spAutoFit/>
          </a:bodyPr>
          <a:lstStyle/>
          <a:p>
            <a:r>
              <a:rPr lang="zh-CN" altLang="en-US" sz="3200" b="1" dirty="0" smtClean="0">
                <a:latin typeface="楷体" panose="02010609060101010101" pitchFamily="49" charset="-122"/>
                <a:ea typeface="楷体" panose="02010609060101010101" pitchFamily="49" charset="-122"/>
              </a:rPr>
              <a:t>表达感受：爸爸妈妈夸我长大了</a:t>
            </a:r>
            <a:endParaRPr lang="zh-CN" altLang="en-US" sz="3200" b="1" dirty="0">
              <a:latin typeface="楷体" panose="02010609060101010101" pitchFamily="49" charset="-122"/>
              <a:ea typeface="楷体" panose="02010609060101010101" pitchFamily="49" charset="-122"/>
            </a:endParaRPr>
          </a:p>
        </p:txBody>
      </p:sp>
      <p:grpSp>
        <p:nvGrpSpPr>
          <p:cNvPr id="21" name="组合 20"/>
          <p:cNvGrpSpPr/>
          <p:nvPr/>
        </p:nvGrpSpPr>
        <p:grpSpPr>
          <a:xfrm>
            <a:off x="1583668" y="627534"/>
            <a:ext cx="1620180" cy="666511"/>
            <a:chOff x="2375756" y="2268826"/>
            <a:chExt cx="1620180" cy="666511"/>
          </a:xfrm>
        </p:grpSpPr>
        <p:sp>
          <p:nvSpPr>
            <p:cNvPr id="22" name="云形 21"/>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33" name="TextBox 32"/>
            <p:cNvSpPr txBox="1"/>
            <p:nvPr/>
          </p:nvSpPr>
          <p:spPr>
            <a:xfrm>
              <a:off x="2651824" y="2290762"/>
              <a:ext cx="1210919"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itchFamily="49" charset="-122"/>
                  <a:ea typeface="楷体" pitchFamily="49" charset="-122"/>
                </a:rPr>
                <a:t>开头</a:t>
              </a:r>
              <a:endParaRPr lang="zh-CN" altLang="en-US" sz="3200" b="1" dirty="0">
                <a:solidFill>
                  <a:schemeClr val="tx1"/>
                </a:solidFill>
                <a:latin typeface="楷体" pitchFamily="49" charset="-122"/>
                <a:ea typeface="楷体" pitchFamily="49" charset="-122"/>
              </a:endParaRPr>
            </a:p>
          </p:txBody>
        </p:sp>
      </p:grpSp>
      <p:sp>
        <p:nvSpPr>
          <p:cNvPr id="34" name="文本框 2"/>
          <p:cNvSpPr txBox="1"/>
          <p:nvPr/>
        </p:nvSpPr>
        <p:spPr>
          <a:xfrm>
            <a:off x="323528" y="555526"/>
            <a:ext cx="648072" cy="4104456"/>
          </a:xfrm>
          <a:prstGeom prst="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CN"/>
            </a:defPPr>
            <a:lvl1pPr algn="ctr">
              <a:defRPr sz="3600" b="1" spc="340">
                <a:solidFill>
                  <a:schemeClr val="tx1"/>
                </a:solidFill>
                <a:latin typeface="楷体" pitchFamily="49" charset="-122"/>
                <a:ea typeface="楷体"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400" smtClean="0"/>
              <a:t>我能照顾妈妈，</a:t>
            </a:r>
            <a:r>
              <a:rPr lang="zh-CN" altLang="en-US" sz="2400" dirty="0"/>
              <a:t>我长大了</a:t>
            </a:r>
          </a:p>
        </p:txBody>
      </p:sp>
      <p:sp>
        <p:nvSpPr>
          <p:cNvPr id="35" name="左大括号 34"/>
          <p:cNvSpPr/>
          <p:nvPr/>
        </p:nvSpPr>
        <p:spPr>
          <a:xfrm>
            <a:off x="1296106" y="828934"/>
            <a:ext cx="288032" cy="3471008"/>
          </a:xfrm>
          <a:prstGeom prst="leftBrace">
            <a:avLst/>
          </a:prstGeom>
          <a:ln w="3492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6" name="组合 8"/>
          <p:cNvGrpSpPr/>
          <p:nvPr/>
        </p:nvGrpSpPr>
        <p:grpSpPr>
          <a:xfrm>
            <a:off x="1551488" y="2206296"/>
            <a:ext cx="1876722" cy="730908"/>
            <a:chOff x="2098768" y="2336363"/>
            <a:chExt cx="1876722" cy="730908"/>
          </a:xfrm>
        </p:grpSpPr>
        <p:sp>
          <p:nvSpPr>
            <p:cNvPr id="37" name="云形 36"/>
            <p:cNvSpPr/>
            <p:nvPr/>
          </p:nvSpPr>
          <p:spPr>
            <a:xfrm>
              <a:off x="2098768" y="2336363"/>
              <a:ext cx="1876722" cy="730908"/>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38" name="TextBox 37"/>
            <p:cNvSpPr txBox="1"/>
            <p:nvPr/>
          </p:nvSpPr>
          <p:spPr>
            <a:xfrm>
              <a:off x="2314792" y="2357963"/>
              <a:ext cx="1412172"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zh-CN" sz="3200" b="1" dirty="0">
                  <a:solidFill>
                    <a:schemeClr val="tx1"/>
                  </a:solidFill>
                  <a:latin typeface="楷体" pitchFamily="49" charset="-122"/>
                  <a:ea typeface="楷体" pitchFamily="49" charset="-122"/>
                </a:rPr>
                <a:t>中间</a:t>
              </a:r>
              <a:endParaRPr lang="zh-CN" altLang="en-US" sz="3200" b="1" dirty="0">
                <a:solidFill>
                  <a:schemeClr val="tx1"/>
                </a:solidFill>
                <a:latin typeface="楷体" pitchFamily="49" charset="-122"/>
                <a:ea typeface="楷体" pitchFamily="49" charset="-122"/>
              </a:endParaRPr>
            </a:p>
          </p:txBody>
        </p:sp>
      </p:grpSp>
      <p:grpSp>
        <p:nvGrpSpPr>
          <p:cNvPr id="39" name="组合 12"/>
          <p:cNvGrpSpPr/>
          <p:nvPr/>
        </p:nvGrpSpPr>
        <p:grpSpPr>
          <a:xfrm>
            <a:off x="1659500" y="3849455"/>
            <a:ext cx="1620180" cy="666511"/>
            <a:chOff x="2375756" y="2268826"/>
            <a:chExt cx="1620180" cy="666511"/>
          </a:xfrm>
        </p:grpSpPr>
        <p:sp>
          <p:nvSpPr>
            <p:cNvPr id="40" name="云形 39"/>
            <p:cNvSpPr/>
            <p:nvPr/>
          </p:nvSpPr>
          <p:spPr>
            <a:xfrm>
              <a:off x="2375756" y="2268826"/>
              <a:ext cx="1620180" cy="666511"/>
            </a:xfrm>
            <a:prstGeom prst="cloud">
              <a:avLst/>
            </a:prstGeom>
            <a:solidFill>
              <a:schemeClr val="accent3">
                <a:lumMod val="20000"/>
                <a:lumOff val="80000"/>
              </a:schemeClr>
            </a:solid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1"/>
                </a:solidFill>
                <a:latin typeface="楷体" pitchFamily="49" charset="-122"/>
                <a:ea typeface="楷体" pitchFamily="49" charset="-122"/>
              </a:endParaRPr>
            </a:p>
          </p:txBody>
        </p:sp>
        <p:sp>
          <p:nvSpPr>
            <p:cNvPr id="41" name="TextBox 40"/>
            <p:cNvSpPr txBox="1"/>
            <p:nvPr/>
          </p:nvSpPr>
          <p:spPr>
            <a:xfrm>
              <a:off x="2555776" y="2290763"/>
              <a:ext cx="1440160" cy="584775"/>
            </a:xfrm>
            <a:prstGeom prst="rect">
              <a:avLst/>
            </a:prstGeom>
            <a:noFill/>
            <a:ln>
              <a:noFill/>
            </a:ln>
            <a:effectLst>
              <a:outerShdw blurRad="50800" dist="38100" dir="5400000" algn="t"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b="1" dirty="0">
                  <a:solidFill>
                    <a:schemeClr val="tx1"/>
                  </a:solidFill>
                  <a:latin typeface="楷体" pitchFamily="49" charset="-122"/>
                  <a:ea typeface="楷体" pitchFamily="49" charset="-122"/>
                </a:rPr>
                <a:t>结尾</a:t>
              </a:r>
            </a:p>
          </p:txBody>
        </p:sp>
      </p:grpSp>
    </p:spTree>
    <p:extLst>
      <p:ext uri="{BB962C8B-B14F-4D97-AF65-F5344CB8AC3E}">
        <p14:creationId xmlns:p14="http://schemas.microsoft.com/office/powerpoint/2010/main" val="2661318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2" grpId="0" animBg="1"/>
      <p:bldP spid="18" grpId="0"/>
      <p:bldP spid="19" grpId="0"/>
      <p:bldP spid="16" grpId="0"/>
      <p:bldP spid="17" grpId="0"/>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5576" y="1779663"/>
            <a:ext cx="5542989" cy="684755"/>
          </a:xfrm>
          <a:prstGeom prst="rect">
            <a:avLst/>
          </a:prstGeom>
        </p:spPr>
        <p:style>
          <a:lnRef idx="2">
            <a:schemeClr val="accent1"/>
          </a:lnRef>
          <a:fillRef idx="1">
            <a:schemeClr val="lt1"/>
          </a:fillRef>
          <a:effectRef idx="0">
            <a:schemeClr val="accent1"/>
          </a:effectRef>
          <a:fontRef idx="minor">
            <a:schemeClr val="dk1"/>
          </a:fontRef>
        </p:style>
        <p:txBody>
          <a:bodyPr wrap="square" lIns="68580" tIns="34290" rIns="68580" bIns="34290" rtlCol="0">
            <a:spAutoFit/>
          </a:bodyPr>
          <a:lstStyle/>
          <a:p>
            <a:r>
              <a:rPr lang="zh-CN" altLang="en-US" sz="4000" b="1" dirty="0">
                <a:latin typeface="楷体" panose="02010609060101010101" pitchFamily="49" charset="-122"/>
                <a:ea typeface="楷体" panose="02010609060101010101" pitchFamily="49" charset="-122"/>
              </a:rPr>
              <a:t>    快快写起来吧！</a:t>
            </a:r>
          </a:p>
        </p:txBody>
      </p:sp>
      <p:pic>
        <p:nvPicPr>
          <p:cNvPr id="15" name="图片 14" descr="234757-160Z616032990[1]"/>
          <p:cNvPicPr>
            <a:picLocks noChangeAspect="1"/>
          </p:cNvPicPr>
          <p:nvPr/>
        </p:nvPicPr>
        <p:blipFill>
          <a:blip r:embed="rId2">
            <a:clrChange>
              <a:clrFrom>
                <a:srgbClr val="FFFCF3">
                  <a:alpha val="100000"/>
                </a:srgbClr>
              </a:clrFrom>
              <a:clrTo>
                <a:srgbClr val="FFFCF3">
                  <a:alpha val="100000"/>
                  <a:alpha val="0"/>
                </a:srgbClr>
              </a:clrTo>
            </a:clrChange>
          </a:blip>
          <a:srcRect l="67163" t="48737"/>
          <a:stretch>
            <a:fillRect/>
          </a:stretch>
        </p:blipFill>
        <p:spPr>
          <a:xfrm>
            <a:off x="6156176" y="1541910"/>
            <a:ext cx="2085975" cy="3028315"/>
          </a:xfrm>
          <a:prstGeom prst="rect">
            <a:avLst/>
          </a:prstGeom>
          <a:effectLst>
            <a:innerShdw blurRad="63500" dist="50800">
              <a:prstClr val="black">
                <a:alpha val="50000"/>
              </a:prstClr>
            </a:innerShdw>
          </a:effectLst>
        </p:spPr>
      </p:pic>
    </p:spTree>
    <p:extLst>
      <p:ext uri="{BB962C8B-B14F-4D97-AF65-F5344CB8AC3E}">
        <p14:creationId xmlns:p14="http://schemas.microsoft.com/office/powerpoint/2010/main" val="3160749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5112" y="785922"/>
            <a:ext cx="8437368" cy="561692"/>
          </a:xfrm>
          <a:prstGeom prst="rect">
            <a:avLst/>
          </a:prstGeom>
          <a:noFill/>
        </p:spPr>
        <p:txBody>
          <a:bodyPr wrap="square" lIns="68580" tIns="34290" rIns="68580" bIns="34290">
            <a:spAutoFit/>
          </a:bodyPr>
          <a:lstStyle/>
          <a:p>
            <a:r>
              <a:rPr lang="zh-CN" altLang="en-US" sz="3200" b="1" dirty="0">
                <a:latin typeface="黑体" pitchFamily="49" charset="-122"/>
                <a:ea typeface="黑体" pitchFamily="49" charset="-122"/>
              </a:rPr>
              <a:t>写好之后</a:t>
            </a:r>
            <a:r>
              <a:rPr lang="zh-CN" altLang="en-US" sz="3200" b="1">
                <a:latin typeface="黑体" pitchFamily="49" charset="-122"/>
                <a:ea typeface="黑体" pitchFamily="49" charset="-122"/>
              </a:rPr>
              <a:t>，</a:t>
            </a:r>
            <a:r>
              <a:rPr lang="zh-CN" altLang="en-US" sz="3200" b="1" smtClean="0">
                <a:latin typeface="黑体" pitchFamily="49" charset="-122"/>
                <a:ea typeface="黑体" pitchFamily="49" charset="-122"/>
              </a:rPr>
              <a:t>和</a:t>
            </a:r>
            <a:r>
              <a:rPr lang="zh-CN" altLang="en-US" sz="3200" b="1">
                <a:latin typeface="黑体" pitchFamily="49" charset="-122"/>
                <a:ea typeface="黑体" pitchFamily="49" charset="-122"/>
              </a:rPr>
              <a:t>同桌</a:t>
            </a:r>
            <a:r>
              <a:rPr lang="zh-CN" altLang="en-US" sz="3200" b="1" smtClean="0">
                <a:latin typeface="黑体" pitchFamily="49" charset="-122"/>
                <a:ea typeface="黑体" pitchFamily="49" charset="-122"/>
              </a:rPr>
              <a:t>交换</a:t>
            </a:r>
            <a:r>
              <a:rPr lang="zh-CN" altLang="en-US" sz="3200" b="1" dirty="0">
                <a:latin typeface="黑体" pitchFamily="49" charset="-122"/>
                <a:ea typeface="黑体" pitchFamily="49" charset="-122"/>
              </a:rPr>
              <a:t>一下，看看谁写的最好。</a:t>
            </a:r>
          </a:p>
        </p:txBody>
      </p:sp>
      <p:pic>
        <p:nvPicPr>
          <p:cNvPr id="6" name="图片 5" descr="QQ图片20180822174132.png"/>
          <p:cNvPicPr>
            <a:picLocks noChangeAspect="1"/>
          </p:cNvPicPr>
          <p:nvPr/>
        </p:nvPicPr>
        <p:blipFill>
          <a:blip r:embed="rId2" cstate="print"/>
          <a:stretch>
            <a:fillRect/>
          </a:stretch>
        </p:blipFill>
        <p:spPr>
          <a:xfrm>
            <a:off x="797796" y="1851670"/>
            <a:ext cx="7488832" cy="2772308"/>
          </a:xfrm>
          <a:prstGeom prst="rect">
            <a:avLst/>
          </a:prstGeom>
        </p:spPr>
      </p:pic>
    </p:spTree>
    <p:extLst>
      <p:ext uri="{BB962C8B-B14F-4D97-AF65-F5344CB8AC3E}">
        <p14:creationId xmlns:p14="http://schemas.microsoft.com/office/powerpoint/2010/main" val="3980768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610BF70A-EE6B-4890-836C-220FEAAC0101}"/>
              </a:ext>
            </a:extLst>
          </p:cNvPr>
          <p:cNvSpPr/>
          <p:nvPr/>
        </p:nvSpPr>
        <p:spPr>
          <a:xfrm>
            <a:off x="2534528" y="1207517"/>
            <a:ext cx="3023905" cy="500137"/>
          </a:xfrm>
          <a:prstGeom prst="rect">
            <a:avLst/>
          </a:prstGeom>
        </p:spPr>
        <p:txBody>
          <a:bodyPr wrap="none" lIns="68580" tIns="34290" rIns="68580" bIns="34290">
            <a:spAutoFit/>
          </a:bodyPr>
          <a:lstStyle/>
          <a:p>
            <a:r>
              <a:rPr lang="zh-CN" altLang="en-US" sz="2800" b="1" dirty="0" smtClean="0">
                <a:latin typeface="黑体" pitchFamily="49" charset="-122"/>
                <a:ea typeface="黑体" pitchFamily="49" charset="-122"/>
              </a:rPr>
              <a:t>那一刻，我长大了</a:t>
            </a:r>
            <a:endParaRPr lang="zh-CN" altLang="en-US" sz="2800" b="1" dirty="0">
              <a:latin typeface="黑体" pitchFamily="49" charset="-122"/>
              <a:ea typeface="黑体" pitchFamily="49" charset="-122"/>
            </a:endParaRPr>
          </a:p>
        </p:txBody>
      </p:sp>
      <p:cxnSp>
        <p:nvCxnSpPr>
          <p:cNvPr id="13" name="直接连接符 12"/>
          <p:cNvCxnSpPr/>
          <p:nvPr/>
        </p:nvCxnSpPr>
        <p:spPr>
          <a:xfrm>
            <a:off x="6913494" y="1235013"/>
            <a:ext cx="0" cy="28577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041610" y="1013399"/>
            <a:ext cx="2066893" cy="1815882"/>
          </a:xfrm>
          <a:prstGeom prst="rect">
            <a:avLst/>
          </a:prstGeom>
        </p:spPr>
        <p:txBody>
          <a:bodyPr wrap="square">
            <a:spAutoFit/>
          </a:bodyPr>
          <a:lstStyle/>
          <a:p>
            <a:pPr lvl="0"/>
            <a:r>
              <a:rPr lang="zh-CN" altLang="en-US" sz="2800" b="1" smtClean="0">
                <a:latin typeface="黑体" pitchFamily="49" charset="-122"/>
                <a:ea typeface="黑体" pitchFamily="49" charset="-122"/>
                <a:cs typeface="仿宋" panose="02010609060101010101" charset="-122"/>
              </a:rPr>
              <a:t>    </a:t>
            </a:r>
            <a:r>
              <a:rPr lang="zh-CN" altLang="en-US" sz="2800" b="1">
                <a:latin typeface="黑体" pitchFamily="49" charset="-122"/>
                <a:ea typeface="黑体" pitchFamily="49" charset="-122"/>
                <a:cs typeface="仿宋" panose="02010609060101010101" charset="-122"/>
              </a:rPr>
              <a:t>开头</a:t>
            </a:r>
            <a:r>
              <a:rPr lang="zh-CN" altLang="en-US" sz="2800" b="1" smtClean="0">
                <a:latin typeface="黑体" pitchFamily="49" charset="-122"/>
                <a:ea typeface="黑体" pitchFamily="49" charset="-122"/>
                <a:cs typeface="仿宋" panose="02010609060101010101" charset="-122"/>
              </a:rPr>
              <a:t>设置悬念，激发</a:t>
            </a:r>
            <a:r>
              <a:rPr lang="zh-CN" altLang="en-US" sz="2800" b="1" dirty="0" smtClean="0">
                <a:latin typeface="黑体" pitchFamily="49" charset="-122"/>
                <a:ea typeface="黑体" pitchFamily="49" charset="-122"/>
                <a:cs typeface="仿宋" panose="02010609060101010101" charset="-122"/>
              </a:rPr>
              <a:t>了读者的阅读兴趣。</a:t>
            </a:r>
            <a:endParaRPr lang="zh-CN" altLang="en-US" sz="2800" b="1" dirty="0">
              <a:latin typeface="黑体" pitchFamily="49" charset="-122"/>
              <a:ea typeface="黑体" pitchFamily="49" charset="-122"/>
              <a:cs typeface="仿宋" panose="02010609060101010101" charset="-122"/>
            </a:endParaRPr>
          </a:p>
        </p:txBody>
      </p:sp>
      <p:sp>
        <p:nvSpPr>
          <p:cNvPr id="15" name="矩形 14"/>
          <p:cNvSpPr/>
          <p:nvPr/>
        </p:nvSpPr>
        <p:spPr>
          <a:xfrm>
            <a:off x="7041611" y="3202979"/>
            <a:ext cx="2066892" cy="1384995"/>
          </a:xfrm>
          <a:prstGeom prst="rect">
            <a:avLst/>
          </a:prstGeom>
        </p:spPr>
        <p:txBody>
          <a:bodyPr wrap="square">
            <a:spAutoFit/>
          </a:bodyPr>
          <a:lstStyle/>
          <a:p>
            <a:pPr lvl="0"/>
            <a:r>
              <a:rPr lang="zh-CN" altLang="en-US" sz="2800" b="1" smtClean="0">
                <a:latin typeface="黑体" pitchFamily="49" charset="-122"/>
                <a:ea typeface="黑体" pitchFamily="49" charset="-122"/>
                <a:cs typeface="仿宋" panose="02010609060101010101" charset="-122"/>
              </a:rPr>
              <a:t>    过渡</a:t>
            </a:r>
            <a:r>
              <a:rPr lang="zh-CN" altLang="en-US" sz="2800" b="1" dirty="0">
                <a:latin typeface="黑体" pitchFamily="49" charset="-122"/>
                <a:ea typeface="黑体" pitchFamily="49" charset="-122"/>
                <a:cs typeface="仿宋" panose="02010609060101010101" charset="-122"/>
              </a:rPr>
              <a:t>段，引出下文</a:t>
            </a:r>
            <a:r>
              <a:rPr lang="zh-CN" altLang="en-US" sz="2800" b="1" dirty="0" smtClean="0">
                <a:latin typeface="黑体" pitchFamily="49" charset="-122"/>
                <a:ea typeface="黑体" pitchFamily="49" charset="-122"/>
                <a:cs typeface="仿宋" panose="02010609060101010101" charset="-122"/>
              </a:rPr>
              <a:t>对妈妈的照顾。</a:t>
            </a:r>
            <a:endParaRPr lang="zh-CN" altLang="en-US" sz="2800" b="1" dirty="0">
              <a:latin typeface="黑体" pitchFamily="49" charset="-122"/>
              <a:ea typeface="黑体" pitchFamily="49" charset="-122"/>
              <a:cs typeface="仿宋" panose="02010609060101010101" charset="-122"/>
            </a:endParaRPr>
          </a:p>
        </p:txBody>
      </p:sp>
      <p:sp>
        <p:nvSpPr>
          <p:cNvPr id="11" name="矩形 10"/>
          <p:cNvSpPr/>
          <p:nvPr/>
        </p:nvSpPr>
        <p:spPr>
          <a:xfrm>
            <a:off x="467544" y="1829018"/>
            <a:ext cx="6445950" cy="3046988"/>
          </a:xfrm>
          <a:prstGeom prst="rect">
            <a:avLst/>
          </a:prstGeom>
        </p:spPr>
        <p:txBody>
          <a:bodyPr wrap="square">
            <a:spAutoFit/>
          </a:bodyPr>
          <a:lstStyle/>
          <a:p>
            <a:pPr>
              <a:lnSpc>
                <a:spcPct val="80000"/>
              </a:lnSpc>
            </a:pPr>
            <a:r>
              <a:rPr lang="zh-CN" altLang="en-US" sz="3000" b="1" kern="100" dirty="0" smtClean="0">
                <a:latin typeface="楷体" pitchFamily="49" charset="-122"/>
                <a:ea typeface="楷体" pitchFamily="49" charset="-122"/>
                <a:cs typeface="Times New Roman" panose="02020603050405020304" pitchFamily="18" charset="0"/>
              </a:rPr>
              <a:t>    阳光洒下来，那么明亮，</a:t>
            </a:r>
            <a:r>
              <a:rPr lang="zh-CN" altLang="en-US" sz="3000" b="1" u="sng" kern="100" dirty="0" smtClean="0">
                <a:uFill>
                  <a:solidFill>
                    <a:srgbClr val="FF0000"/>
                  </a:solidFill>
                </a:uFill>
                <a:latin typeface="楷体" pitchFamily="49" charset="-122"/>
                <a:ea typeface="楷体" pitchFamily="49" charset="-122"/>
                <a:cs typeface="Times New Roman" panose="02020603050405020304" pitchFamily="18" charset="0"/>
              </a:rPr>
              <a:t>那一刻，我意识到，我长大了。</a:t>
            </a:r>
          </a:p>
          <a:p>
            <a:pPr>
              <a:lnSpc>
                <a:spcPct val="80000"/>
              </a:lnSpc>
            </a:pPr>
            <a:r>
              <a:rPr lang="zh-CN" altLang="en-US" sz="3000" b="1" kern="100" dirty="0" smtClean="0">
                <a:latin typeface="楷体" pitchFamily="49" charset="-122"/>
                <a:ea typeface="楷体" pitchFamily="49" charset="-122"/>
                <a:cs typeface="Times New Roman" panose="02020603050405020304" pitchFamily="18" charset="0"/>
              </a:rPr>
              <a:t>    </a:t>
            </a:r>
            <a:r>
              <a:rPr lang="zh-CN" altLang="en-US" sz="3000" b="1" u="sng" kern="100" dirty="0">
                <a:uFill>
                  <a:solidFill>
                    <a:srgbClr val="FF0000"/>
                  </a:solidFill>
                </a:uFill>
                <a:latin typeface="楷体" pitchFamily="49" charset="-122"/>
                <a:ea typeface="楷体" pitchFamily="49" charset="-122"/>
                <a:cs typeface="Times New Roman" panose="02020603050405020304" pitchFamily="18" charset="0"/>
              </a:rPr>
              <a:t>记得那是个雨天，我踱步在湿漉漉的水泥路上，每踩上一步，地上就会溅起一片水花，紧接着泛起一片波澜。此刻的我异常烦闷，</a:t>
            </a:r>
            <a:r>
              <a:rPr lang="zh-CN" altLang="en-US" sz="3000" b="1" u="sng" kern="100">
                <a:uFill>
                  <a:solidFill>
                    <a:srgbClr val="FF0000"/>
                  </a:solidFill>
                </a:uFill>
                <a:latin typeface="楷体" pitchFamily="49" charset="-122"/>
                <a:ea typeface="楷体" pitchFamily="49" charset="-122"/>
                <a:cs typeface="Times New Roman" panose="02020603050405020304" pitchFamily="18" charset="0"/>
              </a:rPr>
              <a:t>因为</a:t>
            </a:r>
            <a:r>
              <a:rPr lang="zh-CN" altLang="en-US" sz="3000" b="1" u="sng" kern="100" smtClean="0">
                <a:uFill>
                  <a:solidFill>
                    <a:srgbClr val="FF0000"/>
                  </a:solidFill>
                </a:uFill>
                <a:latin typeface="楷体" pitchFamily="49" charset="-122"/>
                <a:ea typeface="楷体" pitchFamily="49" charset="-122"/>
                <a:cs typeface="Times New Roman" panose="02020603050405020304" pitchFamily="18" charset="0"/>
              </a:rPr>
              <a:t>妈妈不</a:t>
            </a:r>
            <a:r>
              <a:rPr lang="zh-CN" altLang="en-US" sz="3000" b="1" u="sng" kern="100" dirty="0">
                <a:uFill>
                  <a:solidFill>
                    <a:srgbClr val="FF0000"/>
                  </a:solidFill>
                </a:uFill>
                <a:latin typeface="楷体" pitchFamily="49" charset="-122"/>
                <a:ea typeface="楷体" pitchFamily="49" charset="-122"/>
                <a:cs typeface="Times New Roman" panose="02020603050405020304" pitchFamily="18" charset="0"/>
              </a:rPr>
              <a:t>小心滑了一跤，手骨折了，现在正躺在医院里。</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819268"/>
            <a:ext cx="366860" cy="456338"/>
          </a:xfrm>
          <a:prstGeom prst="rect">
            <a:avLst/>
          </a:prstGeom>
        </p:spPr>
      </p:pic>
      <p:sp>
        <p:nvSpPr>
          <p:cNvPr id="9" name="文本框 14"/>
          <p:cNvSpPr txBox="1"/>
          <p:nvPr/>
        </p:nvSpPr>
        <p:spPr>
          <a:xfrm>
            <a:off x="781033" y="785922"/>
            <a:ext cx="2147372"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例文赏析</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129" y="350238"/>
            <a:ext cx="1629583" cy="378638"/>
          </a:xfrm>
          <a:prstGeom prst="rect">
            <a:avLst/>
          </a:prstGeom>
          <a:ln>
            <a:noFill/>
          </a:ln>
          <a:effectLst>
            <a:outerShdw blurRad="292100" dist="139700" dir="2700000" algn="tl" rotWithShape="0">
              <a:srgbClr val="333333">
                <a:alpha val="65000"/>
              </a:srgbClr>
            </a:outerShdw>
          </a:effectLst>
        </p:spPr>
      </p:pic>
      <p:sp>
        <p:nvSpPr>
          <p:cNvPr id="12" name="文本框 15"/>
          <p:cNvSpPr txBox="1"/>
          <p:nvPr/>
        </p:nvSpPr>
        <p:spPr>
          <a:xfrm>
            <a:off x="362242" y="339502"/>
            <a:ext cx="1231486" cy="400110"/>
          </a:xfrm>
          <a:prstGeom prst="rect">
            <a:avLst/>
          </a:prstGeom>
          <a:noFill/>
        </p:spPr>
        <p:txBody>
          <a:bodyPr wrap="square" rtlCol="0">
            <a:spAutoFit/>
          </a:bodyPr>
          <a:lstStyle/>
          <a:p>
            <a:pPr algn="ctr"/>
            <a:r>
              <a:rPr kumimoji="1" lang="zh-CN" altLang="en-US" sz="2000" smtClean="0">
                <a:solidFill>
                  <a:prstClr val="white"/>
                </a:solidFill>
                <a:ea typeface="黑体" panose="02010609060101010101" pitchFamily="49" charset="-122"/>
              </a:rPr>
              <a:t>第二课时</a:t>
            </a:r>
            <a:endParaRPr kumimoji="1" lang="zh-CN" altLang="en-US" sz="2000" dirty="0">
              <a:solidFill>
                <a:prstClr val="white"/>
              </a:solidFill>
              <a:ea typeface="黑体" panose="02010609060101010101" pitchFamily="49" charset="-122"/>
            </a:endParaRPr>
          </a:p>
        </p:txBody>
      </p:sp>
    </p:spTree>
    <p:extLst>
      <p:ext uri="{BB962C8B-B14F-4D97-AF65-F5344CB8AC3E}">
        <p14:creationId xmlns:p14="http://schemas.microsoft.com/office/powerpoint/2010/main" val="1416596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383049"/>
            <a:ext cx="7215238" cy="4708981"/>
          </a:xfrm>
          <a:prstGeom prst="rect">
            <a:avLst/>
          </a:prstGeom>
        </p:spPr>
        <p:txBody>
          <a:bodyPr wrap="square">
            <a:spAutoFit/>
          </a:bodyPr>
          <a:lstStyle/>
          <a:p>
            <a:r>
              <a:rPr lang="zh-CN" altLang="en-US" sz="3000" b="1" dirty="0" smtClean="0">
                <a:latin typeface="楷体" pitchFamily="49" charset="-122"/>
                <a:ea typeface="楷体" pitchFamily="49" charset="-122"/>
              </a:rPr>
              <a:t>    妈妈不让我去看她，怕耽误我学习，但我一写完作业就去了医院。看见躺在病床上的妈妈手上缠了一圈又一圈的纱布，我不由得心痛起来。妈妈的脸上满是惊讶与欣喜，然而嘴上却问道：“你怎么来了？作业写完了吗？”我点点头，坐在她床边，把提在手中的饭菜放在桌子上打开，喂给妈妈吃。妈妈的眼里满是欣慰，我看着她，笑了，此刻的她就像小时候的我一样，被细心地呵护着。</a:t>
            </a:r>
            <a:endParaRPr lang="zh-CN" altLang="en-US" sz="3000" b="1" dirty="0">
              <a:latin typeface="楷体" pitchFamily="49" charset="-122"/>
              <a:ea typeface="楷体" pitchFamily="49" charset="-122"/>
            </a:endParaRPr>
          </a:p>
        </p:txBody>
      </p:sp>
      <p:sp>
        <p:nvSpPr>
          <p:cNvPr id="5" name="矩形 4"/>
          <p:cNvSpPr/>
          <p:nvPr/>
        </p:nvSpPr>
        <p:spPr>
          <a:xfrm>
            <a:off x="7413667" y="967824"/>
            <a:ext cx="1460983" cy="2677656"/>
          </a:xfrm>
          <a:prstGeom prst="rect">
            <a:avLst/>
          </a:prstGeom>
        </p:spPr>
        <p:txBody>
          <a:bodyPr wrap="square">
            <a:spAutoFit/>
          </a:bodyPr>
          <a:lstStyle/>
          <a:p>
            <a:r>
              <a:rPr lang="zh-CN" altLang="en-US" sz="2800" b="1" smtClean="0">
                <a:latin typeface="黑体" pitchFamily="49" charset="-122"/>
                <a:ea typeface="黑体" pitchFamily="49" charset="-122"/>
                <a:cs typeface="仿宋" panose="02010609060101010101" charset="-122"/>
              </a:rPr>
              <a:t>    字里行间</a:t>
            </a:r>
            <a:r>
              <a:rPr lang="zh-CN" altLang="en-US" sz="2800" b="1" dirty="0">
                <a:latin typeface="黑体" pitchFamily="49" charset="-122"/>
                <a:ea typeface="黑体" pitchFamily="49" charset="-122"/>
                <a:cs typeface="仿宋" panose="02010609060101010101" charset="-122"/>
              </a:rPr>
              <a:t>体现出“我”对妈妈的爱。</a:t>
            </a:r>
          </a:p>
        </p:txBody>
      </p:sp>
      <p:cxnSp>
        <p:nvCxnSpPr>
          <p:cNvPr id="6" name="直接连接符 5"/>
          <p:cNvCxnSpPr/>
          <p:nvPr/>
        </p:nvCxnSpPr>
        <p:spPr>
          <a:xfrm>
            <a:off x="7429520" y="483518"/>
            <a:ext cx="0" cy="446449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411510"/>
            <a:ext cx="6912768" cy="4524315"/>
          </a:xfrm>
          <a:prstGeom prst="rect">
            <a:avLst/>
          </a:prstGeom>
        </p:spPr>
        <p:txBody>
          <a:bodyPr wrap="square">
            <a:spAutoFit/>
          </a:bodyPr>
          <a:lstStyle/>
          <a:p>
            <a:r>
              <a:rPr lang="zh-CN" altLang="en-US" sz="3200" b="1" dirty="0" smtClean="0">
                <a:latin typeface="楷体" pitchFamily="49" charset="-122"/>
                <a:ea typeface="楷体" pitchFamily="49" charset="-122"/>
              </a:rPr>
              <a:t>   吃完饭，我倒了盆温水，轻轻地捧起妈妈的脚，放入水里，我看见，她的脚底长了许多厚厚的老茧，</a:t>
            </a:r>
            <a:r>
              <a:rPr lang="zh-CN" altLang="en-US" sz="3200" b="1" u="sng" kern="100" dirty="0">
                <a:uFill>
                  <a:solidFill>
                    <a:srgbClr val="FF0000"/>
                  </a:solidFill>
                </a:uFill>
                <a:latin typeface="楷体" pitchFamily="49" charset="-122"/>
                <a:ea typeface="楷体" pitchFamily="49" charset="-122"/>
                <a:cs typeface="Times New Roman" panose="02020603050405020304" pitchFamily="18" charset="0"/>
              </a:rPr>
              <a:t>是为我而忙碌的吧？我陷入了深深的沉思中。</a:t>
            </a:r>
            <a:r>
              <a:rPr lang="zh-CN" altLang="en-US" sz="3200" b="1" dirty="0" smtClean="0">
                <a:latin typeface="楷体" pitchFamily="49" charset="-122"/>
                <a:ea typeface="楷体" pitchFamily="49" charset="-122"/>
              </a:rPr>
              <a:t>“你长大了！”妈妈的话把我从沉思中拉了</a:t>
            </a:r>
            <a:r>
              <a:rPr lang="zh-CN" altLang="en-US" sz="3200" b="1" smtClean="0">
                <a:latin typeface="楷体" pitchFamily="49" charset="-122"/>
                <a:ea typeface="楷体" pitchFamily="49" charset="-122"/>
              </a:rPr>
              <a:t>回来。抬</a:t>
            </a:r>
            <a:r>
              <a:rPr lang="zh-CN" altLang="en-US" sz="3200" b="1" dirty="0" smtClean="0">
                <a:latin typeface="楷体" pitchFamily="49" charset="-122"/>
                <a:ea typeface="楷体" pitchFamily="49" charset="-122"/>
              </a:rPr>
              <a:t>头，看见妈妈那张充满慈爱的笑脸，我点点头，我长大了</a:t>
            </a:r>
            <a:r>
              <a:rPr lang="zh-CN" altLang="en-US" sz="3200" b="1" smtClean="0">
                <a:latin typeface="楷体" pitchFamily="49" charset="-122"/>
                <a:ea typeface="楷体" pitchFamily="49" charset="-122"/>
              </a:rPr>
              <a:t>！</a:t>
            </a:r>
            <a:r>
              <a:rPr lang="zh-CN" altLang="en-US" sz="3200" b="1" u="sng" kern="100" smtClean="0">
                <a:uFill>
                  <a:solidFill>
                    <a:srgbClr val="FF0000"/>
                  </a:solidFill>
                </a:uFill>
                <a:latin typeface="楷体" pitchFamily="49" charset="-122"/>
                <a:ea typeface="楷体" pitchFamily="49" charset="-122"/>
                <a:cs typeface="Times New Roman" panose="02020603050405020304" pitchFamily="18" charset="0"/>
              </a:rPr>
              <a:t>我想我不再</a:t>
            </a:r>
            <a:r>
              <a:rPr lang="zh-CN" altLang="en-US" sz="3200" b="1" u="sng" kern="100" dirty="0">
                <a:uFill>
                  <a:solidFill>
                    <a:srgbClr val="FF0000"/>
                  </a:solidFill>
                </a:uFill>
                <a:latin typeface="楷体" pitchFamily="49" charset="-122"/>
                <a:ea typeface="楷体" pitchFamily="49" charset="-122"/>
                <a:cs typeface="Times New Roman" panose="02020603050405020304" pitchFamily="18" charset="0"/>
              </a:rPr>
              <a:t>是那个无知、</a:t>
            </a:r>
            <a:r>
              <a:rPr lang="zh-CN" altLang="en-US" sz="3200" b="1" u="sng" kern="100">
                <a:uFill>
                  <a:solidFill>
                    <a:srgbClr val="FF0000"/>
                  </a:solidFill>
                </a:uFill>
                <a:latin typeface="楷体" pitchFamily="49" charset="-122"/>
                <a:ea typeface="楷体" pitchFamily="49" charset="-122"/>
                <a:cs typeface="Times New Roman" panose="02020603050405020304" pitchFamily="18" charset="0"/>
              </a:rPr>
              <a:t>幼</a:t>
            </a:r>
            <a:r>
              <a:rPr lang="zh-CN" altLang="en-US" sz="3200" b="1" u="sng" kern="100" smtClean="0">
                <a:uFill>
                  <a:solidFill>
                    <a:srgbClr val="FF0000"/>
                  </a:solidFill>
                </a:uFill>
                <a:latin typeface="楷体" pitchFamily="49" charset="-122"/>
                <a:ea typeface="楷体" pitchFamily="49" charset="-122"/>
                <a:cs typeface="Times New Roman" panose="02020603050405020304" pitchFamily="18" charset="0"/>
              </a:rPr>
              <a:t>稚、需</a:t>
            </a:r>
            <a:r>
              <a:rPr lang="zh-CN" altLang="en-US" sz="3200" b="1" u="sng" kern="100" dirty="0">
                <a:uFill>
                  <a:solidFill>
                    <a:srgbClr val="FF0000"/>
                  </a:solidFill>
                </a:uFill>
                <a:latin typeface="楷体" pitchFamily="49" charset="-122"/>
                <a:ea typeface="楷体" pitchFamily="49" charset="-122"/>
                <a:cs typeface="Times New Roman" panose="02020603050405020304" pitchFamily="18" charset="0"/>
              </a:rPr>
              <a:t>要爸爸妈妈保护的小孩了。</a:t>
            </a:r>
          </a:p>
        </p:txBody>
      </p:sp>
      <p:cxnSp>
        <p:nvCxnSpPr>
          <p:cNvPr id="5" name="直接连接符 4"/>
          <p:cNvCxnSpPr/>
          <p:nvPr/>
        </p:nvCxnSpPr>
        <p:spPr>
          <a:xfrm>
            <a:off x="7092280" y="555526"/>
            <a:ext cx="0" cy="41044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236295" y="1780452"/>
            <a:ext cx="1656185" cy="1384995"/>
          </a:xfrm>
          <a:prstGeom prst="rect">
            <a:avLst/>
          </a:prstGeom>
        </p:spPr>
        <p:txBody>
          <a:bodyPr wrap="square">
            <a:spAutoFit/>
          </a:bodyPr>
          <a:lstStyle/>
          <a:p>
            <a:r>
              <a:rPr lang="zh-CN" altLang="en-US" sz="2800" b="1" smtClean="0">
                <a:latin typeface="黑体" pitchFamily="49" charset="-122"/>
                <a:ea typeface="黑体" pitchFamily="49" charset="-122"/>
              </a:rPr>
              <a:t>    心理</a:t>
            </a:r>
            <a:r>
              <a:rPr lang="zh-CN" altLang="en-US" sz="2800" b="1" dirty="0" smtClean="0">
                <a:latin typeface="黑体" pitchFamily="49" charset="-122"/>
                <a:ea typeface="黑体" pitchFamily="49" charset="-122"/>
              </a:rPr>
              <a:t>描写</a:t>
            </a:r>
            <a:r>
              <a:rPr lang="zh-CN" altLang="en-US" sz="2800" b="1" smtClean="0">
                <a:latin typeface="黑体" pitchFamily="49" charset="-122"/>
                <a:ea typeface="黑体" pitchFamily="49" charset="-122"/>
              </a:rPr>
              <a:t>细致入微。</a:t>
            </a:r>
            <a:endParaRPr lang="zh-CN" altLang="en-US" sz="2800" b="1" dirty="0" smtClean="0">
              <a:latin typeface="黑体" pitchFamily="49" charset="-122"/>
              <a:ea typeface="黑体"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810209"/>
            <a:ext cx="6447090" cy="2554545"/>
          </a:xfrm>
          <a:prstGeom prst="rect">
            <a:avLst/>
          </a:prstGeom>
          <a:ln w="12700">
            <a:noFill/>
          </a:ln>
        </p:spPr>
        <p:txBody>
          <a:bodyPr wrap="square">
            <a:spAutoFit/>
          </a:bodyPr>
          <a:lstStyle/>
          <a:p>
            <a:pPr indent="457200" fontAlgn="auto">
              <a:lnSpc>
                <a:spcPct val="100000"/>
              </a:lnSpc>
            </a:pPr>
            <a:r>
              <a:rPr lang="zh-CN" altLang="en-US" sz="3200" b="1" dirty="0" smtClean="0">
                <a:latin typeface="楷体" pitchFamily="49" charset="-122"/>
                <a:ea typeface="楷体" pitchFamily="49" charset="-122"/>
                <a:sym typeface="+mn-ea"/>
              </a:rPr>
              <a:t>那一刻，我意识到，</a:t>
            </a:r>
            <a:r>
              <a:rPr lang="zh-CN" altLang="en-US" sz="3200" b="1" u="sng" kern="100" dirty="0">
                <a:uFill>
                  <a:solidFill>
                    <a:srgbClr val="FF0000"/>
                  </a:solidFill>
                </a:uFill>
                <a:latin typeface="楷体" pitchFamily="49" charset="-122"/>
                <a:ea typeface="楷体" pitchFamily="49" charset="-122"/>
                <a:cs typeface="Times New Roman" panose="02020603050405020304" pitchFamily="18" charset="0"/>
                <a:sym typeface="+mn-ea"/>
              </a:rPr>
              <a:t>我的羽翼渐渐丰满，从今以后，我将撑开我的双翼，为爸爸妈妈撑起一片广阔的天空，为他们遮风挡雨，就像曾经他们保护我一样。 </a:t>
            </a:r>
            <a:endParaRPr lang="zh-CN" altLang="en-US" sz="3200" b="1" u="sng" kern="100" dirty="0">
              <a:uFill>
                <a:solidFill>
                  <a:srgbClr val="FF0000"/>
                </a:solidFill>
              </a:uFill>
              <a:latin typeface="楷体" pitchFamily="49" charset="-122"/>
              <a:ea typeface="楷体" pitchFamily="49" charset="-122"/>
              <a:cs typeface="Times New Roman" panose="02020603050405020304" pitchFamily="18" charset="0"/>
            </a:endParaRPr>
          </a:p>
        </p:txBody>
      </p:sp>
      <p:cxnSp>
        <p:nvCxnSpPr>
          <p:cNvPr id="5" name="直接连接符 4"/>
          <p:cNvCxnSpPr/>
          <p:nvPr/>
        </p:nvCxnSpPr>
        <p:spPr>
          <a:xfrm>
            <a:off x="7092280" y="810209"/>
            <a:ext cx="0" cy="3244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164288" y="943162"/>
            <a:ext cx="1856121" cy="2677656"/>
          </a:xfrm>
          <a:prstGeom prst="rect">
            <a:avLst/>
          </a:prstGeom>
          <a:noFill/>
        </p:spPr>
        <p:txBody>
          <a:bodyPr wrap="square" rtlCol="0">
            <a:spAutoFit/>
          </a:bodyPr>
          <a:lstStyle/>
          <a:p>
            <a:r>
              <a:rPr lang="zh-CN" altLang="en-US" sz="2800" b="1" smtClean="0">
                <a:latin typeface="黑体" pitchFamily="49" charset="-122"/>
                <a:ea typeface="黑体" pitchFamily="49" charset="-122"/>
              </a:rPr>
              <a:t>    直抒胸臆</a:t>
            </a:r>
            <a:r>
              <a:rPr lang="zh-CN" altLang="en-US" sz="2800" b="1" dirty="0" smtClean="0">
                <a:latin typeface="黑体" pitchFamily="49" charset="-122"/>
                <a:ea typeface="黑体" pitchFamily="49" charset="-122"/>
              </a:rPr>
              <a:t>，写出自己要从幼稚走向成熟，要有担当。</a:t>
            </a:r>
            <a:endParaRPr lang="zh-CN" altLang="en-US" sz="2800" b="1" dirty="0">
              <a:latin typeface="黑体" pitchFamily="49" charset="-122"/>
              <a:ea typeface="黑体" pitchFamily="49" charset="-122"/>
            </a:endParaRPr>
          </a:p>
        </p:txBody>
      </p:sp>
      <p:sp>
        <p:nvSpPr>
          <p:cNvPr id="7" name="文本框 14">
            <a:hlinkClick r:id="rId2" action="ppaction://hlinkpres?slideindex=1&amp;slidetitle="/>
          </p:cNvPr>
          <p:cNvSpPr txBox="1"/>
          <p:nvPr/>
        </p:nvSpPr>
        <p:spPr>
          <a:xfrm>
            <a:off x="467544" y="3781494"/>
            <a:ext cx="3367638"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更多例文一</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2671184" y="3832770"/>
            <a:ext cx="335280" cy="472440"/>
          </a:xfrm>
          <a:prstGeom prst="rect">
            <a:avLst/>
          </a:prstGeom>
        </p:spPr>
      </p:pic>
      <p:sp>
        <p:nvSpPr>
          <p:cNvPr id="10" name="文本框 14">
            <a:hlinkClick r:id="rId4" action="ppaction://hlinkpres?slideindex=1&amp;slidetitle="/>
          </p:cNvPr>
          <p:cNvSpPr txBox="1"/>
          <p:nvPr/>
        </p:nvSpPr>
        <p:spPr>
          <a:xfrm>
            <a:off x="3955584" y="3781494"/>
            <a:ext cx="2654328" cy="561692"/>
          </a:xfrm>
          <a:prstGeom prst="rect">
            <a:avLst/>
          </a:prstGeom>
          <a:noFill/>
        </p:spPr>
        <p:txBody>
          <a:bodyPr wrap="square" lIns="68580" tIns="34290" rIns="68580" bIns="34290" rtlCol="0">
            <a:spAutoFit/>
          </a:bodyPr>
          <a:lstStyle/>
          <a:p>
            <a:r>
              <a:rPr lang="zh-CN" altLang="en-US" sz="3200" b="1" dirty="0" smtClean="0">
                <a:solidFill>
                  <a:srgbClr val="875000"/>
                </a:solidFill>
                <a:latin typeface="幼圆" panose="02010509060101010101" pitchFamily="49" charset="-122"/>
                <a:ea typeface="幼圆" panose="02010509060101010101" pitchFamily="49" charset="-122"/>
              </a:rPr>
              <a:t>更多例文二</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6159224" y="3832770"/>
            <a:ext cx="335280" cy="47244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a:extLst>
              <a:ext uri="{FF2B5EF4-FFF2-40B4-BE49-F238E27FC236}">
                <a16:creationId xmlns="" xmlns:a16="http://schemas.microsoft.com/office/drawing/2014/main" id="{3AD783B0-B245-466C-9600-B0B83FC69779}"/>
              </a:ext>
            </a:extLst>
          </p:cNvPr>
          <p:cNvGraphicFramePr/>
          <p:nvPr>
            <p:extLst>
              <p:ext uri="{D42A27DB-BD31-4B8C-83A1-F6EECF244321}">
                <p14:modId xmlns:p14="http://schemas.microsoft.com/office/powerpoint/2010/main" val="807958853"/>
              </p:ext>
            </p:extLst>
          </p:nvPr>
        </p:nvGraphicFramePr>
        <p:xfrm>
          <a:off x="419811" y="1028855"/>
          <a:ext cx="8302158" cy="38471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矩形 2">
            <a:extLst>
              <a:ext uri="{FF2B5EF4-FFF2-40B4-BE49-F238E27FC236}">
                <a16:creationId xmlns="" xmlns:a16="http://schemas.microsoft.com/office/drawing/2014/main" id="{158E89CF-6510-4CCE-8988-E78A01373B24}"/>
              </a:ext>
            </a:extLst>
          </p:cNvPr>
          <p:cNvSpPr/>
          <p:nvPr/>
        </p:nvSpPr>
        <p:spPr>
          <a:xfrm>
            <a:off x="3401339" y="463480"/>
            <a:ext cx="2339102" cy="523220"/>
          </a:xfrm>
          <a:prstGeom prst="rect">
            <a:avLst/>
          </a:prstGeom>
        </p:spPr>
        <p:txBody>
          <a:bodyPr wrap="none">
            <a:spAutoFit/>
          </a:bodyPr>
          <a:lstStyle/>
          <a:p>
            <a:r>
              <a:rPr lang="en-US" altLang="zh-CN" sz="2800" dirty="0">
                <a:latin typeface="黑体" panose="02010609060101010101" pitchFamily="49" charset="-122"/>
                <a:ea typeface="黑体" panose="02010609060101010101" pitchFamily="49" charset="-122"/>
              </a:rPr>
              <a:t>【</a:t>
            </a:r>
            <a:r>
              <a:rPr lang="zh-CN" altLang="en-US" sz="2800" dirty="0">
                <a:latin typeface="黑体" panose="02010609060101010101" pitchFamily="49" charset="-122"/>
                <a:ea typeface="黑体" panose="02010609060101010101" pitchFamily="49" charset="-122"/>
              </a:rPr>
              <a:t>优点借鉴</a:t>
            </a:r>
            <a:r>
              <a:rPr lang="en-US" altLang="zh-CN" sz="2800" dirty="0">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1741417334"/>
      </p:ext>
    </p:extLst>
  </p:cSld>
  <p:clrMapOvr>
    <a:masterClrMapping/>
  </p:clrMapOvr>
  <p:transition spd="med">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4">
            <a:extLst>
              <a:ext uri="{FF2B5EF4-FFF2-40B4-BE49-F238E27FC236}">
                <a16:creationId xmlns="" xmlns:a16="http://schemas.microsoft.com/office/drawing/2014/main" id="{20568207-036A-483E-A611-414AA42BF3C3}"/>
              </a:ext>
            </a:extLst>
          </p:cNvPr>
          <p:cNvSpPr txBox="1"/>
          <p:nvPr/>
        </p:nvSpPr>
        <p:spPr>
          <a:xfrm>
            <a:off x="3119621" y="1059582"/>
            <a:ext cx="5340811" cy="2653034"/>
          </a:xfrm>
          <a:prstGeom prst="rect">
            <a:avLst/>
          </a:prstGeom>
          <a:noFill/>
        </p:spPr>
        <p:txBody>
          <a:bodyPr wrap="square" rtlCol="0">
            <a:spAutoFit/>
          </a:bodyPr>
          <a:lstStyle/>
          <a:p>
            <a:pPr lvl="0">
              <a:lnSpc>
                <a:spcPct val="130000"/>
              </a:lnSpc>
            </a:pPr>
            <a:r>
              <a:rPr lang="zh-CN" altLang="en-US" sz="3200" b="1" smtClean="0">
                <a:latin typeface="黑体" pitchFamily="49" charset="-122"/>
                <a:ea typeface="黑体" pitchFamily="49" charset="-122"/>
              </a:rPr>
              <a:t>    下面</a:t>
            </a:r>
            <a:r>
              <a:rPr lang="zh-CN" altLang="en-US" sz="3200" b="1">
                <a:latin typeface="黑体" pitchFamily="49" charset="-122"/>
                <a:ea typeface="黑体" pitchFamily="49" charset="-122"/>
              </a:rPr>
              <a:t>请</a:t>
            </a:r>
            <a:r>
              <a:rPr lang="zh-CN" altLang="en-US" sz="3200" b="1" smtClean="0">
                <a:latin typeface="黑体" pitchFamily="49" charset="-122"/>
                <a:ea typeface="黑体" pitchFamily="49" charset="-122"/>
              </a:rPr>
              <a:t>和</a:t>
            </a:r>
            <a:r>
              <a:rPr lang="zh-CN" altLang="en-US" sz="3200" b="1">
                <a:latin typeface="黑体" pitchFamily="49" charset="-122"/>
                <a:ea typeface="黑体" pitchFamily="49" charset="-122"/>
              </a:rPr>
              <a:t>同桌</a:t>
            </a:r>
            <a:r>
              <a:rPr lang="zh-CN" altLang="en-US" sz="3200" b="1" smtClean="0">
                <a:latin typeface="黑体" pitchFamily="49" charset="-122"/>
                <a:ea typeface="黑体" pitchFamily="49" charset="-122"/>
              </a:rPr>
              <a:t>交换</a:t>
            </a:r>
            <a:r>
              <a:rPr lang="zh-CN" altLang="en-US" sz="3200" b="1" dirty="0">
                <a:latin typeface="黑体" pitchFamily="49" charset="-122"/>
                <a:ea typeface="黑体" pitchFamily="49" charset="-122"/>
              </a:rPr>
              <a:t>作文，</a:t>
            </a:r>
            <a:r>
              <a:rPr lang="zh-CN" altLang="en-US" sz="3200" b="1">
                <a:latin typeface="黑体" pitchFamily="49" charset="-122"/>
                <a:ea typeface="黑体" pitchFamily="49" charset="-122"/>
              </a:rPr>
              <a:t>根据</a:t>
            </a:r>
            <a:r>
              <a:rPr lang="zh-CN" altLang="en-US" sz="3200" b="1" smtClean="0">
                <a:latin typeface="黑体" pitchFamily="49" charset="-122"/>
                <a:ea typeface="黑体" pitchFamily="49" charset="-122"/>
              </a:rPr>
              <a:t>“评价标准”</a:t>
            </a:r>
            <a:r>
              <a:rPr lang="zh-CN" altLang="en-US" sz="3200" b="1" dirty="0">
                <a:latin typeface="黑体" pitchFamily="49" charset="-122"/>
                <a:ea typeface="黑体" pitchFamily="49" charset="-122"/>
              </a:rPr>
              <a:t>相互</a:t>
            </a:r>
            <a:r>
              <a:rPr lang="zh-CN" altLang="en-US" sz="3200" b="1">
                <a:latin typeface="黑体" pitchFamily="49" charset="-122"/>
                <a:ea typeface="黑体" pitchFamily="49" charset="-122"/>
              </a:rPr>
              <a:t>批改</a:t>
            </a:r>
            <a:r>
              <a:rPr lang="zh-CN" altLang="en-US" sz="3200" b="1" smtClean="0">
                <a:latin typeface="黑体" pitchFamily="49" charset="-122"/>
                <a:ea typeface="黑体" pitchFamily="49" charset="-122"/>
              </a:rPr>
              <a:t>。</a:t>
            </a:r>
            <a:endParaRPr lang="en-US" altLang="zh-CN" sz="3200" b="1" smtClean="0">
              <a:latin typeface="黑体" pitchFamily="49" charset="-122"/>
              <a:ea typeface="黑体" pitchFamily="49" charset="-122"/>
            </a:endParaRPr>
          </a:p>
          <a:p>
            <a:pPr lvl="0">
              <a:lnSpc>
                <a:spcPct val="130000"/>
              </a:lnSpc>
            </a:pPr>
            <a:r>
              <a:rPr lang="en-US" altLang="zh-CN" sz="3200" b="1">
                <a:latin typeface="黑体" pitchFamily="49" charset="-122"/>
                <a:ea typeface="黑体" pitchFamily="49" charset="-122"/>
              </a:rPr>
              <a:t> </a:t>
            </a:r>
            <a:r>
              <a:rPr lang="en-US" altLang="zh-CN" sz="3200" b="1" smtClean="0">
                <a:latin typeface="黑体" pitchFamily="49" charset="-122"/>
                <a:ea typeface="黑体" pitchFamily="49" charset="-122"/>
              </a:rPr>
              <a:t>   </a:t>
            </a:r>
            <a:r>
              <a:rPr lang="zh-CN" altLang="en-US" sz="3200" b="1" smtClean="0">
                <a:latin typeface="黑体" pitchFamily="49" charset="-122"/>
                <a:ea typeface="黑体" pitchFamily="49" charset="-122"/>
              </a:rPr>
              <a:t>要</a:t>
            </a:r>
            <a:r>
              <a:rPr lang="zh-CN" altLang="en-US" sz="3200" b="1" dirty="0">
                <a:latin typeface="黑体" pitchFamily="49" charset="-122"/>
                <a:ea typeface="黑体" pitchFamily="49" charset="-122"/>
              </a:rPr>
              <a:t>使用作文评改符号，最后得出总分，并写出</a:t>
            </a:r>
            <a:r>
              <a:rPr lang="zh-CN" altLang="en-US" sz="3200" b="1">
                <a:latin typeface="黑体" pitchFamily="49" charset="-122"/>
                <a:ea typeface="黑体" pitchFamily="49" charset="-122"/>
              </a:rPr>
              <a:t>评价</a:t>
            </a:r>
            <a:r>
              <a:rPr lang="zh-CN" altLang="en-US" sz="3200" b="1" smtClean="0">
                <a:latin typeface="黑体" pitchFamily="49" charset="-122"/>
                <a:ea typeface="黑体" pitchFamily="49" charset="-122"/>
              </a:rPr>
              <a:t>。</a:t>
            </a:r>
            <a:endParaRPr lang="zh-CN" altLang="en-US" sz="3200" b="1" dirty="0">
              <a:latin typeface="黑体" pitchFamily="49" charset="-122"/>
              <a:ea typeface="黑体" pitchFamily="49"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233309"/>
            <a:ext cx="2171974" cy="2882668"/>
          </a:xfrm>
          <a:prstGeom prst="rect">
            <a:avLst/>
          </a:prstGeom>
        </p:spPr>
      </p:pic>
    </p:spTree>
    <p:extLst>
      <p:ext uri="{BB962C8B-B14F-4D97-AF65-F5344CB8AC3E}">
        <p14:creationId xmlns:p14="http://schemas.microsoft.com/office/powerpoint/2010/main" val="2906108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A81C7FBC-45B9-46F9-A999-1DB4CE1A76E5}"/>
              </a:ext>
            </a:extLst>
          </p:cNvPr>
          <p:cNvSpPr/>
          <p:nvPr/>
        </p:nvSpPr>
        <p:spPr>
          <a:xfrm>
            <a:off x="1555212" y="475700"/>
            <a:ext cx="6761204" cy="4688338"/>
          </a:xfrm>
          <a:prstGeom prst="rect">
            <a:avLst/>
          </a:prstGeom>
          <a:solidFill>
            <a:schemeClr val="accent6">
              <a:lumMod val="20000"/>
              <a:lumOff val="80000"/>
            </a:schemeClr>
          </a:solidFill>
        </p:spPr>
        <p:txBody>
          <a:bodyPr/>
          <a:lstStyle/>
          <a:p>
            <a:pPr marL="342900" indent="-342900">
              <a:buFont typeface="+mj-lt"/>
              <a:buAutoNum type="arabicPeriod"/>
            </a:pPr>
            <a:r>
              <a:rPr lang="zh-CN" sz="2400" b="1" dirty="0">
                <a:latin typeface="黑体" panose="02010609060101010101" pitchFamily="49" charset="-122"/>
                <a:ea typeface="黑体" panose="02010609060101010101" pitchFamily="49" charset="-122"/>
              </a:rPr>
              <a:t>没有错别字，语句通顺，表达流畅。</a:t>
            </a:r>
          </a:p>
          <a:p>
            <a:pPr marL="342900" indent="-342900">
              <a:buFont typeface="+mj-lt"/>
              <a:buAutoNum type="arabicPeriod"/>
            </a:pPr>
            <a:r>
              <a:rPr lang="zh-CN" sz="2400" b="1" dirty="0">
                <a:latin typeface="黑体" panose="02010609060101010101" pitchFamily="49" charset="-122"/>
                <a:ea typeface="黑体" panose="02010609060101010101" pitchFamily="49" charset="-122"/>
              </a:rPr>
              <a:t>用词准确生动，意思表达清楚明确。</a:t>
            </a:r>
          </a:p>
          <a:p>
            <a:pPr marL="342900" indent="-342900">
              <a:buFont typeface="+mj-lt"/>
              <a:buAutoNum type="arabicPeriod"/>
            </a:pPr>
            <a:r>
              <a:rPr lang="zh-CN" sz="2400" b="1" dirty="0">
                <a:latin typeface="黑体" panose="02010609060101010101" pitchFamily="49" charset="-122"/>
                <a:ea typeface="黑体" panose="02010609060101010101" pitchFamily="49" charset="-122"/>
              </a:rPr>
              <a:t>文章结构清晰，详略得当，重点突出。</a:t>
            </a:r>
          </a:p>
          <a:p>
            <a:pPr marL="342900" indent="-342900">
              <a:buFont typeface="+mj-lt"/>
              <a:buAutoNum type="arabicPeriod"/>
            </a:pPr>
            <a:r>
              <a:rPr lang="zh-CN" sz="2400" b="1" dirty="0">
                <a:latin typeface="黑体" panose="02010609060101010101" pitchFamily="49" charset="-122"/>
                <a:ea typeface="黑体" panose="02010609060101010101" pitchFamily="49" charset="-122"/>
              </a:rPr>
              <a:t>开头能</a:t>
            </a:r>
            <a:r>
              <a:rPr lang="zh-CN" altLang="en-US" sz="2400" b="1" dirty="0">
                <a:latin typeface="黑体" panose="02010609060101010101" pitchFamily="49" charset="-122"/>
                <a:ea typeface="黑体" panose="02010609060101010101" pitchFamily="49" charset="-122"/>
              </a:rPr>
              <a:t>点明</a:t>
            </a:r>
            <a:r>
              <a:rPr lang="zh-CN" sz="2400" b="1" dirty="0">
                <a:latin typeface="黑体" panose="02010609060101010101" pitchFamily="49" charset="-122"/>
                <a:ea typeface="黑体" panose="02010609060101010101" pitchFamily="49" charset="-122"/>
              </a:rPr>
              <a:t>主题，结尾能恰当呼应、升华。</a:t>
            </a:r>
          </a:p>
          <a:p>
            <a:pPr marL="342900" indent="-342900">
              <a:buFont typeface="+mj-lt"/>
              <a:buAutoNum type="arabicPeriod"/>
            </a:pPr>
            <a:r>
              <a:rPr lang="zh-CN" sz="2400" b="1" dirty="0">
                <a:latin typeface="黑体" panose="02010609060101010101" pitchFamily="49" charset="-122"/>
                <a:ea typeface="黑体" panose="02010609060101010101" pitchFamily="49" charset="-122"/>
              </a:rPr>
              <a:t>文章立意较好，符合主流价值观。</a:t>
            </a:r>
          </a:p>
          <a:p>
            <a:pPr marL="342900" indent="-342900">
              <a:buFont typeface="+mj-lt"/>
              <a:buAutoNum type="arabicPeriod"/>
            </a:pPr>
            <a:r>
              <a:rPr lang="zh-CN" sz="2400" b="1" dirty="0">
                <a:latin typeface="黑体" panose="02010609060101010101" pitchFamily="49" charset="-122"/>
                <a:ea typeface="黑体" panose="02010609060101010101" pitchFamily="49" charset="-122"/>
              </a:rPr>
              <a:t>文章主旨明确，有真情实感，抒发手法多样。</a:t>
            </a:r>
          </a:p>
          <a:p>
            <a:pPr marL="342900" indent="-342900">
              <a:buFont typeface="+mj-lt"/>
              <a:buAutoNum type="arabicPeriod"/>
            </a:pPr>
            <a:r>
              <a:rPr lang="zh-CN" sz="2400" b="1" dirty="0">
                <a:latin typeface="黑体" panose="02010609060101010101" pitchFamily="49" charset="-122"/>
                <a:ea typeface="黑体" panose="02010609060101010101" pitchFamily="49" charset="-122"/>
              </a:rPr>
              <a:t>语言生动有个性，恰当使用修辞手法。</a:t>
            </a:r>
          </a:p>
          <a:p>
            <a:pPr marL="342900" indent="-342900">
              <a:buFont typeface="+mj-lt"/>
              <a:buAutoNum type="arabicPeriod"/>
            </a:pPr>
            <a:r>
              <a:rPr lang="zh-CN" sz="2400" b="1" dirty="0">
                <a:latin typeface="黑体" panose="02010609060101010101" pitchFamily="49" charset="-122"/>
                <a:ea typeface="黑体" panose="02010609060101010101" pitchFamily="49" charset="-122"/>
              </a:rPr>
              <a:t>符合本次作文要求：</a:t>
            </a: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突显出某一时刻的场景。</a:t>
            </a:r>
            <a:endParaRPr lang="en-US" altLang="zh-CN" sz="2400" b="1" dirty="0">
              <a:latin typeface="黑体" panose="02010609060101010101" pitchFamily="49" charset="-122"/>
              <a:ea typeface="黑体" panose="02010609060101010101" pitchFamily="49" charset="-122"/>
            </a:endParaRP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事件六要素交代清晰，过程完整。</a:t>
            </a:r>
            <a:endParaRPr lang="en-US" altLang="zh-CN" sz="2400" b="1" dirty="0">
              <a:latin typeface="黑体" panose="02010609060101010101" pitchFamily="49" charset="-122"/>
              <a:ea typeface="黑体" panose="02010609060101010101" pitchFamily="49" charset="-122"/>
            </a:endParaRP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使用了多种</a:t>
            </a:r>
            <a:r>
              <a:rPr lang="zh-CN" altLang="en-US" sz="2400" b="1">
                <a:latin typeface="黑体" panose="02010609060101010101" pitchFamily="49" charset="-122"/>
                <a:ea typeface="黑体" panose="02010609060101010101" pitchFamily="49" charset="-122"/>
              </a:rPr>
              <a:t>修</a:t>
            </a:r>
            <a:r>
              <a:rPr lang="zh-CN" altLang="en-US" sz="2400" b="1" smtClean="0">
                <a:latin typeface="黑体" panose="02010609060101010101" pitchFamily="49" charset="-122"/>
                <a:ea typeface="黑体" panose="02010609060101010101" pitchFamily="49" charset="-122"/>
              </a:rPr>
              <a:t>辞手法和</a:t>
            </a:r>
            <a:r>
              <a:rPr lang="zh-CN" altLang="en-US" sz="2400" b="1" dirty="0">
                <a:latin typeface="黑体" panose="02010609060101010101" pitchFamily="49" charset="-122"/>
                <a:ea typeface="黑体" panose="02010609060101010101" pitchFamily="49" charset="-122"/>
              </a:rPr>
              <a:t>表现手法。</a:t>
            </a:r>
            <a:endParaRPr lang="en-US" altLang="zh-CN" sz="2400" b="1" dirty="0">
              <a:latin typeface="黑体" panose="02010609060101010101" pitchFamily="49" charset="-122"/>
              <a:ea typeface="黑体" panose="02010609060101010101" pitchFamily="49" charset="-122"/>
            </a:endParaRPr>
          </a:p>
          <a:p>
            <a:pPr marL="800100" lvl="1" indent="-457200">
              <a:buFont typeface="+mj-ea"/>
              <a:buAutoNum type="circleNumDbPlain"/>
            </a:pPr>
            <a:r>
              <a:rPr lang="zh-CN" altLang="en-US" sz="2400" b="1" dirty="0">
                <a:latin typeface="黑体" panose="02010609060101010101" pitchFamily="49" charset="-122"/>
                <a:ea typeface="黑体" panose="02010609060101010101" pitchFamily="49" charset="-122"/>
              </a:rPr>
              <a:t>表达出了自己的真实感受。</a:t>
            </a:r>
          </a:p>
        </p:txBody>
      </p:sp>
      <p:sp>
        <p:nvSpPr>
          <p:cNvPr id="5" name="矩形 4">
            <a:extLst>
              <a:ext uri="{FF2B5EF4-FFF2-40B4-BE49-F238E27FC236}">
                <a16:creationId xmlns="" xmlns:a16="http://schemas.microsoft.com/office/drawing/2014/main" id="{31538545-A9CB-446C-9913-6A68198DCADC}"/>
              </a:ext>
            </a:extLst>
          </p:cNvPr>
          <p:cNvSpPr/>
          <p:nvPr/>
        </p:nvSpPr>
        <p:spPr>
          <a:xfrm>
            <a:off x="827584" y="475700"/>
            <a:ext cx="727629" cy="4688338"/>
          </a:xfrm>
          <a:prstGeom prst="rect">
            <a:avLst/>
          </a:prstGeom>
          <a:solidFill>
            <a:srgbClr val="00B05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3200" b="1" smtClean="0">
                <a:solidFill>
                  <a:prstClr val="white"/>
                </a:solidFill>
                <a:latin typeface="等线"/>
                <a:ea typeface="等线" panose="02010600030101010101" pitchFamily="2" charset="-122"/>
              </a:rPr>
              <a:t>评   </a:t>
            </a:r>
            <a:r>
              <a:rPr lang="zh-CN" altLang="en-US" sz="3200" b="1" dirty="0">
                <a:solidFill>
                  <a:prstClr val="white"/>
                </a:solidFill>
                <a:latin typeface="等线"/>
                <a:ea typeface="等线" panose="02010600030101010101" pitchFamily="2" charset="-122"/>
              </a:rPr>
              <a:t>价   标   准</a:t>
            </a:r>
          </a:p>
        </p:txBody>
      </p:sp>
    </p:spTree>
    <p:extLst>
      <p:ext uri="{BB962C8B-B14F-4D97-AF65-F5344CB8AC3E}">
        <p14:creationId xmlns:p14="http://schemas.microsoft.com/office/powerpoint/2010/main" val="1637089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AF7BBB61-35FB-4E99-8090-555922CFD95B}"/>
              </a:ext>
            </a:extLst>
          </p:cNvPr>
          <p:cNvSpPr/>
          <p:nvPr/>
        </p:nvSpPr>
        <p:spPr>
          <a:xfrm>
            <a:off x="323528" y="1487274"/>
            <a:ext cx="8424936" cy="1569660"/>
          </a:xfrm>
          <a:prstGeom prst="rect">
            <a:avLst/>
          </a:prstGeom>
        </p:spPr>
        <p:txBody>
          <a:bodyPr wrap="square">
            <a:spAutoFit/>
          </a:bodyPr>
          <a:lstStyle/>
          <a:p>
            <a:r>
              <a:rPr lang="zh-CN" altLang="en-US" sz="3200" b="1" dirty="0" smtClean="0">
                <a:latin typeface="楷体" panose="02010609060101010101" pitchFamily="49" charset="-122"/>
                <a:ea typeface="楷体" panose="02010609060101010101" pitchFamily="49" charset="-122"/>
              </a:rPr>
              <a:t>    那次</a:t>
            </a:r>
            <a:r>
              <a:rPr lang="zh-CN" altLang="en-US" sz="3200" b="1" dirty="0">
                <a:latin typeface="楷体" panose="02010609060101010101" pitchFamily="49" charset="-122"/>
                <a:ea typeface="楷体" panose="02010609060101010101" pitchFamily="49" charset="-122"/>
              </a:rPr>
              <a:t>赛跑给了我许多启迪：成长如赛跑，在</a:t>
            </a:r>
            <a:r>
              <a:rPr lang="zh-CN" altLang="en-US" sz="3200" b="1">
                <a:latin typeface="楷体" panose="02010609060101010101" pitchFamily="49" charset="-122"/>
                <a:ea typeface="楷体" panose="02010609060101010101" pitchFamily="49" charset="-122"/>
              </a:rPr>
              <a:t>人</a:t>
            </a:r>
            <a:r>
              <a:rPr lang="zh-CN" altLang="en-US" sz="3200" b="1" smtClean="0">
                <a:latin typeface="楷体" panose="02010609060101010101" pitchFamily="49" charset="-122"/>
                <a:ea typeface="楷体" panose="02010609060101010101" pitchFamily="49" charset="-122"/>
              </a:rPr>
              <a:t>生的跑</a:t>
            </a:r>
            <a:r>
              <a:rPr lang="zh-CN" altLang="en-US" sz="3200" b="1" dirty="0">
                <a:latin typeface="楷体" panose="02010609060101010101" pitchFamily="49" charset="-122"/>
                <a:ea typeface="楷体" panose="02010609060101010101" pitchFamily="49" charset="-122"/>
              </a:rPr>
              <a:t>道上，要奋力拼搏与坚持，去克服种种困难，努力成长。超越自我，就能成功</a:t>
            </a:r>
            <a:r>
              <a:rPr lang="zh-CN" altLang="en-US" sz="3200" b="1" dirty="0" smtClean="0">
                <a:latin typeface="楷体" panose="02010609060101010101" pitchFamily="49" charset="-122"/>
                <a:ea typeface="楷体" panose="02010609060101010101" pitchFamily="49" charset="-122"/>
              </a:rPr>
              <a:t>。</a:t>
            </a:r>
            <a:endParaRPr lang="zh-CN" altLang="en-US" sz="3200" b="1" dirty="0">
              <a:latin typeface="楷体" panose="02010609060101010101" pitchFamily="49" charset="-122"/>
              <a:ea typeface="楷体" panose="02010609060101010101" pitchFamily="49" charset="-122"/>
            </a:endParaRPr>
          </a:p>
        </p:txBody>
      </p:sp>
      <p:sp>
        <p:nvSpPr>
          <p:cNvPr id="5" name="矩形 4">
            <a:extLst>
              <a:ext uri="{FF2B5EF4-FFF2-40B4-BE49-F238E27FC236}">
                <a16:creationId xmlns="" xmlns:a16="http://schemas.microsoft.com/office/drawing/2014/main" id="{F462FA75-25DE-425D-8EA9-88F718F2EA5E}"/>
              </a:ext>
            </a:extLst>
          </p:cNvPr>
          <p:cNvSpPr/>
          <p:nvPr/>
        </p:nvSpPr>
        <p:spPr>
          <a:xfrm>
            <a:off x="251520" y="3219822"/>
            <a:ext cx="1800200" cy="442127"/>
          </a:xfrm>
          <a:prstGeom prst="rect">
            <a:avLst/>
          </a:prstGeom>
          <a:solidFill>
            <a:schemeClr val="accent6">
              <a:lumMod val="75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rPr>
              <a:t>问题分析</a:t>
            </a:r>
          </a:p>
        </p:txBody>
      </p:sp>
      <p:sp>
        <p:nvSpPr>
          <p:cNvPr id="6" name="文本框 5">
            <a:extLst>
              <a:ext uri="{FF2B5EF4-FFF2-40B4-BE49-F238E27FC236}">
                <a16:creationId xmlns="" xmlns:a16="http://schemas.microsoft.com/office/drawing/2014/main" id="{ED96414E-4FD0-4AA5-B7FF-AFDA91B97518}"/>
              </a:ext>
            </a:extLst>
          </p:cNvPr>
          <p:cNvSpPr txBox="1"/>
          <p:nvPr/>
        </p:nvSpPr>
        <p:spPr>
          <a:xfrm>
            <a:off x="251520" y="3661949"/>
            <a:ext cx="8568952" cy="1077218"/>
          </a:xfrm>
          <a:prstGeom prst="rect">
            <a:avLst/>
          </a:prstGeom>
          <a:noFill/>
          <a:ln w="28575">
            <a:solidFill>
              <a:srgbClr val="FFC000"/>
            </a:solidFill>
          </a:ln>
        </p:spPr>
        <p:txBody>
          <a:bodyPr wrap="square" rtlCol="0">
            <a:spAutoFit/>
          </a:bodyPr>
          <a:lstStyle/>
          <a:p>
            <a:r>
              <a:rPr lang="zh-CN" altLang="en-US" sz="3200" b="1" smtClean="0">
                <a:latin typeface="黑体" pitchFamily="49" charset="-122"/>
                <a:ea typeface="黑体" pitchFamily="49" charset="-122"/>
              </a:rPr>
              <a:t>    本</a:t>
            </a:r>
            <a:r>
              <a:rPr lang="zh-CN" altLang="en-US" sz="3200" b="1" dirty="0" smtClean="0">
                <a:latin typeface="黑体" pitchFamily="49" charset="-122"/>
                <a:ea typeface="黑体" pitchFamily="49" charset="-122"/>
              </a:rPr>
              <a:t>段的感悟有点简单，可以更加深入</a:t>
            </a:r>
            <a:r>
              <a:rPr lang="zh-CN" altLang="en-US" sz="3200" b="1" smtClean="0">
                <a:latin typeface="黑体" pitchFamily="49" charset="-122"/>
                <a:ea typeface="黑体" pitchFamily="49" charset="-122"/>
              </a:rPr>
              <a:t>；此外缺少点题。</a:t>
            </a:r>
            <a:endParaRPr lang="zh-CN" altLang="en-US" sz="3200" b="1" dirty="0">
              <a:latin typeface="黑体" pitchFamily="49" charset="-122"/>
              <a:ea typeface="黑体" pitchFamily="49" charset="-122"/>
            </a:endParaRPr>
          </a:p>
        </p:txBody>
      </p:sp>
      <p:sp>
        <p:nvSpPr>
          <p:cNvPr id="7" name="矩形 6">
            <a:extLst>
              <a:ext uri="{FF2B5EF4-FFF2-40B4-BE49-F238E27FC236}">
                <a16:creationId xmlns="" xmlns:a16="http://schemas.microsoft.com/office/drawing/2014/main" id="{4289152B-4228-4D80-B8D1-BF92C2687CFE}"/>
              </a:ext>
            </a:extLst>
          </p:cNvPr>
          <p:cNvSpPr/>
          <p:nvPr/>
        </p:nvSpPr>
        <p:spPr>
          <a:xfrm>
            <a:off x="251208" y="563693"/>
            <a:ext cx="2160551" cy="567897"/>
          </a:xfrm>
          <a:prstGeom prst="rect">
            <a:avLst/>
          </a:prstGeom>
          <a:solidFill>
            <a:schemeClr val="accent6">
              <a:lumMod val="20000"/>
              <a:lumOff val="80000"/>
            </a:schemeClr>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黑体" pitchFamily="49" charset="-122"/>
                <a:ea typeface="黑体" pitchFamily="49" charset="-122"/>
              </a:rPr>
              <a:t>评改范例</a:t>
            </a:r>
          </a:p>
        </p:txBody>
      </p:sp>
      <p:sp>
        <p:nvSpPr>
          <p:cNvPr id="8" name="文本框 3">
            <a:extLst>
              <a:ext uri="{FF2B5EF4-FFF2-40B4-BE49-F238E27FC236}">
                <a16:creationId xmlns="" xmlns:a16="http://schemas.microsoft.com/office/drawing/2014/main" id="{1B9F11C6-7157-4411-A0A0-805F831F92C5}"/>
              </a:ext>
            </a:extLst>
          </p:cNvPr>
          <p:cNvSpPr txBox="1"/>
          <p:nvPr/>
        </p:nvSpPr>
        <p:spPr>
          <a:xfrm>
            <a:off x="2411760" y="492371"/>
            <a:ext cx="4399399" cy="830997"/>
          </a:xfrm>
          <a:prstGeom prst="rect">
            <a:avLst/>
          </a:prstGeom>
          <a:noFill/>
        </p:spPr>
        <p:txBody>
          <a:bodyPr wrap="square" rtlCol="0">
            <a:spAutoFit/>
          </a:bodyPr>
          <a:lstStyle/>
          <a:p>
            <a:r>
              <a:rPr lang="zh-CN" altLang="en-US" sz="2400" b="1" dirty="0">
                <a:latin typeface="黑体" pitchFamily="49" charset="-122"/>
                <a:ea typeface="黑体" pitchFamily="49" charset="-122"/>
              </a:rPr>
              <a:t>下面是评改前的段落，</a:t>
            </a:r>
            <a:endParaRPr lang="en-US" altLang="zh-CN" sz="2400" b="1" dirty="0">
              <a:latin typeface="黑体" pitchFamily="49" charset="-122"/>
              <a:ea typeface="黑体" pitchFamily="49" charset="-122"/>
            </a:endParaRPr>
          </a:p>
          <a:p>
            <a:r>
              <a:rPr lang="zh-CN" altLang="en-US" sz="2400" b="1" dirty="0">
                <a:latin typeface="黑体" pitchFamily="49" charset="-122"/>
                <a:ea typeface="黑体" pitchFamily="49" charset="-122"/>
              </a:rPr>
              <a:t>读一读，看看有什么问题吗？</a:t>
            </a:r>
          </a:p>
        </p:txBody>
      </p:sp>
    </p:spTree>
    <p:extLst>
      <p:ext uri="{BB962C8B-B14F-4D97-AF65-F5344CB8AC3E}">
        <p14:creationId xmlns:p14="http://schemas.microsoft.com/office/powerpoint/2010/main" val="3445137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AF7BBB61-35FB-4E99-8090-555922CFD95B}"/>
              </a:ext>
            </a:extLst>
          </p:cNvPr>
          <p:cNvSpPr/>
          <p:nvPr/>
        </p:nvSpPr>
        <p:spPr>
          <a:xfrm>
            <a:off x="759892" y="1275606"/>
            <a:ext cx="8276604" cy="3108543"/>
          </a:xfrm>
          <a:prstGeom prst="rect">
            <a:avLst/>
          </a:prstGeom>
          <a:solidFill>
            <a:schemeClr val="tx2">
              <a:lumMod val="20000"/>
              <a:lumOff val="80000"/>
            </a:schemeClr>
          </a:solidFill>
        </p:spPr>
        <p:txBody>
          <a:bodyPr wrap="square">
            <a:spAutoFit/>
          </a:bodyPr>
          <a:lstStyle/>
          <a:p>
            <a:r>
              <a:rPr lang="zh-CN" altLang="en-US" sz="2800" b="1" dirty="0" smtClean="0">
                <a:solidFill>
                  <a:srgbClr val="0000FF"/>
                </a:solidFill>
                <a:latin typeface="楷体" panose="02010609060101010101" pitchFamily="49" charset="-122"/>
                <a:ea typeface="楷体" panose="02010609060101010101" pitchFamily="49" charset="-122"/>
              </a:rPr>
              <a:t>    </a:t>
            </a:r>
            <a:r>
              <a:rPr lang="zh-CN" altLang="en-US" sz="2800" b="1" dirty="0" smtClean="0">
                <a:latin typeface="楷体" panose="02010609060101010101" pitchFamily="49" charset="-122"/>
                <a:ea typeface="楷体" panose="02010609060101010101" pitchFamily="49" charset="-122"/>
              </a:rPr>
              <a:t>那次</a:t>
            </a:r>
            <a:r>
              <a:rPr lang="zh-CN" altLang="en-US" sz="2800" b="1" dirty="0">
                <a:latin typeface="楷体" panose="02010609060101010101" pitchFamily="49" charset="-122"/>
                <a:ea typeface="楷体" panose="02010609060101010101" pitchFamily="49" charset="-122"/>
              </a:rPr>
              <a:t>赛跑给了我许多启迪：成长如赛跑，在</a:t>
            </a:r>
            <a:r>
              <a:rPr lang="zh-CN" altLang="en-US" sz="2800" b="1">
                <a:latin typeface="楷体" panose="02010609060101010101" pitchFamily="49" charset="-122"/>
                <a:ea typeface="楷体" panose="02010609060101010101" pitchFamily="49" charset="-122"/>
              </a:rPr>
              <a:t>人</a:t>
            </a:r>
            <a:r>
              <a:rPr lang="zh-CN" altLang="en-US" sz="2800" b="1" smtClean="0">
                <a:latin typeface="楷体" panose="02010609060101010101" pitchFamily="49" charset="-122"/>
                <a:ea typeface="楷体" panose="02010609060101010101" pitchFamily="49" charset="-122"/>
              </a:rPr>
              <a:t>生的跑</a:t>
            </a:r>
            <a:r>
              <a:rPr lang="zh-CN" altLang="en-US" sz="2800" b="1" dirty="0">
                <a:latin typeface="楷体" panose="02010609060101010101" pitchFamily="49" charset="-122"/>
                <a:ea typeface="楷体" panose="02010609060101010101" pitchFamily="49" charset="-122"/>
              </a:rPr>
              <a:t>道上，要奋力拼搏与坚持，去克服种种困难，努力成长。超越自我，就能成功。</a:t>
            </a:r>
            <a:r>
              <a:rPr lang="zh-CN" altLang="en-US" sz="2800" b="1" dirty="0">
                <a:solidFill>
                  <a:srgbClr val="FF0000"/>
                </a:solidFill>
                <a:latin typeface="楷体" panose="02010609060101010101" pitchFamily="49" charset="-122"/>
                <a:ea typeface="楷体" panose="02010609060101010101" pitchFamily="49" charset="-122"/>
              </a:rPr>
              <a:t>不经历风雨，怎么能见彩虹？其实，上苍在给我们制造坎坷与困难的同时也会赐给我们一笔宝贵的精神财富。</a:t>
            </a:r>
          </a:p>
          <a:p>
            <a:r>
              <a:rPr lang="zh-CN" altLang="en-US" sz="2800" b="1" dirty="0">
                <a:solidFill>
                  <a:srgbClr val="0000FF"/>
                </a:solidFill>
                <a:latin typeface="楷体" panose="02010609060101010101" pitchFamily="49" charset="-122"/>
                <a:ea typeface="楷体" panose="02010609060101010101" pitchFamily="49" charset="-122"/>
              </a:rPr>
              <a:t>     </a:t>
            </a:r>
            <a:r>
              <a:rPr lang="zh-CN" altLang="en-US" sz="2800" b="1" dirty="0">
                <a:solidFill>
                  <a:srgbClr val="FF0000"/>
                </a:solidFill>
                <a:latin typeface="楷体" panose="02010609060101010101" pitchFamily="49" charset="-122"/>
                <a:ea typeface="楷体" panose="02010609060101010101" pitchFamily="49" charset="-122"/>
              </a:rPr>
              <a:t>当我奋力奔跑在跑道上的时候，我知道，那一刻，我长大了。</a:t>
            </a:r>
          </a:p>
        </p:txBody>
      </p:sp>
      <p:sp>
        <p:nvSpPr>
          <p:cNvPr id="7" name="矩形 6">
            <a:extLst>
              <a:ext uri="{FF2B5EF4-FFF2-40B4-BE49-F238E27FC236}">
                <a16:creationId xmlns="" xmlns:a16="http://schemas.microsoft.com/office/drawing/2014/main" id="{A31F37DD-1627-41B8-BB61-9C88A87A5C67}"/>
              </a:ext>
            </a:extLst>
          </p:cNvPr>
          <p:cNvSpPr/>
          <p:nvPr/>
        </p:nvSpPr>
        <p:spPr>
          <a:xfrm>
            <a:off x="360498" y="1275606"/>
            <a:ext cx="399393" cy="3108543"/>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dirty="0">
                <a:solidFill>
                  <a:prstClr val="white"/>
                </a:solidFill>
                <a:latin typeface="等线"/>
                <a:ea typeface="等线" panose="02010600030101010101" pitchFamily="2" charset="-122"/>
              </a:rPr>
              <a:t>评改后</a:t>
            </a:r>
            <a:endParaRPr kumimoji="0" lang="zh-CN" altLang="en-US" sz="2800" b="0" i="0" u="none" strike="noStrike" kern="1200" cap="none" spc="0" normalizeH="0" baseline="0" noProof="0" dirty="0">
              <a:ln>
                <a:noFill/>
              </a:ln>
              <a:solidFill>
                <a:prstClr val="white"/>
              </a:solidFill>
              <a:effectLst/>
              <a:uLnTx/>
              <a:uFillTx/>
              <a:latin typeface="等线"/>
              <a:ea typeface="等线" panose="02010600030101010101" pitchFamily="2" charset="-122"/>
            </a:endParaRPr>
          </a:p>
        </p:txBody>
      </p:sp>
      <p:sp>
        <p:nvSpPr>
          <p:cNvPr id="12" name="文本框 11">
            <a:extLst>
              <a:ext uri="{FF2B5EF4-FFF2-40B4-BE49-F238E27FC236}">
                <a16:creationId xmlns="" xmlns:a16="http://schemas.microsoft.com/office/drawing/2014/main" id="{3186BB3D-C5A0-4D79-B186-2F261035445D}"/>
              </a:ext>
            </a:extLst>
          </p:cNvPr>
          <p:cNvSpPr txBox="1"/>
          <p:nvPr/>
        </p:nvSpPr>
        <p:spPr>
          <a:xfrm>
            <a:off x="467544" y="4443958"/>
            <a:ext cx="8276605" cy="461665"/>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wrap="square" rtlCol="0" anchor="t">
            <a:spAutoFit/>
          </a:bodyPr>
          <a:lstStyle>
            <a:defPPr>
              <a:defRPr lang="zh-CN"/>
            </a:defPPr>
            <a:lvl1pPr>
              <a:defRPr sz="2400" b="1">
                <a:solidFill>
                  <a:schemeClr val="lt1"/>
                </a:solidFill>
                <a:latin typeface="黑体" pitchFamily="49" charset="-122"/>
                <a:ea typeface="黑体" pitchFamily="49"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引用歌词，让感受更深刻，最后一句回扣题目，点明了主旨。</a:t>
            </a:r>
          </a:p>
        </p:txBody>
      </p:sp>
      <p:sp>
        <p:nvSpPr>
          <p:cNvPr id="9" name="矩形 8">
            <a:extLst>
              <a:ext uri="{FF2B5EF4-FFF2-40B4-BE49-F238E27FC236}">
                <a16:creationId xmlns="" xmlns:a16="http://schemas.microsoft.com/office/drawing/2014/main" id="{4289152B-4228-4D80-B8D1-BF92C2687CFE}"/>
              </a:ext>
            </a:extLst>
          </p:cNvPr>
          <p:cNvSpPr/>
          <p:nvPr/>
        </p:nvSpPr>
        <p:spPr>
          <a:xfrm>
            <a:off x="107504" y="510241"/>
            <a:ext cx="2160551" cy="621349"/>
          </a:xfrm>
          <a:prstGeom prst="rect">
            <a:avLst/>
          </a:prstGeom>
          <a:solidFill>
            <a:schemeClr val="accent6">
              <a:lumMod val="20000"/>
              <a:lumOff val="80000"/>
            </a:schemeClr>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黑体" pitchFamily="49" charset="-122"/>
                <a:ea typeface="黑体" pitchFamily="49" charset="-122"/>
              </a:rPr>
              <a:t>评改范例</a:t>
            </a:r>
          </a:p>
        </p:txBody>
      </p:sp>
      <p:sp>
        <p:nvSpPr>
          <p:cNvPr id="10" name="文本框 3">
            <a:extLst>
              <a:ext uri="{FF2B5EF4-FFF2-40B4-BE49-F238E27FC236}">
                <a16:creationId xmlns="" xmlns:a16="http://schemas.microsoft.com/office/drawing/2014/main" id="{35A6EE0D-FF74-4A0E-855B-283855883BE1}"/>
              </a:ext>
            </a:extLst>
          </p:cNvPr>
          <p:cNvSpPr txBox="1"/>
          <p:nvPr/>
        </p:nvSpPr>
        <p:spPr>
          <a:xfrm>
            <a:off x="2340064" y="372601"/>
            <a:ext cx="6546501" cy="830997"/>
          </a:xfrm>
          <a:prstGeom prst="rect">
            <a:avLst/>
          </a:prstGeom>
          <a:noFill/>
        </p:spPr>
        <p:txBody>
          <a:bodyPr wrap="square" rtlCol="0">
            <a:spAutoFit/>
          </a:bodyPr>
          <a:lstStyle/>
          <a:p>
            <a:r>
              <a:rPr lang="zh-CN" altLang="en-US" sz="2400" b="1" dirty="0">
                <a:latin typeface="黑体" pitchFamily="49" charset="-122"/>
                <a:ea typeface="黑体" pitchFamily="49" charset="-122"/>
              </a:rPr>
              <a:t>这是修改后的段落，和原段落对比一下，</a:t>
            </a:r>
            <a:endParaRPr lang="en-US" altLang="zh-CN" sz="2400" b="1" dirty="0">
              <a:latin typeface="黑体" pitchFamily="49" charset="-122"/>
              <a:ea typeface="黑体" pitchFamily="49" charset="-122"/>
            </a:endParaRPr>
          </a:p>
          <a:p>
            <a:r>
              <a:rPr lang="zh-CN" altLang="en-US" sz="2400" b="1" dirty="0">
                <a:latin typeface="黑体" pitchFamily="49" charset="-122"/>
                <a:ea typeface="黑体" pitchFamily="49" charset="-122"/>
              </a:rPr>
              <a:t>说说为什么这么修改。</a:t>
            </a:r>
          </a:p>
        </p:txBody>
      </p:sp>
    </p:spTree>
    <p:extLst>
      <p:ext uri="{BB962C8B-B14F-4D97-AF65-F5344CB8AC3E}">
        <p14:creationId xmlns:p14="http://schemas.microsoft.com/office/powerpoint/2010/main" val="2272995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 xmlns:a16="http://schemas.microsoft.com/office/drawing/2014/main" id="{80741CA3-BA9B-4011-8504-C5D2AD953DE7}"/>
              </a:ext>
            </a:extLst>
          </p:cNvPr>
          <p:cNvSpPr/>
          <p:nvPr/>
        </p:nvSpPr>
        <p:spPr>
          <a:xfrm>
            <a:off x="467544" y="657458"/>
            <a:ext cx="8352928" cy="3930516"/>
          </a:xfrm>
          <a:prstGeom prst="roundRect">
            <a:avLst>
              <a:gd name="adj" fmla="val 3952"/>
            </a:avLst>
          </a:prstGeom>
          <a:solidFill>
            <a:srgbClr val="222222"/>
          </a:solidFill>
          <a:ln w="76200">
            <a:solidFill>
              <a:srgbClr val="BC7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黑体" pitchFamily="49" charset="-122"/>
              <a:ea typeface="黑体" pitchFamily="49" charset="-122"/>
            </a:endParaRPr>
          </a:p>
        </p:txBody>
      </p:sp>
      <p:sp>
        <p:nvSpPr>
          <p:cNvPr id="5" name="文本框 4">
            <a:extLst>
              <a:ext uri="{FF2B5EF4-FFF2-40B4-BE49-F238E27FC236}">
                <a16:creationId xmlns="" xmlns:a16="http://schemas.microsoft.com/office/drawing/2014/main" id="{20568207-036A-483E-A611-414AA42BF3C3}"/>
              </a:ext>
            </a:extLst>
          </p:cNvPr>
          <p:cNvSpPr txBox="1"/>
          <p:nvPr/>
        </p:nvSpPr>
        <p:spPr>
          <a:xfrm>
            <a:off x="2302854" y="882013"/>
            <a:ext cx="4297129" cy="584775"/>
          </a:xfrm>
          <a:prstGeom prst="rect">
            <a:avLst/>
          </a:prstGeom>
          <a:noFill/>
        </p:spPr>
        <p:txBody>
          <a:bodyPr wrap="square" rtlCol="0">
            <a:spAutoFit/>
          </a:bodyPr>
          <a:lstStyle/>
          <a:p>
            <a:pPr lvl="0" algn="ctr"/>
            <a:r>
              <a:rPr lang="zh-CN" altLang="en-US" sz="3200" b="1" dirty="0">
                <a:solidFill>
                  <a:schemeClr val="bg1"/>
                </a:solidFill>
                <a:latin typeface="黑体" pitchFamily="49" charset="-122"/>
                <a:ea typeface="黑体" pitchFamily="49" charset="-122"/>
              </a:rPr>
              <a:t>技巧总结</a:t>
            </a:r>
          </a:p>
        </p:txBody>
      </p:sp>
      <p:sp>
        <p:nvSpPr>
          <p:cNvPr id="7" name="文本框 6">
            <a:extLst>
              <a:ext uri="{FF2B5EF4-FFF2-40B4-BE49-F238E27FC236}">
                <a16:creationId xmlns="" xmlns:a16="http://schemas.microsoft.com/office/drawing/2014/main" id="{4C925F52-5EC7-49BB-A436-FB31AEEEAF56}"/>
              </a:ext>
            </a:extLst>
          </p:cNvPr>
          <p:cNvSpPr txBox="1"/>
          <p:nvPr/>
        </p:nvSpPr>
        <p:spPr>
          <a:xfrm>
            <a:off x="873282" y="1707654"/>
            <a:ext cx="7731165" cy="2062103"/>
          </a:xfrm>
          <a:prstGeom prst="rect">
            <a:avLst/>
          </a:prstGeom>
          <a:noFill/>
        </p:spPr>
        <p:txBody>
          <a:bodyPr wrap="square" rtlCol="0">
            <a:spAutoFit/>
          </a:bodyPr>
          <a:lstStyle/>
          <a:p>
            <a:pPr marL="342900" lvl="0" indent="-342900">
              <a:buFont typeface="Wingdings" panose="05000000000000000000" pitchFamily="2" charset="2"/>
              <a:buChar char="n"/>
            </a:pPr>
            <a:r>
              <a:rPr lang="zh-CN" altLang="en-US" sz="3200" b="1" dirty="0" smtClean="0">
                <a:solidFill>
                  <a:schemeClr val="bg1"/>
                </a:solidFill>
                <a:latin typeface="黑体" pitchFamily="49" charset="-122"/>
                <a:ea typeface="黑体" pitchFamily="49" charset="-122"/>
              </a:rPr>
              <a:t>一次竞赛、活动或者一段非凡经历。</a:t>
            </a:r>
            <a:endParaRPr lang="en-US" altLang="zh-CN" sz="3200" b="1" dirty="0">
              <a:solidFill>
                <a:schemeClr val="bg1"/>
              </a:solidFill>
              <a:latin typeface="黑体" pitchFamily="49" charset="-122"/>
              <a:ea typeface="黑体" pitchFamily="49" charset="-122"/>
            </a:endParaRPr>
          </a:p>
          <a:p>
            <a:pPr marL="342900" lvl="0" indent="-342900">
              <a:buFont typeface="Wingdings" panose="05000000000000000000" pitchFamily="2" charset="2"/>
              <a:buChar char="n"/>
            </a:pPr>
            <a:r>
              <a:rPr lang="zh-CN" altLang="en-US" sz="3200" b="1" dirty="0" smtClean="0">
                <a:solidFill>
                  <a:schemeClr val="bg1"/>
                </a:solidFill>
                <a:latin typeface="黑体" pitchFamily="49" charset="-122"/>
                <a:ea typeface="黑体" pitchFamily="49" charset="-122"/>
              </a:rPr>
              <a:t>对于自己成长有促进的细节要详写。</a:t>
            </a:r>
            <a:endParaRPr lang="en-US" altLang="zh-CN" sz="3200" b="1" dirty="0">
              <a:solidFill>
                <a:schemeClr val="bg1"/>
              </a:solidFill>
              <a:latin typeface="黑体" pitchFamily="49" charset="-122"/>
              <a:ea typeface="黑体" pitchFamily="49" charset="-122"/>
            </a:endParaRPr>
          </a:p>
          <a:p>
            <a:pPr marL="342900" lvl="0" indent="-342900">
              <a:buFont typeface="Wingdings" panose="05000000000000000000" pitchFamily="2" charset="2"/>
              <a:buChar char="n"/>
            </a:pPr>
            <a:r>
              <a:rPr lang="zh-CN" altLang="en-US" sz="3200" b="1" dirty="0" smtClean="0">
                <a:solidFill>
                  <a:schemeClr val="bg1"/>
                </a:solidFill>
                <a:latin typeface="黑体" pitchFamily="49" charset="-122"/>
                <a:ea typeface="黑体" pitchFamily="49" charset="-122"/>
              </a:rPr>
              <a:t>突显自己前后的变化，通过对比写长大。</a:t>
            </a:r>
            <a:endParaRPr lang="en-US" altLang="zh-CN" sz="3200" b="1" dirty="0">
              <a:solidFill>
                <a:schemeClr val="bg1"/>
              </a:solidFill>
              <a:latin typeface="黑体" pitchFamily="49" charset="-122"/>
              <a:ea typeface="黑体" pitchFamily="49" charset="-122"/>
            </a:endParaRPr>
          </a:p>
          <a:p>
            <a:pPr marL="342900" lvl="0" indent="-342900">
              <a:buFont typeface="Wingdings" panose="05000000000000000000" pitchFamily="2" charset="2"/>
              <a:buChar char="n"/>
            </a:pPr>
            <a:r>
              <a:rPr lang="zh-CN" altLang="en-US" sz="3200" b="1" dirty="0" smtClean="0">
                <a:solidFill>
                  <a:schemeClr val="bg1"/>
                </a:solidFill>
                <a:latin typeface="黑体" pitchFamily="49" charset="-122"/>
                <a:ea typeface="黑体" pitchFamily="49" charset="-122"/>
              </a:rPr>
              <a:t>结尾要写出自己感悟，并回扣题目。</a:t>
            </a:r>
            <a:endParaRPr lang="zh-CN" altLang="en-US" sz="3200" b="1" dirty="0">
              <a:solidFill>
                <a:schemeClr val="bg1"/>
              </a:solidFill>
              <a:latin typeface="黑体" pitchFamily="49" charset="-122"/>
              <a:ea typeface="黑体" pitchFamily="49" charset="-122"/>
            </a:endParaRPr>
          </a:p>
        </p:txBody>
      </p:sp>
    </p:spTree>
    <p:extLst>
      <p:ext uri="{BB962C8B-B14F-4D97-AF65-F5344CB8AC3E}">
        <p14:creationId xmlns:p14="http://schemas.microsoft.com/office/powerpoint/2010/main" val="4098173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883562" y="1419622"/>
            <a:ext cx="7369325" cy="1107996"/>
          </a:xfrm>
          <a:prstGeom prst="rect">
            <a:avLst/>
          </a:prstGeom>
          <a:noFill/>
          <a:effectLst/>
        </p:spPr>
        <p:txBody>
          <a:bodyPr wrap="none" rtlCol="0">
            <a:spAutoFit/>
          </a:bodyPr>
          <a:lstStyle/>
          <a:p>
            <a:pPr algn="ct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p>
        </p:txBody>
      </p:sp>
      <p:grpSp>
        <p:nvGrpSpPr>
          <p:cNvPr id="33" name="组合 32"/>
          <p:cNvGrpSpPr/>
          <p:nvPr/>
        </p:nvGrpSpPr>
        <p:grpSpPr>
          <a:xfrm>
            <a:off x="6968256" y="-1"/>
            <a:ext cx="1927372" cy="771551"/>
            <a:chOff x="6968256" y="-1"/>
            <a:chExt cx="1927372" cy="771551"/>
          </a:xfrm>
        </p:grpSpPr>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36" name="文本框 35"/>
            <p:cNvSpPr txBox="1"/>
            <p:nvPr/>
          </p:nvSpPr>
          <p:spPr>
            <a:xfrm>
              <a:off x="7164288" y="509940"/>
              <a:ext cx="981359" cy="261610"/>
            </a:xfrm>
            <a:prstGeom prst="rect">
              <a:avLst/>
            </a:prstGeom>
            <a:noFill/>
          </p:spPr>
          <p:txBody>
            <a:bodyPr wrap="none" rtlCol="0">
              <a:spAutoFit/>
            </a:bodyPr>
            <a:lstStyle/>
            <a:p>
              <a:pPr algn="dist"/>
              <a:r>
                <a:rPr kumimoji="1" lang="en-US" altLang="zh-CN" sz="1050" dirty="0">
                  <a:solidFill>
                    <a:prstClr val="white">
                      <a:lumMod val="75000"/>
                    </a:prstClr>
                  </a:solidFill>
                </a:rPr>
                <a:t>QICAIKETANG</a:t>
              </a:r>
              <a:endParaRPr kumimoji="1" lang="zh-CN" altLang="en-US" sz="1050" dirty="0">
                <a:solidFill>
                  <a:prstClr val="white">
                    <a:lumMod val="75000"/>
                  </a:prstClr>
                </a:solidFill>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DOC_GUID" val="{98edffae-633b-4976-97f9-85139d261080}"/>
</p:tagLst>
</file>

<file path=ppt/tags/tag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2500</Words>
  <Application>Microsoft Office PowerPoint</Application>
  <PresentationFormat>全屏显示(16:9)</PresentationFormat>
  <Paragraphs>183</Paragraphs>
  <Slides>49</Slides>
  <Notes>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49</vt:i4>
      </vt:variant>
    </vt:vector>
  </HeadingPairs>
  <TitlesOfParts>
    <vt:vector size="62" baseType="lpstr">
      <vt:lpstr>Arial</vt:lpstr>
      <vt:lpstr>宋体</vt:lpstr>
      <vt:lpstr>黑体</vt:lpstr>
      <vt:lpstr>Wingdings</vt:lpstr>
      <vt:lpstr>幼圆</vt:lpstr>
      <vt:lpstr>Times New Roman</vt:lpstr>
      <vt:lpstr>Calibri</vt:lpstr>
      <vt:lpstr>仿宋</vt:lpstr>
      <vt:lpstr>楷体</vt:lpstr>
      <vt:lpstr>微软雅黑</vt:lpstr>
      <vt:lpstr>Xingkai SC</vt:lpstr>
      <vt:lpstr>等线</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
  <cp:revision>114</cp:revision>
  <dcterms:created xsi:type="dcterms:W3CDTF">2017-03-17T02:28:00Z</dcterms:created>
  <dcterms:modified xsi:type="dcterms:W3CDTF">2023-11-01T03:57:07Z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2052-11.1.0.8907</vt:lpwstr>
  </property>
</Properties>
</file>