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61" r:id="rId3"/>
    <p:sldId id="263" r:id="rId4"/>
    <p:sldId id="262" r:id="rId5"/>
    <p:sldId id="264" r:id="rId6"/>
    <p:sldId id="260" r:id="rId7"/>
  </p:sldIdLst>
  <p:sldSz cx="9144000" cy="5143500" type="screen16x9"/>
  <p:notesSz cx="6858000" cy="9144000"/>
  <p:embeddedFontLst>
    <p:embeddedFont>
      <p:font typeface="Wingdings 2" panose="05000000000000000000" charset="2"/>
      <p:regular r:id="rId8"/>
    </p:embeddedFont>
    <p:embeddedFont>
      <p:font typeface="楷体" panose="02010609060101010101" pitchFamily="49" charset="-122"/>
      <p:regular r:id="rId9"/>
    </p:embeddedFont>
    <p:embeddedFont>
      <p:font typeface="仿宋" panose="02010609060101010101" pitchFamily="49" charset="-122"/>
      <p:regular r:id="rId10"/>
    </p:embeddedFont>
    <p:embeddedFont>
      <p:font typeface="Franklin Gothic Book" panose="020B0604020202020204" charset="0"/>
      <p:regular r:id="rId11"/>
      <p:italic r:id="rId12"/>
    </p:embeddedFont>
    <p:embeddedFont>
      <p:font typeface="黑体" panose="02010609060101010101" pitchFamily="49" charset="-122"/>
      <p:regular r:id="rId1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342" y="-90"/>
      </p:cViewPr>
      <p:guideLst>
        <p:guide orient="horz" pos="1607"/>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5.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9"/>
          <p:cNvSpPr txBox="1"/>
          <p:nvPr/>
        </p:nvSpPr>
        <p:spPr>
          <a:xfrm>
            <a:off x="1907704" y="404347"/>
            <a:ext cx="4464496" cy="707886"/>
          </a:xfrm>
          <a:prstGeom prst="rect">
            <a:avLst/>
          </a:prstGeom>
          <a:noFill/>
          <a:ln w="9525">
            <a:noFill/>
          </a:ln>
        </p:spPr>
        <p:txBody>
          <a:bodyPr wrap="square">
            <a:spAutoFit/>
          </a:bodyPr>
          <a:lstStyle>
            <a:defPPr>
              <a:defRPr lang="zh-CN"/>
            </a:defPPr>
            <a:lvl1pPr indent="0">
              <a:defRPr sz="4000" b="1">
                <a:ea typeface="宋体" panose="02010600030101010101" pitchFamily="2" charset="-122"/>
              </a:defRPr>
            </a:lvl1pPr>
          </a:lstStyle>
          <a:p>
            <a:r>
              <a:rPr lang="zh-CN" altLang="en-US" dirty="0"/>
              <a:t>那一刻，我长大了</a:t>
            </a:r>
          </a:p>
        </p:txBody>
      </p:sp>
      <p:sp>
        <p:nvSpPr>
          <p:cNvPr id="5" name="矩形 4"/>
          <p:cNvSpPr/>
          <p:nvPr/>
        </p:nvSpPr>
        <p:spPr>
          <a:xfrm>
            <a:off x="218926" y="1112383"/>
            <a:ext cx="7089378" cy="3637919"/>
          </a:xfrm>
          <a:prstGeom prst="rect">
            <a:avLst/>
          </a:prstGeom>
          <a:noFill/>
        </p:spPr>
        <p:txBody>
          <a:bodyPr wrap="square">
            <a:spAutoFit/>
          </a:bodyPr>
          <a:lstStyle/>
          <a:p>
            <a:pPr lvl="0">
              <a:lnSpc>
                <a:spcPct val="90000"/>
              </a:lnSpc>
            </a:pPr>
            <a:r>
              <a:rPr lang="zh-CN" altLang="en-US" sz="3200" b="1" dirty="0" smtClean="0">
                <a:solidFill>
                  <a:srgbClr val="000000"/>
                </a:solidFill>
                <a:latin typeface="楷体" pitchFamily="49" charset="-122"/>
                <a:ea typeface="楷体" pitchFamily="49" charset="-122"/>
                <a:cs typeface="宋体" panose="02010600030101010101" pitchFamily="2" charset="-122"/>
              </a:rPr>
              <a:t>    </a:t>
            </a:r>
            <a:r>
              <a:rPr lang="zh-CN" altLang="en-US" sz="3200" b="1" dirty="0" smtClean="0">
                <a:solidFill>
                  <a:srgbClr val="FF0000"/>
                </a:solidFill>
                <a:latin typeface="楷体" pitchFamily="49" charset="-122"/>
                <a:ea typeface="楷体" pitchFamily="49" charset="-122"/>
                <a:cs typeface="宋体" panose="02010600030101010101" pitchFamily="2" charset="-122"/>
              </a:rPr>
              <a:t>“长大”</a:t>
            </a:r>
            <a:r>
              <a:rPr lang="zh-CN" altLang="en-US" sz="3200" b="1" dirty="0">
                <a:solidFill>
                  <a:srgbClr val="FF0000"/>
                </a:solidFill>
                <a:latin typeface="楷体" pitchFamily="49" charset="-122"/>
                <a:ea typeface="楷体" pitchFamily="49" charset="-122"/>
                <a:cs typeface="宋体" panose="02010600030101010101" pitchFamily="2" charset="-122"/>
              </a:rPr>
              <a:t>这一个字眼，相信我们都不</a:t>
            </a:r>
            <a:r>
              <a:rPr lang="zh-CN" altLang="en-US" sz="3200" b="1">
                <a:solidFill>
                  <a:srgbClr val="FF0000"/>
                </a:solidFill>
                <a:latin typeface="楷体" pitchFamily="49" charset="-122"/>
                <a:ea typeface="楷体" pitchFamily="49" charset="-122"/>
                <a:cs typeface="宋体" panose="02010600030101010101" pitchFamily="2" charset="-122"/>
              </a:rPr>
              <a:t>陌生</a:t>
            </a:r>
            <a:r>
              <a:rPr lang="zh-CN" altLang="en-US" sz="3200" b="1" smtClean="0">
                <a:solidFill>
                  <a:srgbClr val="FF0000"/>
                </a:solidFill>
                <a:latin typeface="楷体" pitchFamily="49" charset="-122"/>
                <a:ea typeface="楷体" pitchFamily="49" charset="-122"/>
                <a:cs typeface="宋体" panose="02010600030101010101" pitchFamily="2" charset="-122"/>
              </a:rPr>
              <a:t>。有</a:t>
            </a:r>
            <a:r>
              <a:rPr lang="zh-CN" altLang="en-US" sz="3200" b="1" dirty="0">
                <a:solidFill>
                  <a:srgbClr val="FF0000"/>
                </a:solidFill>
                <a:latin typeface="楷体" pitchFamily="49" charset="-122"/>
                <a:ea typeface="楷体" pitchFamily="49" charset="-122"/>
                <a:cs typeface="宋体" panose="02010600030101010101" pitchFamily="2" charset="-122"/>
              </a:rPr>
              <a:t>很多人认为，成长是一个很漫长的过程；而我却认为，成长有时只在一刹那间。</a:t>
            </a:r>
          </a:p>
          <a:p>
            <a:pPr lvl="0">
              <a:lnSpc>
                <a:spcPct val="90000"/>
              </a:lnSpc>
            </a:pPr>
            <a:r>
              <a:rPr lang="zh-CN" altLang="en-US" sz="3200" b="1" dirty="0" smtClean="0">
                <a:solidFill>
                  <a:srgbClr val="000000"/>
                </a:solidFill>
                <a:latin typeface="楷体" pitchFamily="49" charset="-122"/>
                <a:ea typeface="楷体" pitchFamily="49" charset="-122"/>
                <a:cs typeface="宋体" panose="02010600030101010101" pitchFamily="2" charset="-122"/>
              </a:rPr>
              <a:t>    </a:t>
            </a:r>
            <a:r>
              <a:rPr lang="zh-CN" altLang="en-US" sz="3200" b="1" dirty="0" smtClean="0">
                <a:solidFill>
                  <a:srgbClr val="FF0000"/>
                </a:solidFill>
                <a:latin typeface="楷体" pitchFamily="49" charset="-122"/>
                <a:ea typeface="楷体" pitchFamily="49" charset="-122"/>
                <a:cs typeface="宋体" panose="02010600030101010101" pitchFamily="2" charset="-122"/>
              </a:rPr>
              <a:t>接近</a:t>
            </a:r>
            <a:r>
              <a:rPr lang="zh-CN" altLang="en-US" sz="3200" b="1" dirty="0">
                <a:solidFill>
                  <a:srgbClr val="FF0000"/>
                </a:solidFill>
                <a:latin typeface="楷体" pitchFamily="49" charset="-122"/>
                <a:ea typeface="楷体" pitchFamily="49" charset="-122"/>
                <a:cs typeface="宋体" panose="02010600030101010101" pitchFamily="2" charset="-122"/>
              </a:rPr>
              <a:t>小学毕业的一天下午，语文老师布置的作业是：明天上学时每人带一个鸡蛋，保护它三天。我们都不知老师葫芦里卖的什么药</a:t>
            </a:r>
            <a:r>
              <a:rPr lang="zh-CN" altLang="en-US" sz="3200" b="1" dirty="0" smtClean="0">
                <a:solidFill>
                  <a:srgbClr val="FF0000"/>
                </a:solidFill>
                <a:latin typeface="楷体" pitchFamily="49" charset="-122"/>
                <a:ea typeface="楷体" pitchFamily="49" charset="-122"/>
                <a:cs typeface="宋体" panose="02010600030101010101" pitchFamily="2" charset="-122"/>
              </a:rPr>
              <a:t>。</a:t>
            </a:r>
            <a:endParaRPr lang="zh-CN" altLang="en-US" sz="3200" b="1" dirty="0">
              <a:solidFill>
                <a:srgbClr val="FF0000"/>
              </a:solidFill>
              <a:latin typeface="楷体" pitchFamily="49" charset="-122"/>
              <a:ea typeface="楷体" pitchFamily="49" charset="-122"/>
              <a:cs typeface="宋体" panose="02010600030101010101" pitchFamily="2" charset="-122"/>
            </a:endParaRPr>
          </a:p>
        </p:txBody>
      </p:sp>
      <p:cxnSp>
        <p:nvCxnSpPr>
          <p:cNvPr id="7" name="直接连接符 6"/>
          <p:cNvCxnSpPr/>
          <p:nvPr/>
        </p:nvCxnSpPr>
        <p:spPr>
          <a:xfrm>
            <a:off x="7268890" y="1108943"/>
            <a:ext cx="0" cy="3641359"/>
          </a:xfrm>
          <a:prstGeom prst="line">
            <a:avLst/>
          </a:prstGeom>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7308304" y="1108943"/>
            <a:ext cx="1778720" cy="1569660"/>
          </a:xfrm>
          <a:prstGeom prst="rect">
            <a:avLst/>
          </a:prstGeom>
        </p:spPr>
        <p:txBody>
          <a:bodyPr wrap="square">
            <a:spAutoFit/>
          </a:bodyPr>
          <a:lstStyle/>
          <a:p>
            <a:r>
              <a:rPr lang="zh-CN" altLang="en-US" sz="2400" b="1" smtClean="0">
                <a:solidFill>
                  <a:prstClr val="black"/>
                </a:solidFill>
                <a:latin typeface="+mn-ea"/>
                <a:cs typeface="仿宋" panose="02010609060101010101" charset="-122"/>
              </a:rPr>
              <a:t>    对比</a:t>
            </a:r>
            <a:r>
              <a:rPr lang="zh-CN" altLang="en-US" sz="2400" b="1" dirty="0">
                <a:solidFill>
                  <a:prstClr val="black"/>
                </a:solidFill>
                <a:latin typeface="+mn-ea"/>
                <a:cs typeface="仿宋" panose="02010609060101010101" charset="-122"/>
              </a:rPr>
              <a:t>开头，紧扣题目，自然引出下文。</a:t>
            </a:r>
            <a:endParaRPr lang="en-US" altLang="zh-CN" sz="2400" b="1" dirty="0">
              <a:solidFill>
                <a:prstClr val="black"/>
              </a:solidFill>
              <a:latin typeface="+mn-ea"/>
              <a:cs typeface="仿宋" panose="02010609060101010101" charset="-122"/>
            </a:endParaRPr>
          </a:p>
        </p:txBody>
      </p:sp>
      <p:sp>
        <p:nvSpPr>
          <p:cNvPr id="10" name="矩形 9"/>
          <p:cNvSpPr/>
          <p:nvPr/>
        </p:nvSpPr>
        <p:spPr>
          <a:xfrm>
            <a:off x="7308304" y="2859782"/>
            <a:ext cx="1727838" cy="1569660"/>
          </a:xfrm>
          <a:prstGeom prst="rect">
            <a:avLst/>
          </a:prstGeom>
        </p:spPr>
        <p:txBody>
          <a:bodyPr wrap="square">
            <a:spAutoFit/>
          </a:bodyPr>
          <a:lstStyle/>
          <a:p>
            <a:r>
              <a:rPr lang="zh-CN" altLang="en-US" sz="2400" b="1" smtClean="0">
                <a:solidFill>
                  <a:prstClr val="black"/>
                </a:solidFill>
                <a:latin typeface="+mn-ea"/>
                <a:cs typeface="仿宋" panose="02010609060101010101" charset="-122"/>
              </a:rPr>
              <a:t>    交代</a:t>
            </a:r>
            <a:r>
              <a:rPr lang="zh-CN" altLang="en-US" sz="2400" b="1" dirty="0">
                <a:solidFill>
                  <a:prstClr val="black"/>
                </a:solidFill>
                <a:latin typeface="+mn-ea"/>
                <a:cs typeface="仿宋" panose="02010609060101010101" charset="-122"/>
              </a:rPr>
              <a:t>事情的背景：时间、人物、事件。 </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423699"/>
            <a:ext cx="7089378" cy="4524315"/>
          </a:xfrm>
          <a:prstGeom prst="rect">
            <a:avLst/>
          </a:prstGeom>
          <a:noFill/>
        </p:spPr>
        <p:txBody>
          <a:bodyPr wrap="square">
            <a:spAutoFit/>
          </a:bodyPr>
          <a:lstStyle/>
          <a:p>
            <a:pPr lvl="0"/>
            <a:r>
              <a:rPr lang="zh-CN" altLang="en-US" sz="3200" b="1" dirty="0" smtClean="0">
                <a:solidFill>
                  <a:srgbClr val="000000"/>
                </a:solidFill>
                <a:latin typeface="楷体" pitchFamily="49" charset="-122"/>
                <a:ea typeface="楷体" pitchFamily="49" charset="-122"/>
                <a:cs typeface="宋体" panose="02010600030101010101" pitchFamily="2" charset="-122"/>
              </a:rPr>
              <a:t>    第二天</a:t>
            </a:r>
            <a:r>
              <a:rPr lang="zh-CN" altLang="en-US" sz="3200" b="1" dirty="0">
                <a:solidFill>
                  <a:srgbClr val="000000"/>
                </a:solidFill>
                <a:latin typeface="楷体" pitchFamily="49" charset="-122"/>
                <a:ea typeface="楷体" pitchFamily="49" charset="-122"/>
                <a:cs typeface="宋体" panose="02010600030101010101" pitchFamily="2" charset="-122"/>
              </a:rPr>
              <a:t>，我一来到教室，发现同学们都小心地护着自己的鸡蛋，</a:t>
            </a:r>
            <a:r>
              <a:rPr lang="zh-CN" altLang="en-US" sz="3200" b="1" dirty="0">
                <a:solidFill>
                  <a:srgbClr val="FF0000"/>
                </a:solidFill>
                <a:latin typeface="楷体" pitchFamily="49" charset="-122"/>
                <a:ea typeface="楷体" pitchFamily="49" charset="-122"/>
                <a:cs typeface="宋体" panose="02010600030101010101" pitchFamily="2" charset="-122"/>
              </a:rPr>
              <a:t>有的用盒子装着，</a:t>
            </a:r>
            <a:r>
              <a:rPr lang="zh-CN" altLang="en-US" sz="3200" b="1" dirty="0" smtClean="0">
                <a:solidFill>
                  <a:srgbClr val="FF0000"/>
                </a:solidFill>
                <a:latin typeface="楷体" pitchFamily="49" charset="-122"/>
                <a:ea typeface="楷体" pitchFamily="49" charset="-122"/>
                <a:cs typeface="宋体" panose="02010600030101010101" pitchFamily="2" charset="-122"/>
              </a:rPr>
              <a:t>有的用</a:t>
            </a:r>
            <a:r>
              <a:rPr lang="zh-CN" altLang="en-US" sz="3200" b="1" dirty="0">
                <a:solidFill>
                  <a:srgbClr val="FF0000"/>
                </a:solidFill>
                <a:latin typeface="楷体" pitchFamily="49" charset="-122"/>
                <a:ea typeface="楷体" pitchFamily="49" charset="-122"/>
                <a:cs typeface="宋体" panose="02010600030101010101" pitchFamily="2" charset="-122"/>
              </a:rPr>
              <a:t>软纸包着，还有的一直握在手里</a:t>
            </a:r>
            <a:r>
              <a:rPr lang="zh-CN" altLang="en-US" sz="3200" b="1" dirty="0">
                <a:latin typeface="楷体" pitchFamily="49" charset="-122"/>
                <a:ea typeface="楷体" pitchFamily="49" charset="-122"/>
                <a:cs typeface="宋体" panose="02010600030101010101" pitchFamily="2" charset="-122"/>
              </a:rPr>
              <a:t>。</a:t>
            </a:r>
            <a:r>
              <a:rPr lang="zh-CN" altLang="en-US" sz="3200" b="1" dirty="0">
                <a:solidFill>
                  <a:srgbClr val="FF0000"/>
                </a:solidFill>
                <a:latin typeface="楷体" pitchFamily="49" charset="-122"/>
                <a:ea typeface="楷体" pitchFamily="49" charset="-122"/>
                <a:cs typeface="宋体" panose="02010600030101010101" pitchFamily="2" charset="-122"/>
              </a:rPr>
              <a:t>大家不敢跑，不敢碰，不敢跳，甚至连说话都轻声细语。</a:t>
            </a:r>
            <a:r>
              <a:rPr lang="zh-CN" altLang="en-US" sz="3200" b="1" dirty="0">
                <a:solidFill>
                  <a:srgbClr val="000000"/>
                </a:solidFill>
                <a:latin typeface="楷体" pitchFamily="49" charset="-122"/>
                <a:ea typeface="楷体" pitchFamily="49" charset="-122"/>
                <a:cs typeface="宋体" panose="02010600030101010101" pitchFamily="2" charset="-122"/>
              </a:rPr>
              <a:t>就这样，不断有同学发出惊叫或叹息声，教室里弥漫着鸡蛋的腥味，地上时不时就看见蛋壳、蛋清、蛋黄摊在地上的</a:t>
            </a:r>
            <a:r>
              <a:rPr lang="zh-CN" altLang="en-US" sz="3200" b="1">
                <a:solidFill>
                  <a:srgbClr val="000000"/>
                </a:solidFill>
                <a:latin typeface="楷体" pitchFamily="49" charset="-122"/>
                <a:ea typeface="楷体" pitchFamily="49" charset="-122"/>
                <a:cs typeface="宋体" panose="02010600030101010101" pitchFamily="2" charset="-122"/>
              </a:rPr>
              <a:t>情形。 “咔嚓”，又一个</a:t>
            </a:r>
            <a:r>
              <a:rPr lang="zh-CN" altLang="en-US" sz="3200" b="1" smtClean="0">
                <a:solidFill>
                  <a:srgbClr val="000000"/>
                </a:solidFill>
                <a:latin typeface="楷体" pitchFamily="49" charset="-122"/>
                <a:ea typeface="楷体" pitchFamily="49" charset="-122"/>
                <a:cs typeface="宋体" panose="02010600030101010101" pitchFamily="2" charset="-122"/>
              </a:rPr>
              <a:t>鸡蛋</a:t>
            </a:r>
            <a:endParaRPr lang="zh-CN" altLang="en-US" sz="3200" b="1" dirty="0">
              <a:solidFill>
                <a:srgbClr val="000000"/>
              </a:solidFill>
              <a:latin typeface="楷体" pitchFamily="49" charset="-122"/>
              <a:ea typeface="楷体" pitchFamily="49" charset="-122"/>
              <a:cs typeface="宋体" panose="02010600030101010101" pitchFamily="2" charset="-122"/>
            </a:endParaRPr>
          </a:p>
        </p:txBody>
      </p:sp>
      <p:cxnSp>
        <p:nvCxnSpPr>
          <p:cNvPr id="7" name="直接连接符 6"/>
          <p:cNvCxnSpPr/>
          <p:nvPr/>
        </p:nvCxnSpPr>
        <p:spPr>
          <a:xfrm>
            <a:off x="7268891" y="699542"/>
            <a:ext cx="0" cy="4032448"/>
          </a:xfrm>
          <a:prstGeom prst="line">
            <a:avLst/>
          </a:prstGeom>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7380312" y="1059582"/>
            <a:ext cx="1656184" cy="2677656"/>
          </a:xfrm>
          <a:prstGeom prst="rect">
            <a:avLst/>
          </a:prstGeom>
        </p:spPr>
        <p:txBody>
          <a:bodyPr wrap="square">
            <a:spAutoFit/>
          </a:bodyPr>
          <a:lstStyle/>
          <a:p>
            <a:r>
              <a:rPr lang="zh-CN" altLang="en-US" sz="2800" b="1" smtClean="0">
                <a:solidFill>
                  <a:prstClr val="black"/>
                </a:solidFill>
                <a:latin typeface="+mn-ea"/>
                <a:cs typeface="仿宋" panose="02010609060101010101" charset="-122"/>
              </a:rPr>
              <a:t>    运用</a:t>
            </a:r>
            <a:r>
              <a:rPr lang="zh-CN" altLang="en-US" sz="2800" b="1">
                <a:solidFill>
                  <a:prstClr val="black"/>
                </a:solidFill>
                <a:latin typeface="+mn-ea"/>
                <a:cs typeface="仿宋" panose="02010609060101010101" charset="-122"/>
              </a:rPr>
              <a:t>排</a:t>
            </a:r>
            <a:r>
              <a:rPr lang="zh-CN" altLang="en-US" sz="2800" b="1" smtClean="0">
                <a:solidFill>
                  <a:prstClr val="black"/>
                </a:solidFill>
                <a:latin typeface="+mn-ea"/>
                <a:cs typeface="仿宋" panose="02010609060101010101" charset="-122"/>
              </a:rPr>
              <a:t>比句式具</a:t>
            </a:r>
            <a:r>
              <a:rPr lang="zh-CN" altLang="en-US" sz="2800" b="1" dirty="0">
                <a:solidFill>
                  <a:prstClr val="black"/>
                </a:solidFill>
                <a:latin typeface="+mn-ea"/>
                <a:cs typeface="仿宋" panose="02010609060101010101" charset="-122"/>
              </a:rPr>
              <a:t>体写同学们小心呵护鸡蛋的情形。</a:t>
            </a:r>
            <a:endParaRPr lang="en-US" altLang="zh-CN" sz="2800" b="1" dirty="0">
              <a:solidFill>
                <a:prstClr val="black"/>
              </a:solidFill>
              <a:latin typeface="+mn-ea"/>
              <a:cs typeface="仿宋" panose="02010609060101010101" charset="-122"/>
            </a:endParaRPr>
          </a:p>
        </p:txBody>
      </p:sp>
    </p:spTree>
    <p:extLst>
      <p:ext uri="{BB962C8B-B14F-4D97-AF65-F5344CB8AC3E}">
        <p14:creationId xmlns:p14="http://schemas.microsoft.com/office/powerpoint/2010/main" val="23290153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90934" y="556101"/>
            <a:ext cx="8385522" cy="4031873"/>
          </a:xfrm>
          <a:prstGeom prst="rect">
            <a:avLst/>
          </a:prstGeom>
          <a:noFill/>
        </p:spPr>
        <p:txBody>
          <a:bodyPr wrap="square">
            <a:spAutoFit/>
          </a:bodyPr>
          <a:lstStyle/>
          <a:p>
            <a:r>
              <a:rPr lang="zh-CN" altLang="en-US" sz="3200" b="1">
                <a:solidFill>
                  <a:srgbClr val="000000"/>
                </a:solidFill>
                <a:latin typeface="楷体" pitchFamily="49" charset="-122"/>
                <a:ea typeface="楷体" pitchFamily="49" charset="-122"/>
                <a:cs typeface="宋体" panose="02010600030101010101" pitchFamily="2" charset="-122"/>
              </a:rPr>
              <a:t>落地了</a:t>
            </a:r>
            <a:r>
              <a:rPr lang="zh-CN" altLang="en-US" sz="3200" b="1" smtClean="0">
                <a:solidFill>
                  <a:srgbClr val="000000"/>
                </a:solidFill>
                <a:latin typeface="楷体" pitchFamily="49" charset="-122"/>
                <a:ea typeface="楷体" pitchFamily="49" charset="-122"/>
                <a:cs typeface="宋体" panose="02010600030101010101" pitchFamily="2" charset="-122"/>
              </a:rPr>
              <a:t>，我</a:t>
            </a:r>
            <a:r>
              <a:rPr lang="zh-CN" altLang="en-US" sz="3200" b="1" dirty="0">
                <a:solidFill>
                  <a:srgbClr val="000000"/>
                </a:solidFill>
                <a:latin typeface="楷体" pitchFamily="49" charset="-122"/>
                <a:ea typeface="楷体" pitchFamily="49" charset="-122"/>
                <a:cs typeface="宋体" panose="02010600030101010101" pitchFamily="2" charset="-122"/>
              </a:rPr>
              <a:t>不禁吸了一口凉气，摸了摸我的鸡蛋，还好，没碎。今天的我与往常完全不同，平时一下课就疯跑的野丫头，只好老老实实地待着，站有站相，坐有坐相，完全变成了文静的</a:t>
            </a:r>
            <a:r>
              <a:rPr lang="zh-CN" altLang="en-US" sz="3200" b="1">
                <a:solidFill>
                  <a:srgbClr val="000000"/>
                </a:solidFill>
                <a:latin typeface="楷体" pitchFamily="49" charset="-122"/>
                <a:ea typeface="楷体" pitchFamily="49" charset="-122"/>
                <a:cs typeface="宋体" panose="02010600030101010101" pitchFamily="2" charset="-122"/>
              </a:rPr>
              <a:t>“淑女”</a:t>
            </a:r>
            <a:r>
              <a:rPr lang="zh-CN" altLang="en-US" sz="3200" b="1" smtClean="0">
                <a:solidFill>
                  <a:srgbClr val="000000"/>
                </a:solidFill>
                <a:latin typeface="楷体" pitchFamily="49" charset="-122"/>
                <a:ea typeface="楷体" pitchFamily="49" charset="-122"/>
                <a:cs typeface="宋体" panose="02010600030101010101" pitchFamily="2" charset="-122"/>
              </a:rPr>
              <a:t>。</a:t>
            </a:r>
            <a:endParaRPr lang="en-US" altLang="zh-CN" sz="3200" b="1" smtClean="0">
              <a:solidFill>
                <a:srgbClr val="000000"/>
              </a:solidFill>
              <a:latin typeface="楷体" pitchFamily="49" charset="-122"/>
              <a:ea typeface="楷体" pitchFamily="49" charset="-122"/>
              <a:cs typeface="宋体" panose="02010600030101010101" pitchFamily="2" charset="-122"/>
            </a:endParaRPr>
          </a:p>
          <a:p>
            <a:r>
              <a:rPr lang="zh-CN" altLang="en-US" sz="3200" b="1" smtClean="0">
                <a:solidFill>
                  <a:srgbClr val="000000"/>
                </a:solidFill>
                <a:latin typeface="楷体" pitchFamily="49" charset="-122"/>
                <a:ea typeface="楷体" pitchFamily="49" charset="-122"/>
                <a:cs typeface="宋体" panose="02010600030101010101" pitchFamily="2" charset="-122"/>
              </a:rPr>
              <a:t>    就</a:t>
            </a:r>
            <a:r>
              <a:rPr lang="zh-CN" altLang="en-US" sz="3200" b="1">
                <a:solidFill>
                  <a:srgbClr val="000000"/>
                </a:solidFill>
                <a:latin typeface="楷体" pitchFamily="49" charset="-122"/>
                <a:ea typeface="楷体" pitchFamily="49" charset="-122"/>
                <a:cs typeface="宋体" panose="02010600030101010101" pitchFamily="2" charset="-122"/>
              </a:rPr>
              <a:t>这样，到了第三天，当老师统计保护鸡蛋的结果时，竟没有一个成功的：</a:t>
            </a:r>
            <a:r>
              <a:rPr lang="zh-CN" altLang="en-US" sz="3200" b="1" smtClean="0">
                <a:solidFill>
                  <a:srgbClr val="000000"/>
                </a:solidFill>
                <a:latin typeface="楷体" pitchFamily="49" charset="-122"/>
                <a:ea typeface="楷体" pitchFamily="49" charset="-122"/>
                <a:cs typeface="宋体" panose="02010600030101010101" pitchFamily="2" charset="-122"/>
              </a:rPr>
              <a:t>班上同学</a:t>
            </a:r>
            <a:r>
              <a:rPr lang="zh-CN" altLang="en-US" sz="3200" b="1">
                <a:solidFill>
                  <a:srgbClr val="000000"/>
                </a:solidFill>
                <a:latin typeface="楷体" pitchFamily="49" charset="-122"/>
                <a:ea typeface="楷体" pitchFamily="49" charset="-122"/>
                <a:cs typeface="宋体" panose="02010600030101010101" pitchFamily="2" charset="-122"/>
              </a:rPr>
              <a:t>的鸡蛋都碎了</a:t>
            </a:r>
            <a:r>
              <a:rPr lang="zh-CN" altLang="en-US" sz="3200" b="1">
                <a:solidFill>
                  <a:srgbClr val="000000"/>
                </a:solidFill>
                <a:latin typeface="楷体" pitchFamily="49" charset="-122"/>
                <a:ea typeface="楷体" pitchFamily="49" charset="-122"/>
                <a:cs typeface="宋体" panose="02010600030101010101" pitchFamily="2" charset="-122"/>
              </a:rPr>
              <a:t>，包括我的。同时老师也告诉</a:t>
            </a:r>
            <a:r>
              <a:rPr lang="zh-CN" altLang="en-US" sz="3200" b="1">
                <a:solidFill>
                  <a:srgbClr val="000000"/>
                </a:solidFill>
                <a:latin typeface="楷体" pitchFamily="49" charset="-122"/>
                <a:ea typeface="楷体" pitchFamily="49" charset="-122"/>
                <a:cs typeface="宋体" panose="02010600030101010101" pitchFamily="2" charset="-122"/>
              </a:rPr>
              <a:t>了</a:t>
            </a:r>
            <a:r>
              <a:rPr lang="zh-CN" altLang="en-US" sz="3200" b="1" smtClean="0">
                <a:solidFill>
                  <a:srgbClr val="000000"/>
                </a:solidFill>
                <a:latin typeface="楷体" pitchFamily="49" charset="-122"/>
                <a:ea typeface="楷体" pitchFamily="49" charset="-122"/>
                <a:cs typeface="宋体" panose="02010600030101010101" pitchFamily="2" charset="-122"/>
              </a:rPr>
              <a:t>我</a:t>
            </a:r>
            <a:endParaRPr lang="zh-CN" altLang="en-US" sz="3200" b="1" dirty="0">
              <a:solidFill>
                <a:srgbClr val="000000"/>
              </a:solidFill>
              <a:latin typeface="楷体" pitchFamily="49" charset="-122"/>
              <a:ea typeface="楷体" pitchFamily="49" charset="-122"/>
              <a:cs typeface="宋体" panose="02010600030101010101" pitchFamily="2" charset="-122"/>
            </a:endParaRPr>
          </a:p>
        </p:txBody>
      </p:sp>
    </p:spTree>
    <p:extLst>
      <p:ext uri="{BB962C8B-B14F-4D97-AF65-F5344CB8AC3E}">
        <p14:creationId xmlns:p14="http://schemas.microsoft.com/office/powerpoint/2010/main" val="10806336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3528" y="1108938"/>
            <a:ext cx="6801346" cy="2554545"/>
          </a:xfrm>
          <a:prstGeom prst="rect">
            <a:avLst/>
          </a:prstGeom>
          <a:noFill/>
        </p:spPr>
        <p:txBody>
          <a:bodyPr wrap="square">
            <a:spAutoFit/>
          </a:bodyPr>
          <a:lstStyle/>
          <a:p>
            <a:r>
              <a:rPr lang="zh-CN" altLang="en-US" sz="3200" b="1">
                <a:solidFill>
                  <a:srgbClr val="000000"/>
                </a:solidFill>
                <a:latin typeface="楷体" pitchFamily="49" charset="-122"/>
                <a:ea typeface="楷体" pitchFamily="49" charset="-122"/>
                <a:cs typeface="宋体" panose="02010600030101010101" pitchFamily="2" charset="-122"/>
              </a:rPr>
              <a:t>们</a:t>
            </a:r>
            <a:r>
              <a:rPr lang="zh-CN" altLang="en-US" sz="3200" b="1" smtClean="0">
                <a:solidFill>
                  <a:srgbClr val="000000"/>
                </a:solidFill>
                <a:latin typeface="楷体" pitchFamily="49" charset="-122"/>
                <a:ea typeface="楷体" pitchFamily="49" charset="-122"/>
                <a:cs typeface="宋体" panose="02010600030101010101" pitchFamily="2" charset="-122"/>
              </a:rPr>
              <a:t>保</a:t>
            </a:r>
            <a:r>
              <a:rPr lang="zh-CN" altLang="en-US" sz="3200" b="1" smtClean="0">
                <a:solidFill>
                  <a:srgbClr val="000000"/>
                </a:solidFill>
                <a:latin typeface="楷体" pitchFamily="49" charset="-122"/>
                <a:ea typeface="楷体" pitchFamily="49" charset="-122"/>
                <a:cs typeface="宋体" panose="02010600030101010101" pitchFamily="2" charset="-122"/>
              </a:rPr>
              <a:t>护</a:t>
            </a:r>
            <a:r>
              <a:rPr lang="zh-CN" altLang="en-US" sz="3200" b="1" dirty="0">
                <a:solidFill>
                  <a:srgbClr val="000000"/>
                </a:solidFill>
                <a:latin typeface="楷体" pitchFamily="49" charset="-122"/>
                <a:ea typeface="楷体" pitchFamily="49" charset="-122"/>
                <a:cs typeface="宋体" panose="02010600030101010101" pitchFamily="2" charset="-122"/>
              </a:rPr>
              <a:t>鸡蛋的用意：</a:t>
            </a:r>
            <a:r>
              <a:rPr lang="zh-CN" altLang="en-US" sz="3200" b="1" dirty="0">
                <a:solidFill>
                  <a:srgbClr val="FF0000"/>
                </a:solidFill>
                <a:latin typeface="楷体" pitchFamily="49" charset="-122"/>
                <a:ea typeface="楷体" pitchFamily="49" charset="-122"/>
                <a:cs typeface="宋体" panose="02010600030101010101" pitchFamily="2" charset="-122"/>
              </a:rPr>
              <a:t>父母每天不都是这样“心惊肉跳”地看着我们长大吗？我们就像是这一个个鸡蛋，每天在父母小心翼翼地呵护下成长，父母关心我们胜过关心他们</a:t>
            </a:r>
            <a:r>
              <a:rPr lang="zh-CN" altLang="en-US" sz="3200" b="1">
                <a:solidFill>
                  <a:srgbClr val="FF0000"/>
                </a:solidFill>
                <a:latin typeface="楷体" pitchFamily="49" charset="-122"/>
                <a:ea typeface="楷体" pitchFamily="49" charset="-122"/>
                <a:cs typeface="宋体" panose="02010600030101010101" pitchFamily="2" charset="-122"/>
              </a:rPr>
              <a:t>自己</a:t>
            </a:r>
            <a:r>
              <a:rPr lang="zh-CN" altLang="en-US" sz="3200" b="1" smtClean="0">
                <a:solidFill>
                  <a:srgbClr val="FF0000"/>
                </a:solidFill>
                <a:latin typeface="楷体" pitchFamily="49" charset="-122"/>
                <a:ea typeface="楷体" pitchFamily="49" charset="-122"/>
                <a:cs typeface="宋体" panose="02010600030101010101" pitchFamily="2" charset="-122"/>
              </a:rPr>
              <a:t>。</a:t>
            </a:r>
            <a:endParaRPr lang="zh-CN" altLang="en-US" sz="3200" b="1" dirty="0">
              <a:solidFill>
                <a:srgbClr val="FF0000"/>
              </a:solidFill>
              <a:latin typeface="楷体" pitchFamily="49" charset="-122"/>
              <a:ea typeface="楷体" pitchFamily="49" charset="-122"/>
              <a:cs typeface="宋体" panose="02010600030101010101" pitchFamily="2" charset="-122"/>
            </a:endParaRPr>
          </a:p>
        </p:txBody>
      </p:sp>
      <p:cxnSp>
        <p:nvCxnSpPr>
          <p:cNvPr id="7" name="直接连接符 6"/>
          <p:cNvCxnSpPr/>
          <p:nvPr/>
        </p:nvCxnSpPr>
        <p:spPr>
          <a:xfrm>
            <a:off x="7232886" y="1108938"/>
            <a:ext cx="0" cy="3046988"/>
          </a:xfrm>
          <a:prstGeom prst="line">
            <a:avLst/>
          </a:prstGeom>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7380312" y="1252954"/>
            <a:ext cx="1656184" cy="2246769"/>
          </a:xfrm>
          <a:prstGeom prst="rect">
            <a:avLst/>
          </a:prstGeom>
        </p:spPr>
        <p:txBody>
          <a:bodyPr wrap="square">
            <a:spAutoFit/>
          </a:bodyPr>
          <a:lstStyle/>
          <a:p>
            <a:r>
              <a:rPr lang="zh-CN" altLang="en-US" sz="2800" b="1" smtClean="0">
                <a:solidFill>
                  <a:prstClr val="black"/>
                </a:solidFill>
                <a:latin typeface="+mn-ea"/>
                <a:cs typeface="仿宋" panose="02010609060101010101" charset="-122"/>
              </a:rPr>
              <a:t>    借</a:t>
            </a:r>
            <a:r>
              <a:rPr lang="zh-CN" altLang="en-US" sz="2800" b="1" dirty="0">
                <a:solidFill>
                  <a:prstClr val="black"/>
                </a:solidFill>
                <a:latin typeface="+mn-ea"/>
                <a:cs typeface="仿宋" panose="02010609060101010101" charset="-122"/>
              </a:rPr>
              <a:t>老师的口写出了感受，突出了中心。</a:t>
            </a:r>
            <a:endParaRPr lang="en-US" altLang="zh-CN" sz="2800" b="1" dirty="0">
              <a:solidFill>
                <a:prstClr val="black"/>
              </a:solidFill>
              <a:latin typeface="+mn-ea"/>
              <a:cs typeface="仿宋" panose="02010609060101010101" charset="-122"/>
            </a:endParaRPr>
          </a:p>
        </p:txBody>
      </p:sp>
    </p:spTree>
    <p:extLst>
      <p:ext uri="{BB962C8B-B14F-4D97-AF65-F5344CB8AC3E}">
        <p14:creationId xmlns:p14="http://schemas.microsoft.com/office/powerpoint/2010/main" val="23290153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3528" y="699542"/>
            <a:ext cx="6624736" cy="3046988"/>
          </a:xfrm>
          <a:prstGeom prst="rect">
            <a:avLst/>
          </a:prstGeom>
          <a:noFill/>
        </p:spPr>
        <p:txBody>
          <a:bodyPr wrap="square">
            <a:spAutoFit/>
          </a:bodyPr>
          <a:lstStyle/>
          <a:p>
            <a:pPr lvl="0"/>
            <a:r>
              <a:rPr lang="zh-CN" altLang="en-US" sz="3200" b="1" smtClean="0">
                <a:solidFill>
                  <a:srgbClr val="FF0000"/>
                </a:solidFill>
                <a:latin typeface="楷体" pitchFamily="49" charset="-122"/>
                <a:ea typeface="楷体" pitchFamily="49" charset="-122"/>
                <a:cs typeface="宋体" panose="02010600030101010101" pitchFamily="2" charset="-122"/>
              </a:rPr>
              <a:t>    父母</a:t>
            </a:r>
            <a:r>
              <a:rPr lang="zh-CN" altLang="en-US" sz="3200" b="1" dirty="0">
                <a:solidFill>
                  <a:srgbClr val="FF0000"/>
                </a:solidFill>
                <a:latin typeface="楷体" pitchFamily="49" charset="-122"/>
                <a:ea typeface="楷体" pitchFamily="49" charset="-122"/>
                <a:cs typeface="宋体" panose="02010600030101010101" pitchFamily="2" charset="-122"/>
              </a:rPr>
              <a:t>保护我们像我们保护鸡蛋，必须很小心，很谨慎</a:t>
            </a:r>
            <a:r>
              <a:rPr lang="en-US" altLang="zh-CN" sz="3200" b="1" dirty="0">
                <a:solidFill>
                  <a:srgbClr val="FF0000"/>
                </a:solidFill>
                <a:latin typeface="楷体" pitchFamily="49" charset="-122"/>
                <a:ea typeface="楷体" pitchFamily="49" charset="-122"/>
                <a:cs typeface="宋体" panose="02010600030101010101" pitchFamily="2" charset="-122"/>
              </a:rPr>
              <a:t>……</a:t>
            </a:r>
            <a:r>
              <a:rPr lang="zh-CN" altLang="en-US" sz="3200" b="1" dirty="0">
                <a:solidFill>
                  <a:srgbClr val="FF0000"/>
                </a:solidFill>
                <a:latin typeface="楷体" pitchFamily="49" charset="-122"/>
                <a:ea typeface="楷体" pitchFamily="49" charset="-122"/>
                <a:cs typeface="宋体" panose="02010600030101010101" pitchFamily="2" charset="-122"/>
              </a:rPr>
              <a:t>我的眼前顿时浮现了一组组父母为保护自己的子女而置自己于不顾的图片。也就是在那一刻，我知道自己</a:t>
            </a:r>
            <a:r>
              <a:rPr lang="zh-CN" altLang="en-US" sz="3200" b="1">
                <a:solidFill>
                  <a:srgbClr val="FF0000"/>
                </a:solidFill>
                <a:latin typeface="楷体" pitchFamily="49" charset="-122"/>
                <a:ea typeface="楷体" pitchFamily="49" charset="-122"/>
                <a:cs typeface="宋体" panose="02010600030101010101" pitchFamily="2" charset="-122"/>
              </a:rPr>
              <a:t>已经</a:t>
            </a:r>
            <a:r>
              <a:rPr lang="zh-CN" altLang="en-US" sz="3200" b="1" smtClean="0">
                <a:solidFill>
                  <a:srgbClr val="FF0000"/>
                </a:solidFill>
                <a:latin typeface="楷体" pitchFamily="49" charset="-122"/>
                <a:ea typeface="楷体" pitchFamily="49" charset="-122"/>
                <a:cs typeface="宋体" panose="02010600030101010101" pitchFamily="2" charset="-122"/>
              </a:rPr>
              <a:t>长大了</a:t>
            </a:r>
            <a:r>
              <a:rPr lang="en-US" altLang="zh-CN" sz="3200" b="1" smtClean="0">
                <a:solidFill>
                  <a:srgbClr val="FF0000"/>
                </a:solidFill>
                <a:latin typeface="楷体" pitchFamily="49" charset="-122"/>
                <a:ea typeface="楷体" pitchFamily="49" charset="-122"/>
                <a:cs typeface="宋体" panose="02010600030101010101" pitchFamily="2" charset="-122"/>
              </a:rPr>
              <a:t>……</a:t>
            </a:r>
            <a:endParaRPr lang="en-US" altLang="zh-CN" sz="3200" b="1" dirty="0">
              <a:solidFill>
                <a:srgbClr val="FF0000"/>
              </a:solidFill>
              <a:latin typeface="楷体" pitchFamily="49" charset="-122"/>
              <a:ea typeface="楷体" pitchFamily="49" charset="-122"/>
              <a:cs typeface="宋体" panose="02010600030101010101" pitchFamily="2" charset="-122"/>
            </a:endParaRPr>
          </a:p>
        </p:txBody>
      </p:sp>
      <p:cxnSp>
        <p:nvCxnSpPr>
          <p:cNvPr id="7" name="直接连接符 6"/>
          <p:cNvCxnSpPr/>
          <p:nvPr/>
        </p:nvCxnSpPr>
        <p:spPr>
          <a:xfrm>
            <a:off x="6948264" y="699542"/>
            <a:ext cx="18002" cy="3825721"/>
          </a:xfrm>
          <a:prstGeom prst="line">
            <a:avLst/>
          </a:prstGeom>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164288" y="699542"/>
            <a:ext cx="1806576" cy="2677656"/>
          </a:xfrm>
          <a:prstGeom prst="rect">
            <a:avLst/>
          </a:prstGeom>
        </p:spPr>
        <p:txBody>
          <a:bodyPr wrap="square">
            <a:spAutoFit/>
          </a:bodyPr>
          <a:lstStyle/>
          <a:p>
            <a:pPr lvl="0"/>
            <a:r>
              <a:rPr lang="zh-CN" altLang="en-US" sz="2800" b="1" smtClean="0">
                <a:solidFill>
                  <a:prstClr val="black"/>
                </a:solidFill>
                <a:latin typeface="+mn-ea"/>
                <a:cs typeface="仿宋" panose="02010609060101010101" charset="-122"/>
              </a:rPr>
              <a:t>    结尾</a:t>
            </a:r>
            <a:r>
              <a:rPr lang="zh-CN" altLang="en-US" sz="2800" b="1" dirty="0">
                <a:solidFill>
                  <a:prstClr val="black"/>
                </a:solidFill>
                <a:latin typeface="+mn-ea"/>
                <a:cs typeface="仿宋" panose="02010609060101010101" charset="-122"/>
              </a:rPr>
              <a:t>总结全文，表达感受，使文章结构完整，主题明确。</a:t>
            </a:r>
            <a:endParaRPr lang="en-US" altLang="zh-CN" sz="2800" b="1" dirty="0">
              <a:solidFill>
                <a:prstClr val="black"/>
              </a:solidFill>
              <a:latin typeface="+mn-ea"/>
              <a:cs typeface="仿宋" panose="02010609060101010101" charset="-122"/>
            </a:endParaRPr>
          </a:p>
        </p:txBody>
      </p:sp>
    </p:spTree>
    <p:extLst>
      <p:ext uri="{BB962C8B-B14F-4D97-AF65-F5344CB8AC3E}">
        <p14:creationId xmlns:p14="http://schemas.microsoft.com/office/powerpoint/2010/main" val="15479828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539552" y="483518"/>
            <a:ext cx="8064896" cy="4031873"/>
          </a:xfrm>
          <a:prstGeom prst="rect">
            <a:avLst/>
          </a:prstGeom>
          <a:solidFill>
            <a:schemeClr val="accent6">
              <a:lumMod val="20000"/>
              <a:lumOff val="80000"/>
            </a:schemeClr>
          </a:solidFill>
          <a:ln w="9525">
            <a:noFill/>
          </a:ln>
        </p:spPr>
        <p:txBody>
          <a:bodyPr wrap="square">
            <a:spAutoFit/>
          </a:bodyPr>
          <a:lstStyle>
            <a:defPPr>
              <a:defRPr lang="zh-CN"/>
            </a:defPPr>
            <a:lvl1pPr>
              <a:defRPr sz="3200" b="1">
                <a:solidFill>
                  <a:srgbClr val="FF0000"/>
                </a:solidFill>
                <a:latin typeface="楷体" panose="02010609060101010101" pitchFamily="49" charset="-122"/>
                <a:ea typeface="楷体" panose="02010609060101010101" pitchFamily="49" charset="-122"/>
                <a:cs typeface="楷体" panose="02010609060101010101" pitchFamily="49" charset="-122"/>
              </a:defRPr>
            </a:lvl1pPr>
          </a:lstStyle>
          <a:p>
            <a:r>
              <a:rPr lang="en-US" altLang="zh-CN" smtClean="0">
                <a:solidFill>
                  <a:schemeClr val="tx1"/>
                </a:solidFill>
                <a:latin typeface="宋体" pitchFamily="2" charset="-122"/>
                <a:ea typeface="宋体" pitchFamily="2" charset="-122"/>
              </a:rPr>
              <a:t>    </a:t>
            </a:r>
            <a:r>
              <a:rPr lang="zh-CN" smtClean="0">
                <a:solidFill>
                  <a:schemeClr val="tx1"/>
                </a:solidFill>
                <a:latin typeface="+mn-ea"/>
                <a:ea typeface="+mn-ea"/>
              </a:rPr>
              <a:t>点评：</a:t>
            </a:r>
            <a:endParaRPr lang="en-US" altLang="zh-CN" smtClean="0">
              <a:solidFill>
                <a:schemeClr val="tx1"/>
              </a:solidFill>
              <a:latin typeface="+mn-ea"/>
              <a:ea typeface="+mn-ea"/>
            </a:endParaRPr>
          </a:p>
          <a:p>
            <a:r>
              <a:rPr lang="en-US" altLang="zh-CN">
                <a:solidFill>
                  <a:schemeClr val="tx1"/>
                </a:solidFill>
                <a:latin typeface="+mn-ea"/>
                <a:ea typeface="+mn-ea"/>
              </a:rPr>
              <a:t> </a:t>
            </a:r>
            <a:r>
              <a:rPr lang="en-US" altLang="zh-CN" smtClean="0">
                <a:solidFill>
                  <a:schemeClr val="tx1"/>
                </a:solidFill>
                <a:latin typeface="+mn-ea"/>
                <a:ea typeface="+mn-ea"/>
              </a:rPr>
              <a:t>   </a:t>
            </a:r>
            <a:r>
              <a:rPr lang="zh-CN" altLang="en-US" smtClean="0">
                <a:solidFill>
                  <a:schemeClr val="tx1"/>
                </a:solidFill>
                <a:latin typeface="宋体" pitchFamily="2" charset="-122"/>
                <a:ea typeface="宋体" pitchFamily="2" charset="-122"/>
              </a:rPr>
              <a:t>小</a:t>
            </a:r>
            <a:r>
              <a:rPr lang="zh-CN" altLang="en-US" dirty="0">
                <a:solidFill>
                  <a:schemeClr val="tx1"/>
                </a:solidFill>
                <a:latin typeface="宋体" pitchFamily="2" charset="-122"/>
                <a:ea typeface="宋体" pitchFamily="2" charset="-122"/>
              </a:rPr>
              <a:t>作者开头点题：成长只在</a:t>
            </a:r>
            <a:r>
              <a:rPr lang="zh-CN" altLang="en-US">
                <a:solidFill>
                  <a:schemeClr val="tx1"/>
                </a:solidFill>
                <a:latin typeface="宋体" pitchFamily="2" charset="-122"/>
                <a:ea typeface="宋体" pitchFamily="2" charset="-122"/>
              </a:rPr>
              <a:t>一刹那</a:t>
            </a:r>
            <a:r>
              <a:rPr lang="zh-CN" altLang="en-US" smtClean="0">
                <a:solidFill>
                  <a:schemeClr val="tx1"/>
                </a:solidFill>
                <a:latin typeface="宋体" pitchFamily="2" charset="-122"/>
                <a:ea typeface="宋体" pitchFamily="2" charset="-122"/>
              </a:rPr>
              <a:t>。</a:t>
            </a:r>
            <a:endParaRPr lang="en-US" altLang="zh-CN" smtClean="0">
              <a:solidFill>
                <a:schemeClr val="tx1"/>
              </a:solidFill>
              <a:latin typeface="宋体" pitchFamily="2" charset="-122"/>
              <a:ea typeface="宋体" pitchFamily="2" charset="-122"/>
            </a:endParaRPr>
          </a:p>
          <a:p>
            <a:r>
              <a:rPr lang="en-US" altLang="zh-CN">
                <a:solidFill>
                  <a:schemeClr val="tx1"/>
                </a:solidFill>
                <a:latin typeface="宋体" pitchFamily="2" charset="-122"/>
                <a:ea typeface="宋体" pitchFamily="2" charset="-122"/>
              </a:rPr>
              <a:t> </a:t>
            </a:r>
            <a:r>
              <a:rPr lang="en-US" altLang="zh-CN" smtClean="0">
                <a:solidFill>
                  <a:schemeClr val="tx1"/>
                </a:solidFill>
                <a:latin typeface="宋体" pitchFamily="2" charset="-122"/>
                <a:ea typeface="宋体" pitchFamily="2" charset="-122"/>
              </a:rPr>
              <a:t>   </a:t>
            </a:r>
            <a:r>
              <a:rPr lang="zh-CN" altLang="en-US" smtClean="0">
                <a:solidFill>
                  <a:schemeClr val="tx1"/>
                </a:solidFill>
                <a:latin typeface="宋体" pitchFamily="2" charset="-122"/>
                <a:ea typeface="宋体" pitchFamily="2" charset="-122"/>
              </a:rPr>
              <a:t>中间具体叙述了一</a:t>
            </a:r>
            <a:r>
              <a:rPr lang="zh-CN" altLang="en-US" dirty="0">
                <a:solidFill>
                  <a:schemeClr val="tx1"/>
                </a:solidFill>
                <a:latin typeface="宋体" pitchFamily="2" charset="-122"/>
                <a:ea typeface="宋体" pitchFamily="2" charset="-122"/>
              </a:rPr>
              <a:t>件让自己感到瞬间长大的事：保护鸡蛋，接着写感受父母小心翼翼保护我们，</a:t>
            </a:r>
            <a:r>
              <a:rPr lang="zh-CN" altLang="en-US">
                <a:solidFill>
                  <a:schemeClr val="tx1"/>
                </a:solidFill>
                <a:latin typeface="宋体" pitchFamily="2" charset="-122"/>
                <a:ea typeface="宋体" pitchFamily="2" charset="-122"/>
              </a:rPr>
              <a:t>事情</a:t>
            </a:r>
            <a:r>
              <a:rPr lang="zh-CN" altLang="en-US" smtClean="0">
                <a:solidFill>
                  <a:schemeClr val="tx1"/>
                </a:solidFill>
                <a:latin typeface="宋体" pitchFamily="2" charset="-122"/>
                <a:ea typeface="宋体" pitchFamily="2" charset="-122"/>
              </a:rPr>
              <a:t>经过写得清楚</a:t>
            </a:r>
            <a:r>
              <a:rPr lang="zh-CN" altLang="en-US" dirty="0">
                <a:solidFill>
                  <a:schemeClr val="tx1"/>
                </a:solidFill>
                <a:latin typeface="宋体" pitchFamily="2" charset="-122"/>
                <a:ea typeface="宋体" pitchFamily="2" charset="-122"/>
              </a:rPr>
              <a:t>明白，感受真实</a:t>
            </a:r>
            <a:r>
              <a:rPr lang="zh-CN" altLang="en-US">
                <a:solidFill>
                  <a:schemeClr val="tx1"/>
                </a:solidFill>
                <a:latin typeface="宋体" pitchFamily="2" charset="-122"/>
                <a:ea typeface="宋体" pitchFamily="2" charset="-122"/>
              </a:rPr>
              <a:t>深刻</a:t>
            </a:r>
            <a:r>
              <a:rPr lang="zh-CN" altLang="en-US" smtClean="0">
                <a:solidFill>
                  <a:schemeClr val="tx1"/>
                </a:solidFill>
                <a:latin typeface="宋体" pitchFamily="2" charset="-122"/>
                <a:ea typeface="宋体" pitchFamily="2" charset="-122"/>
              </a:rPr>
              <a:t>。</a:t>
            </a:r>
            <a:endParaRPr lang="en-US" altLang="zh-CN" smtClean="0">
              <a:solidFill>
                <a:schemeClr val="tx1"/>
              </a:solidFill>
              <a:latin typeface="宋体" pitchFamily="2" charset="-122"/>
              <a:ea typeface="宋体" pitchFamily="2" charset="-122"/>
            </a:endParaRPr>
          </a:p>
          <a:p>
            <a:r>
              <a:rPr lang="en-US" altLang="zh-CN">
                <a:solidFill>
                  <a:schemeClr val="tx1"/>
                </a:solidFill>
                <a:latin typeface="宋体" pitchFamily="2" charset="-122"/>
                <a:ea typeface="宋体" pitchFamily="2" charset="-122"/>
              </a:rPr>
              <a:t> </a:t>
            </a:r>
            <a:r>
              <a:rPr lang="en-US" altLang="zh-CN" smtClean="0">
                <a:solidFill>
                  <a:schemeClr val="tx1"/>
                </a:solidFill>
                <a:latin typeface="宋体" pitchFamily="2" charset="-122"/>
                <a:ea typeface="宋体" pitchFamily="2" charset="-122"/>
              </a:rPr>
              <a:t>   </a:t>
            </a:r>
            <a:r>
              <a:rPr lang="zh-CN" altLang="en-US" smtClean="0">
                <a:solidFill>
                  <a:schemeClr val="tx1"/>
                </a:solidFill>
                <a:latin typeface="宋体" pitchFamily="2" charset="-122"/>
                <a:ea typeface="宋体" pitchFamily="2" charset="-122"/>
              </a:rPr>
              <a:t>结尾</a:t>
            </a:r>
            <a:r>
              <a:rPr lang="zh-CN" altLang="en-US" dirty="0">
                <a:solidFill>
                  <a:schemeClr val="tx1"/>
                </a:solidFill>
                <a:latin typeface="宋体" pitchFamily="2" charset="-122"/>
                <a:ea typeface="宋体" pitchFamily="2" charset="-122"/>
              </a:rPr>
              <a:t>照应开头，使文章结构完整，主题突出。</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Fan</Template>
  <TotalTime>99</TotalTime>
  <Words>769</Words>
  <Application>Microsoft Office PowerPoint</Application>
  <PresentationFormat>全屏显示(16:9)</PresentationFormat>
  <Paragraphs>17</Paragraphs>
  <Slides>6</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vt:i4>
      </vt:variant>
    </vt:vector>
  </HeadingPairs>
  <TitlesOfParts>
    <vt:vector size="14" baseType="lpstr">
      <vt:lpstr>Arial</vt:lpstr>
      <vt:lpstr>宋体</vt:lpstr>
      <vt:lpstr>Wingdings 2</vt:lpstr>
      <vt:lpstr>楷体</vt:lpstr>
      <vt:lpstr>仿宋</vt:lpstr>
      <vt:lpstr>Franklin Gothic Book</vt:lpstr>
      <vt:lpstr>黑体</vt:lpstr>
      <vt:lpstr>暗香扑面</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dxq</dc:creator>
  <cp:lastModifiedBy>timebook</cp:lastModifiedBy>
  <cp:revision>40</cp:revision>
  <dcterms:created xsi:type="dcterms:W3CDTF">2019-09-02T04:02:00Z</dcterms:created>
  <dcterms:modified xsi:type="dcterms:W3CDTF">2021-10-30T02:10:44Z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2052-11.1.0.9098</vt:lpwstr>
  </property>
</Properties>
</file>