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861" r:id="rId2"/>
    <p:sldId id="323" r:id="rId3"/>
    <p:sldId id="830" r:id="rId4"/>
    <p:sldId id="782" r:id="rId5"/>
    <p:sldId id="864" r:id="rId6"/>
    <p:sldId id="833" r:id="rId7"/>
    <p:sldId id="865" r:id="rId8"/>
    <p:sldId id="866" r:id="rId9"/>
    <p:sldId id="853" r:id="rId10"/>
    <p:sldId id="835" r:id="rId11"/>
    <p:sldId id="854" r:id="rId12"/>
    <p:sldId id="862" r:id="rId13"/>
    <p:sldId id="855" r:id="rId14"/>
    <p:sldId id="836" r:id="rId15"/>
    <p:sldId id="863" r:id="rId16"/>
    <p:sldId id="838" r:id="rId17"/>
    <p:sldId id="839" r:id="rId18"/>
    <p:sldId id="842" r:id="rId19"/>
    <p:sldId id="843" r:id="rId20"/>
    <p:sldId id="859" r:id="rId21"/>
    <p:sldId id="846" r:id="rId22"/>
    <p:sldId id="849" r:id="rId23"/>
    <p:sldId id="860" r:id="rId24"/>
    <p:sldId id="844" r:id="rId25"/>
    <p:sldId id="850" r:id="rId26"/>
    <p:sldId id="824" r:id="rId27"/>
  </p:sldIdLst>
  <p:sldSz cx="9144000" cy="5143500" type="screen16x9"/>
  <p:notesSz cx="6858000" cy="9144000"/>
  <p:embeddedFontLst>
    <p:embeddedFont>
      <p:font typeface="黑体" pitchFamily="49" charset="-122"/>
      <p:regular r:id="rId30"/>
    </p:embeddedFont>
    <p:embeddedFont>
      <p:font typeface="楷体" pitchFamily="49" charset="-122"/>
      <p:regular r:id="rId31"/>
    </p:embeddedFont>
    <p:embeddedFont>
      <p:font typeface="Calibri" pitchFamily="34" charset="0"/>
      <p:regular r:id="rId32"/>
      <p:bold r:id="rId33"/>
      <p:italic r:id="rId34"/>
      <p:boldItalic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4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  <a:srgbClr val="F2F5D7"/>
    <a:srgbClr val="FF6600"/>
    <a:srgbClr val="FF0000"/>
    <a:srgbClr val="EE6060"/>
    <a:srgbClr val="FF9933"/>
    <a:srgbClr val="0070C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 varScale="1">
        <p:scale>
          <a:sx n="107" d="100"/>
          <a:sy n="107" d="100"/>
        </p:scale>
        <p:origin x="-786" y="-96"/>
      </p:cViewPr>
      <p:guideLst>
        <p:guide orient="horz" pos="14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181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00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472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solidFill>
          <a:srgbClr val="00B05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534"/>
            <a:ext cx="1282240" cy="50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534"/>
            <a:ext cx="1282240" cy="50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slide" Target="slide19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838;&#25991;&#26391;&#35835;-1&#21271;&#20140;&#30340;&#26149;&#33410;.mp4" TargetMode="Externa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hyperlink" Target="&#36164;&#26009;&#38142;&#25509;/&#35270;&#39057;/&#35838;&#25991;&#26391;&#35835;-1&#21271;&#20140;&#30340;&#26149;&#33410;.mp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&#36164;&#26009;&#38142;&#25509;/&#35270;&#39057;/&#35838;&#25991;&#26391;&#35835;-1&#21271;&#20140;&#30340;&#26149;&#33410;.mp4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8C66675-221E-4112-B488-74ABF7C99869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QQ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32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1" y="-20539"/>
            <a:ext cx="9252000" cy="5183878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448783A-DCBD-0F2B-301D-A1EE7FF58F20}"/>
              </a:ext>
            </a:extLst>
          </p:cNvPr>
          <p:cNvSpPr/>
          <p:nvPr/>
        </p:nvSpPr>
        <p:spPr>
          <a:xfrm>
            <a:off x="-108521" y="1923678"/>
            <a:ext cx="9252000" cy="119068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268812" y="1953851"/>
            <a:ext cx="8257389" cy="110799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31750"/>
          </a:effectLst>
        </p:spPr>
        <p:txBody>
          <a:bodyPr wrap="none" rtlCol="0" anchor="t">
            <a:spAutoFit/>
          </a:bodyPr>
          <a:lstStyle>
            <a:defPPr>
              <a:defRPr lang="zh-CN"/>
            </a:defPPr>
            <a:lvl1pPr>
              <a:defRPr sz="6600" b="1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 </a:t>
            </a:r>
            <a:r>
              <a:rPr lang="zh-CN" altLang="en-US" dirty="0"/>
              <a:t>走进他们的童年岁月</a:t>
            </a:r>
          </a:p>
        </p:txBody>
      </p:sp>
      <p:sp>
        <p:nvSpPr>
          <p:cNvPr id="16" name="文本框 1"/>
          <p:cNvSpPr txBox="1"/>
          <p:nvPr/>
        </p:nvSpPr>
        <p:spPr>
          <a:xfrm>
            <a:off x="114082" y="1443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语文 五年级 下册</a:t>
            </a:r>
          </a:p>
        </p:txBody>
      </p:sp>
      <p:sp>
        <p:nvSpPr>
          <p:cNvPr id="15" name="文本框 15">
            <a:hlinkClick r:id="rId5" action="ppaction://hlinksldjump"/>
            <a:extLst>
              <a:ext uri="{FF2B5EF4-FFF2-40B4-BE49-F238E27FC236}">
                <a16:creationId xmlns:a16="http://schemas.microsoft.com/office/drawing/2014/main" xmlns="" id="{16858B89-BDB1-8C4A-8D9E-56121C0B06FB}"/>
              </a:ext>
            </a:extLst>
          </p:cNvPr>
          <p:cNvSpPr txBox="1"/>
          <p:nvPr/>
        </p:nvSpPr>
        <p:spPr>
          <a:xfrm>
            <a:off x="4716016" y="3579862"/>
            <a:ext cx="2816765" cy="715089"/>
          </a:xfrm>
          <a:prstGeom prst="flowChartAlternateProcess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7" name="文本框 15">
            <a:hlinkClick r:id="rId6" action="ppaction://hlinksldjump"/>
            <a:extLst>
              <a:ext uri="{FF2B5EF4-FFF2-40B4-BE49-F238E27FC236}">
                <a16:creationId xmlns:a16="http://schemas.microsoft.com/office/drawing/2014/main" xmlns="" id="{9C981370-7B25-6046-AAD2-15F68199B5FF}"/>
              </a:ext>
            </a:extLst>
          </p:cNvPr>
          <p:cNvSpPr txBox="1"/>
          <p:nvPr/>
        </p:nvSpPr>
        <p:spPr>
          <a:xfrm>
            <a:off x="1452975" y="3591899"/>
            <a:ext cx="2816765" cy="715089"/>
          </a:xfrm>
          <a:prstGeom prst="flowChartAlternateProcess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8" name="iconfont-1191-870150">
            <a:extLst>
              <a:ext uri="{FF2B5EF4-FFF2-40B4-BE49-F238E27FC236}">
                <a16:creationId xmlns:a16="http://schemas.microsoft.com/office/drawing/2014/main" xmlns="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3986771" y="3735915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19" name="iconfont-1191-870150">
            <a:extLst>
              <a:ext uri="{FF2B5EF4-FFF2-40B4-BE49-F238E27FC236}">
                <a16:creationId xmlns:a16="http://schemas.microsoft.com/office/drawing/2014/main" xmlns="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1452977" y="3735916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0" name="iconfont-1191-870150">
            <a:extLst>
              <a:ext uri="{FF2B5EF4-FFF2-40B4-BE49-F238E27FC236}">
                <a16:creationId xmlns:a16="http://schemas.microsoft.com/office/drawing/2014/main" xmlns="" id="{7AAE159F-5394-C24A-93F3-E47D82FB2E14}"/>
              </a:ext>
            </a:extLst>
          </p:cNvPr>
          <p:cNvSpPr>
            <a:spLocks noChangeAspect="1"/>
          </p:cNvSpPr>
          <p:nvPr/>
        </p:nvSpPr>
        <p:spPr bwMode="auto">
          <a:xfrm>
            <a:off x="7240270" y="3764549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1" name="iconfont-1191-870150">
            <a:extLst>
              <a:ext uri="{FF2B5EF4-FFF2-40B4-BE49-F238E27FC236}">
                <a16:creationId xmlns:a16="http://schemas.microsoft.com/office/drawing/2014/main" xmlns="" id="{35033BCA-351E-6340-85ED-58A3775834A0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4706476" y="3764550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2" name="iconfont-1191-870150">
            <a:extLst>
              <a:ext uri="{FF2B5EF4-FFF2-40B4-BE49-F238E27FC236}">
                <a16:creationId xmlns:a16="http://schemas.microsoft.com/office/drawing/2014/main" xmlns="" id="{35033BCA-351E-6340-85ED-58A3775834A0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4716017" y="3764550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4" name="圆角矩形 23"/>
          <p:cNvSpPr/>
          <p:nvPr/>
        </p:nvSpPr>
        <p:spPr>
          <a:xfrm>
            <a:off x="219961" y="605830"/>
            <a:ext cx="2838832" cy="9219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2897" y="674921"/>
            <a:ext cx="3272959" cy="769441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rPr>
              <a:t>口语交际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534"/>
            <a:ext cx="1282240" cy="50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163617" y="51470"/>
            <a:ext cx="2816766" cy="715089"/>
            <a:chOff x="3123388" y="267494"/>
            <a:chExt cx="2816766" cy="715089"/>
          </a:xfrm>
        </p:grpSpPr>
        <p:sp>
          <p:nvSpPr>
            <p:cNvPr id="8" name="文本框 15">
              <a:extLst>
                <a:ext uri="{FF2B5EF4-FFF2-40B4-BE49-F238E27FC236}">
                  <a16:creationId xmlns:a16="http://schemas.microsoft.com/office/drawing/2014/main" xmlns="" id="{9C981370-7B25-6046-AAD2-15F68199B5FF}"/>
                </a:ext>
              </a:extLst>
            </p:cNvPr>
            <p:cNvSpPr txBox="1"/>
            <p:nvPr/>
          </p:nvSpPr>
          <p:spPr>
            <a:xfrm>
              <a:off x="3123388" y="267494"/>
              <a:ext cx="2816765" cy="715089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9" name="iconfont-1191-870150">
              <a:extLst>
                <a:ext uri="{FF2B5EF4-FFF2-40B4-BE49-F238E27FC236}">
                  <a16:creationId xmlns:a16="http://schemas.microsoft.com/office/drawing/2014/main" xmlns="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57184" y="411510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0" name="iconfont-1191-870150">
              <a:extLst>
                <a:ext uri="{FF2B5EF4-FFF2-40B4-BE49-F238E27FC236}">
                  <a16:creationId xmlns:a16="http://schemas.microsoft.com/office/drawing/2014/main" xmlns="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123390" y="411511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  <p:sp>
        <p:nvSpPr>
          <p:cNvPr id="12" name="对角圆角矩形 11"/>
          <p:cNvSpPr/>
          <p:nvPr/>
        </p:nvSpPr>
        <p:spPr>
          <a:xfrm>
            <a:off x="318003" y="987574"/>
            <a:ext cx="8568952" cy="3672408"/>
          </a:xfrm>
          <a:prstGeom prst="round2DiagRect">
            <a:avLst/>
          </a:prstGeom>
          <a:noFill/>
          <a:ln w="381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童年是纯真、难忘的岁月，每个人都有自己的童年。本单元，我们感受了古代儿童的趣味生活，萧红童年快乐的大花园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你知道大人们的童年是什么样的吗?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让我们走进他们的童年岁月，了解他们小时候的故事吧！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292E2DA-D76A-F64F-A0B1-FE3BB425F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18" y="719039"/>
            <a:ext cx="2269879" cy="693151"/>
          </a:xfrm>
          <a:prstGeom prst="rect">
            <a:avLst/>
          </a:prstGeom>
        </p:spPr>
      </p:pic>
      <p:sp>
        <p:nvSpPr>
          <p:cNvPr id="11" name="文本框 14">
            <a:hlinkClick r:id="rId3" action="ppaction://hlinkfile"/>
          </p:cNvPr>
          <p:cNvSpPr txBox="1"/>
          <p:nvPr/>
        </p:nvSpPr>
        <p:spPr>
          <a:xfrm>
            <a:off x="575414" y="699542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交际内容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BE959814-26B7-6146-BD57-0DF3F8959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7" y="727509"/>
            <a:ext cx="443315" cy="55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图: 离页连接符 1"/>
          <p:cNvSpPr/>
          <p:nvPr/>
        </p:nvSpPr>
        <p:spPr>
          <a:xfrm>
            <a:off x="2978782" y="627736"/>
            <a:ext cx="3312368" cy="63435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1600" y="1563638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比较课本中的两个问题清单，说一说：提问的人主要想了解关于大人们童年生活哪方面的内容？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31840" y="627534"/>
            <a:ext cx="3735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学习列问题清单</a:t>
            </a:r>
          </a:p>
        </p:txBody>
      </p:sp>
      <p:pic>
        <p:nvPicPr>
          <p:cNvPr id="3" name="图片 6">
            <a:extLst>
              <a:ext uri="{FF2B5EF4-FFF2-40B4-BE49-F238E27FC236}">
                <a16:creationId xmlns:a16="http://schemas.microsoft.com/office/drawing/2014/main" xmlns="" id="{B60138CB-10CC-9226-F477-DF79A0AE0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786" y="215751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59778" y="3700269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学校生活、生活经历、课后活动等各种方面</a:t>
            </a:r>
          </a:p>
        </p:txBody>
      </p:sp>
      <p:sp>
        <p:nvSpPr>
          <p:cNvPr id="14" name="矩形 13"/>
          <p:cNvSpPr/>
          <p:nvPr/>
        </p:nvSpPr>
        <p:spPr>
          <a:xfrm>
            <a:off x="4860032" y="3939902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玩具的相关事情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117DC78-B41C-A77A-C488-AAA215454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10" y="366013"/>
            <a:ext cx="4080150" cy="329183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7424359-79D6-472A-6AA9-E9808D349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366012"/>
            <a:ext cx="4178453" cy="329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8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4626" y="3579862"/>
            <a:ext cx="857957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两个问题清单中的几个问题之间有什么联系？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874DF14A-6F62-C709-C062-1204D9280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10" y="366013"/>
            <a:ext cx="4080150" cy="329183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E648346-57CB-712A-3F45-8CC29F17D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366012"/>
            <a:ext cx="4178453" cy="329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7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84910" y="3573840"/>
            <a:ext cx="40801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从学校生活到生活经历，再到课后活动，提的问题全面、有序</a:t>
            </a:r>
          </a:p>
        </p:txBody>
      </p:sp>
      <p:sp>
        <p:nvSpPr>
          <p:cNvPr id="14" name="矩形 13"/>
          <p:cNvSpPr/>
          <p:nvPr/>
        </p:nvSpPr>
        <p:spPr>
          <a:xfrm>
            <a:off x="4482552" y="3939902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围绕玩具层层深入提问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4E23ECFD-C57C-3969-BE4E-A04A97618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10" y="366013"/>
            <a:ext cx="4080150" cy="329183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1E1C8769-7C98-AD36-1465-DCE7DAC0B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366012"/>
            <a:ext cx="4178453" cy="329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5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71600" y="1203598"/>
            <a:ext cx="7393930" cy="1998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这两个例子示范了不同的提问方式：一种是</a:t>
            </a:r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从不同方面提问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，一种是</a:t>
            </a:r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围绕一个话题提出多个问题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8362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71600" y="1475296"/>
            <a:ext cx="7200800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知道了如何提问后，让我们用小组合作讨论的方式拟一个问题清单，来了解老师的童年生活吧！</a:t>
            </a:r>
          </a:p>
        </p:txBody>
      </p:sp>
      <p:sp>
        <p:nvSpPr>
          <p:cNvPr id="2" name="流程图: 离页连接符 1">
            <a:extLst>
              <a:ext uri="{FF2B5EF4-FFF2-40B4-BE49-F238E27FC236}">
                <a16:creationId xmlns:a16="http://schemas.microsoft.com/office/drawing/2014/main" xmlns="" id="{F170A05A-C0C9-71D7-D524-4A06F861DAC9}"/>
              </a:ext>
            </a:extLst>
          </p:cNvPr>
          <p:cNvSpPr/>
          <p:nvPr/>
        </p:nvSpPr>
        <p:spPr>
          <a:xfrm>
            <a:off x="2978782" y="483720"/>
            <a:ext cx="3312368" cy="63435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597A61B9-8CEC-8E58-43E0-5FA34DAD3435}"/>
              </a:ext>
            </a:extLst>
          </p:cNvPr>
          <p:cNvSpPr txBox="1"/>
          <p:nvPr/>
        </p:nvSpPr>
        <p:spPr>
          <a:xfrm>
            <a:off x="3131840" y="483518"/>
            <a:ext cx="3735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合作拟问题清单</a:t>
            </a:r>
          </a:p>
        </p:txBody>
      </p:sp>
      <p:pic>
        <p:nvPicPr>
          <p:cNvPr id="5" name="图片 6">
            <a:extLst>
              <a:ext uri="{FF2B5EF4-FFF2-40B4-BE49-F238E27FC236}">
                <a16:creationId xmlns:a16="http://schemas.microsoft.com/office/drawing/2014/main" xmlns="" id="{A03DA238-5CEA-40D2-CF8F-6C4A0AF59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786" y="215751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77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912639" y="506920"/>
            <a:ext cx="380892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小组讨论的重点</a:t>
            </a:r>
          </a:p>
        </p:txBody>
      </p:sp>
      <p:sp>
        <p:nvSpPr>
          <p:cNvPr id="2" name="矩形 1"/>
          <p:cNvSpPr/>
          <p:nvPr/>
        </p:nvSpPr>
        <p:spPr>
          <a:xfrm>
            <a:off x="1245779" y="1547739"/>
            <a:ext cx="7142644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要向老师提哪方面的问题？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45778" y="2286040"/>
            <a:ext cx="7142645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是围绕一个话题展开提问，还是从不同方面提问？</a:t>
            </a:r>
          </a:p>
        </p:txBody>
      </p:sp>
      <p:sp>
        <p:nvSpPr>
          <p:cNvPr id="12" name="矩形 11"/>
          <p:cNvSpPr/>
          <p:nvPr/>
        </p:nvSpPr>
        <p:spPr>
          <a:xfrm>
            <a:off x="1245778" y="3571151"/>
            <a:ext cx="750268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怎样提问才能获取有价值的信息？</a:t>
            </a:r>
          </a:p>
        </p:txBody>
      </p:sp>
    </p:spTree>
    <p:extLst>
      <p:ext uri="{BB962C8B-B14F-4D97-AF65-F5344CB8AC3E}">
        <p14:creationId xmlns:p14="http://schemas.microsoft.com/office/powerpoint/2010/main" val="8633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59632" y="1203598"/>
            <a:ext cx="6984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讨论结束后，小组内先试着拟一个问题清单，在设计问题的过程中自我提问，从而优化清单。</a:t>
            </a:r>
          </a:p>
        </p:txBody>
      </p:sp>
    </p:spTree>
    <p:extLst>
      <p:ext uri="{BB962C8B-B14F-4D97-AF65-F5344CB8AC3E}">
        <p14:creationId xmlns:p14="http://schemas.microsoft.com/office/powerpoint/2010/main" val="330561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离页连接符 1"/>
          <p:cNvSpPr/>
          <p:nvPr/>
        </p:nvSpPr>
        <p:spPr>
          <a:xfrm>
            <a:off x="3140584" y="626711"/>
            <a:ext cx="3312368" cy="63435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3103" y="1521721"/>
            <a:ext cx="7327329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小组内拟完清单后，选一个代表和老师交流，并作记录。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记录的时候要记哪些内容呢？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0883" y="604667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学习边听边记录</a:t>
            </a:r>
          </a:p>
        </p:txBody>
      </p:sp>
      <p:pic>
        <p:nvPicPr>
          <p:cNvPr id="2" name="图片 6">
            <a:extLst>
              <a:ext uri="{FF2B5EF4-FFF2-40B4-BE49-F238E27FC236}">
                <a16:creationId xmlns:a16="http://schemas.microsoft.com/office/drawing/2014/main" xmlns="" id="{B0B00363-8CA1-683A-56E1-C58D4F6D18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070" y="19548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31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771800" y="699542"/>
            <a:ext cx="5436604" cy="3024336"/>
            <a:chOff x="4512152" y="1635646"/>
            <a:chExt cx="4824536" cy="3024336"/>
          </a:xfrm>
        </p:grpSpPr>
        <p:sp>
          <p:nvSpPr>
            <p:cNvPr id="8" name="云形 7"/>
            <p:cNvSpPr/>
            <p:nvPr/>
          </p:nvSpPr>
          <p:spPr>
            <a:xfrm>
              <a:off x="4512152" y="1635646"/>
              <a:ext cx="4824536" cy="3024336"/>
            </a:xfrm>
            <a:prstGeom prst="cloudCallout">
              <a:avLst>
                <a:gd name="adj1" fmla="val -52369"/>
                <a:gd name="adj2" fmla="val 8455"/>
              </a:avLst>
            </a:prstGeom>
            <a:solidFill>
              <a:srgbClr val="00B050">
                <a:alpha val="10000"/>
              </a:srgbClr>
            </a:solidFill>
            <a:ln>
              <a:solidFill>
                <a:srgbClr val="92D050"/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6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9" name="文本框 5"/>
            <p:cNvSpPr txBox="1"/>
            <p:nvPr/>
          </p:nvSpPr>
          <p:spPr>
            <a:xfrm>
              <a:off x="5215065" y="2116762"/>
              <a:ext cx="3621622" cy="2062103"/>
            </a:xfrm>
            <a:prstGeom prst="rect">
              <a:avLst/>
            </a:prstGeom>
            <a:noFill/>
            <a:ln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defTabSz="685800">
                <a:defRPr sz="3600" b="1">
                  <a:solidFill>
                    <a:schemeClr val="tx1"/>
                  </a:solidFill>
                  <a:latin typeface="宋体" pitchFamily="2" charset="-122"/>
                  <a:ea typeface="宋体" pitchFamily="2" charset="-122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3200"/>
                <a:t>    </a:t>
              </a:r>
              <a:r>
                <a:rPr lang="zh-CN" altLang="en-US" sz="3200">
                  <a:latin typeface="楷体" pitchFamily="49" charset="-122"/>
                  <a:ea typeface="楷体" pitchFamily="49" charset="-122"/>
                </a:rPr>
                <a:t>要</a:t>
              </a:r>
              <a:r>
                <a:rPr lang="zh-CN" altLang="en-US" sz="3200" dirty="0">
                  <a:latin typeface="楷体" pitchFamily="49" charset="-122"/>
                  <a:ea typeface="楷体" pitchFamily="49" charset="-122"/>
                </a:rPr>
                <a:t>记录对方回答中的关键信息，内容比较多的时候可以只</a:t>
              </a:r>
              <a:r>
                <a:rPr lang="zh-CN" altLang="en-US" sz="3200">
                  <a:latin typeface="楷体" pitchFamily="49" charset="-122"/>
                  <a:ea typeface="楷体" pitchFamily="49" charset="-122"/>
                </a:rPr>
                <a:t>记关键词。</a:t>
              </a:r>
              <a:endParaRPr lang="zh-CN" altLang="en-US" sz="3200" dirty="0">
                <a:latin typeface="楷体" pitchFamily="49" charset="-122"/>
                <a:ea typeface="楷体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51670"/>
            <a:ext cx="1263291" cy="162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9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2342" y="1635646"/>
            <a:ext cx="6092105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用关键词语的形式记录主要信息，如时间、地点、人物、事件。</a:t>
            </a:r>
          </a:p>
        </p:txBody>
      </p:sp>
      <p:sp>
        <p:nvSpPr>
          <p:cNvPr id="5" name="矩形 4"/>
          <p:cNvSpPr/>
          <p:nvPr/>
        </p:nvSpPr>
        <p:spPr>
          <a:xfrm>
            <a:off x="2512344" y="3037706"/>
            <a:ext cx="6092104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对方说话中有意思或者引发自己疑问的地方。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987824" y="555526"/>
            <a:ext cx="4104456" cy="7155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记录的基本技巧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812942" y="1635646"/>
            <a:ext cx="157447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记要点</a:t>
            </a:r>
            <a:endParaRPr lang="zh-CN" altLang="en-US" sz="20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7290" y="3037706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记亮点</a:t>
            </a:r>
            <a:endParaRPr lang="zh-CN" altLang="en-US" sz="20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862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1275606"/>
            <a:ext cx="70567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请以“走进老师的童年岁月”为话题，根据问题清单与老师交流，并边听边记录。</a:t>
            </a:r>
          </a:p>
        </p:txBody>
      </p:sp>
    </p:spTree>
    <p:extLst>
      <p:ext uri="{BB962C8B-B14F-4D97-AF65-F5344CB8AC3E}">
        <p14:creationId xmlns:p14="http://schemas.microsoft.com/office/powerpoint/2010/main" val="308905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7543" y="627534"/>
            <a:ext cx="7943287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 刚才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几位同学是按什么顺序提问的？听了他们的提问，你有什么感受？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627784" y="1999972"/>
            <a:ext cx="5328593" cy="2515994"/>
            <a:chOff x="4015919" y="2473971"/>
            <a:chExt cx="4752528" cy="2519941"/>
          </a:xfrm>
        </p:grpSpPr>
        <p:sp>
          <p:nvSpPr>
            <p:cNvPr id="5" name="云形 4"/>
            <p:cNvSpPr/>
            <p:nvPr/>
          </p:nvSpPr>
          <p:spPr>
            <a:xfrm>
              <a:off x="4015919" y="2473971"/>
              <a:ext cx="4752528" cy="2519941"/>
            </a:xfrm>
            <a:prstGeom prst="cloudCallout">
              <a:avLst>
                <a:gd name="adj1" fmla="val -58086"/>
                <a:gd name="adj2" fmla="val 22689"/>
              </a:avLst>
            </a:prstGeom>
            <a:solidFill>
              <a:srgbClr val="00B050">
                <a:alpha val="10000"/>
              </a:srgbClr>
            </a:solidFill>
            <a:ln>
              <a:solidFill>
                <a:srgbClr val="92D050"/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6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445500" y="3008112"/>
              <a:ext cx="4118538" cy="1710190"/>
            </a:xfrm>
            <a:prstGeom prst="rect">
              <a:avLst/>
            </a:prstGeom>
            <a:noFill/>
            <a:ln>
              <a:noFill/>
              <a:prstDash val="solid"/>
            </a:ln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defTabSz="685800">
                <a:defRPr sz="3600" b="1">
                  <a:solidFill>
                    <a:schemeClr val="tx1"/>
                  </a:solidFill>
                  <a:latin typeface="宋体" pitchFamily="2" charset="-122"/>
                  <a:ea typeface="宋体" pitchFamily="2" charset="-122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2800">
                  <a:latin typeface="楷体" pitchFamily="49" charset="-122"/>
                  <a:ea typeface="楷体" pitchFamily="49" charset="-122"/>
                </a:rPr>
                <a:t>    提问</a:t>
              </a:r>
              <a:r>
                <a:rPr lang="zh-CN" altLang="en-US" sz="2800" dirty="0">
                  <a:latin typeface="楷体" pitchFamily="49" charset="-122"/>
                  <a:ea typeface="楷体" pitchFamily="49" charset="-122"/>
                </a:rPr>
                <a:t>要有序进行、层层深入，可以在感兴趣或者不明白的地方适当追问。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78" y="3134650"/>
            <a:ext cx="1224136" cy="159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3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454943" y="1347614"/>
            <a:ext cx="8424936" cy="3240360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向大人提问时要有礼貌，要认真、耐心地听别人讲话，不要随意打断别人。</a:t>
            </a:r>
            <a:endParaRPr lang="en-US" altLang="zh-CN" sz="2800" b="1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针对不明白的地方，可以在适当的时候进行追问，比如对方停顿的时候，或是回答完一个问题后。</a:t>
            </a:r>
          </a:p>
          <a:p>
            <a:pPr lvl="0"/>
            <a:r>
              <a:rPr lang="en-US" altLang="zh-CN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记录的内容要保证自己可以看懂。对谈话中自己感兴趣的部分和不懂的地方，提问结束后还可以做进一步的了解。</a:t>
            </a:r>
            <a:endParaRPr lang="zh-CN" altLang="en-US" sz="280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01403" y="155979"/>
            <a:ext cx="2341195" cy="1016000"/>
            <a:chOff x="2702273" y="155979"/>
            <a:chExt cx="2341195" cy="1016000"/>
          </a:xfrm>
        </p:grpSpPr>
        <p:sp>
          <p:nvSpPr>
            <p:cNvPr id="11" name="矩形 10"/>
            <p:cNvSpPr/>
            <p:nvPr/>
          </p:nvSpPr>
          <p:spPr>
            <a:xfrm>
              <a:off x="3622886" y="587204"/>
              <a:ext cx="142058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小提示</a:t>
              </a:r>
            </a:p>
          </p:txBody>
        </p:sp>
        <p:pic>
          <p:nvPicPr>
            <p:cNvPr id="5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2273" y="155979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028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48551" y="1678428"/>
            <a:ext cx="8046897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+mn-ea"/>
              </a:rPr>
              <a:t>     尝试设计自己的问题清单，课后根据自己的问题清单，向身边的大人提问，并记录下提问的主要内容。</a:t>
            </a: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34517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342562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7584" y="1491630"/>
            <a:ext cx="777686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n-ea"/>
                <a:cs typeface="楷体" panose="02010609060101010101" pitchFamily="49" charset="-122"/>
              </a:rPr>
              <a:t>    大家课下对身边的哪位大人进行了提问？有没有利用上节课学到的方法列清单和作记录？这节课我们来交流一下大家了解到的情况和自己的感受吧！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163617" y="123478"/>
            <a:ext cx="2816766" cy="715089"/>
            <a:chOff x="3123388" y="267494"/>
            <a:chExt cx="2816766" cy="715089"/>
          </a:xfrm>
        </p:grpSpPr>
        <p:sp>
          <p:nvSpPr>
            <p:cNvPr id="7" name="文本框 15">
              <a:extLst>
                <a:ext uri="{FF2B5EF4-FFF2-40B4-BE49-F238E27FC236}">
                  <a16:creationId xmlns:a16="http://schemas.microsoft.com/office/drawing/2014/main" xmlns="" id="{9C981370-7B25-6046-AAD2-15F68199B5FF}"/>
                </a:ext>
              </a:extLst>
            </p:cNvPr>
            <p:cNvSpPr txBox="1"/>
            <p:nvPr/>
          </p:nvSpPr>
          <p:spPr>
            <a:xfrm>
              <a:off x="3123388" y="267494"/>
              <a:ext cx="2816765" cy="715089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8" name="iconfont-1191-870150">
              <a:extLst>
                <a:ext uri="{FF2B5EF4-FFF2-40B4-BE49-F238E27FC236}">
                  <a16:creationId xmlns:a16="http://schemas.microsoft.com/office/drawing/2014/main" xmlns="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57184" y="411510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9" name="iconfont-1191-870150">
              <a:extLst>
                <a:ext uri="{FF2B5EF4-FFF2-40B4-BE49-F238E27FC236}">
                  <a16:creationId xmlns:a16="http://schemas.microsoft.com/office/drawing/2014/main" xmlns="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123390" y="411511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B4E1430-FFA1-CFBA-19E7-3FBC2EC47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28" y="726471"/>
            <a:ext cx="2269879" cy="693151"/>
          </a:xfrm>
          <a:prstGeom prst="rect">
            <a:avLst/>
          </a:prstGeom>
        </p:spPr>
      </p:pic>
      <p:sp>
        <p:nvSpPr>
          <p:cNvPr id="4" name="文本框 14">
            <a:hlinkClick r:id="rId4" action="ppaction://hlinkfile"/>
            <a:extLst>
              <a:ext uri="{FF2B5EF4-FFF2-40B4-BE49-F238E27FC236}">
                <a16:creationId xmlns:a16="http://schemas.microsoft.com/office/drawing/2014/main" xmlns="" id="{9496E42E-CDBC-B716-0156-45D49B1DDF06}"/>
              </a:ext>
            </a:extLst>
          </p:cNvPr>
          <p:cNvSpPr txBox="1"/>
          <p:nvPr/>
        </p:nvSpPr>
        <p:spPr>
          <a:xfrm>
            <a:off x="529724" y="706974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回顾导入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D39A1ED-F68F-EC78-3099-F078D6A56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7" y="734941"/>
            <a:ext cx="443315" cy="5514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977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89751" y="70077"/>
            <a:ext cx="4565006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如何整理这份记录？</a:t>
            </a:r>
          </a:p>
        </p:txBody>
      </p:sp>
      <p:sp>
        <p:nvSpPr>
          <p:cNvPr id="2" name="矩形 1"/>
          <p:cNvSpPr/>
          <p:nvPr/>
        </p:nvSpPr>
        <p:spPr>
          <a:xfrm>
            <a:off x="323528" y="1045440"/>
            <a:ext cx="8568952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按提问顺序将记录内容排序，编上序号。</a:t>
            </a:r>
          </a:p>
        </p:txBody>
      </p:sp>
      <p:sp>
        <p:nvSpPr>
          <p:cNvPr id="3" name="矩形 2"/>
          <p:cNvSpPr/>
          <p:nvPr/>
        </p:nvSpPr>
        <p:spPr>
          <a:xfrm>
            <a:off x="326956" y="1675238"/>
            <a:ext cx="8565524" cy="156966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just"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将记录分类整理，如分为“他们的校园生活”“他们的家庭生活”“他们爱玩的玩具”“他们爱吃的小零食”等。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3222724"/>
            <a:ext cx="8565524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对追问后的记录，可以根据内容归到相应的问题里。</a:t>
            </a: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51" y="-793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22BFE71-5044-4A18-4058-115BD6C41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28" y="61607"/>
            <a:ext cx="2269879" cy="693151"/>
          </a:xfrm>
          <a:prstGeom prst="rect">
            <a:avLst/>
          </a:prstGeom>
        </p:spPr>
      </p:pic>
      <p:sp>
        <p:nvSpPr>
          <p:cNvPr id="5" name="文本框 14">
            <a:hlinkClick r:id="rId4" action="ppaction://hlinkfile"/>
            <a:extLst>
              <a:ext uri="{FF2B5EF4-FFF2-40B4-BE49-F238E27FC236}">
                <a16:creationId xmlns:a16="http://schemas.microsoft.com/office/drawing/2014/main" xmlns="" id="{3CC2A927-0D51-D6BA-83CF-9A82295A65E1}"/>
              </a:ext>
            </a:extLst>
          </p:cNvPr>
          <p:cNvSpPr txBox="1"/>
          <p:nvPr/>
        </p:nvSpPr>
        <p:spPr>
          <a:xfrm>
            <a:off x="529724" y="42110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互动课堂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8A0586FB-A54F-E979-7394-80027F8E2A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7" y="70077"/>
            <a:ext cx="443315" cy="55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9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97194" y="500794"/>
            <a:ext cx="8280920" cy="119571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sz="3200" dirty="0">
                <a:latin typeface="+mn-ea"/>
                <a:ea typeface="+mn-ea"/>
              </a:rPr>
              <a:t>    如何利用整理好的记录材料准备自己的发言？发言时先说什么，再说什么？</a:t>
            </a:r>
          </a:p>
        </p:txBody>
      </p:sp>
      <p:sp>
        <p:nvSpPr>
          <p:cNvPr id="8" name="矩形 7"/>
          <p:cNvSpPr/>
          <p:nvPr/>
        </p:nvSpPr>
        <p:spPr>
          <a:xfrm>
            <a:off x="359532" y="1851670"/>
            <a:ext cx="8424935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先依次说自己收集、了解的信息，再说说自己印象最深刻的地方及自己的感受。</a:t>
            </a:r>
          </a:p>
        </p:txBody>
      </p:sp>
      <p:sp>
        <p:nvSpPr>
          <p:cNvPr id="9" name="矩形 8"/>
          <p:cNvSpPr/>
          <p:nvPr/>
        </p:nvSpPr>
        <p:spPr>
          <a:xfrm>
            <a:off x="353179" y="2928888"/>
            <a:ext cx="8424935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先说自己通过和大人的交流有怎样的感受，再结合记录具体说为什么会有这样的感受。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D38890D-CD51-E421-DBA9-36B666C09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02" y="12347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91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676515" y="621248"/>
            <a:ext cx="6131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n-ea"/>
              </a:rPr>
              <a:t>发言的时候应该注意些什么？</a:t>
            </a:r>
          </a:p>
        </p:txBody>
      </p:sp>
      <p:sp>
        <p:nvSpPr>
          <p:cNvPr id="10" name="云形标注 9"/>
          <p:cNvSpPr/>
          <p:nvPr/>
        </p:nvSpPr>
        <p:spPr>
          <a:xfrm>
            <a:off x="1403648" y="1563638"/>
            <a:ext cx="4968554" cy="2683071"/>
          </a:xfrm>
          <a:prstGeom prst="cloudCallout">
            <a:avLst>
              <a:gd name="adj1" fmla="val 69125"/>
              <a:gd name="adj2" fmla="val 23081"/>
            </a:avLst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noAutofit/>
          </a:bodyPr>
          <a:lstStyle/>
          <a:p>
            <a:pPr defTabSz="685800"/>
            <a:endParaRPr lang="zh-CN" altLang="en-US" sz="3200" b="1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23728" y="2028297"/>
            <a:ext cx="3869304" cy="17866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>
              <a:lnSpc>
                <a:spcPct val="120000"/>
              </a:lnSpc>
            </a:pP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有条理地表达；适当使用表示先后顺序的连接词。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605" y="2787774"/>
            <a:ext cx="1010819" cy="1620795"/>
          </a:xfrm>
          <a:prstGeom prst="rect">
            <a:avLst/>
          </a:prstGeom>
        </p:spPr>
      </p:pic>
      <p:pic>
        <p:nvPicPr>
          <p:cNvPr id="4" name="图片 1">
            <a:extLst>
              <a:ext uri="{FF2B5EF4-FFF2-40B4-BE49-F238E27FC236}">
                <a16:creationId xmlns:a16="http://schemas.microsoft.com/office/drawing/2014/main" xmlns="" id="{0BAC0244-729F-879E-BD93-920AD3239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316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60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47664" y="1491630"/>
            <a:ext cx="6984776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prstClr val="black"/>
                </a:solidFill>
                <a:latin typeface="+mn-ea"/>
              </a:rPr>
              <a:t>让我们一起交流一下吧！</a:t>
            </a:r>
          </a:p>
        </p:txBody>
      </p:sp>
      <p:pic>
        <p:nvPicPr>
          <p:cNvPr id="5" name="图片 6">
            <a:extLst>
              <a:ext uri="{FF2B5EF4-FFF2-40B4-BE49-F238E27FC236}">
                <a16:creationId xmlns:a16="http://schemas.microsoft.com/office/drawing/2014/main" xmlns="" id="{A977C876-75B1-8C75-C602-D48016018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9723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15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729848"/>
              </p:ext>
            </p:extLst>
          </p:nvPr>
        </p:nvGraphicFramePr>
        <p:xfrm>
          <a:off x="2960837" y="742977"/>
          <a:ext cx="6192688" cy="43799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xmlns="" val="3633649118"/>
                    </a:ext>
                  </a:extLst>
                </a:gridCol>
              </a:tblGrid>
              <a:tr h="51218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/>
                        <a:t>情况记录</a:t>
                      </a:r>
                      <a:endParaRPr lang="zh-CN" altLang="en-US" sz="28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429799"/>
                  </a:ext>
                </a:extLst>
              </a:tr>
              <a:tr h="512189">
                <a:tc>
                  <a:txBody>
                    <a:bodyPr/>
                    <a:lstStyle/>
                    <a:p>
                      <a:r>
                        <a:rPr lang="zh-CN" altLang="en-US" sz="2700" b="1" dirty="0">
                          <a:latin typeface="楷体" pitchFamily="49" charset="-122"/>
                          <a:ea typeface="楷体" pitchFamily="49" charset="-122"/>
                        </a:rPr>
                        <a:t>跳皮筋、扔</a:t>
                      </a:r>
                      <a:r>
                        <a:rPr lang="zh-CN" altLang="en-US" sz="2700" b="1">
                          <a:latin typeface="楷体" pitchFamily="49" charset="-122"/>
                          <a:ea typeface="楷体" pitchFamily="49" charset="-122"/>
                        </a:rPr>
                        <a:t>沙包、跳绳</a:t>
                      </a:r>
                      <a:r>
                        <a:rPr lang="en-US" altLang="zh-CN" sz="2700" b="1">
                          <a:latin typeface="楷体" pitchFamily="49" charset="-122"/>
                          <a:ea typeface="楷体" pitchFamily="49" charset="-122"/>
                        </a:rPr>
                        <a:t>……</a:t>
                      </a:r>
                      <a:endParaRPr lang="zh-CN" altLang="en-US" sz="2700" b="1" dirty="0"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126350"/>
                  </a:ext>
                </a:extLst>
              </a:tr>
              <a:tr h="625835">
                <a:tc>
                  <a:txBody>
                    <a:bodyPr/>
                    <a:lstStyle/>
                    <a:p>
                      <a:r>
                        <a:rPr lang="zh-CN" altLang="en-US" sz="2700" b="1" dirty="0">
                          <a:latin typeface="楷体" pitchFamily="49" charset="-122"/>
                          <a:ea typeface="楷体" pitchFamily="49" charset="-122"/>
                        </a:rPr>
                        <a:t>扔</a:t>
                      </a:r>
                      <a:r>
                        <a:rPr lang="zh-CN" altLang="en-US" sz="2700" b="1">
                          <a:latin typeface="楷体" pitchFamily="49" charset="-122"/>
                          <a:ea typeface="楷体" pitchFamily="49" charset="-122"/>
                        </a:rPr>
                        <a:t>沙包。因为可以和很多小朋友一起玩。</a:t>
                      </a:r>
                      <a:endParaRPr lang="zh-CN" altLang="en-US" sz="2700" b="1" dirty="0"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8705053"/>
                  </a:ext>
                </a:extLst>
              </a:tr>
              <a:tr h="2723768"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itchFamily="49" charset="-122"/>
                          <a:ea typeface="楷体" pitchFamily="49" charset="-122"/>
                        </a:rPr>
                        <a:t>    参</a:t>
                      </a:r>
                      <a:r>
                        <a:rPr lang="zh-CN" altLang="en-US" sz="2800" b="1" dirty="0">
                          <a:latin typeface="楷体" pitchFamily="49" charset="-122"/>
                          <a:ea typeface="楷体" pitchFamily="49" charset="-122"/>
                        </a:rPr>
                        <a:t>加者分</a:t>
                      </a:r>
                      <a:r>
                        <a:rPr lang="zh-CN" altLang="en-US" sz="2800" b="1">
                          <a:latin typeface="楷体" pitchFamily="49" charset="-122"/>
                          <a:ea typeface="楷体" pitchFamily="49" charset="-122"/>
                        </a:rPr>
                        <a:t>两组</a:t>
                      </a:r>
                      <a:r>
                        <a:rPr lang="en-US" altLang="zh-CN" sz="2800" b="1">
                          <a:latin typeface="楷体" pitchFamily="49" charset="-122"/>
                          <a:ea typeface="楷体" pitchFamily="49" charset="-122"/>
                        </a:rPr>
                        <a:t>——</a:t>
                      </a:r>
                      <a:r>
                        <a:rPr lang="zh-CN" altLang="en-US" sz="2800" b="1">
                          <a:latin typeface="楷体" pitchFamily="49" charset="-122"/>
                          <a:ea typeface="楷体" pitchFamily="49" charset="-122"/>
                        </a:rPr>
                        <a:t>扔</a:t>
                      </a:r>
                      <a:r>
                        <a:rPr lang="zh-CN" altLang="en-US" sz="2800" b="1" dirty="0">
                          <a:latin typeface="楷体" pitchFamily="49" charset="-122"/>
                          <a:ea typeface="楷体" pitchFamily="49" charset="-122"/>
                        </a:rPr>
                        <a:t>沙包、躲沙包。扔沙包的在两端，躲沙包的在中间。扔沙包的轮流用沙包打躲沙包的，被打中的退场。接住沙包多一条命。躲沙包的人全退场后，扔和躲的人互换，再开始玩。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4002138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044736"/>
              </p:ext>
            </p:extLst>
          </p:nvPr>
        </p:nvGraphicFramePr>
        <p:xfrm>
          <a:off x="-17462" y="742977"/>
          <a:ext cx="3005286" cy="43924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05286">
                  <a:extLst>
                    <a:ext uri="{9D8B030D-6E8A-4147-A177-3AD203B41FA5}">
                      <a16:colId xmlns:a16="http://schemas.microsoft.com/office/drawing/2014/main" xmlns="" val="3633649118"/>
                    </a:ext>
                  </a:extLst>
                </a:gridCol>
              </a:tblGrid>
              <a:tr h="1062225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提问对象</a:t>
                      </a:r>
                      <a:r>
                        <a:rPr lang="zh-CN" altLang="en-US" sz="2000"/>
                        <a:t>：奶奶</a:t>
                      </a:r>
                      <a:endParaRPr lang="en-US" altLang="zh-CN" sz="2000"/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kern="1200"/>
                        <a:t>提问内容：了解奶奶童年时爱玩的游戏</a:t>
                      </a:r>
                      <a:endParaRPr lang="zh-CN" altLang="en-US" sz="2000" b="1" kern="1200" dirty="0">
                        <a:solidFill>
                          <a:schemeClr val="lt1"/>
                        </a:solidFill>
                        <a:latin typeface="黑体" pitchFamily="49" charset="-122"/>
                        <a:ea typeface="黑体" pitchFamily="49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429799"/>
                  </a:ext>
                </a:extLst>
              </a:tr>
              <a:tr h="1110087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楷体" pitchFamily="49" charset="-122"/>
                          <a:ea typeface="楷体" pitchFamily="49" charset="-122"/>
                        </a:rPr>
                        <a:t>◇您小时候玩过哪些游戏？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126350"/>
                  </a:ext>
                </a:extLst>
              </a:tr>
              <a:tr h="1110087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楷体" pitchFamily="49" charset="-122"/>
                          <a:ea typeface="楷体" pitchFamily="49" charset="-122"/>
                        </a:rPr>
                        <a:t>◇您最喜欢哪个游戏？为什么？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8705053"/>
                  </a:ext>
                </a:extLst>
              </a:tr>
              <a:tr h="1110087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楷体" pitchFamily="49" charset="-122"/>
                          <a:ea typeface="楷体" pitchFamily="49" charset="-122"/>
                        </a:rPr>
                        <a:t>◇这个游戏是怎么玩的？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400213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51920" y="115676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示  例</a:t>
            </a:r>
          </a:p>
        </p:txBody>
      </p:sp>
    </p:spTree>
    <p:extLst>
      <p:ext uri="{BB962C8B-B14F-4D97-AF65-F5344CB8AC3E}">
        <p14:creationId xmlns:p14="http://schemas.microsoft.com/office/powerpoint/2010/main" val="210742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977434"/>
              </p:ext>
            </p:extLst>
          </p:nvPr>
        </p:nvGraphicFramePr>
        <p:xfrm>
          <a:off x="179513" y="1059582"/>
          <a:ext cx="8856982" cy="373803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15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086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939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127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7673">
                <a:tc gridSpan="4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dirty="0">
                          <a:latin typeface="黑体" pitchFamily="49" charset="-122"/>
                          <a:ea typeface="黑体" pitchFamily="49" charset="-122"/>
                        </a:rPr>
                        <a:t>点评人</a:t>
                      </a:r>
                      <a:r>
                        <a:rPr lang="zh-CN" altLang="en-US" sz="2800" dirty="0">
                          <a:latin typeface="黑体" pitchFamily="49" charset="-122"/>
                          <a:ea typeface="黑体" pitchFamily="49" charset="-122"/>
                          <a:sym typeface="Wingdings" pitchFamily="2" charset="2"/>
                        </a:rPr>
                        <a:t>：（        ）</a:t>
                      </a:r>
                      <a:endParaRPr lang="zh-CN" altLang="en-US" sz="2800" dirty="0">
                        <a:solidFill>
                          <a:schemeClr val="tx1"/>
                        </a:solidFill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87"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黑体" pitchFamily="49" charset="-122"/>
                          <a:ea typeface="黑体" pitchFamily="49" charset="-122"/>
                        </a:rPr>
                        <a:t>我</a:t>
                      </a:r>
                      <a:r>
                        <a:rPr lang="zh-CN" altLang="en-US" sz="2800">
                          <a:latin typeface="黑体" pitchFamily="49" charset="-122"/>
                          <a:ea typeface="黑体" pitchFamily="49" charset="-122"/>
                        </a:rPr>
                        <a:t>想点评（      ）的</a:t>
                      </a:r>
                      <a:r>
                        <a:rPr lang="zh-CN" altLang="en-US" sz="2800" dirty="0">
                          <a:latin typeface="黑体" pitchFamily="49" charset="-122"/>
                          <a:ea typeface="黑体" pitchFamily="49" charset="-122"/>
                        </a:rPr>
                        <a:t>发言。</a:t>
                      </a:r>
                      <a:endParaRPr lang="zh-CN" altLang="en-US" sz="2800" b="1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38671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发言</a:t>
                      </a:r>
                      <a:endParaRPr lang="zh-CN" altLang="en-US" sz="16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itchFamily="2" charset="-122"/>
                          <a:ea typeface="宋体" pitchFamily="2" charset="-122"/>
                        </a:rPr>
                        <a:t>条理清晰</a:t>
                      </a:r>
                      <a:endParaRPr lang="en-US" altLang="zh-CN" sz="2400" b="1" dirty="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algn="ctr"/>
                      <a:endParaRPr lang="zh-CN" altLang="en-US" sz="1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itchFamily="2" charset="-122"/>
                          <a:ea typeface="宋体" pitchFamily="2" charset="-122"/>
                        </a:rPr>
                        <a:t>姿态大方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宋体" pitchFamily="2" charset="-122"/>
                          <a:ea typeface="宋体" pitchFamily="2" charset="-122"/>
                        </a:rPr>
                        <a:t>内容丰富，让人感兴趣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1328"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itchFamily="2" charset="-122"/>
                          <a:ea typeface="宋体" pitchFamily="2" charset="-122"/>
                        </a:rPr>
                        <a:t>共得（    ）个赞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5928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我的建议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zh-CN" altLang="en-US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313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994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236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917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598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556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237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75" b="99506" l="6596" r="92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918" y="2542485"/>
            <a:ext cx="662514" cy="70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CC560AD-629A-A3D5-39CE-396276028E95}"/>
              </a:ext>
            </a:extLst>
          </p:cNvPr>
          <p:cNvGrpSpPr/>
          <p:nvPr/>
        </p:nvGrpSpPr>
        <p:grpSpPr>
          <a:xfrm>
            <a:off x="3131840" y="-40202"/>
            <a:ext cx="2682766" cy="1016000"/>
            <a:chOff x="2702273" y="155979"/>
            <a:chExt cx="2682766" cy="101600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CD5C58EC-1156-9C34-718C-A52F27BF1E38}"/>
                </a:ext>
              </a:extLst>
            </p:cNvPr>
            <p:cNvSpPr/>
            <p:nvPr/>
          </p:nvSpPr>
          <p:spPr>
            <a:xfrm>
              <a:off x="3552486" y="587204"/>
              <a:ext cx="183255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ln w="0"/>
                  <a:latin typeface="黑体" panose="02010609060101010101" pitchFamily="49" charset="-122"/>
                  <a:ea typeface="黑体" panose="02010609060101010101" pitchFamily="49" charset="-122"/>
                </a:rPr>
                <a:t>交流评价</a:t>
              </a:r>
            </a:p>
          </p:txBody>
        </p:sp>
        <p:pic>
          <p:nvPicPr>
            <p:cNvPr id="6" name="图片 6">
              <a:extLst>
                <a:ext uri="{FF2B5EF4-FFF2-40B4-BE49-F238E27FC236}">
                  <a16:creationId xmlns:a16="http://schemas.microsoft.com/office/drawing/2014/main" xmlns="" id="{DDAE720C-C706-F085-BD12-23067E6B3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2273" y="155979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0741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9139428" cy="5143500"/>
          </a:xfrm>
          <a:prstGeom prst="rect">
            <a:avLst/>
          </a:prstGeom>
        </p:spPr>
      </p:pic>
      <p:sp>
        <p:nvSpPr>
          <p:cNvPr id="10" name="文本框 3"/>
          <p:cNvSpPr txBox="1"/>
          <p:nvPr/>
        </p:nvSpPr>
        <p:spPr>
          <a:xfrm>
            <a:off x="651126" y="1419622"/>
            <a:ext cx="7834197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14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983</Words>
  <Application>Microsoft Office PowerPoint</Application>
  <PresentationFormat>全屏显示(16:9)</PresentationFormat>
  <Paragraphs>79</Paragraphs>
  <Slides>26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Arial</vt:lpstr>
      <vt:lpstr>宋体</vt:lpstr>
      <vt:lpstr>黑体</vt:lpstr>
      <vt:lpstr>Wingdings</vt:lpstr>
      <vt:lpstr>楷体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122</cp:revision>
  <dcterms:created xsi:type="dcterms:W3CDTF">2017-03-17T02:28:00Z</dcterms:created>
  <dcterms:modified xsi:type="dcterms:W3CDTF">2023-11-01T03:55:39Z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