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7" r:id="rId3"/>
  </p:sldMasterIdLst>
  <p:notesMasterIdLst>
    <p:notesMasterId r:id="rId6"/>
  </p:notesMasterIdLst>
  <p:handoutMasterIdLst>
    <p:handoutMasterId r:id="rId31"/>
  </p:handoutMasterIdLst>
  <p:sldIdLst>
    <p:sldId id="867" r:id="rId4"/>
    <p:sldId id="323" r:id="rId5"/>
    <p:sldId id="830" r:id="rId7"/>
    <p:sldId id="782" r:id="rId8"/>
    <p:sldId id="864" r:id="rId9"/>
    <p:sldId id="833" r:id="rId10"/>
    <p:sldId id="865" r:id="rId11"/>
    <p:sldId id="866" r:id="rId12"/>
    <p:sldId id="853" r:id="rId13"/>
    <p:sldId id="835" r:id="rId14"/>
    <p:sldId id="854" r:id="rId15"/>
    <p:sldId id="862" r:id="rId16"/>
    <p:sldId id="855" r:id="rId17"/>
    <p:sldId id="836" r:id="rId18"/>
    <p:sldId id="863" r:id="rId19"/>
    <p:sldId id="838" r:id="rId20"/>
    <p:sldId id="839" r:id="rId21"/>
    <p:sldId id="842" r:id="rId22"/>
    <p:sldId id="843" r:id="rId23"/>
    <p:sldId id="859" r:id="rId24"/>
    <p:sldId id="846" r:id="rId25"/>
    <p:sldId id="849" r:id="rId26"/>
    <p:sldId id="860" r:id="rId27"/>
    <p:sldId id="844" r:id="rId28"/>
    <p:sldId id="850" r:id="rId29"/>
    <p:sldId id="868" r:id="rId30"/>
  </p:sldIdLst>
  <p:sldSz cx="9144000" cy="5143500" type="screen16x9"/>
  <p:notesSz cx="6858000" cy="9144000"/>
  <p:embeddedFontLst>
    <p:embeddedFont>
      <p:font typeface="楷体" panose="02010609060101010101" pitchFamily="49" charset="-122"/>
      <p:regular r:id="rId35"/>
    </p:embeddedFont>
    <p:embeddedFont>
      <p:font typeface="黑体" panose="02010609060101010101" pitchFamily="49" charset="-122"/>
      <p:regular r:id="rId36"/>
    </p:embeddedFont>
    <p:embeddedFont>
      <p:font typeface="Calibri" panose="020F0502020204030204" charset="0"/>
      <p:regular r:id="rId37"/>
      <p:bold r:id="rId38"/>
      <p:italic r:id="rId39"/>
      <p:boldItalic r:id="rId4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6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00"/>
    <a:srgbClr val="F2F5D7"/>
    <a:srgbClr val="FF6600"/>
    <a:srgbClr val="FF0000"/>
    <a:srgbClr val="EE6060"/>
    <a:srgbClr val="FF9933"/>
    <a:srgbClr val="0070C0"/>
    <a:srgbClr val="FF9F9F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 showGuides="1">
      <p:cViewPr varScale="1">
        <p:scale>
          <a:sx n="114" d="100"/>
          <a:sy n="114" d="100"/>
        </p:scale>
        <p:origin x="282" y="102"/>
      </p:cViewPr>
      <p:guideLst>
        <p:guide orient="horz" pos="146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0" Type="http://schemas.openxmlformats.org/officeDocument/2006/relationships/font" Target="fonts/font6.fntdata"/><Relationship Id="rId4" Type="http://schemas.openxmlformats.org/officeDocument/2006/relationships/slide" Target="slides/slide1.xml"/><Relationship Id="rId39" Type="http://schemas.openxmlformats.org/officeDocument/2006/relationships/font" Target="fonts/font5.fntdata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solidFill>
          <a:srgbClr val="00B050">
            <a:alpha val="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内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>
            <a:alpha val="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slide" Target="slide3.xml"/><Relationship Id="rId3" Type="http://schemas.openxmlformats.org/officeDocument/2006/relationships/slide" Target="slide19.xml"/><Relationship Id="rId2" Type="http://schemas.microsoft.com/office/2007/relationships/hdphoto" Target="../media/image5.wdp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.png"/><Relationship Id="rId2" Type="http://schemas.openxmlformats.org/officeDocument/2006/relationships/hyperlink" Target="&#36164;&#26009;&#38142;&#25509;/&#35270;&#39057;/&#35838;&#25991;&#26391;&#35835;-1&#21271;&#20140;&#30340;&#26149;&#33410;.mp4" TargetMode="External"/><Relationship Id="rId1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1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1.xml"/><Relationship Id="rId3" Type="http://schemas.openxmlformats.org/officeDocument/2006/relationships/image" Target="../media/image7.png"/><Relationship Id="rId2" Type="http://schemas.openxmlformats.org/officeDocument/2006/relationships/hyperlink" Target="&#36164;&#26009;&#38142;&#25509;/&#35270;&#39057;/&#35838;&#25991;&#26391;&#35835;-1&#21271;&#20140;&#30340;&#26149;&#33410;.mp4" TargetMode="External"/><Relationship Id="rId1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7.png"/><Relationship Id="rId3" Type="http://schemas.openxmlformats.org/officeDocument/2006/relationships/hyperlink" Target="&#36164;&#26009;&#38142;&#25509;/&#35270;&#39057;/&#35838;&#25991;&#26391;&#35835;-1&#21271;&#20140;&#30340;&#26149;&#33410;.mp4" TargetMode="External"/><Relationship Id="rId2" Type="http://schemas.openxmlformats.org/officeDocument/2006/relationships/image" Target="../media/image6.emf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microsoft.com/office/2007/relationships/hdphoto" Target="../media/image16.wdp"/><Relationship Id="rId1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1" y="-20539"/>
            <a:ext cx="9252000" cy="518387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-108521" y="1923678"/>
            <a:ext cx="9252000" cy="119068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268812" y="1953851"/>
            <a:ext cx="8257389" cy="110799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31750"/>
          </a:effectLst>
        </p:spPr>
        <p:txBody>
          <a:bodyPr wrap="none" rtlCol="0" anchor="t">
            <a:spAutoFit/>
          </a:bodyPr>
          <a:lstStyle>
            <a:defPPr>
              <a:defRPr lang="zh-CN"/>
            </a:defPPr>
            <a:lvl1pPr>
              <a:defRPr sz="6600" b="1">
                <a:ln w="19050">
                  <a:noFill/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dirty="0"/>
              <a:t> </a:t>
            </a:r>
            <a:r>
              <a:rPr lang="zh-CN" altLang="en-US" dirty="0"/>
              <a:t>走进他们的童年岁月</a:t>
            </a:r>
            <a:endParaRPr lang="zh-CN" altLang="en-US" dirty="0"/>
          </a:p>
        </p:txBody>
      </p:sp>
      <p:sp>
        <p:nvSpPr>
          <p:cNvPr id="16" name="文本框 1"/>
          <p:cNvSpPr txBox="1"/>
          <p:nvPr/>
        </p:nvSpPr>
        <p:spPr>
          <a:xfrm>
            <a:off x="114082" y="14434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  <a:endParaRPr kumimoji="1" lang="zh-CN" altLang="en-US" sz="2200" b="1" dirty="0">
              <a:solidFill>
                <a:prstClr val="black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15">
            <a:hlinkClick r:id="rId3" action="ppaction://hlinksldjump"/>
          </p:cNvPr>
          <p:cNvSpPr txBox="1"/>
          <p:nvPr/>
        </p:nvSpPr>
        <p:spPr>
          <a:xfrm>
            <a:off x="4716016" y="3579862"/>
            <a:ext cx="2816765" cy="715089"/>
          </a:xfrm>
          <a:prstGeom prst="flowChartAlternateProcess">
            <a:avLst/>
          </a:prstGeom>
          <a:solidFill>
            <a:schemeClr val="bg1"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  <a:endParaRPr kumimoji="1"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15">
            <a:hlinkClick r:id="rId4" action="ppaction://hlinksldjump"/>
          </p:cNvPr>
          <p:cNvSpPr txBox="1"/>
          <p:nvPr/>
        </p:nvSpPr>
        <p:spPr>
          <a:xfrm>
            <a:off x="1452975" y="3591899"/>
            <a:ext cx="2816765" cy="715089"/>
          </a:xfrm>
          <a:prstGeom prst="flowChartAlternateProcess">
            <a:avLst/>
          </a:prstGeom>
          <a:solidFill>
            <a:schemeClr val="bg1"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  <a:endParaRPr kumimoji="1"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iconfont-1191-870150"/>
          <p:cNvSpPr>
            <a:spLocks noChangeAspect="1"/>
          </p:cNvSpPr>
          <p:nvPr/>
        </p:nvSpPr>
        <p:spPr bwMode="auto">
          <a:xfrm>
            <a:off x="3986771" y="3735915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19" name="iconfont-1191-870150"/>
          <p:cNvSpPr>
            <a:spLocks noChangeAspect="1"/>
          </p:cNvSpPr>
          <p:nvPr/>
        </p:nvSpPr>
        <p:spPr bwMode="auto">
          <a:xfrm rot="10800000">
            <a:off x="1452977" y="3735916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0" name="iconfont-1191-870150"/>
          <p:cNvSpPr>
            <a:spLocks noChangeAspect="1"/>
          </p:cNvSpPr>
          <p:nvPr/>
        </p:nvSpPr>
        <p:spPr bwMode="auto">
          <a:xfrm>
            <a:off x="7240270" y="3764549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1" name="iconfont-1191-870150"/>
          <p:cNvSpPr>
            <a:spLocks noChangeAspect="1"/>
          </p:cNvSpPr>
          <p:nvPr/>
        </p:nvSpPr>
        <p:spPr bwMode="auto">
          <a:xfrm rot="10800000">
            <a:off x="4706476" y="3764550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2" name="iconfont-1191-870150"/>
          <p:cNvSpPr>
            <a:spLocks noChangeAspect="1"/>
          </p:cNvSpPr>
          <p:nvPr/>
        </p:nvSpPr>
        <p:spPr bwMode="auto">
          <a:xfrm rot="10800000">
            <a:off x="4716017" y="3764550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4" name="圆角矩形 23"/>
          <p:cNvSpPr/>
          <p:nvPr/>
        </p:nvSpPr>
        <p:spPr>
          <a:xfrm>
            <a:off x="219961" y="605830"/>
            <a:ext cx="2838832" cy="9219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2897" y="674921"/>
            <a:ext cx="3272959" cy="769441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rPr>
              <a:t>口语交际</a:t>
            </a:r>
            <a:endParaRPr lang="zh-CN" altLang="en-US" sz="4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163617" y="51470"/>
            <a:ext cx="2816766" cy="715089"/>
            <a:chOff x="3123388" y="267494"/>
            <a:chExt cx="2816766" cy="715089"/>
          </a:xfrm>
        </p:grpSpPr>
        <p:sp>
          <p:nvSpPr>
            <p:cNvPr id="8" name="文本框 15"/>
            <p:cNvSpPr txBox="1"/>
            <p:nvPr/>
          </p:nvSpPr>
          <p:spPr>
            <a:xfrm>
              <a:off x="3123388" y="267494"/>
              <a:ext cx="2816765" cy="715089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  <a:endPara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657184" y="411510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3123390" y="411511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  <p:sp>
        <p:nvSpPr>
          <p:cNvPr id="12" name="对角圆角矩形 11"/>
          <p:cNvSpPr/>
          <p:nvPr/>
        </p:nvSpPr>
        <p:spPr>
          <a:xfrm>
            <a:off x="318003" y="987574"/>
            <a:ext cx="8568952" cy="3672408"/>
          </a:xfrm>
          <a:prstGeom prst="round2DiagRect">
            <a:avLst/>
          </a:prstGeom>
          <a:noFill/>
          <a:ln w="381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童年是纯真、难忘的岁月，每个人都有自己的童年。本单元，我们感受了古代儿童的趣味生活，萧红童年快乐的大花园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你知道大人们的童年是什么样的吗?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让我们走进他们的童年岁月，了解他们小时候的故事吧！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418" y="719039"/>
            <a:ext cx="2269879" cy="693151"/>
          </a:xfrm>
          <a:prstGeom prst="rect">
            <a:avLst/>
          </a:prstGeom>
        </p:spPr>
      </p:pic>
      <p:sp>
        <p:nvSpPr>
          <p:cNvPr id="11" name="文本框 14">
            <a:hlinkClick r:id="rId2" action="ppaction://hlinkfile"/>
          </p:cNvPr>
          <p:cNvSpPr txBox="1"/>
          <p:nvPr/>
        </p:nvSpPr>
        <p:spPr>
          <a:xfrm>
            <a:off x="575414" y="699542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交际内容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7" y="727509"/>
            <a:ext cx="443315" cy="5514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流程图: 离页连接符 1"/>
          <p:cNvSpPr/>
          <p:nvPr/>
        </p:nvSpPr>
        <p:spPr>
          <a:xfrm>
            <a:off x="2978782" y="627736"/>
            <a:ext cx="3312368" cy="63435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-1" fmla="*/ 173 w 10173"/>
              <a:gd name="connsiteY0-2" fmla="*/ 0 h 10000"/>
              <a:gd name="connsiteX1-3" fmla="*/ 10173 w 10173"/>
              <a:gd name="connsiteY1-4" fmla="*/ 0 h 10000"/>
              <a:gd name="connsiteX2-5" fmla="*/ 10173 w 10173"/>
              <a:gd name="connsiteY2-6" fmla="*/ 8000 h 10000"/>
              <a:gd name="connsiteX3-7" fmla="*/ 5173 w 10173"/>
              <a:gd name="connsiteY3-8" fmla="*/ 10000 h 10000"/>
              <a:gd name="connsiteX4-9" fmla="*/ 173 w 10173"/>
              <a:gd name="connsiteY4-10" fmla="*/ 8000 h 10000"/>
              <a:gd name="connsiteX5-11" fmla="*/ 173 w 10173"/>
              <a:gd name="connsiteY5-12" fmla="*/ 0 h 10000"/>
              <a:gd name="connsiteX0-13" fmla="*/ 173 w 10173"/>
              <a:gd name="connsiteY0-14" fmla="*/ 325 h 10325"/>
              <a:gd name="connsiteX1-15" fmla="*/ 10173 w 10173"/>
              <a:gd name="connsiteY1-16" fmla="*/ 325 h 10325"/>
              <a:gd name="connsiteX2-17" fmla="*/ 10173 w 10173"/>
              <a:gd name="connsiteY2-18" fmla="*/ 8325 h 10325"/>
              <a:gd name="connsiteX3-19" fmla="*/ 5173 w 10173"/>
              <a:gd name="connsiteY3-20" fmla="*/ 10325 h 10325"/>
              <a:gd name="connsiteX4-21" fmla="*/ 173 w 10173"/>
              <a:gd name="connsiteY4-22" fmla="*/ 8325 h 10325"/>
              <a:gd name="connsiteX5-23" fmla="*/ 173 w 10173"/>
              <a:gd name="connsiteY5-24" fmla="*/ 325 h 10325"/>
              <a:gd name="connsiteX0-25" fmla="*/ 173 w 10380"/>
              <a:gd name="connsiteY0-26" fmla="*/ 325 h 10325"/>
              <a:gd name="connsiteX1-27" fmla="*/ 10173 w 10380"/>
              <a:gd name="connsiteY1-28" fmla="*/ 325 h 10325"/>
              <a:gd name="connsiteX2-29" fmla="*/ 10173 w 10380"/>
              <a:gd name="connsiteY2-30" fmla="*/ 8325 h 10325"/>
              <a:gd name="connsiteX3-31" fmla="*/ 5173 w 10380"/>
              <a:gd name="connsiteY3-32" fmla="*/ 10325 h 10325"/>
              <a:gd name="connsiteX4-33" fmla="*/ 173 w 10380"/>
              <a:gd name="connsiteY4-34" fmla="*/ 8325 h 10325"/>
              <a:gd name="connsiteX5-35" fmla="*/ 173 w 10380"/>
              <a:gd name="connsiteY5-36" fmla="*/ 325 h 10325"/>
              <a:gd name="connsiteX0-37" fmla="*/ 173 w 10380"/>
              <a:gd name="connsiteY0-38" fmla="*/ 441 h 10441"/>
              <a:gd name="connsiteX1-39" fmla="*/ 10173 w 10380"/>
              <a:gd name="connsiteY1-40" fmla="*/ 441 h 10441"/>
              <a:gd name="connsiteX2-41" fmla="*/ 10173 w 10380"/>
              <a:gd name="connsiteY2-42" fmla="*/ 8441 h 10441"/>
              <a:gd name="connsiteX3-43" fmla="*/ 5173 w 10380"/>
              <a:gd name="connsiteY3-44" fmla="*/ 10441 h 10441"/>
              <a:gd name="connsiteX4-45" fmla="*/ 173 w 10380"/>
              <a:gd name="connsiteY4-46" fmla="*/ 8441 h 10441"/>
              <a:gd name="connsiteX5-47" fmla="*/ 173 w 10380"/>
              <a:gd name="connsiteY5-48" fmla="*/ 441 h 10441"/>
              <a:gd name="connsiteX0-49" fmla="*/ 173 w 10380"/>
              <a:gd name="connsiteY0-50" fmla="*/ 441 h 10441"/>
              <a:gd name="connsiteX1-51" fmla="*/ 10173 w 10380"/>
              <a:gd name="connsiteY1-52" fmla="*/ 441 h 10441"/>
              <a:gd name="connsiteX2-53" fmla="*/ 10173 w 10380"/>
              <a:gd name="connsiteY2-54" fmla="*/ 8441 h 10441"/>
              <a:gd name="connsiteX3-55" fmla="*/ 5173 w 10380"/>
              <a:gd name="connsiteY3-56" fmla="*/ 10441 h 10441"/>
              <a:gd name="connsiteX4-57" fmla="*/ 173 w 10380"/>
              <a:gd name="connsiteY4-58" fmla="*/ 8441 h 10441"/>
              <a:gd name="connsiteX5-59" fmla="*/ 173 w 10380"/>
              <a:gd name="connsiteY5-60" fmla="*/ 441 h 10441"/>
              <a:gd name="connsiteX0-61" fmla="*/ 173 w 10380"/>
              <a:gd name="connsiteY0-62" fmla="*/ 441 h 10441"/>
              <a:gd name="connsiteX1-63" fmla="*/ 10173 w 10380"/>
              <a:gd name="connsiteY1-64" fmla="*/ 441 h 10441"/>
              <a:gd name="connsiteX2-65" fmla="*/ 10173 w 10380"/>
              <a:gd name="connsiteY2-66" fmla="*/ 8441 h 10441"/>
              <a:gd name="connsiteX3-67" fmla="*/ 5173 w 10380"/>
              <a:gd name="connsiteY3-68" fmla="*/ 10441 h 10441"/>
              <a:gd name="connsiteX4-69" fmla="*/ 173 w 10380"/>
              <a:gd name="connsiteY4-70" fmla="*/ 8441 h 10441"/>
              <a:gd name="connsiteX5-71" fmla="*/ 173 w 10380"/>
              <a:gd name="connsiteY5-72" fmla="*/ 441 h 10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71600" y="1563638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比较课本中的两个问题清单，说一说：提问的人主要想了解关于大人们童年生活哪方面的内容？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31840" y="627534"/>
            <a:ext cx="3735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学习列问题清单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786" y="215751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59778" y="3700269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学校生活、生活经历、课后活动等各种方面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860032" y="3939902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玩具的相关事情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4910" y="366013"/>
            <a:ext cx="4080150" cy="32918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9" y="366012"/>
            <a:ext cx="4178453" cy="32918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4626" y="3579862"/>
            <a:ext cx="857957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两个问题清单中的几个问题之间有什么联系？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4910" y="366013"/>
            <a:ext cx="4080150" cy="32918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9" y="366012"/>
            <a:ext cx="4178453" cy="32918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84910" y="3573840"/>
            <a:ext cx="40801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从学校生活到生活经历，再到课后活动，提的问题全面、有序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82552" y="3939902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围绕玩具层层深入提问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4910" y="366013"/>
            <a:ext cx="4080150" cy="32918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9" y="366012"/>
            <a:ext cx="4178453" cy="32918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71600" y="1203598"/>
            <a:ext cx="7393930" cy="208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这两个例子示范了不同的提问方式：一种是</a:t>
            </a:r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从不同方面提问</a:t>
            </a:r>
            <a:r>
              <a:rPr lang="zh-CN" altLang="en-US" sz="3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一种是</a:t>
            </a:r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围绕一个话题提出多个问题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71600" y="1475296"/>
            <a:ext cx="7200800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知道了如何提问后，让我们用小组合作讨论的方式拟一个问题清单，来了解老师的童年生活吧！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流程图: 离页连接符 1"/>
          <p:cNvSpPr/>
          <p:nvPr/>
        </p:nvSpPr>
        <p:spPr>
          <a:xfrm>
            <a:off x="2978782" y="483720"/>
            <a:ext cx="3312368" cy="63435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-1" fmla="*/ 173 w 10173"/>
              <a:gd name="connsiteY0-2" fmla="*/ 0 h 10000"/>
              <a:gd name="connsiteX1-3" fmla="*/ 10173 w 10173"/>
              <a:gd name="connsiteY1-4" fmla="*/ 0 h 10000"/>
              <a:gd name="connsiteX2-5" fmla="*/ 10173 w 10173"/>
              <a:gd name="connsiteY2-6" fmla="*/ 8000 h 10000"/>
              <a:gd name="connsiteX3-7" fmla="*/ 5173 w 10173"/>
              <a:gd name="connsiteY3-8" fmla="*/ 10000 h 10000"/>
              <a:gd name="connsiteX4-9" fmla="*/ 173 w 10173"/>
              <a:gd name="connsiteY4-10" fmla="*/ 8000 h 10000"/>
              <a:gd name="connsiteX5-11" fmla="*/ 173 w 10173"/>
              <a:gd name="connsiteY5-12" fmla="*/ 0 h 10000"/>
              <a:gd name="connsiteX0-13" fmla="*/ 173 w 10173"/>
              <a:gd name="connsiteY0-14" fmla="*/ 325 h 10325"/>
              <a:gd name="connsiteX1-15" fmla="*/ 10173 w 10173"/>
              <a:gd name="connsiteY1-16" fmla="*/ 325 h 10325"/>
              <a:gd name="connsiteX2-17" fmla="*/ 10173 w 10173"/>
              <a:gd name="connsiteY2-18" fmla="*/ 8325 h 10325"/>
              <a:gd name="connsiteX3-19" fmla="*/ 5173 w 10173"/>
              <a:gd name="connsiteY3-20" fmla="*/ 10325 h 10325"/>
              <a:gd name="connsiteX4-21" fmla="*/ 173 w 10173"/>
              <a:gd name="connsiteY4-22" fmla="*/ 8325 h 10325"/>
              <a:gd name="connsiteX5-23" fmla="*/ 173 w 10173"/>
              <a:gd name="connsiteY5-24" fmla="*/ 325 h 10325"/>
              <a:gd name="connsiteX0-25" fmla="*/ 173 w 10380"/>
              <a:gd name="connsiteY0-26" fmla="*/ 325 h 10325"/>
              <a:gd name="connsiteX1-27" fmla="*/ 10173 w 10380"/>
              <a:gd name="connsiteY1-28" fmla="*/ 325 h 10325"/>
              <a:gd name="connsiteX2-29" fmla="*/ 10173 w 10380"/>
              <a:gd name="connsiteY2-30" fmla="*/ 8325 h 10325"/>
              <a:gd name="connsiteX3-31" fmla="*/ 5173 w 10380"/>
              <a:gd name="connsiteY3-32" fmla="*/ 10325 h 10325"/>
              <a:gd name="connsiteX4-33" fmla="*/ 173 w 10380"/>
              <a:gd name="connsiteY4-34" fmla="*/ 8325 h 10325"/>
              <a:gd name="connsiteX5-35" fmla="*/ 173 w 10380"/>
              <a:gd name="connsiteY5-36" fmla="*/ 325 h 10325"/>
              <a:gd name="connsiteX0-37" fmla="*/ 173 w 10380"/>
              <a:gd name="connsiteY0-38" fmla="*/ 441 h 10441"/>
              <a:gd name="connsiteX1-39" fmla="*/ 10173 w 10380"/>
              <a:gd name="connsiteY1-40" fmla="*/ 441 h 10441"/>
              <a:gd name="connsiteX2-41" fmla="*/ 10173 w 10380"/>
              <a:gd name="connsiteY2-42" fmla="*/ 8441 h 10441"/>
              <a:gd name="connsiteX3-43" fmla="*/ 5173 w 10380"/>
              <a:gd name="connsiteY3-44" fmla="*/ 10441 h 10441"/>
              <a:gd name="connsiteX4-45" fmla="*/ 173 w 10380"/>
              <a:gd name="connsiteY4-46" fmla="*/ 8441 h 10441"/>
              <a:gd name="connsiteX5-47" fmla="*/ 173 w 10380"/>
              <a:gd name="connsiteY5-48" fmla="*/ 441 h 10441"/>
              <a:gd name="connsiteX0-49" fmla="*/ 173 w 10380"/>
              <a:gd name="connsiteY0-50" fmla="*/ 441 h 10441"/>
              <a:gd name="connsiteX1-51" fmla="*/ 10173 w 10380"/>
              <a:gd name="connsiteY1-52" fmla="*/ 441 h 10441"/>
              <a:gd name="connsiteX2-53" fmla="*/ 10173 w 10380"/>
              <a:gd name="connsiteY2-54" fmla="*/ 8441 h 10441"/>
              <a:gd name="connsiteX3-55" fmla="*/ 5173 w 10380"/>
              <a:gd name="connsiteY3-56" fmla="*/ 10441 h 10441"/>
              <a:gd name="connsiteX4-57" fmla="*/ 173 w 10380"/>
              <a:gd name="connsiteY4-58" fmla="*/ 8441 h 10441"/>
              <a:gd name="connsiteX5-59" fmla="*/ 173 w 10380"/>
              <a:gd name="connsiteY5-60" fmla="*/ 441 h 10441"/>
              <a:gd name="connsiteX0-61" fmla="*/ 173 w 10380"/>
              <a:gd name="connsiteY0-62" fmla="*/ 441 h 10441"/>
              <a:gd name="connsiteX1-63" fmla="*/ 10173 w 10380"/>
              <a:gd name="connsiteY1-64" fmla="*/ 441 h 10441"/>
              <a:gd name="connsiteX2-65" fmla="*/ 10173 w 10380"/>
              <a:gd name="connsiteY2-66" fmla="*/ 8441 h 10441"/>
              <a:gd name="connsiteX3-67" fmla="*/ 5173 w 10380"/>
              <a:gd name="connsiteY3-68" fmla="*/ 10441 h 10441"/>
              <a:gd name="connsiteX4-69" fmla="*/ 173 w 10380"/>
              <a:gd name="connsiteY4-70" fmla="*/ 8441 h 10441"/>
              <a:gd name="connsiteX5-71" fmla="*/ 173 w 10380"/>
              <a:gd name="connsiteY5-72" fmla="*/ 441 h 10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3131840" y="483518"/>
            <a:ext cx="3735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合作拟问题清单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786" y="215751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912639" y="506920"/>
            <a:ext cx="380892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小组讨论的重点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45779" y="1547739"/>
            <a:ext cx="7142644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要向老师提哪方面的问题？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45778" y="2286040"/>
            <a:ext cx="7142645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是围绕一个话题展开提问，还是从不同方面提问？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45778" y="3571151"/>
            <a:ext cx="7502685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怎样提问才能获取有价值的信息？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59632" y="1203598"/>
            <a:ext cx="69847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讨论结束后，小组内先试着拟一个问题清单，在设计问题的过程中自我提问，从而优化清单。</a:t>
            </a:r>
            <a:endParaRPr lang="zh-CN" altLang="en-US" sz="3200" b="1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离页连接符 1"/>
          <p:cNvSpPr/>
          <p:nvPr/>
        </p:nvSpPr>
        <p:spPr>
          <a:xfrm>
            <a:off x="3140584" y="626711"/>
            <a:ext cx="3312368" cy="63435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-1" fmla="*/ 173 w 10173"/>
              <a:gd name="connsiteY0-2" fmla="*/ 0 h 10000"/>
              <a:gd name="connsiteX1-3" fmla="*/ 10173 w 10173"/>
              <a:gd name="connsiteY1-4" fmla="*/ 0 h 10000"/>
              <a:gd name="connsiteX2-5" fmla="*/ 10173 w 10173"/>
              <a:gd name="connsiteY2-6" fmla="*/ 8000 h 10000"/>
              <a:gd name="connsiteX3-7" fmla="*/ 5173 w 10173"/>
              <a:gd name="connsiteY3-8" fmla="*/ 10000 h 10000"/>
              <a:gd name="connsiteX4-9" fmla="*/ 173 w 10173"/>
              <a:gd name="connsiteY4-10" fmla="*/ 8000 h 10000"/>
              <a:gd name="connsiteX5-11" fmla="*/ 173 w 10173"/>
              <a:gd name="connsiteY5-12" fmla="*/ 0 h 10000"/>
              <a:gd name="connsiteX0-13" fmla="*/ 173 w 10173"/>
              <a:gd name="connsiteY0-14" fmla="*/ 325 h 10325"/>
              <a:gd name="connsiteX1-15" fmla="*/ 10173 w 10173"/>
              <a:gd name="connsiteY1-16" fmla="*/ 325 h 10325"/>
              <a:gd name="connsiteX2-17" fmla="*/ 10173 w 10173"/>
              <a:gd name="connsiteY2-18" fmla="*/ 8325 h 10325"/>
              <a:gd name="connsiteX3-19" fmla="*/ 5173 w 10173"/>
              <a:gd name="connsiteY3-20" fmla="*/ 10325 h 10325"/>
              <a:gd name="connsiteX4-21" fmla="*/ 173 w 10173"/>
              <a:gd name="connsiteY4-22" fmla="*/ 8325 h 10325"/>
              <a:gd name="connsiteX5-23" fmla="*/ 173 w 10173"/>
              <a:gd name="connsiteY5-24" fmla="*/ 325 h 10325"/>
              <a:gd name="connsiteX0-25" fmla="*/ 173 w 10380"/>
              <a:gd name="connsiteY0-26" fmla="*/ 325 h 10325"/>
              <a:gd name="connsiteX1-27" fmla="*/ 10173 w 10380"/>
              <a:gd name="connsiteY1-28" fmla="*/ 325 h 10325"/>
              <a:gd name="connsiteX2-29" fmla="*/ 10173 w 10380"/>
              <a:gd name="connsiteY2-30" fmla="*/ 8325 h 10325"/>
              <a:gd name="connsiteX3-31" fmla="*/ 5173 w 10380"/>
              <a:gd name="connsiteY3-32" fmla="*/ 10325 h 10325"/>
              <a:gd name="connsiteX4-33" fmla="*/ 173 w 10380"/>
              <a:gd name="connsiteY4-34" fmla="*/ 8325 h 10325"/>
              <a:gd name="connsiteX5-35" fmla="*/ 173 w 10380"/>
              <a:gd name="connsiteY5-36" fmla="*/ 325 h 10325"/>
              <a:gd name="connsiteX0-37" fmla="*/ 173 w 10380"/>
              <a:gd name="connsiteY0-38" fmla="*/ 441 h 10441"/>
              <a:gd name="connsiteX1-39" fmla="*/ 10173 w 10380"/>
              <a:gd name="connsiteY1-40" fmla="*/ 441 h 10441"/>
              <a:gd name="connsiteX2-41" fmla="*/ 10173 w 10380"/>
              <a:gd name="connsiteY2-42" fmla="*/ 8441 h 10441"/>
              <a:gd name="connsiteX3-43" fmla="*/ 5173 w 10380"/>
              <a:gd name="connsiteY3-44" fmla="*/ 10441 h 10441"/>
              <a:gd name="connsiteX4-45" fmla="*/ 173 w 10380"/>
              <a:gd name="connsiteY4-46" fmla="*/ 8441 h 10441"/>
              <a:gd name="connsiteX5-47" fmla="*/ 173 w 10380"/>
              <a:gd name="connsiteY5-48" fmla="*/ 441 h 10441"/>
              <a:gd name="connsiteX0-49" fmla="*/ 173 w 10380"/>
              <a:gd name="connsiteY0-50" fmla="*/ 441 h 10441"/>
              <a:gd name="connsiteX1-51" fmla="*/ 10173 w 10380"/>
              <a:gd name="connsiteY1-52" fmla="*/ 441 h 10441"/>
              <a:gd name="connsiteX2-53" fmla="*/ 10173 w 10380"/>
              <a:gd name="connsiteY2-54" fmla="*/ 8441 h 10441"/>
              <a:gd name="connsiteX3-55" fmla="*/ 5173 w 10380"/>
              <a:gd name="connsiteY3-56" fmla="*/ 10441 h 10441"/>
              <a:gd name="connsiteX4-57" fmla="*/ 173 w 10380"/>
              <a:gd name="connsiteY4-58" fmla="*/ 8441 h 10441"/>
              <a:gd name="connsiteX5-59" fmla="*/ 173 w 10380"/>
              <a:gd name="connsiteY5-60" fmla="*/ 441 h 10441"/>
              <a:gd name="connsiteX0-61" fmla="*/ 173 w 10380"/>
              <a:gd name="connsiteY0-62" fmla="*/ 441 h 10441"/>
              <a:gd name="connsiteX1-63" fmla="*/ 10173 w 10380"/>
              <a:gd name="connsiteY1-64" fmla="*/ 441 h 10441"/>
              <a:gd name="connsiteX2-65" fmla="*/ 10173 w 10380"/>
              <a:gd name="connsiteY2-66" fmla="*/ 8441 h 10441"/>
              <a:gd name="connsiteX3-67" fmla="*/ 5173 w 10380"/>
              <a:gd name="connsiteY3-68" fmla="*/ 10441 h 10441"/>
              <a:gd name="connsiteX4-69" fmla="*/ 173 w 10380"/>
              <a:gd name="connsiteY4-70" fmla="*/ 8441 h 10441"/>
              <a:gd name="connsiteX5-71" fmla="*/ 173 w 10380"/>
              <a:gd name="connsiteY5-72" fmla="*/ 441 h 10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3103" y="1521721"/>
            <a:ext cx="7327329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小组内拟完清单后，选一个代表和老师交流，并作记录。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记录的时候要记哪些内容呢？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0883" y="604667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学习边听边记录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070" y="19548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771800" y="699542"/>
            <a:ext cx="5436604" cy="3024336"/>
            <a:chOff x="4512152" y="1635646"/>
            <a:chExt cx="4824536" cy="3024336"/>
          </a:xfrm>
        </p:grpSpPr>
        <p:sp>
          <p:nvSpPr>
            <p:cNvPr id="8" name="云形 7"/>
            <p:cNvSpPr/>
            <p:nvPr/>
          </p:nvSpPr>
          <p:spPr>
            <a:xfrm>
              <a:off x="4512152" y="1635646"/>
              <a:ext cx="4824536" cy="3024336"/>
            </a:xfrm>
            <a:prstGeom prst="cloudCallout">
              <a:avLst>
                <a:gd name="adj1" fmla="val -52369"/>
                <a:gd name="adj2" fmla="val 8455"/>
              </a:avLst>
            </a:prstGeom>
            <a:solidFill>
              <a:srgbClr val="00B050">
                <a:alpha val="10000"/>
              </a:srgbClr>
            </a:solidFill>
            <a:ln>
              <a:solidFill>
                <a:srgbClr val="92D050"/>
              </a:solidFill>
              <a:prstDash val="solid"/>
            </a:ln>
          </p:spPr>
          <p:txBody>
            <a:bodyPr wrap="square" rtlCol="0">
              <a:noAutofit/>
            </a:bodyPr>
            <a:lstStyle/>
            <a:p>
              <a:pPr defTabSz="685800"/>
              <a:endPara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文本框 5"/>
            <p:cNvSpPr txBox="1"/>
            <p:nvPr/>
          </p:nvSpPr>
          <p:spPr>
            <a:xfrm>
              <a:off x="5215065" y="2116762"/>
              <a:ext cx="3621622" cy="2062103"/>
            </a:xfrm>
            <a:prstGeom prst="rect">
              <a:avLst/>
            </a:prstGeom>
            <a:noFill/>
            <a:ln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defTabSz="685800">
                <a:defRPr sz="36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3200"/>
                <a:t>    </a:t>
              </a:r>
              <a:r>
                <a:rPr lang="zh-CN" altLang="en-US" sz="3200">
                  <a:latin typeface="楷体" panose="02010609060101010101" pitchFamily="49" charset="-122"/>
                  <a:ea typeface="楷体" panose="02010609060101010101" pitchFamily="49" charset="-122"/>
                </a:rPr>
                <a:t>要</a:t>
              </a:r>
              <a:r>
                <a:rPr lang="zh-CN" altLang="en-US" sz="3200" dirty="0">
                  <a:latin typeface="楷体" panose="02010609060101010101" pitchFamily="49" charset="-122"/>
                  <a:ea typeface="楷体" panose="02010609060101010101" pitchFamily="49" charset="-122"/>
                </a:rPr>
                <a:t>记录对方回答中的关键信息，内容比较多的时候可以只</a:t>
              </a:r>
              <a:r>
                <a:rPr lang="zh-CN" altLang="en-US" sz="3200">
                  <a:latin typeface="楷体" panose="02010609060101010101" pitchFamily="49" charset="-122"/>
                  <a:ea typeface="楷体" panose="02010609060101010101" pitchFamily="49" charset="-122"/>
                </a:rPr>
                <a:t>记关键词。</a:t>
              </a:r>
              <a:endPara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51670"/>
            <a:ext cx="1263291" cy="1620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2342" y="1635646"/>
            <a:ext cx="6092105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用关键词语的形式记录主要信息，如时间、地点、人物、事件。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2344" y="3037706"/>
            <a:ext cx="6092104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对方说话中有意思或者引发自己疑问的地方。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87824" y="555526"/>
            <a:ext cx="4104456" cy="7155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记录的基本技巧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812942" y="1635646"/>
            <a:ext cx="157447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记要点</a:t>
            </a:r>
            <a:endParaRPr lang="zh-CN" altLang="en-US" sz="20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7290" y="3037706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记亮点</a:t>
            </a:r>
            <a:endParaRPr lang="zh-CN" altLang="en-US" sz="20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624" y="1275606"/>
            <a:ext cx="70567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请以“走进老师的童年岁月”为话题，根据问题清单与老师交流，并边听边记录。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7543" y="627534"/>
            <a:ext cx="7943287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 刚才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几位同学是按什么顺序提问的？听了他们的提问，你有什么感受？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627784" y="1999972"/>
            <a:ext cx="5328593" cy="2515994"/>
            <a:chOff x="4015919" y="2473971"/>
            <a:chExt cx="4752528" cy="2519941"/>
          </a:xfrm>
        </p:grpSpPr>
        <p:sp>
          <p:nvSpPr>
            <p:cNvPr id="5" name="云形 4"/>
            <p:cNvSpPr/>
            <p:nvPr/>
          </p:nvSpPr>
          <p:spPr>
            <a:xfrm>
              <a:off x="4015919" y="2473971"/>
              <a:ext cx="4752528" cy="2519941"/>
            </a:xfrm>
            <a:prstGeom prst="cloudCallout">
              <a:avLst>
                <a:gd name="adj1" fmla="val -58086"/>
                <a:gd name="adj2" fmla="val 22689"/>
              </a:avLst>
            </a:prstGeom>
            <a:solidFill>
              <a:srgbClr val="00B050">
                <a:alpha val="10000"/>
              </a:srgbClr>
            </a:solidFill>
            <a:ln>
              <a:solidFill>
                <a:srgbClr val="92D050"/>
              </a:solidFill>
              <a:prstDash val="solid"/>
            </a:ln>
          </p:spPr>
          <p:txBody>
            <a:bodyPr wrap="square" rtlCol="0">
              <a:noAutofit/>
            </a:bodyPr>
            <a:lstStyle/>
            <a:p>
              <a:pPr defTabSz="685800"/>
              <a:endPara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445500" y="3008112"/>
              <a:ext cx="4118538" cy="1710190"/>
            </a:xfrm>
            <a:prstGeom prst="rect">
              <a:avLst/>
            </a:prstGeom>
            <a:noFill/>
            <a:ln>
              <a:noFill/>
              <a:prstDash val="solid"/>
            </a:ln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defTabSz="685800">
                <a:defRPr sz="36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2800">
                  <a:latin typeface="楷体" panose="02010609060101010101" pitchFamily="49" charset="-122"/>
                  <a:ea typeface="楷体" panose="02010609060101010101" pitchFamily="49" charset="-122"/>
                </a:rPr>
                <a:t>    提问</a:t>
              </a:r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要有序进行、层层深入，可以在感兴趣或者不明白的地方适当追问。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78" y="3134650"/>
            <a:ext cx="1224136" cy="15930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454943" y="1347614"/>
            <a:ext cx="8424936" cy="3240360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向大人提问时要有礼貌，要认真、耐心地听别人讲话，不要随意打断别人。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针对不明白的地方，可以在适当的时候进行追问，比如对方停顿的时候，或是回答完一个问题后。</a:t>
            </a:r>
            <a:endParaRPr lang="zh-CN" altLang="en-US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/>
            <a:r>
              <a:rPr lang="en-US" altLang="zh-CN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记录的内容要保证自己可以看懂。对谈话中自己感兴趣的部分和不懂的地方，提问结束后还可以做进一步的了解。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401403" y="155979"/>
            <a:ext cx="2341195" cy="1016000"/>
            <a:chOff x="2702273" y="155979"/>
            <a:chExt cx="2341195" cy="1016000"/>
          </a:xfrm>
        </p:grpSpPr>
        <p:sp>
          <p:nvSpPr>
            <p:cNvPr id="11" name="矩形 10"/>
            <p:cNvSpPr/>
            <p:nvPr/>
          </p:nvSpPr>
          <p:spPr>
            <a:xfrm>
              <a:off x="3622886" y="587204"/>
              <a:ext cx="142058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小提示</a:t>
              </a:r>
              <a:endParaRPr lang="zh-CN" alt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5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2273" y="155979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48551" y="1678428"/>
            <a:ext cx="8046897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+mn-ea"/>
              </a:rPr>
              <a:t>     尝试设计自己的问题清单，课后根据自己的问题清单，向身边的大人提问，并记录下提问的主要内容。</a:t>
            </a:r>
            <a:endParaRPr lang="zh-CN" altLang="en-US" sz="3200" b="1" dirty="0">
              <a:solidFill>
                <a:prstClr val="black"/>
              </a:solidFill>
              <a:latin typeface="+mn-ea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34517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7584" y="1491630"/>
            <a:ext cx="7776864" cy="2453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+mn-ea"/>
                <a:cs typeface="楷体" panose="02010609060101010101" pitchFamily="49" charset="-122"/>
              </a:rPr>
              <a:t>    大家课下对身边的哪位大人进行了提问？有没有利用上节课学到的方法列清单和作记录？这节课就让我们来交流一下大家了解到的情况和自己的感受吧！</a:t>
            </a:r>
            <a:endParaRPr lang="zh-CN" altLang="en-US" sz="3200" b="1" dirty="0">
              <a:latin typeface="+mn-ea"/>
              <a:cs typeface="楷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63617" y="123478"/>
            <a:ext cx="2816766" cy="715089"/>
            <a:chOff x="3123388" y="267494"/>
            <a:chExt cx="2816766" cy="715089"/>
          </a:xfrm>
        </p:grpSpPr>
        <p:sp>
          <p:nvSpPr>
            <p:cNvPr id="7" name="文本框 15"/>
            <p:cNvSpPr txBox="1"/>
            <p:nvPr/>
          </p:nvSpPr>
          <p:spPr>
            <a:xfrm>
              <a:off x="3123388" y="267494"/>
              <a:ext cx="2816765" cy="715089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  <a:endPara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>
              <a:off x="5657184" y="411510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 rot="10800000">
              <a:off x="3123390" y="411511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0728" y="726471"/>
            <a:ext cx="2269879" cy="693151"/>
          </a:xfrm>
          <a:prstGeom prst="rect">
            <a:avLst/>
          </a:prstGeom>
        </p:spPr>
      </p:pic>
      <p:sp>
        <p:nvSpPr>
          <p:cNvPr id="4" name="文本框 14">
            <a:hlinkClick r:id="rId2" action="ppaction://hlinkfile"/>
          </p:cNvPr>
          <p:cNvSpPr txBox="1"/>
          <p:nvPr/>
        </p:nvSpPr>
        <p:spPr>
          <a:xfrm>
            <a:off x="529724" y="706974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回顾导入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7" y="734941"/>
            <a:ext cx="443315" cy="551442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89751" y="70077"/>
            <a:ext cx="4565006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如何整理这份记录？</a:t>
            </a:r>
            <a:endParaRPr lang="zh-CN" altLang="en-US" sz="36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3528" y="1045440"/>
            <a:ext cx="8568952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按提问顺序将记录内容排序，编上序号。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6956" y="1675238"/>
            <a:ext cx="8565524" cy="156966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just" defTabSz="685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将记录分类整理，如分为“他们的校园生活”“他们的家庭生活”“他们爱玩的玩具”“他们爱吃的小零食”等。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3528" y="3222724"/>
            <a:ext cx="8565524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对追问后的记录，可以根据内容归到相应的问题里。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751" y="-7933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28" y="61607"/>
            <a:ext cx="2269879" cy="693151"/>
          </a:xfrm>
          <a:prstGeom prst="rect">
            <a:avLst/>
          </a:prstGeom>
        </p:spPr>
      </p:pic>
      <p:sp>
        <p:nvSpPr>
          <p:cNvPr id="5" name="文本框 14">
            <a:hlinkClick r:id="rId3" action="ppaction://hlinkfile"/>
          </p:cNvPr>
          <p:cNvSpPr txBox="1"/>
          <p:nvPr/>
        </p:nvSpPr>
        <p:spPr>
          <a:xfrm>
            <a:off x="529724" y="42110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7" y="70077"/>
            <a:ext cx="443315" cy="5514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97194" y="500794"/>
            <a:ext cx="8280920" cy="119571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3200" dirty="0">
                <a:latin typeface="+mn-ea"/>
                <a:ea typeface="+mn-ea"/>
              </a:rPr>
              <a:t>    如何利用整理好的记录材料准备自己的发言？发言时先说什么，再说什么？</a:t>
            </a:r>
            <a:endParaRPr lang="zh-CN" altLang="en-US" sz="3200" dirty="0">
              <a:latin typeface="+mn-ea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9532" y="1851670"/>
            <a:ext cx="8424935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先依次说自己收集、了解的信息，再说说自己印象最深刻的地方及自己的感受。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3179" y="2928888"/>
            <a:ext cx="8424935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先说自己通过和大人的交流有怎样的感受，再结合记录具体说为什么会有这样的感受。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02" y="12347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676515" y="621248"/>
            <a:ext cx="6131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n-ea"/>
              </a:rPr>
              <a:t>发言的时候应该注意些什么？</a:t>
            </a:r>
            <a:endParaRPr lang="zh-CN" altLang="en-US" sz="3600" b="1" dirty="0">
              <a:latin typeface="+mn-ea"/>
            </a:endParaRPr>
          </a:p>
        </p:txBody>
      </p:sp>
      <p:sp>
        <p:nvSpPr>
          <p:cNvPr id="10" name="云形标注 9"/>
          <p:cNvSpPr/>
          <p:nvPr/>
        </p:nvSpPr>
        <p:spPr>
          <a:xfrm>
            <a:off x="1403648" y="1563638"/>
            <a:ext cx="4968554" cy="2683071"/>
          </a:xfrm>
          <a:prstGeom prst="cloudCallout">
            <a:avLst>
              <a:gd name="adj1" fmla="val 69125"/>
              <a:gd name="adj2" fmla="val 23081"/>
            </a:avLst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noAutofit/>
          </a:bodyPr>
          <a:lstStyle/>
          <a:p>
            <a:pPr defTabSz="685800"/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23728" y="2028297"/>
            <a:ext cx="3869304" cy="17866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685800">
              <a:defRPr sz="36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pPr algn="l">
              <a:lnSpc>
                <a:spcPct val="120000"/>
              </a:lnSpc>
            </a:pP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    有条理地表达；适当使用表示先后顺序的连接词。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605" y="2787774"/>
            <a:ext cx="1010819" cy="1620795"/>
          </a:xfrm>
          <a:prstGeom prst="rect">
            <a:avLst/>
          </a:prstGeom>
        </p:spPr>
      </p:pic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316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47664" y="1491630"/>
            <a:ext cx="6984776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prstClr val="black"/>
                </a:solidFill>
                <a:latin typeface="+mn-ea"/>
              </a:rPr>
              <a:t>让我们一起交流一下吧！</a:t>
            </a:r>
            <a:endParaRPr lang="zh-CN" altLang="en-US" sz="4800" b="1" dirty="0">
              <a:solidFill>
                <a:prstClr val="black"/>
              </a:solidFill>
              <a:latin typeface="+mn-ea"/>
            </a:endParaRPr>
          </a:p>
        </p:txBody>
      </p:sp>
      <p:pic>
        <p:nvPicPr>
          <p:cNvPr id="5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97232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960837" y="742977"/>
          <a:ext cx="6192688" cy="43799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192688"/>
              </a:tblGrid>
              <a:tr h="51218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/>
                        <a:t>情况记录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512189">
                <a:tc>
                  <a:txBody>
                    <a:bodyPr/>
                    <a:lstStyle/>
                    <a:p>
                      <a:r>
                        <a:rPr lang="zh-CN" altLang="en-US" sz="27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跳皮筋、扔</a:t>
                      </a:r>
                      <a:r>
                        <a:rPr lang="zh-CN" altLang="en-US" sz="27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沙包、跳绳</a:t>
                      </a:r>
                      <a:r>
                        <a:rPr lang="en-US" altLang="zh-CN" sz="27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……</a:t>
                      </a:r>
                      <a:endParaRPr lang="zh-CN" altLang="en-US" sz="27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625835">
                <a:tc>
                  <a:txBody>
                    <a:bodyPr/>
                    <a:lstStyle/>
                    <a:p>
                      <a:r>
                        <a:rPr lang="zh-CN" altLang="en-US" sz="27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扔</a:t>
                      </a:r>
                      <a:r>
                        <a:rPr lang="zh-CN" altLang="en-US" sz="27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沙包。因为可以和很多小朋友一起玩。</a:t>
                      </a:r>
                      <a:endParaRPr lang="zh-CN" altLang="en-US" sz="27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2723768">
                <a:tc>
                  <a:txBody>
                    <a:bodyPr/>
                    <a:lstStyle/>
                    <a:p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 参</a:t>
                      </a:r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加者分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两组</a:t>
                      </a:r>
                      <a:r>
                        <a:rPr lang="en-US" altLang="zh-CN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——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扔</a:t>
                      </a:r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沙包、躲沙包。扔沙包的在两端，躲沙包的在中间。扔沙包的轮流用沙包打躲沙包的，被打中的退场。接住沙包多一条命。躲沙包的人全退场后，扔和躲的人互换，再开始玩。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-17462" y="742977"/>
          <a:ext cx="3005286" cy="43924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05286"/>
              </a:tblGrid>
              <a:tr h="1062225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dirty="0"/>
                        <a:t>提问对象</a:t>
                      </a:r>
                      <a:r>
                        <a:rPr lang="zh-CN" altLang="en-US" sz="2000"/>
                        <a:t>：奶奶</a:t>
                      </a:r>
                      <a:endParaRPr lang="en-US" altLang="zh-CN" sz="2000"/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kern="1200"/>
                        <a:t>提问内容：了解奶奶童年时爱玩的游戏</a:t>
                      </a:r>
                      <a:endParaRPr lang="zh-CN" altLang="en-US" sz="2000" b="1" kern="1200" dirty="0">
                        <a:solidFill>
                          <a:schemeClr val="l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/>
                </a:tc>
              </a:tr>
              <a:tr h="1110087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◇您小时候玩过哪些游戏？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1110087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◇您最喜欢哪个游戏？为什么？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1110087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◇这个游戏是怎么玩的？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51920" y="115676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示  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79513" y="1059582"/>
          <a:ext cx="8856982" cy="373803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1594"/>
                <a:gridCol w="2308673"/>
                <a:gridCol w="2193932"/>
                <a:gridCol w="3412783"/>
              </a:tblGrid>
              <a:tr h="357673">
                <a:tc gridSpan="4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点评人</a:t>
                      </a:r>
                      <a:r>
                        <a:rPr lang="zh-CN" altLang="en-US" sz="2800" dirty="0">
                          <a:latin typeface="黑体" panose="02010609060101010101" pitchFamily="49" charset="-122"/>
                          <a:ea typeface="黑体" panose="02010609060101010101" pitchFamily="49" charset="-122"/>
                          <a:sym typeface="Wingdings" panose="05000000000000000000" pitchFamily="2" charset="2"/>
                        </a:rPr>
                        <a:t>：（        ）</a:t>
                      </a:r>
                      <a:endParaRPr lang="zh-CN" altLang="en-US" sz="28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87"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我</a:t>
                      </a:r>
                      <a:r>
                        <a:rPr lang="zh-CN" altLang="en-US" sz="280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想点评（      ）的</a:t>
                      </a:r>
                      <a:r>
                        <a:rPr lang="zh-CN" altLang="en-US" sz="28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发言。</a:t>
                      </a:r>
                      <a:endParaRPr lang="zh-CN" altLang="en-US" sz="2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38671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发言</a:t>
                      </a:r>
                      <a:endParaRPr lang="zh-CN" altLang="en-US" sz="16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条理清晰</a:t>
                      </a:r>
                      <a:endParaRPr lang="en-US" altLang="zh-CN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endParaRPr lang="zh-CN" altLang="en-US" sz="1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姿态大方</a:t>
                      </a:r>
                      <a:endParaRPr lang="zh-CN" altLang="en-US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内容丰富，让人感兴趣</a:t>
                      </a:r>
                      <a:endParaRPr lang="zh-CN" altLang="en-US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71328"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共得（    ）个赞</a:t>
                      </a:r>
                      <a:endParaRPr lang="zh-CN" altLang="en-US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928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我的建议</a:t>
                      </a:r>
                      <a:endParaRPr lang="zh-CN" altLang="en-US" sz="2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zh-CN" altLang="en-US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313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994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236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917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598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556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237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918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3131840" y="-40202"/>
            <a:ext cx="2682766" cy="1016000"/>
            <a:chOff x="2702273" y="155979"/>
            <a:chExt cx="2682766" cy="1016000"/>
          </a:xfrm>
        </p:grpSpPr>
        <p:sp>
          <p:nvSpPr>
            <p:cNvPr id="5" name="矩形 4"/>
            <p:cNvSpPr/>
            <p:nvPr/>
          </p:nvSpPr>
          <p:spPr>
            <a:xfrm>
              <a:off x="3552486" y="587204"/>
              <a:ext cx="183255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ln w="0"/>
                  <a:latin typeface="黑体" panose="02010609060101010101" pitchFamily="49" charset="-122"/>
                  <a:ea typeface="黑体" panose="02010609060101010101" pitchFamily="49" charset="-122"/>
                </a:rPr>
                <a:t>交流评价</a:t>
              </a:r>
              <a:endParaRPr lang="zh-CN" altLang="en-US" sz="3200" b="1" dirty="0">
                <a:ln w="0"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6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2273" y="155979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1670</Words>
  <Application>WPS 演示</Application>
  <PresentationFormat>全屏显示(16:9)</PresentationFormat>
  <Paragraphs>163</Paragraphs>
  <Slides>26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</vt:lpstr>
      <vt:lpstr>宋体</vt:lpstr>
      <vt:lpstr>Wingdings</vt:lpstr>
      <vt:lpstr>楷体</vt:lpstr>
      <vt:lpstr>黑体</vt:lpstr>
      <vt:lpstr>微软雅黑</vt:lpstr>
      <vt:lpstr>Arial Unicode MS</vt:lpstr>
      <vt:lpstr>Calibri</vt:lpstr>
      <vt:lpstr>1_Office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Administrator</cp:lastModifiedBy>
  <cp:revision>124</cp:revision>
  <dcterms:created xsi:type="dcterms:W3CDTF">2017-03-17T02:28:00Z</dcterms:created>
  <dcterms:modified xsi:type="dcterms:W3CDTF">2024-12-12T01:19:09Z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5B538DEB7BD94A94A871072218A832F6_12</vt:lpwstr>
  </property>
</Properties>
</file>