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1038" r:id="rId2"/>
    <p:sldId id="545" r:id="rId3"/>
    <p:sldId id="1012" r:id="rId4"/>
    <p:sldId id="1023" r:id="rId5"/>
    <p:sldId id="1022" r:id="rId6"/>
    <p:sldId id="1010" r:id="rId7"/>
    <p:sldId id="1011" r:id="rId8"/>
    <p:sldId id="1039" r:id="rId9"/>
    <p:sldId id="991" r:id="rId10"/>
    <p:sldId id="1040" r:id="rId11"/>
    <p:sldId id="992" r:id="rId12"/>
    <p:sldId id="1041" r:id="rId13"/>
    <p:sldId id="1042" r:id="rId14"/>
    <p:sldId id="981" r:id="rId15"/>
    <p:sldId id="1013" r:id="rId16"/>
    <p:sldId id="1054" r:id="rId17"/>
    <p:sldId id="1014" r:id="rId18"/>
    <p:sldId id="1024" r:id="rId19"/>
    <p:sldId id="1043" r:id="rId20"/>
    <p:sldId id="982" r:id="rId21"/>
    <p:sldId id="1016" r:id="rId22"/>
    <p:sldId id="1044" r:id="rId23"/>
    <p:sldId id="1027" r:id="rId24"/>
    <p:sldId id="1028" r:id="rId25"/>
    <p:sldId id="1035" r:id="rId26"/>
    <p:sldId id="1045" r:id="rId27"/>
    <p:sldId id="1047" r:id="rId28"/>
    <p:sldId id="1046" r:id="rId29"/>
    <p:sldId id="1036" r:id="rId30"/>
    <p:sldId id="1048" r:id="rId31"/>
    <p:sldId id="1037" r:id="rId32"/>
    <p:sldId id="1049" r:id="rId33"/>
    <p:sldId id="1032" r:id="rId34"/>
    <p:sldId id="1033" r:id="rId35"/>
    <p:sldId id="968" r:id="rId36"/>
    <p:sldId id="970" r:id="rId37"/>
    <p:sldId id="1034" r:id="rId38"/>
    <p:sldId id="1053" r:id="rId39"/>
    <p:sldId id="1050" r:id="rId40"/>
    <p:sldId id="1052" r:id="rId41"/>
    <p:sldId id="1020" r:id="rId42"/>
    <p:sldId id="976" r:id="rId43"/>
  </p:sldIdLst>
  <p:sldSz cx="9144000" cy="5143500" type="screen16x9"/>
  <p:notesSz cx="6858000" cy="9144000"/>
  <p:embeddedFontLst>
    <p:embeddedFont>
      <p:font typeface="华文楷体" pitchFamily="2" charset="-122"/>
      <p:regular r:id="rId46"/>
    </p:embeddedFont>
    <p:embeddedFont>
      <p:font typeface="楷体" pitchFamily="49" charset="-122"/>
      <p:regular r:id="rId47"/>
    </p:embeddedFont>
    <p:embeddedFont>
      <p:font typeface="Calibri" pitchFamily="34" charset="0"/>
      <p:regular r:id="rId48"/>
      <p:bold r:id="rId49"/>
      <p:italic r:id="rId50"/>
      <p:boldItalic r:id="rId51"/>
    </p:embeddedFont>
    <p:embeddedFont>
      <p:font typeface="仿宋" pitchFamily="49" charset="-122"/>
      <p:regular r:id="rId52"/>
    </p:embeddedFont>
    <p:embeddedFont>
      <p:font typeface="黑体" pitchFamily="49" charset="-122"/>
      <p:regular r:id="rId5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29">
          <p15:clr>
            <a:srgbClr val="A4A3A4"/>
          </p15:clr>
        </p15:guide>
        <p15:guide id="2" pos="28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D0"/>
    <a:srgbClr val="FF6600"/>
    <a:srgbClr val="EE6060"/>
    <a:srgbClr val="00CC99"/>
    <a:srgbClr val="FF9F9F"/>
    <a:srgbClr val="FF0000"/>
    <a:srgbClr val="00CC66"/>
    <a:srgbClr val="009900"/>
    <a:srgbClr val="0070C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5" autoAdjust="0"/>
    <p:restoredTop sz="95244" autoAdjust="0"/>
  </p:normalViewPr>
  <p:slideViewPr>
    <p:cSldViewPr>
      <p:cViewPr varScale="1">
        <p:scale>
          <a:sx n="108" d="100"/>
          <a:sy n="108" d="100"/>
        </p:scale>
        <p:origin x="-756" y="-96"/>
      </p:cViewPr>
      <p:guideLst>
        <p:guide orient="horz" pos="1529"/>
        <p:guide pos="28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2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898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585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936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141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330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304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030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542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12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12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23春\课件\首页图背景图\19_副本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" r="13759" b="13015"/>
          <a:stretch/>
        </p:blipFill>
        <p:spPr bwMode="auto">
          <a:xfrm>
            <a:off x="16" y="0"/>
            <a:ext cx="914398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534"/>
            <a:ext cx="1282240" cy="50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731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534"/>
            <a:ext cx="1282240" cy="50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65" r:id="rId4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&#20116;&#35821;&#19979;-&#21407;&#25991;&#26391;&#35835;-&#22253;&#22320;1.mp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gif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microsoft.com/office/2007/relationships/hdphoto" Target="../media/hdphoto2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0DFA878-EFAE-38CF-5095-5B2E8E867476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QQ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5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88B500B-F5F0-7490-966E-6758F74BF084}"/>
              </a:ext>
            </a:extLst>
          </p:cNvPr>
          <p:cNvSpPr/>
          <p:nvPr/>
        </p:nvSpPr>
        <p:spPr>
          <a:xfrm>
            <a:off x="-1" y="1673217"/>
            <a:ext cx="9144493" cy="119068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95737" y="1630564"/>
            <a:ext cx="4608511" cy="120032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 dirty="0">
                <a:ln>
                  <a:solidFill>
                    <a:schemeClr val="tx1"/>
                  </a:solidFill>
                </a:ln>
              </a:rPr>
              <a:t>语文园地</a:t>
            </a:r>
          </a:p>
        </p:txBody>
      </p:sp>
      <p:sp>
        <p:nvSpPr>
          <p:cNvPr id="17" name="文本框 1"/>
          <p:cNvSpPr txBox="1"/>
          <p:nvPr/>
        </p:nvSpPr>
        <p:spPr>
          <a:xfrm>
            <a:off x="0" y="267494"/>
            <a:ext cx="3024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语文 五年级 下册</a:t>
            </a:r>
          </a:p>
        </p:txBody>
      </p:sp>
      <p:sp>
        <p:nvSpPr>
          <p:cNvPr id="11" name="文本框 1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76057" y="2934519"/>
            <a:ext cx="2592288" cy="646986"/>
          </a:xfrm>
          <a:prstGeom prst="flowChartAlternateProcess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latin typeface="宋体" charset="-122"/>
              </a:rPr>
              <a:t>第二课时</a:t>
            </a:r>
          </a:p>
        </p:txBody>
      </p:sp>
      <p:sp>
        <p:nvSpPr>
          <p:cNvPr id="12" name="文本框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580704" y="2931790"/>
            <a:ext cx="2592289" cy="646986"/>
          </a:xfrm>
          <a:prstGeom prst="flowChartAlternateProcess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latin typeface="宋体" charset="-122"/>
              </a:rPr>
              <a:t>第一课时</a:t>
            </a:r>
          </a:p>
        </p:txBody>
      </p:sp>
      <p:sp>
        <p:nvSpPr>
          <p:cNvPr id="13" name="iconfont-1191-870150"/>
          <p:cNvSpPr>
            <a:spLocks noChangeAspect="1"/>
          </p:cNvSpPr>
          <p:nvPr/>
        </p:nvSpPr>
        <p:spPr bwMode="auto">
          <a:xfrm>
            <a:off x="3779912" y="3076253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iconfont-1191-870150"/>
          <p:cNvSpPr>
            <a:spLocks noChangeAspect="1"/>
          </p:cNvSpPr>
          <p:nvPr/>
        </p:nvSpPr>
        <p:spPr bwMode="auto">
          <a:xfrm rot="10800000">
            <a:off x="1677505" y="3083341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iconfont-1191-870150"/>
          <p:cNvSpPr>
            <a:spLocks noChangeAspect="1"/>
          </p:cNvSpPr>
          <p:nvPr/>
        </p:nvSpPr>
        <p:spPr bwMode="auto">
          <a:xfrm>
            <a:off x="7280721" y="3063552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iconfont-1191-870150"/>
          <p:cNvSpPr>
            <a:spLocks noChangeAspect="1"/>
          </p:cNvSpPr>
          <p:nvPr/>
        </p:nvSpPr>
        <p:spPr bwMode="auto">
          <a:xfrm rot="10800000">
            <a:off x="5125938" y="3063552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729531" y="1563638"/>
            <a:ext cx="7564288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dirty="0">
                <a:latin typeface="+mj-ea"/>
                <a:ea typeface="+mj-ea"/>
              </a:rPr>
              <a:t>    在本单元课文的学习中，你是怎样体会文章思想感情的呢？说一说：你读本单元课文时体会到了怎样的思想感情？</a:t>
            </a:r>
            <a:endParaRPr kumimoji="1" lang="zh-CN" altLang="en-US" sz="32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80045"/>
            <a:ext cx="2816225" cy="715963"/>
            <a:chOff x="3131840" y="138336"/>
            <a:chExt cx="2816225" cy="715963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3131840" y="138336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charset="-122"/>
                </a:rPr>
                <a:t>第一课时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66549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13184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" name="图片 1">
            <a:extLst>
              <a:ext uri="{FF2B5EF4-FFF2-40B4-BE49-F238E27FC236}">
                <a16:creationId xmlns="" xmlns:a16="http://schemas.microsoft.com/office/drawing/2014/main" id="{1628F9BE-C397-5D30-011B-39A7307B5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796305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DF8A83D-EE3C-9C1C-E276-594D46E33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5830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5B7D2601-0D7D-BA87-FDFE-DAF1A07DADD9}"/>
              </a:ext>
            </a:extLst>
          </p:cNvPr>
          <p:cNvSpPr txBox="1"/>
          <p:nvPr/>
        </p:nvSpPr>
        <p:spPr>
          <a:xfrm>
            <a:off x="694432" y="7628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交流平台</a:t>
            </a:r>
          </a:p>
        </p:txBody>
      </p:sp>
    </p:spTree>
    <p:extLst>
      <p:ext uri="{BB962C8B-B14F-4D97-AF65-F5344CB8AC3E}">
        <p14:creationId xmlns:p14="http://schemas.microsoft.com/office/powerpoint/2010/main" val="2591192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2"/>
          <p:cNvSpPr txBox="1"/>
          <p:nvPr/>
        </p:nvSpPr>
        <p:spPr>
          <a:xfrm>
            <a:off x="1403648" y="1097365"/>
            <a:ext cx="7128792" cy="1569660"/>
          </a:xfrm>
          <a:prstGeom prst="wedgeRectCallout">
            <a:avLst>
              <a:gd name="adj1" fmla="val -53044"/>
              <a:gd name="adj2" fmla="val -7284"/>
            </a:avLst>
          </a:prstGeom>
          <a:solidFill>
            <a:schemeClr val="lt1">
              <a:alpha val="40000"/>
            </a:schemeClr>
          </a:solidFill>
          <a:ln w="12700">
            <a:solidFill>
              <a:srgbClr val="FF9F9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读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祖父的园子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时，从描写园中花草树木的句子中，我体会到了作者对园子的爱。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73276"/>
            <a:ext cx="899422" cy="1170481"/>
          </a:xfrm>
          <a:prstGeom prst="rect">
            <a:avLst/>
          </a:prstGeom>
        </p:spPr>
      </p:pic>
      <p:sp>
        <p:nvSpPr>
          <p:cNvPr id="11" name="文本框 2"/>
          <p:cNvSpPr txBox="1"/>
          <p:nvPr/>
        </p:nvSpPr>
        <p:spPr>
          <a:xfrm>
            <a:off x="552650" y="3075806"/>
            <a:ext cx="7232522" cy="1569660"/>
          </a:xfrm>
          <a:prstGeom prst="wedgeRectCallout">
            <a:avLst>
              <a:gd name="adj1" fmla="val 53916"/>
              <a:gd name="adj2" fmla="val -8498"/>
            </a:avLst>
          </a:prstGeom>
          <a:solidFill>
            <a:schemeClr val="lt1">
              <a:alpha val="4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梅花魂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中，外祖父谈梅花精神的句子，让我直接感受到了他对祖国的那份眷恋之情。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56496" y="3497326"/>
            <a:ext cx="894960" cy="114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92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11560" y="1203598"/>
            <a:ext cx="7992888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3200" b="1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    默读“交流平台”前两个学习伙伴的话，结合自己的阅读经验，小组内讨论：可以从哪里体会课文表达的思想感情？</a:t>
            </a:r>
          </a:p>
        </p:txBody>
      </p:sp>
    </p:spTree>
    <p:extLst>
      <p:ext uri="{BB962C8B-B14F-4D97-AF65-F5344CB8AC3E}">
        <p14:creationId xmlns:p14="http://schemas.microsoft.com/office/powerpoint/2010/main" val="702836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536" y="834847"/>
            <a:ext cx="8478520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读到《月是故乡明》中“我的小月亮，我永远忘不掉你”这句话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时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，我能直接感受到作者对故乡深深的怀念之情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" name="矩形标注 5"/>
          <p:cNvSpPr/>
          <p:nvPr/>
        </p:nvSpPr>
        <p:spPr>
          <a:xfrm>
            <a:off x="1115616" y="3435846"/>
            <a:ext cx="6768752" cy="646331"/>
          </a:xfrm>
          <a:prstGeom prst="wedgeRectCallout">
            <a:avLst>
              <a:gd name="adj1" fmla="val -4367"/>
              <a:gd name="adj2" fmla="val -142642"/>
            </a:avLst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solidFill>
                  <a:schemeClr val="tx1"/>
                </a:solidFill>
                <a:latin typeface="+mn-ea"/>
              </a:rPr>
              <a:t>从</a:t>
            </a:r>
            <a:r>
              <a:rPr lang="zh-CN" altLang="en-US" sz="3600" b="1" dirty="0">
                <a:solidFill>
                  <a:schemeClr val="tx1"/>
                </a:solidFill>
                <a:latin typeface="+mn-ea"/>
              </a:rPr>
              <a:t>直接抒发情感的语句中</a:t>
            </a:r>
            <a:r>
              <a:rPr lang="zh-CN" altLang="en-US" sz="3600" b="1">
                <a:solidFill>
                  <a:schemeClr val="tx1"/>
                </a:solidFill>
                <a:latin typeface="+mn-ea"/>
              </a:rPr>
              <a:t>体会</a:t>
            </a:r>
            <a:endParaRPr lang="zh-CN" altLang="en-US" sz="3600" b="1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203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67544" y="699542"/>
            <a:ext cx="8309783" cy="206210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读《祖父的园子》时，我从描写园子里的花草、虫子、鸟儿等事物的语句中，体会到了蕴含在字里行间的“我”对祖父和园子深沉的爱与怀念。</a:t>
            </a:r>
            <a:endParaRPr kumimoji="0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6" name="矩形标注 5"/>
          <p:cNvSpPr/>
          <p:nvPr/>
        </p:nvSpPr>
        <p:spPr>
          <a:xfrm flipH="1">
            <a:off x="539552" y="3435846"/>
            <a:ext cx="8136904" cy="646331"/>
          </a:xfrm>
          <a:prstGeom prst="wedgeRectCallout">
            <a:avLst>
              <a:gd name="adj1" fmla="val 22924"/>
              <a:gd name="adj2" fmla="val -122191"/>
            </a:avLst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+mn-ea"/>
              </a:rPr>
              <a:t>从</a:t>
            </a:r>
            <a:r>
              <a:rPr lang="zh-CN" altLang="en-US" sz="3600" b="1">
                <a:solidFill>
                  <a:schemeClr val="tx1"/>
                </a:solidFill>
                <a:latin typeface="+mn-ea"/>
              </a:rPr>
              <a:t>蕴</a:t>
            </a:r>
            <a:r>
              <a:rPr lang="zh-CN" altLang="en-US" sz="3600" b="1" dirty="0">
                <a:solidFill>
                  <a:schemeClr val="tx1"/>
                </a:solidFill>
                <a:latin typeface="+mn-ea"/>
              </a:rPr>
              <a:t>含在人、事、景</a:t>
            </a:r>
            <a:r>
              <a:rPr lang="zh-CN" altLang="en-US" sz="3600" b="1">
                <a:solidFill>
                  <a:schemeClr val="tx1"/>
                </a:solidFill>
                <a:latin typeface="+mn-ea"/>
              </a:rPr>
              <a:t>、物的描写中体会</a:t>
            </a:r>
            <a:endParaRPr lang="zh-CN" altLang="en-US" sz="3600" b="1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9417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566378" y="1131590"/>
            <a:ext cx="8011244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3200" b="1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    默读“交流平台”第三个学习伙伴的话，说一说：你读哪篇课文时把自己想象成文中的“我”了？因此体会到了什么思想感情？</a:t>
            </a:r>
          </a:p>
        </p:txBody>
      </p:sp>
    </p:spTree>
    <p:extLst>
      <p:ext uri="{BB962C8B-B14F-4D97-AF65-F5344CB8AC3E}">
        <p14:creationId xmlns:p14="http://schemas.microsoft.com/office/powerpoint/2010/main" val="297194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"/>
          <p:cNvSpPr txBox="1"/>
          <p:nvPr/>
        </p:nvSpPr>
        <p:spPr>
          <a:xfrm>
            <a:off x="1468388" y="1112937"/>
            <a:ext cx="7232522" cy="2931572"/>
          </a:xfrm>
          <a:prstGeom prst="wedgeRectCallout">
            <a:avLst>
              <a:gd name="adj1" fmla="val -53307"/>
              <a:gd name="adj2" fmla="val -4360"/>
            </a:avLst>
          </a:prstGeom>
          <a:solidFill>
            <a:schemeClr val="lt1">
              <a:alpha val="4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读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慈母情深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时，我将自己想象成文中的儿子，体会到了看到母亲工作的场景和拿到母亲给的钱时，“我”与母亲之间的深情。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4837" y="2067694"/>
            <a:ext cx="855092" cy="13710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83568" y="1048256"/>
            <a:ext cx="7956884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 默读“交流平台”第四个学习伙伴的话，说一说：你读哪篇课文时也通过有感情地朗读，体会到了更深的感情</a:t>
            </a:r>
            <a:r>
              <a:rPr kumimoji="1" lang="en-US" altLang="zh-CN" sz="3200" b="1" spc="330" dirty="0">
                <a:latin typeface="+mn-ea"/>
              </a:rPr>
              <a:t>?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10525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"/>
          <p:cNvSpPr txBox="1"/>
          <p:nvPr/>
        </p:nvSpPr>
        <p:spPr>
          <a:xfrm>
            <a:off x="1468388" y="987574"/>
            <a:ext cx="7232522" cy="2931572"/>
          </a:xfrm>
          <a:prstGeom prst="wedgeRectCallout">
            <a:avLst>
              <a:gd name="adj1" fmla="val -53571"/>
              <a:gd name="adj2" fmla="val -2735"/>
            </a:avLst>
          </a:prstGeom>
          <a:solidFill>
            <a:schemeClr val="lt1">
              <a:alpha val="40000"/>
            </a:schemeClr>
          </a:solidFill>
          <a:ln w="12700">
            <a:solidFill>
              <a:srgbClr val="FF9F9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读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珍珠鸟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时，我通过有感情地朗读，既感受到了小鸟的可爱，也在朗读过程中更深地体会到了作者对小鸟的喜爱之情。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1995686"/>
            <a:ext cx="1152000" cy="1396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163564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307457" y="-58343"/>
            <a:ext cx="2560687" cy="1022377"/>
            <a:chOff x="1037307" y="51470"/>
            <a:chExt cx="2560687" cy="1022377"/>
          </a:xfrm>
        </p:grpSpPr>
        <p:pic>
          <p:nvPicPr>
            <p:cNvPr id="4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7307" y="51470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016969" y="427516"/>
              <a:ext cx="15810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黑体" panose="02010609060101010101" pitchFamily="49" charset="-122"/>
                  <a:ea typeface="黑体" panose="02010609060101010101" pitchFamily="49" charset="-122"/>
                </a:rPr>
                <a:t>总  结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6764" y="2100372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从直接抒发感情的语句中体会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764" y="2755166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从对人、事、景、物的描写中体会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764" y="3409960"/>
            <a:ext cx="8237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把自己想象成文中的“我”，身临其境地体会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764" y="4064754"/>
            <a:ext cx="8247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通过有感情地朗读课文，加深对情感的体会</a:t>
            </a:r>
          </a:p>
        </p:txBody>
      </p:sp>
      <p:sp>
        <p:nvSpPr>
          <p:cNvPr id="3" name="矩形 2"/>
          <p:cNvSpPr/>
          <p:nvPr/>
        </p:nvSpPr>
        <p:spPr>
          <a:xfrm>
            <a:off x="896764" y="1276226"/>
            <a:ext cx="7134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+mn-ea"/>
              </a:rPr>
              <a:t>体会课文表达的思想感情的方法：</a:t>
            </a:r>
          </a:p>
        </p:txBody>
      </p:sp>
    </p:spTree>
    <p:extLst>
      <p:ext uri="{BB962C8B-B14F-4D97-AF65-F5344CB8AC3E}">
        <p14:creationId xmlns:p14="http://schemas.microsoft.com/office/powerpoint/2010/main" val="261482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7" grpId="1"/>
      <p:bldP spid="8" grpId="1"/>
      <p:bldP spid="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24" y="413425"/>
            <a:ext cx="2723939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3" y="413425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4"/>
          <p:cNvSpPr txBox="1"/>
          <p:nvPr/>
        </p:nvSpPr>
        <p:spPr>
          <a:xfrm>
            <a:off x="773755" y="36965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547664" y="3187338"/>
            <a:ext cx="6480720" cy="1387971"/>
            <a:chOff x="2483768" y="3003798"/>
            <a:chExt cx="6480720" cy="1387971"/>
          </a:xfrm>
          <a:noFill/>
        </p:grpSpPr>
        <p:sp>
          <p:nvSpPr>
            <p:cNvPr id="13" name="云形标注 12"/>
            <p:cNvSpPr/>
            <p:nvPr/>
          </p:nvSpPr>
          <p:spPr>
            <a:xfrm>
              <a:off x="2692225" y="3003798"/>
              <a:ext cx="5760640" cy="1387971"/>
            </a:xfrm>
            <a:prstGeom prst="cloudCallout">
              <a:avLst>
                <a:gd name="adj1" fmla="val -29428"/>
                <a:gd name="adj2" fmla="val -65991"/>
              </a:avLst>
            </a:prstGeom>
            <a:grpFill/>
            <a:ln w="127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83768" y="3356151"/>
              <a:ext cx="6480720" cy="68326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indent="720000">
                <a:lnSpc>
                  <a:spcPct val="120000"/>
                </a:lnSpc>
              </a:pPr>
              <a:r>
                <a:rPr lang="zh-CN" altLang="en-US" sz="3200" b="1"/>
                <a:t>阅读题干，明确题目要求</a:t>
              </a:r>
            </a:p>
          </p:txBody>
        </p:sp>
      </p:grpSp>
      <p:sp>
        <p:nvSpPr>
          <p:cNvPr id="12" name="文本框 2"/>
          <p:cNvSpPr txBox="1"/>
          <p:nvPr/>
        </p:nvSpPr>
        <p:spPr>
          <a:xfrm>
            <a:off x="763625" y="1488089"/>
            <a:ext cx="7908870" cy="113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800" dirty="0">
                <a:latin typeface="+mn-ea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dirty="0">
                <a:solidFill>
                  <a:srgbClr val="FF6600"/>
                </a:solidFill>
                <a:latin typeface="+mn-ea"/>
                <a:cs typeface="楷体" panose="02010609060101010101" pitchFamily="49" charset="-122"/>
                <a:sym typeface="+mn-ea"/>
              </a:rPr>
              <a:t>●</a:t>
            </a:r>
            <a:r>
              <a:rPr lang="zh-CN" altLang="en-US" sz="2800" b="1" dirty="0">
                <a:latin typeface="+mn-ea"/>
                <a:cs typeface="楷体" panose="02010609060101010101" pitchFamily="49" charset="-122"/>
              </a:rPr>
              <a:t>读下面的句子，想象句中描写的情景，再从下列词语中选择一个，照样子说一说。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355976" y="2033129"/>
            <a:ext cx="33843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740982" y="2599184"/>
            <a:ext cx="220728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14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1524" y="1779662"/>
            <a:ext cx="83189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EE6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◇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太阳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光芒四射，亮得使人睁不开眼睛，亮得蚯蚓</a:t>
            </a:r>
            <a:endParaRPr 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不敢钻出地面来，蝙蝠不敢从黑暗的地方飞出来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EE6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◇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八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月，天多热。鸡热得耷拉着翅膀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狗热得吐出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舌头，蝉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热得不知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如何是好。</a:t>
            </a:r>
          </a:p>
        </p:txBody>
      </p:sp>
      <p:sp>
        <p:nvSpPr>
          <p:cNvPr id="14" name="椭圆 13"/>
          <p:cNvSpPr/>
          <p:nvPr/>
        </p:nvSpPr>
        <p:spPr>
          <a:xfrm>
            <a:off x="3377344" y="1822190"/>
            <a:ext cx="504056" cy="469868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06286" y="2687603"/>
            <a:ext cx="425554" cy="469868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3532" y="530678"/>
            <a:ext cx="8246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/>
            <a:r>
              <a:rPr lang="zh-CN" altLang="en-US" sz="3200" b="1" dirty="0">
                <a:solidFill>
                  <a:prstClr val="black"/>
                </a:solidFill>
                <a:latin typeface="宋体"/>
              </a:rPr>
              <a:t>    默读例句，思考两个例句分别写了什么，找出关键词。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211960" y="3441696"/>
            <a:ext cx="4677273" cy="1656184"/>
            <a:chOff x="3555001" y="474567"/>
            <a:chExt cx="3726709" cy="1694378"/>
          </a:xfrm>
        </p:grpSpPr>
        <p:sp>
          <p:nvSpPr>
            <p:cNvPr id="27" name="云形标注 26"/>
            <p:cNvSpPr/>
            <p:nvPr/>
          </p:nvSpPr>
          <p:spPr>
            <a:xfrm>
              <a:off x="3555001" y="474567"/>
              <a:ext cx="3726709" cy="1694378"/>
            </a:xfrm>
            <a:prstGeom prst="cloudCallout">
              <a:avLst>
                <a:gd name="adj1" fmla="val -50079"/>
                <a:gd name="adj2" fmla="val -37299"/>
              </a:avLst>
            </a:prstGeom>
            <a:noFill/>
            <a:ln>
              <a:solidFill>
                <a:srgbClr val="92D050"/>
              </a:solidFill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endParaRPr lang="zh-CN" altLang="en-US" sz="2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877023" y="817569"/>
              <a:ext cx="2998571" cy="976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685800"/>
              <a:r>
                <a:rPr lang="zh-CN" altLang="en-US" sz="2800" b="1" dirty="0">
                  <a:solidFill>
                    <a:prstClr val="black"/>
                  </a:solidFill>
                  <a:latin typeface="宋体"/>
                </a:rPr>
                <a:t>    有感情地朗读例句，边读边想象情景。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971600" y="1641615"/>
            <a:ext cx="7488832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/>
              </a:rPr>
              <a:t>    再次默读例句，思考：</a:t>
            </a:r>
            <a:r>
              <a:rPr lang="zh-CN" altLang="en-US" sz="3200" b="1">
                <a:latin typeface="+mn-ea"/>
                <a:cs typeface="楷体" panose="02010609060101010101" pitchFamily="49" charset="-122"/>
              </a:rPr>
              <a:t>围绕</a:t>
            </a:r>
            <a:r>
              <a:rPr lang="zh-CN" altLang="en-US" sz="3200" b="1" dirty="0">
                <a:latin typeface="+mn-ea"/>
                <a:cs typeface="楷体" panose="02010609060101010101" pitchFamily="49" charset="-122"/>
              </a:rPr>
              <a:t>关键词，例句从哪些角度进行了描写？</a:t>
            </a: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6" y="135432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956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6247" y="843558"/>
            <a:ext cx="8088201" cy="1786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太阳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光芒四射，亮得使人睁不开眼睛，亮</a:t>
            </a:r>
            <a:endParaRPr 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得蚯蚓不敢钻出地面来，蝙蝠不敢从黑暗</a:t>
            </a:r>
            <a:endParaRPr 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的地方飞出来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830656" y="935151"/>
            <a:ext cx="504056" cy="469868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矩形标注 3"/>
          <p:cNvSpPr/>
          <p:nvPr/>
        </p:nvSpPr>
        <p:spPr>
          <a:xfrm>
            <a:off x="827584" y="3175951"/>
            <a:ext cx="7886900" cy="1077218"/>
          </a:xfrm>
          <a:prstGeom prst="wedgeRectCallout">
            <a:avLst>
              <a:gd name="adj1" fmla="val -50100"/>
              <a:gd name="adj2" fmla="val 24745"/>
            </a:avLst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solidFill>
                  <a:schemeClr val="tx1"/>
                </a:solidFill>
                <a:latin typeface="+mn-ea"/>
              </a:rPr>
              <a:t>    从人、蚯蚓、蝙蝠的表现来写太阳光的强烈。</a:t>
            </a:r>
          </a:p>
        </p:txBody>
      </p:sp>
    </p:spTree>
    <p:extLst>
      <p:ext uri="{BB962C8B-B14F-4D97-AF65-F5344CB8AC3E}">
        <p14:creationId xmlns:p14="http://schemas.microsoft.com/office/powerpoint/2010/main" val="91156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3528" y="771550"/>
            <a:ext cx="8424936" cy="1281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八月，天多热。鸡热得耷拉着翅膀，狗热得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吐出舌头，蝉热得不知如何是好。</a:t>
            </a:r>
          </a:p>
        </p:txBody>
      </p:sp>
      <p:sp>
        <p:nvSpPr>
          <p:cNvPr id="15" name="椭圆 14"/>
          <p:cNvSpPr/>
          <p:nvPr/>
        </p:nvSpPr>
        <p:spPr>
          <a:xfrm>
            <a:off x="2857984" y="913972"/>
            <a:ext cx="437338" cy="469868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矩形标注 16"/>
          <p:cNvSpPr/>
          <p:nvPr/>
        </p:nvSpPr>
        <p:spPr>
          <a:xfrm>
            <a:off x="539552" y="2859782"/>
            <a:ext cx="8064896" cy="1195712"/>
          </a:xfrm>
          <a:prstGeom prst="wedgeRectCallout">
            <a:avLst>
              <a:gd name="adj1" fmla="val -50100"/>
              <a:gd name="adj2" fmla="val 24745"/>
            </a:avLst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+mn-ea"/>
              </a:rPr>
              <a:t>    从鸡、狗、蝉这三种小动物的表现来写天气热的程度。</a:t>
            </a:r>
          </a:p>
        </p:txBody>
      </p:sp>
    </p:spTree>
    <p:extLst>
      <p:ext uri="{BB962C8B-B14F-4D97-AF65-F5344CB8AC3E}">
        <p14:creationId xmlns:p14="http://schemas.microsoft.com/office/powerpoint/2010/main" val="397679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36699" y="1403272"/>
            <a:ext cx="7870601" cy="137268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    它们都是先点明某个情景突出的特点，再描述体现这一特点的不同表现。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667595" y="79158"/>
            <a:ext cx="3988540" cy="1016000"/>
            <a:chOff x="2051720" y="475630"/>
            <a:chExt cx="3988540" cy="1016000"/>
          </a:xfrm>
        </p:grpSpPr>
        <p:sp>
          <p:nvSpPr>
            <p:cNvPr id="5" name="矩形标注 4"/>
            <p:cNvSpPr/>
            <p:nvPr/>
          </p:nvSpPr>
          <p:spPr>
            <a:xfrm>
              <a:off x="2959724" y="783744"/>
              <a:ext cx="3080536" cy="646331"/>
            </a:xfrm>
            <a:prstGeom prst="wedgeRectCallout">
              <a:avLst>
                <a:gd name="adj1" fmla="val -50100"/>
                <a:gd name="adj2" fmla="val 24745"/>
              </a:avLst>
            </a:prstGeom>
            <a:noFill/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你发现了吗？</a:t>
              </a:r>
              <a:endPara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475630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文本框 6"/>
          <p:cNvSpPr txBox="1"/>
          <p:nvPr/>
        </p:nvSpPr>
        <p:spPr>
          <a:xfrm>
            <a:off x="636700" y="2859782"/>
            <a:ext cx="7870600" cy="12818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    从不同方面描述一种状态，能将这种状态写得形象、生动、具体。</a:t>
            </a:r>
          </a:p>
        </p:txBody>
      </p:sp>
    </p:spTree>
    <p:extLst>
      <p:ext uri="{BB962C8B-B14F-4D97-AF65-F5344CB8AC3E}">
        <p14:creationId xmlns:p14="http://schemas.microsoft.com/office/powerpoint/2010/main" val="254482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2"/>
          <p:cNvSpPr txBox="1"/>
          <p:nvPr/>
        </p:nvSpPr>
        <p:spPr>
          <a:xfrm>
            <a:off x="592303" y="555526"/>
            <a:ext cx="7959394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/>
              </a:rPr>
              <a:t>    读一读下面的六个词语，回忆生活中见到的具有这些特点的情景，再选择一种情景说一说</a:t>
            </a:r>
            <a:r>
              <a:rPr lang="zh-CN" altLang="en-US" sz="3200" b="1" dirty="0">
                <a:latin typeface="+mn-ea"/>
              </a:rPr>
              <a:t>。</a:t>
            </a:r>
            <a:endParaRPr lang="zh-CN" altLang="en-US" sz="3200" b="1" dirty="0">
              <a:latin typeface="+mn-ea"/>
              <a:cs typeface="楷体" panose="02010609060101010101" pitchFamily="49" charset="-122"/>
            </a:endParaRPr>
          </a:p>
        </p:txBody>
      </p:sp>
      <p:sp>
        <p:nvSpPr>
          <p:cNvPr id="14" name="十二角星 13"/>
          <p:cNvSpPr/>
          <p:nvPr/>
        </p:nvSpPr>
        <p:spPr>
          <a:xfrm>
            <a:off x="827883" y="3577153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忙</a:t>
            </a:r>
          </a:p>
        </p:txBody>
      </p:sp>
      <p:sp>
        <p:nvSpPr>
          <p:cNvPr id="15" name="十二角星 14"/>
          <p:cNvSpPr/>
          <p:nvPr/>
        </p:nvSpPr>
        <p:spPr>
          <a:xfrm>
            <a:off x="2166630" y="2787774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冷</a:t>
            </a:r>
          </a:p>
        </p:txBody>
      </p:sp>
      <p:sp>
        <p:nvSpPr>
          <p:cNvPr id="16" name="十二角星 15"/>
          <p:cNvSpPr/>
          <p:nvPr/>
        </p:nvSpPr>
        <p:spPr>
          <a:xfrm>
            <a:off x="3505377" y="3577153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吵</a:t>
            </a:r>
          </a:p>
        </p:txBody>
      </p:sp>
      <p:sp>
        <p:nvSpPr>
          <p:cNvPr id="17" name="十二角星 16"/>
          <p:cNvSpPr/>
          <p:nvPr/>
        </p:nvSpPr>
        <p:spPr>
          <a:xfrm>
            <a:off x="4844124" y="2787774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静</a:t>
            </a:r>
          </a:p>
        </p:txBody>
      </p:sp>
      <p:sp>
        <p:nvSpPr>
          <p:cNvPr id="18" name="十二角星 17"/>
          <p:cNvSpPr/>
          <p:nvPr/>
        </p:nvSpPr>
        <p:spPr>
          <a:xfrm>
            <a:off x="6182871" y="3577153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快</a:t>
            </a:r>
          </a:p>
        </p:txBody>
      </p:sp>
      <p:sp>
        <p:nvSpPr>
          <p:cNvPr id="19" name="十二角星 18"/>
          <p:cNvSpPr/>
          <p:nvPr/>
        </p:nvSpPr>
        <p:spPr>
          <a:xfrm>
            <a:off x="7521619" y="2787774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辣</a:t>
            </a:r>
          </a:p>
        </p:txBody>
      </p:sp>
    </p:spTree>
    <p:extLst>
      <p:ext uri="{BB962C8B-B14F-4D97-AF65-F5344CB8AC3E}">
        <p14:creationId xmlns:p14="http://schemas.microsoft.com/office/powerpoint/2010/main" val="480120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4636" y="2006827"/>
            <a:ext cx="8854727" cy="265303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indent="720090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今天真冷啊！马路上的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行人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变少了，几乎每个人都围上了厚厚的围巾，连跟着主人散步的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小狗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都穿上了厚厚的棉衣服，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小朋友们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的脸蛋冻得红扑扑的，就像两个红苹果。</a:t>
            </a:r>
          </a:p>
        </p:txBody>
      </p:sp>
      <p:sp>
        <p:nvSpPr>
          <p:cNvPr id="5" name="十二角星 4"/>
          <p:cNvSpPr/>
          <p:nvPr/>
        </p:nvSpPr>
        <p:spPr>
          <a:xfrm>
            <a:off x="3995935" y="943352"/>
            <a:ext cx="866805" cy="866805"/>
          </a:xfrm>
          <a:prstGeom prst="star12">
            <a:avLst/>
          </a:prstGeom>
          <a:solidFill>
            <a:srgbClr val="00B050">
              <a:alpha val="65000"/>
            </a:srgb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冷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5616" y="747138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示例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31" y="284722"/>
            <a:ext cx="1206908" cy="1206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539552" y="1131590"/>
            <a:ext cx="8208912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b="1" dirty="0">
                <a:latin typeface="+mn-ea"/>
              </a:rPr>
              <a:t>    上节课我们在“交流平台”中学会了体会课文思想感情的方法，在“词句段运用”中学会了想象句子描写的情境，并仿说了句子。这节课我们继续学习“词句段运用”和“日积月累”。</a:t>
            </a:r>
            <a:endParaRPr kumimoji="1" lang="zh-CN" altLang="en-US" sz="3200" b="1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63888" y="127595"/>
            <a:ext cx="2816225" cy="715963"/>
            <a:chOff x="3131840" y="147861"/>
            <a:chExt cx="2816225" cy="715963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3131840" y="147861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66549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13184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1699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24" y="413425"/>
            <a:ext cx="262248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538994" y="1563638"/>
            <a:ext cx="8124540" cy="2150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13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宋体"/>
              </a:rPr>
              <a:t>    逐句朗读句子，边读边思考句子的意思，并进行概括：每段话主要讲了什么？</a:t>
            </a:r>
          </a:p>
        </p:txBody>
      </p:sp>
      <p:pic>
        <p:nvPicPr>
          <p:cNvPr id="10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3" y="413425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4"/>
          <p:cNvSpPr txBox="1"/>
          <p:nvPr/>
        </p:nvSpPr>
        <p:spPr>
          <a:xfrm>
            <a:off x="745180" y="36965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</a:p>
        </p:txBody>
      </p:sp>
    </p:spTree>
    <p:extLst>
      <p:ext uri="{BB962C8B-B14F-4D97-AF65-F5344CB8AC3E}">
        <p14:creationId xmlns:p14="http://schemas.microsoft.com/office/powerpoint/2010/main" val="1576334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1520" y="627534"/>
            <a:ext cx="842297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3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在风光旖旎的瑞士莱芒湖上，在无边无垠的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非洲大沙漠中，在碧波万顷的大海中，在巍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峨雄奇的高山上，我都看到过月亮。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比之下，我感到这些广阔世界的大月亮，无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论如何比不上我那心爱的小月亮。</a:t>
            </a:r>
            <a:endParaRPr lang="zh-CN" altLang="en-US" sz="3600" b="1" spc="-1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1763688" y="3651870"/>
            <a:ext cx="5904656" cy="7103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“我”心爱的小月亮最美。</a:t>
            </a:r>
          </a:p>
        </p:txBody>
      </p:sp>
    </p:spTree>
    <p:extLst>
      <p:ext uri="{BB962C8B-B14F-4D97-AF65-F5344CB8AC3E}">
        <p14:creationId xmlns:p14="http://schemas.microsoft.com/office/powerpoint/2010/main" val="211022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8"/>
          <p:cNvSpPr txBox="1"/>
          <p:nvPr/>
        </p:nvSpPr>
        <p:spPr>
          <a:xfrm>
            <a:off x="519813" y="2427734"/>
            <a:ext cx="7940620" cy="1786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>
                <a:solidFill>
                  <a:srgbClr val="FF6600"/>
                </a:solidFill>
              </a:rPr>
              <a:t>◇</a:t>
            </a:r>
            <a:r>
              <a:rPr sz="3200" dirty="0" err="1"/>
              <a:t>虽然姑爹小船上盖的只是破旧的</a:t>
            </a:r>
            <a:r>
              <a:rPr lang="zh-CN" altLang="zh-CN" sz="3200" dirty="0"/>
              <a:t>篷</a:t>
            </a:r>
            <a:r>
              <a:rPr sz="3200" dirty="0"/>
              <a:t>，</a:t>
            </a:r>
            <a:r>
              <a:rPr sz="3200" dirty="0" err="1"/>
              <a:t>远比</a:t>
            </a:r>
            <a:endParaRPr lang="en-US" sz="3200" dirty="0"/>
          </a:p>
          <a:p>
            <a:r>
              <a:rPr lang="en-US" sz="3200" dirty="0"/>
              <a:t>  </a:t>
            </a:r>
            <a:r>
              <a:rPr sz="3200" dirty="0" err="1"/>
              <a:t>不上绍兴的</a:t>
            </a:r>
            <a:r>
              <a:rPr lang="zh-CN" sz="3200" dirty="0"/>
              <a:t>乌篷</a:t>
            </a:r>
            <a:r>
              <a:rPr sz="3200" dirty="0"/>
              <a:t>船精致，但</a:t>
            </a:r>
            <a:r>
              <a:rPr lang="zh-CN" sz="3200" dirty="0"/>
              <a:t>姑</a:t>
            </a:r>
            <a:r>
              <a:rPr sz="3200" dirty="0" err="1"/>
              <a:t>爹的小渔船</a:t>
            </a:r>
            <a:endParaRPr lang="en-US" sz="3200" dirty="0"/>
          </a:p>
          <a:p>
            <a:r>
              <a:rPr lang="en-US" sz="3200" dirty="0"/>
              <a:t>  </a:t>
            </a:r>
            <a:r>
              <a:rPr sz="3200" dirty="0" err="1"/>
              <a:t>仍然是那么亲切，那么难忘</a:t>
            </a:r>
            <a:r>
              <a:rPr sz="3200" dirty="0"/>
              <a:t>…</a:t>
            </a:r>
            <a:r>
              <a:rPr sz="3200" dirty="0">
                <a:sym typeface="+mn-ea"/>
              </a:rPr>
              <a:t>…</a:t>
            </a:r>
            <a:endParaRPr sz="3200" dirty="0"/>
          </a:p>
        </p:txBody>
      </p:sp>
      <p:sp>
        <p:nvSpPr>
          <p:cNvPr id="9" name="文本框 1"/>
          <p:cNvSpPr txBox="1"/>
          <p:nvPr/>
        </p:nvSpPr>
        <p:spPr>
          <a:xfrm>
            <a:off x="519812" y="483518"/>
            <a:ext cx="7940620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>
                <a:solidFill>
                  <a:srgbClr val="FF6600"/>
                </a:solidFill>
                <a:sym typeface="+mn-ea"/>
              </a:rPr>
              <a:t>◇</a:t>
            </a:r>
            <a:r>
              <a:rPr sz="3200" dirty="0" err="1">
                <a:sym typeface="+mn-ea"/>
              </a:rPr>
              <a:t>这里的桂花再香，也比不上家乡院子里的</a:t>
            </a:r>
            <a:endParaRPr lang="en-US" sz="3200" dirty="0">
              <a:sym typeface="+mn-ea"/>
            </a:endParaRPr>
          </a:p>
          <a:p>
            <a:r>
              <a:rPr lang="en-US" sz="3200" dirty="0">
                <a:sym typeface="+mn-ea"/>
              </a:rPr>
              <a:t>  </a:t>
            </a:r>
            <a:r>
              <a:rPr sz="3200" dirty="0" err="1">
                <a:sym typeface="+mn-ea"/>
              </a:rPr>
              <a:t>桂花</a:t>
            </a:r>
            <a:r>
              <a:rPr sz="3200" dirty="0">
                <a:sym typeface="+mn-ea"/>
              </a:rPr>
              <a:t>。</a:t>
            </a:r>
            <a:endParaRPr lang="zh-CN" altLang="en-US" sz="3200" dirty="0"/>
          </a:p>
        </p:txBody>
      </p:sp>
      <p:sp>
        <p:nvSpPr>
          <p:cNvPr id="12" name="文本框 6"/>
          <p:cNvSpPr txBox="1"/>
          <p:nvPr/>
        </p:nvSpPr>
        <p:spPr>
          <a:xfrm>
            <a:off x="2121654" y="1687228"/>
            <a:ext cx="4574581" cy="73250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家乡院子里的桂花最香。</a:t>
            </a:r>
          </a:p>
        </p:txBody>
      </p:sp>
      <p:sp>
        <p:nvSpPr>
          <p:cNvPr id="13" name="文本框 6"/>
          <p:cNvSpPr txBox="1"/>
          <p:nvPr/>
        </p:nvSpPr>
        <p:spPr>
          <a:xfrm>
            <a:off x="2022811" y="4293728"/>
            <a:ext cx="4934622" cy="73250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姑爹的小渔船亲切、难忘。</a:t>
            </a:r>
          </a:p>
        </p:txBody>
      </p:sp>
    </p:spTree>
    <p:extLst>
      <p:ext uri="{BB962C8B-B14F-4D97-AF65-F5344CB8AC3E}">
        <p14:creationId xmlns:p14="http://schemas.microsoft.com/office/powerpoint/2010/main" val="345418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755576" y="1677926"/>
            <a:ext cx="7776864" cy="16244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600" b="1" spc="330" dirty="0">
                <a:latin typeface="+mn-ea"/>
              </a:rPr>
              <a:t>    读下面的三组句子，和原句相比，说一说：你体会到了什么？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E311CEB-3525-9DE9-F997-19B4B9769E4D}"/>
              </a:ext>
            </a:extLst>
          </p:cNvPr>
          <p:cNvSpPr txBox="1"/>
          <p:nvPr/>
        </p:nvSpPr>
        <p:spPr>
          <a:xfrm>
            <a:off x="3779912" y="627534"/>
            <a:ext cx="2411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3600" b="1" i="0" u="none" strike="noStrike" kern="1200" cap="none" spc="3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对比朗读</a:t>
            </a:r>
            <a:endParaRPr lang="zh-CN" altLang="en-US" sz="2000" dirty="0"/>
          </a:p>
        </p:txBody>
      </p:sp>
      <p:pic>
        <p:nvPicPr>
          <p:cNvPr id="6" name="图片 6">
            <a:extLst>
              <a:ext uri="{FF2B5EF4-FFF2-40B4-BE49-F238E27FC236}">
                <a16:creationId xmlns="" xmlns:a16="http://schemas.microsoft.com/office/drawing/2014/main" id="{4F05EF02-3A88-5A25-E49F-9D0A35885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304" y="245895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178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9512" y="566620"/>
            <a:ext cx="8784976" cy="296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在风光旖旎的瑞士莱芒湖上，在无边无垠的非洲大沙漠中，在碧波万顷的大海中，在巍峨雄奇的高山上，我都看到过月亮。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对比之下，我感到这些广阔世界的大月亮，无论如何比不上我那心爱的小月亮。</a:t>
            </a:r>
            <a:endParaRPr lang="zh-CN" altLang="en-US" sz="3200" b="1" spc="-1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文本框 1"/>
          <p:cNvSpPr txBox="1"/>
          <p:nvPr/>
        </p:nvSpPr>
        <p:spPr>
          <a:xfrm>
            <a:off x="467544" y="3767169"/>
            <a:ext cx="525658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 我最喜欢心爱的小月亮</a:t>
            </a:r>
            <a:r>
              <a:rPr sz="3200" dirty="0">
                <a:sym typeface="+mn-ea"/>
              </a:rPr>
              <a:t>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749412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8"/>
          <p:cNvSpPr txBox="1"/>
          <p:nvPr/>
        </p:nvSpPr>
        <p:spPr>
          <a:xfrm>
            <a:off x="0" y="1252105"/>
            <a:ext cx="8784976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   家乡院子里的桂花最香。</a:t>
            </a:r>
            <a:endParaRPr sz="3200" dirty="0"/>
          </a:p>
        </p:txBody>
      </p:sp>
      <p:sp>
        <p:nvSpPr>
          <p:cNvPr id="9" name="文本框 1"/>
          <p:cNvSpPr txBox="1"/>
          <p:nvPr/>
        </p:nvSpPr>
        <p:spPr>
          <a:xfrm>
            <a:off x="144016" y="598817"/>
            <a:ext cx="9324528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sz="3200" dirty="0" err="1">
                <a:sym typeface="+mn-ea"/>
              </a:rPr>
              <a:t>这里的桂花再香，也比不上家乡院子里的桂花</a:t>
            </a:r>
            <a:r>
              <a:rPr sz="3200" dirty="0">
                <a:sym typeface="+mn-ea"/>
              </a:rPr>
              <a:t>。</a:t>
            </a:r>
            <a:endParaRPr lang="zh-CN" altLang="en-US" sz="3200" dirty="0"/>
          </a:p>
        </p:txBody>
      </p:sp>
      <p:sp>
        <p:nvSpPr>
          <p:cNvPr id="6" name="文本框 18"/>
          <p:cNvSpPr txBox="1"/>
          <p:nvPr/>
        </p:nvSpPr>
        <p:spPr>
          <a:xfrm>
            <a:off x="125368" y="2030886"/>
            <a:ext cx="8983136" cy="18605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sz="3200" dirty="0" err="1"/>
              <a:t>虽然姑爹小船上盖的只是破旧的</a:t>
            </a:r>
            <a:r>
              <a:rPr lang="zh-CN" altLang="zh-CN" sz="3600" dirty="0"/>
              <a:t>篷</a:t>
            </a:r>
            <a:r>
              <a:rPr sz="3200" dirty="0"/>
              <a:t>，远比不上绍兴的</a:t>
            </a:r>
            <a:r>
              <a:rPr lang="zh-CN" sz="3200" dirty="0"/>
              <a:t>乌篷</a:t>
            </a:r>
            <a:r>
              <a:rPr sz="3200" dirty="0"/>
              <a:t>船精致，但</a:t>
            </a:r>
            <a:r>
              <a:rPr lang="zh-CN" sz="3200" dirty="0"/>
              <a:t>姑</a:t>
            </a:r>
            <a:r>
              <a:rPr sz="3200" dirty="0"/>
              <a:t>爹的小渔船仍然是那么亲切，那么难忘…</a:t>
            </a:r>
            <a:r>
              <a:rPr sz="3200" dirty="0">
                <a:sym typeface="+mn-ea"/>
              </a:rPr>
              <a:t>…</a:t>
            </a:r>
            <a:endParaRPr sz="3200" dirty="0"/>
          </a:p>
        </p:txBody>
      </p:sp>
      <p:sp>
        <p:nvSpPr>
          <p:cNvPr id="10" name="文本框 18"/>
          <p:cNvSpPr txBox="1"/>
          <p:nvPr/>
        </p:nvSpPr>
        <p:spPr>
          <a:xfrm>
            <a:off x="0" y="4011910"/>
            <a:ext cx="8064896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   我忘不了姑爹的小渔船。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83138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98514"/>
            <a:ext cx="1152128" cy="1499345"/>
          </a:xfrm>
          <a:prstGeom prst="rect">
            <a:avLst/>
          </a:prstGeom>
        </p:spPr>
      </p:pic>
      <p:sp>
        <p:nvSpPr>
          <p:cNvPr id="3" name="矩形标注 2"/>
          <p:cNvSpPr/>
          <p:nvPr/>
        </p:nvSpPr>
        <p:spPr>
          <a:xfrm>
            <a:off x="2267744" y="1419622"/>
            <a:ext cx="5904656" cy="1757783"/>
          </a:xfrm>
          <a:prstGeom prst="wedgeRectCallout">
            <a:avLst>
              <a:gd name="adj1" fmla="val -57209"/>
              <a:gd name="adj2" fmla="val 37194"/>
            </a:avLst>
          </a:prstGeom>
          <a:solidFill>
            <a:schemeClr val="lt1">
              <a:alpha val="40000"/>
            </a:schemeClr>
          </a:solidFill>
          <a:ln w="12700">
            <a:solidFill>
              <a:srgbClr val="FF9F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+mn-ea"/>
              </a:rPr>
              <a:t>    原句使用了衬托的方式，感情表达得更强烈。</a:t>
            </a:r>
          </a:p>
        </p:txBody>
      </p:sp>
    </p:spTree>
    <p:extLst>
      <p:ext uri="{BB962C8B-B14F-4D97-AF65-F5344CB8AC3E}">
        <p14:creationId xmlns:p14="http://schemas.microsoft.com/office/powerpoint/2010/main" val="572743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611560" y="1491630"/>
            <a:ext cx="7992888" cy="17947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4000" b="1" spc="330" dirty="0">
                <a:latin typeface="+mn-ea"/>
              </a:rPr>
              <a:t>    思考：这三个句子在表达上有什么不同之处呢？</a:t>
            </a:r>
          </a:p>
        </p:txBody>
      </p:sp>
    </p:spTree>
    <p:extLst>
      <p:ext uri="{BB962C8B-B14F-4D97-AF65-F5344CB8AC3E}">
        <p14:creationId xmlns:p14="http://schemas.microsoft.com/office/powerpoint/2010/main" val="1245886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8"/>
          <p:cNvSpPr txBox="1"/>
          <p:nvPr/>
        </p:nvSpPr>
        <p:spPr>
          <a:xfrm>
            <a:off x="179513" y="2892999"/>
            <a:ext cx="8784976" cy="1505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solidFill>
                  <a:srgbClr val="FF6600"/>
                </a:solidFill>
              </a:rPr>
              <a:t>◇</a:t>
            </a:r>
            <a:r>
              <a:rPr sz="2600" dirty="0" err="1"/>
              <a:t>虽然姑爹小船上盖的只是破旧的</a:t>
            </a:r>
            <a:r>
              <a:rPr lang="zh-CN" altLang="zh-CN" sz="2800" dirty="0"/>
              <a:t>篷</a:t>
            </a:r>
            <a:r>
              <a:rPr sz="2600" dirty="0"/>
              <a:t>，</a:t>
            </a:r>
            <a:r>
              <a:rPr sz="2600" dirty="0" err="1"/>
              <a:t>远比不上绍兴的</a:t>
            </a:r>
            <a:r>
              <a:rPr lang="zh-CN" sz="2600" dirty="0"/>
              <a:t>乌</a:t>
            </a:r>
            <a:endParaRPr lang="en-US" altLang="zh-CN" sz="2600" dirty="0"/>
          </a:p>
          <a:p>
            <a:r>
              <a:rPr lang="en-US" altLang="zh-CN" sz="2600" dirty="0"/>
              <a:t>  </a:t>
            </a:r>
            <a:r>
              <a:rPr lang="zh-CN" sz="2600" dirty="0"/>
              <a:t>篷</a:t>
            </a:r>
            <a:r>
              <a:rPr sz="2600" dirty="0"/>
              <a:t>船精致，但</a:t>
            </a:r>
            <a:r>
              <a:rPr lang="zh-CN" sz="2600" dirty="0"/>
              <a:t>姑</a:t>
            </a:r>
            <a:r>
              <a:rPr sz="2600" dirty="0" err="1"/>
              <a:t>爹的小渔船仍然是那么亲切，那么难忘</a:t>
            </a:r>
            <a:endParaRPr lang="en-US" sz="2600" dirty="0"/>
          </a:p>
          <a:p>
            <a:r>
              <a:rPr lang="en-US" sz="2600" dirty="0"/>
              <a:t>  </a:t>
            </a:r>
            <a:r>
              <a:rPr sz="2600" dirty="0"/>
              <a:t>…</a:t>
            </a:r>
            <a:r>
              <a:rPr sz="2600" dirty="0">
                <a:sym typeface="+mn-ea"/>
              </a:rPr>
              <a:t>…</a:t>
            </a:r>
            <a:endParaRPr sz="2600" dirty="0"/>
          </a:p>
        </p:txBody>
      </p:sp>
      <p:sp>
        <p:nvSpPr>
          <p:cNvPr id="3" name="矩形 2"/>
          <p:cNvSpPr/>
          <p:nvPr/>
        </p:nvSpPr>
        <p:spPr>
          <a:xfrm>
            <a:off x="179513" y="483518"/>
            <a:ext cx="8784976" cy="2012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6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在风光旖旎的瑞士莱芒湖上，在无边无垠的非洲大沙漠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中，在碧波万顷的大海中，在巍峨雄奇的高山上，我都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看到过月亮。</a:t>
            </a: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</a:t>
            </a: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对比之下，我感到这些广阔世界的大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月亮，无论如何比不上我那心爱的小月亮。</a:t>
            </a:r>
            <a:endParaRPr lang="zh-CN" altLang="en-US" sz="2600" b="1" spc="-1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193930" y="2441673"/>
            <a:ext cx="8435077" cy="508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solidFill>
                  <a:srgbClr val="FF6600"/>
                </a:solidFill>
                <a:sym typeface="+mn-ea"/>
              </a:rPr>
              <a:t>◇</a:t>
            </a:r>
            <a:r>
              <a:rPr sz="2600" dirty="0" err="1">
                <a:sym typeface="+mn-ea"/>
              </a:rPr>
              <a:t>这里的桂花再香，也比不上家乡院子里的桂花</a:t>
            </a:r>
            <a:r>
              <a:rPr sz="2600" dirty="0">
                <a:sym typeface="+mn-ea"/>
              </a:rPr>
              <a:t>。</a:t>
            </a:r>
            <a:endParaRPr lang="zh-CN" altLang="en-US" sz="2600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3275856" y="1905446"/>
            <a:ext cx="123724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561840" y="2391166"/>
            <a:ext cx="237626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290032" y="2901031"/>
            <a:ext cx="12961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940152" y="3363838"/>
            <a:ext cx="12961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6"/>
          <p:cNvSpPr txBox="1"/>
          <p:nvPr/>
        </p:nvSpPr>
        <p:spPr>
          <a:xfrm>
            <a:off x="1594085" y="4262162"/>
            <a:ext cx="598418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dirty="0">
                <a:solidFill>
                  <a:srgbClr val="2E2ED0"/>
                </a:solidFill>
              </a:rPr>
              <a:t>运用不同的表示对比的词语</a:t>
            </a:r>
          </a:p>
        </p:txBody>
      </p:sp>
    </p:spTree>
    <p:extLst>
      <p:ext uri="{BB962C8B-B14F-4D97-AF65-F5344CB8AC3E}">
        <p14:creationId xmlns:p14="http://schemas.microsoft.com/office/powerpoint/2010/main" val="339929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8">
            <a:extLst>
              <a:ext uri="{FF2B5EF4-FFF2-40B4-BE49-F238E27FC236}">
                <a16:creationId xmlns="" xmlns:a16="http://schemas.microsoft.com/office/drawing/2014/main" id="{2708ABEC-DEAB-EE85-C0BE-6507BACC3800}"/>
              </a:ext>
            </a:extLst>
          </p:cNvPr>
          <p:cNvSpPr txBox="1"/>
          <p:nvPr/>
        </p:nvSpPr>
        <p:spPr>
          <a:xfrm>
            <a:off x="179513" y="3100191"/>
            <a:ext cx="8784976" cy="1505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solidFill>
                  <a:srgbClr val="FF6600"/>
                </a:solidFill>
              </a:rPr>
              <a:t>◇</a:t>
            </a:r>
            <a:r>
              <a:rPr sz="2600" dirty="0" err="1"/>
              <a:t>虽然姑爹小船上盖的只是破旧的</a:t>
            </a:r>
            <a:r>
              <a:rPr lang="zh-CN" altLang="zh-CN" sz="2800" dirty="0"/>
              <a:t>篷</a:t>
            </a:r>
            <a:r>
              <a:rPr sz="2600" dirty="0"/>
              <a:t>，</a:t>
            </a:r>
            <a:r>
              <a:rPr sz="2600" dirty="0" err="1"/>
              <a:t>远比不上绍兴的</a:t>
            </a:r>
            <a:r>
              <a:rPr lang="zh-CN" sz="2600" dirty="0"/>
              <a:t>乌</a:t>
            </a:r>
            <a:endParaRPr lang="en-US" altLang="zh-CN" sz="2600"/>
          </a:p>
          <a:p>
            <a:r>
              <a:rPr lang="en-US" altLang="zh-CN" sz="2600"/>
              <a:t>  </a:t>
            </a:r>
            <a:r>
              <a:rPr lang="zh-CN" sz="2600"/>
              <a:t>篷</a:t>
            </a:r>
            <a:r>
              <a:rPr sz="2600" dirty="0"/>
              <a:t>船精致，但</a:t>
            </a:r>
            <a:r>
              <a:rPr lang="zh-CN" sz="2600" dirty="0"/>
              <a:t>姑</a:t>
            </a:r>
            <a:r>
              <a:rPr sz="2600" dirty="0" err="1"/>
              <a:t>爹的小渔船仍然是那么亲切，那么难忘</a:t>
            </a:r>
            <a:endParaRPr lang="en-US" sz="2600"/>
          </a:p>
          <a:p>
            <a:r>
              <a:rPr lang="en-US" sz="2600"/>
              <a:t>  </a:t>
            </a:r>
            <a:r>
              <a:rPr sz="2600"/>
              <a:t>…</a:t>
            </a:r>
            <a:r>
              <a:rPr sz="2600">
                <a:sym typeface="+mn-ea"/>
              </a:rPr>
              <a:t>…</a:t>
            </a:r>
            <a:endParaRPr sz="2600" dirty="0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E1CA91B5-A4A6-B9A5-AFB7-02B36F936AC1}"/>
              </a:ext>
            </a:extLst>
          </p:cNvPr>
          <p:cNvSpPr/>
          <p:nvPr/>
        </p:nvSpPr>
        <p:spPr>
          <a:xfrm>
            <a:off x="179513" y="483518"/>
            <a:ext cx="8784976" cy="2012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6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在风光旖旎的瑞士莱芒湖上，在无边无垠的非洲大沙漠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中，在碧波万顷的大海中，在巍峨雄奇的高山上，我都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看到过月亮。</a:t>
            </a: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</a:t>
            </a: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对比之下，我感到这些广阔世界的大</a:t>
            </a:r>
            <a:endParaRPr lang="en-US" altLang="zh-CN" sz="2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月亮，无论如何比不上我那心爱的小月亮。</a:t>
            </a:r>
            <a:endParaRPr lang="zh-CN" altLang="en-US" sz="2600" b="1" spc="-1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文本框 1">
            <a:extLst>
              <a:ext uri="{FF2B5EF4-FFF2-40B4-BE49-F238E27FC236}">
                <a16:creationId xmlns="" xmlns:a16="http://schemas.microsoft.com/office/drawing/2014/main" id="{B438535A-8194-C6BA-BF0D-C331311A5C47}"/>
              </a:ext>
            </a:extLst>
          </p:cNvPr>
          <p:cNvSpPr txBox="1"/>
          <p:nvPr/>
        </p:nvSpPr>
        <p:spPr>
          <a:xfrm>
            <a:off x="193930" y="2648865"/>
            <a:ext cx="8435077" cy="508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solidFill>
                  <a:srgbClr val="FF6600"/>
                </a:solidFill>
                <a:sym typeface="+mn-ea"/>
              </a:rPr>
              <a:t>◇</a:t>
            </a:r>
            <a:r>
              <a:rPr sz="2600" dirty="0" err="1">
                <a:sym typeface="+mn-ea"/>
              </a:rPr>
              <a:t>这里的桂花再香，也比不上家乡院子里的桂花</a:t>
            </a:r>
            <a:r>
              <a:rPr sz="2600" dirty="0">
                <a:sym typeface="+mn-ea"/>
              </a:rPr>
              <a:t>。</a:t>
            </a:r>
            <a:endParaRPr lang="zh-CN" altLang="en-US" sz="2600" dirty="0"/>
          </a:p>
        </p:txBody>
      </p:sp>
      <p:sp>
        <p:nvSpPr>
          <p:cNvPr id="12" name="文本框 6"/>
          <p:cNvSpPr txBox="1"/>
          <p:nvPr/>
        </p:nvSpPr>
        <p:spPr>
          <a:xfrm>
            <a:off x="2267744" y="-80859"/>
            <a:ext cx="460851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2E2ED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对比的事物很多</a:t>
            </a:r>
          </a:p>
        </p:txBody>
      </p:sp>
      <p:cxnSp>
        <p:nvCxnSpPr>
          <p:cNvPr id="13" name="直接连接符 12"/>
          <p:cNvCxnSpPr>
            <a:cxnSpLocks/>
          </p:cNvCxnSpPr>
          <p:nvPr/>
        </p:nvCxnSpPr>
        <p:spPr>
          <a:xfrm>
            <a:off x="2555776" y="987574"/>
            <a:ext cx="597666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>
            <a:off x="611560" y="1449102"/>
            <a:ext cx="705678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cxnSpLocks/>
          </p:cNvCxnSpPr>
          <p:nvPr/>
        </p:nvCxnSpPr>
        <p:spPr>
          <a:xfrm flipV="1">
            <a:off x="611560" y="3100191"/>
            <a:ext cx="1656184" cy="80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7263632" y="3592294"/>
            <a:ext cx="135119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611560" y="4075086"/>
            <a:ext cx="136815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6"/>
          <p:cNvSpPr txBox="1"/>
          <p:nvPr/>
        </p:nvSpPr>
        <p:spPr>
          <a:xfrm>
            <a:off x="2015716" y="4158066"/>
            <a:ext cx="511256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2E2ED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对比的事物只有一个</a:t>
            </a:r>
          </a:p>
        </p:txBody>
      </p:sp>
    </p:spTree>
    <p:extLst>
      <p:ext uri="{BB962C8B-B14F-4D97-AF65-F5344CB8AC3E}">
        <p14:creationId xmlns:p14="http://schemas.microsoft.com/office/powerpoint/2010/main" val="276410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755576" y="1059582"/>
            <a:ext cx="7848872" cy="287097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600" b="1" spc="330" dirty="0">
                <a:latin typeface="+mn-ea"/>
              </a:rPr>
              <a:t>    如果让你表达感情，你想表达对什么事物的感情？想表达什么样的感情？</a:t>
            </a:r>
            <a:r>
              <a:rPr kumimoji="1" lang="zh-CN" altLang="en-US" sz="3600" b="1" dirty="0">
                <a:latin typeface="+mn-ea"/>
              </a:rPr>
              <a:t>选择例句中的一种形式来仿写吧！</a:t>
            </a:r>
          </a:p>
        </p:txBody>
      </p:sp>
    </p:spTree>
    <p:extLst>
      <p:ext uri="{BB962C8B-B14F-4D97-AF65-F5344CB8AC3E}">
        <p14:creationId xmlns:p14="http://schemas.microsoft.com/office/powerpoint/2010/main" val="1353246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/>
          <p:nvPr/>
        </p:nvSpPr>
        <p:spPr>
          <a:xfrm>
            <a:off x="467544" y="2474729"/>
            <a:ext cx="8280920" cy="24560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6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just"/>
            <a:r>
              <a:rPr lang="en-US" altLang="zh-CN" sz="3200" dirty="0"/>
              <a:t>    </a:t>
            </a:r>
            <a:r>
              <a:rPr lang="en-US" altLang="zh-CN" sz="3200" dirty="0">
                <a:solidFill>
                  <a:srgbClr val="FF0000"/>
                </a:solidFill>
              </a:rPr>
              <a:t>2.</a:t>
            </a:r>
            <a:r>
              <a:rPr lang="zh-CN" altLang="en-US" sz="3200" dirty="0"/>
              <a:t>虽然父亲的自行车已经很旧了，远比不上城里的汽车宽敞舒服，但父亲的自行车承载了我的美好童年，看起来是那么亲切，那么熟悉</a:t>
            </a:r>
            <a:r>
              <a:rPr sz="3200" dirty="0">
                <a:sym typeface="+mn-ea"/>
              </a:rPr>
              <a:t>……</a:t>
            </a:r>
            <a:endParaRPr lang="zh-CN" altLang="en-US" sz="3200" dirty="0">
              <a:sym typeface="+mn-ea"/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467544" y="1200534"/>
            <a:ext cx="8280920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6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just"/>
            <a:r>
              <a:rPr lang="zh-CN" altLang="en-US" sz="3200" dirty="0"/>
              <a:t>    </a:t>
            </a:r>
            <a:r>
              <a:rPr lang="en-US" altLang="zh-CN" sz="3200" dirty="0">
                <a:solidFill>
                  <a:srgbClr val="FF0000"/>
                </a:solidFill>
              </a:rPr>
              <a:t>1.</a:t>
            </a:r>
            <a:r>
              <a:rPr lang="zh-CN" altLang="en-US" sz="3200" dirty="0"/>
              <a:t>这里的山泉水真的很甜，可是我还是想念故乡的井水。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616" y="513886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示例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31" y="51470"/>
            <a:ext cx="1206908" cy="120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31" y="48997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43" y="49473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603203" y="1347614"/>
            <a:ext cx="7937594" cy="14305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600" b="1" spc="330" dirty="0">
                <a:latin typeface="+mn-ea"/>
              </a:rPr>
              <a:t>    听一听歌曲，你知道这首歌曲唱的是哪首诗吗？</a:t>
            </a:r>
          </a:p>
        </p:txBody>
      </p:sp>
      <p:sp>
        <p:nvSpPr>
          <p:cNvPr id="5" name="文本框 14"/>
          <p:cNvSpPr txBox="1"/>
          <p:nvPr/>
        </p:nvSpPr>
        <p:spPr>
          <a:xfrm>
            <a:off x="666854" y="447112"/>
            <a:ext cx="2138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日积月累</a:t>
            </a:r>
          </a:p>
        </p:txBody>
      </p:sp>
      <p:sp>
        <p:nvSpPr>
          <p:cNvPr id="3" name="矩形 2"/>
          <p:cNvSpPr/>
          <p:nvPr/>
        </p:nvSpPr>
        <p:spPr>
          <a:xfrm>
            <a:off x="2740409" y="3219822"/>
            <a:ext cx="36631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FF0000"/>
                </a:solidFill>
              </a:rPr>
              <a:t>《</a:t>
            </a:r>
            <a:r>
              <a:rPr lang="zh-CN" altLang="en-US" sz="5400" b="1" dirty="0">
                <a:solidFill>
                  <a:srgbClr val="FF0000"/>
                </a:solidFill>
              </a:rPr>
              <a:t>游子吟</a:t>
            </a:r>
            <a:r>
              <a:rPr lang="en-US" altLang="zh-CN" sz="5400" b="1" dirty="0">
                <a:solidFill>
                  <a:srgbClr val="FF0000"/>
                </a:solidFill>
              </a:rPr>
              <a:t>》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pic>
        <p:nvPicPr>
          <p:cNvPr id="4" name="游子吟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18184" y="21270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6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27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3491880" y="694024"/>
            <a:ext cx="5292918" cy="4266565"/>
          </a:xfrm>
          <a:prstGeom prst="round2DiagRect">
            <a:avLst/>
          </a:prstGeom>
          <a:noFill/>
          <a:ln w="381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游子吟</a:t>
            </a:r>
          </a:p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[唐]孟郊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慈母手中线，游子身上衣。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临行密密缝，意恐迟迟归。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谁言寸草心，报得三春晖。</a:t>
            </a:r>
          </a:p>
        </p:txBody>
      </p:sp>
      <p:sp>
        <p:nvSpPr>
          <p:cNvPr id="16" name="椭圆 15"/>
          <p:cNvSpPr/>
          <p:nvPr/>
        </p:nvSpPr>
        <p:spPr bwMode="auto">
          <a:xfrm>
            <a:off x="5220072" y="1226725"/>
            <a:ext cx="1062731" cy="55142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标注 16"/>
          <p:cNvSpPr/>
          <p:nvPr/>
        </p:nvSpPr>
        <p:spPr>
          <a:xfrm>
            <a:off x="1691680" y="1128876"/>
            <a:ext cx="2376264" cy="954107"/>
          </a:xfrm>
          <a:prstGeom prst="wedgeRectCallout">
            <a:avLst>
              <a:gd name="adj1" fmla="val 91769"/>
              <a:gd name="adj2" fmla="val -770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dirty="0">
                <a:latin typeface="仿宋" panose="02010609060101010101" pitchFamily="49" charset="-122"/>
                <a:ea typeface="仿宋" panose="02010609060101010101" pitchFamily="49" charset="-122"/>
              </a:rPr>
              <a:t>古代称离家远游旅居的人</a:t>
            </a:r>
            <a:endParaRPr lang="en-US" altLang="zh-CN" sz="28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3074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02" y="2330783"/>
            <a:ext cx="3039939" cy="21472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文本框 6"/>
          <p:cNvSpPr txBox="1"/>
          <p:nvPr/>
        </p:nvSpPr>
        <p:spPr>
          <a:xfrm>
            <a:off x="467544" y="358435"/>
            <a:ext cx="7920880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+mn-ea"/>
                <a:cs typeface="楷体" panose="02010609060101010101" pitchFamily="49" charset="-122"/>
              </a:rPr>
              <a:t>自由读诗，读正确、流利，读出节奏。</a:t>
            </a:r>
            <a:r>
              <a:rPr lang="zh-CN" altLang="en-US" sz="2800" b="1" dirty="0">
                <a:latin typeface="+mn-ea"/>
                <a:cs typeface="楷体" panose="02010609060101010101" pitchFamily="49" charset="-122"/>
              </a:rPr>
              <a:t> </a:t>
            </a:r>
            <a:r>
              <a:rPr lang="zh-CN" altLang="en-US" sz="2800" b="1" dirty="0">
                <a:latin typeface="+mn-ea"/>
              </a:rPr>
              <a:t>          </a:t>
            </a: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4427984" y="2485269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6876256" y="2472303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422279" y="3229994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6889601" y="3217028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4431804" y="3927211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6899126" y="3933295"/>
            <a:ext cx="144016" cy="374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4"/>
          <p:cNvSpPr txBox="1"/>
          <p:nvPr/>
        </p:nvSpPr>
        <p:spPr>
          <a:xfrm>
            <a:off x="934784" y="4477995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点击</a:t>
            </a:r>
            <a:r>
              <a:rPr lang="zh-CN" altLang="en-US" sz="1600" b="1" dirty="0" smtClean="0">
                <a:latin typeface="Kaiti SC" panose="02010600040101010101" pitchFamily="2" charset="-122"/>
                <a:ea typeface="Kaiti SC" panose="02010600040101010101" pitchFamily="2" charset="-122"/>
              </a:rPr>
              <a:t>图片，</a:t>
            </a:r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听范读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6520">
            <a:off x="2472326" y="3870580"/>
            <a:ext cx="1059582" cy="1059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3563888" y="1203598"/>
            <a:ext cx="5112568" cy="3411220"/>
          </a:xfrm>
          <a:prstGeom prst="round2DiagRect">
            <a:avLst/>
          </a:prstGeom>
          <a:grpFill/>
          <a:ln w="127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>
                <a:solidFill>
                  <a:schemeClr val="tx1"/>
                </a:solidFill>
                <a:latin typeface="+mn-ea"/>
              </a:rPr>
              <a:t>孟郊（751－814）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唐朝诗人。</a:t>
            </a:r>
            <a:r>
              <a:rPr sz="32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字东野，湖州武康（今浙江德清）人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现存诗歌500多首，以短篇的五言诗最多。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8476" y="1203598"/>
            <a:ext cx="2753360" cy="34112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395536" y="264164"/>
            <a:ext cx="2664048" cy="646331"/>
            <a:chOff x="395536" y="264164"/>
            <a:chExt cx="2664048" cy="646331"/>
          </a:xfrm>
        </p:grpSpPr>
        <p:sp>
          <p:nvSpPr>
            <p:cNvPr id="2" name="TextBox 1"/>
            <p:cNvSpPr txBox="1"/>
            <p:nvPr/>
          </p:nvSpPr>
          <p:spPr>
            <a:xfrm>
              <a:off x="827336" y="264164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>
                  <a:latin typeface="黑体" panose="02010609060101010101" pitchFamily="49" charset="-122"/>
                  <a:ea typeface="黑体" panose="02010609060101010101" pitchFamily="49" charset="-122"/>
                </a:rPr>
                <a:t>了解作者</a:t>
              </a:r>
            </a:p>
          </p:txBody>
        </p:sp>
        <p:pic>
          <p:nvPicPr>
            <p:cNvPr id="5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3283"/>
              <a:ext cx="431800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6"/>
          <p:cNvSpPr txBox="1"/>
          <p:nvPr/>
        </p:nvSpPr>
        <p:spPr>
          <a:xfrm>
            <a:off x="1115120" y="645611"/>
            <a:ext cx="7056784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+mn-ea"/>
              </a:rPr>
              <a:t>运用以往的学习经验，自主理解诗意。</a:t>
            </a:r>
          </a:p>
        </p:txBody>
      </p:sp>
      <p:sp>
        <p:nvSpPr>
          <p:cNvPr id="4" name="对角圆角矩形 3"/>
          <p:cNvSpPr/>
          <p:nvPr/>
        </p:nvSpPr>
        <p:spPr>
          <a:xfrm>
            <a:off x="398190" y="1203598"/>
            <a:ext cx="7920880" cy="3528392"/>
          </a:xfrm>
          <a:prstGeom prst="round2DiagRect">
            <a:avLst/>
          </a:prstGeom>
          <a:noFill/>
          <a:ln w="381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游子吟</a:t>
            </a:r>
          </a:p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[唐]孟郊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慈母手中线，游子身上衣。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临行密密缝，意恐迟迟归。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谁言寸草心，报得三春晖。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2699792" y="3269438"/>
            <a:ext cx="1224136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标注 2"/>
          <p:cNvSpPr/>
          <p:nvPr/>
        </p:nvSpPr>
        <p:spPr>
          <a:xfrm>
            <a:off x="76200" y="1700217"/>
            <a:ext cx="1615480" cy="1876408"/>
          </a:xfrm>
          <a:prstGeom prst="wedgeRoundRectCallout">
            <a:avLst>
              <a:gd name="adj1" fmla="val 70204"/>
              <a:gd name="adj2" fmla="val 28053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想象游子临行前母亲缝衣的场景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5181972" y="3989518"/>
            <a:ext cx="1224136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标注 7"/>
          <p:cNvSpPr/>
          <p:nvPr/>
        </p:nvSpPr>
        <p:spPr>
          <a:xfrm>
            <a:off x="6660232" y="3195330"/>
            <a:ext cx="2407568" cy="1156328"/>
          </a:xfrm>
          <a:prstGeom prst="wedgeRoundRectCallout">
            <a:avLst>
              <a:gd name="adj1" fmla="val -55573"/>
              <a:gd name="adj2" fmla="val 32492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借助“三春晖”感受诗人笔下母爱的温暖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82BE9CB-07E9-6506-A3EA-0C45558480CF}"/>
              </a:ext>
            </a:extLst>
          </p:cNvPr>
          <p:cNvGrpSpPr/>
          <p:nvPr/>
        </p:nvGrpSpPr>
        <p:grpSpPr>
          <a:xfrm>
            <a:off x="251520" y="98311"/>
            <a:ext cx="2664048" cy="646331"/>
            <a:chOff x="395536" y="264164"/>
            <a:chExt cx="2664048" cy="646331"/>
          </a:xfrm>
        </p:grpSpPr>
        <p:sp>
          <p:nvSpPr>
            <p:cNvPr id="6" name="TextBox 1">
              <a:extLst>
                <a:ext uri="{FF2B5EF4-FFF2-40B4-BE49-F238E27FC236}">
                  <a16:creationId xmlns="" xmlns:a16="http://schemas.microsoft.com/office/drawing/2014/main" id="{B78B6A96-E9D9-0727-C60F-CF4873B6B44D}"/>
                </a:ext>
              </a:extLst>
            </p:cNvPr>
            <p:cNvSpPr txBox="1"/>
            <p:nvPr/>
          </p:nvSpPr>
          <p:spPr>
            <a:xfrm>
              <a:off x="827336" y="264164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黑体" panose="02010609060101010101" pitchFamily="49" charset="-122"/>
                  <a:ea typeface="黑体" panose="02010609060101010101" pitchFamily="49" charset="-122"/>
                </a:rPr>
                <a:t>理解诗意</a:t>
              </a:r>
            </a:p>
          </p:txBody>
        </p:sp>
        <p:pic>
          <p:nvPicPr>
            <p:cNvPr id="9" name="图片 2">
              <a:extLst>
                <a:ext uri="{FF2B5EF4-FFF2-40B4-BE49-F238E27FC236}">
                  <a16:creationId xmlns="" xmlns:a16="http://schemas.microsoft.com/office/drawing/2014/main" id="{40D3C4ED-0A48-C7A3-0F71-37559A96C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3283"/>
              <a:ext cx="431800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443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552" y="699542"/>
            <a:ext cx="8208912" cy="357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诗   意</a:t>
            </a:r>
            <a:endParaRPr lang="zh-CN" altLang="en-US" sz="3200" dirty="0"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临行前，母亲在为游子缝制衣衫，那针脚分外细密，是怕孩子长久不能归家。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像春日阳光一般的母爱，孩子微小的心意又怎么能报答呢！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3973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326505"/>
            <a:ext cx="7200800" cy="2490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        联系生活中家人对自己的疼爱和关心，说说你对“谁言寸草心，报得三春晖”的理解。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331FF646-A29D-2F47-8ECB-614519C6F951}"/>
              </a:ext>
            </a:extLst>
          </p:cNvPr>
          <p:cNvGrpSpPr/>
          <p:nvPr/>
        </p:nvGrpSpPr>
        <p:grpSpPr>
          <a:xfrm>
            <a:off x="251520" y="485259"/>
            <a:ext cx="2664048" cy="646331"/>
            <a:chOff x="395536" y="264164"/>
            <a:chExt cx="2664048" cy="646331"/>
          </a:xfrm>
        </p:grpSpPr>
        <p:sp>
          <p:nvSpPr>
            <p:cNvPr id="4" name="TextBox 1">
              <a:extLst>
                <a:ext uri="{FF2B5EF4-FFF2-40B4-BE49-F238E27FC236}">
                  <a16:creationId xmlns="" xmlns:a16="http://schemas.microsoft.com/office/drawing/2014/main" id="{2F26A1E3-CA1C-53BD-6418-99DD2B5988BD}"/>
                </a:ext>
              </a:extLst>
            </p:cNvPr>
            <p:cNvSpPr txBox="1"/>
            <p:nvPr/>
          </p:nvSpPr>
          <p:spPr>
            <a:xfrm>
              <a:off x="827336" y="264164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黑体" panose="02010609060101010101" pitchFamily="49" charset="-122"/>
                  <a:ea typeface="黑体" panose="02010609060101010101" pitchFamily="49" charset="-122"/>
                </a:rPr>
                <a:t>感悟诗情</a:t>
              </a:r>
            </a:p>
          </p:txBody>
        </p:sp>
        <p:pic>
          <p:nvPicPr>
            <p:cNvPr id="5" name="图片 2">
              <a:extLst>
                <a:ext uri="{FF2B5EF4-FFF2-40B4-BE49-F238E27FC236}">
                  <a16:creationId xmlns="" xmlns:a16="http://schemas.microsoft.com/office/drawing/2014/main" id="{8476E062-13E5-CD6E-8313-6C154A51D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3283"/>
              <a:ext cx="431800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36674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2078394"/>
            <a:ext cx="1080000" cy="1385526"/>
          </a:xfrm>
          <a:prstGeom prst="rect">
            <a:avLst/>
          </a:prstGeom>
        </p:spPr>
      </p:pic>
      <p:sp>
        <p:nvSpPr>
          <p:cNvPr id="3" name="矩形标注 2"/>
          <p:cNvSpPr/>
          <p:nvPr/>
        </p:nvSpPr>
        <p:spPr>
          <a:xfrm>
            <a:off x="2195736" y="987574"/>
            <a:ext cx="6192688" cy="3024336"/>
          </a:xfrm>
          <a:prstGeom prst="wedgeRectCallout">
            <a:avLst>
              <a:gd name="adj1" fmla="val -57693"/>
              <a:gd name="adj2" fmla="val 8051"/>
            </a:avLst>
          </a:prstGeom>
          <a:solidFill>
            <a:schemeClr val="lt1">
              <a:alpha val="4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母亲无微不至地关怀、照顾我们，母爱就像春天的太阳那样温暖，可我们能为母亲做的事太少了。</a:t>
            </a:r>
          </a:p>
        </p:txBody>
      </p:sp>
    </p:spTree>
    <p:extLst>
      <p:ext uri="{BB962C8B-B14F-4D97-AF65-F5344CB8AC3E}">
        <p14:creationId xmlns:p14="http://schemas.microsoft.com/office/powerpoint/2010/main" val="20213773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719572" y="1203598"/>
            <a:ext cx="7704856" cy="2455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    先自己自由朗读古诗，再和同桌互相读，看看谁读得准确、生动。然后试着背一背。</a:t>
            </a:r>
          </a:p>
        </p:txBody>
      </p:sp>
    </p:spTree>
    <p:extLst>
      <p:ext uri="{BB962C8B-B14F-4D97-AF65-F5344CB8AC3E}">
        <p14:creationId xmlns:p14="http://schemas.microsoft.com/office/powerpoint/2010/main" val="23603847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1126" y="1419622"/>
            <a:ext cx="7834197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8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1668</Words>
  <Application>Microsoft Office PowerPoint</Application>
  <PresentationFormat>全屏显示(16:9)</PresentationFormat>
  <Paragraphs>146</Paragraphs>
  <Slides>42</Slides>
  <Notes>9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2" baseType="lpstr">
      <vt:lpstr>Arial</vt:lpstr>
      <vt:lpstr>宋体</vt:lpstr>
      <vt:lpstr>Wingdings</vt:lpstr>
      <vt:lpstr>华文楷体</vt:lpstr>
      <vt:lpstr>楷体</vt:lpstr>
      <vt:lpstr>Calibri</vt:lpstr>
      <vt:lpstr>Kaiti SC</vt:lpstr>
      <vt:lpstr>仿宋</vt:lpstr>
      <vt:lpstr>黑体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638</cp:revision>
  <dcterms:created xsi:type="dcterms:W3CDTF">2017-03-17T02:28:00Z</dcterms:created>
  <dcterms:modified xsi:type="dcterms:W3CDTF">2023-11-01T05:15:46Z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