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051" r:id="rId2"/>
    <p:sldId id="1954" r:id="rId3"/>
    <p:sldId id="2064" r:id="rId4"/>
    <p:sldId id="2066" r:id="rId5"/>
    <p:sldId id="2067" r:id="rId6"/>
    <p:sldId id="2068" r:id="rId7"/>
    <p:sldId id="2069" r:id="rId8"/>
    <p:sldId id="2071" r:id="rId9"/>
    <p:sldId id="2072" r:id="rId10"/>
    <p:sldId id="2075" r:id="rId11"/>
    <p:sldId id="2076" r:id="rId12"/>
    <p:sldId id="2061" r:id="rId13"/>
  </p:sldIdLst>
  <p:sldSz cx="9144000" cy="5143500" type="screen16x9"/>
  <p:notesSz cx="6858000" cy="9144000"/>
  <p:embeddedFontLst>
    <p:embeddedFont>
      <p:font typeface="楷体" pitchFamily="49" charset="-122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黑体" pitchFamily="49" charset="-122"/>
      <p:regular r:id="rId21"/>
    </p:embeddedFont>
  </p:embeddedFontLst>
  <p:custDataLst>
    <p:tags r:id="rId22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736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608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63688" y="1279153"/>
            <a:ext cx="5335329" cy="1076573"/>
            <a:chOff x="2339752" y="1347614"/>
            <a:chExt cx="5335329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4361125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古诗三首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78121"/>
              <a:ext cx="830188" cy="841449"/>
              <a:chOff x="3021732" y="2234357"/>
              <a:chExt cx="830188" cy="841449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203848" y="2234357"/>
                <a:ext cx="46839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1" name="yt_shape_10001"/>
          <p:cNvSpPr txBox="1"/>
          <p:nvPr/>
        </p:nvSpPr>
        <p:spPr>
          <a:xfrm>
            <a:off x="1296000" y="1040104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第二遍标出下列字词。</a:t>
            </a:r>
          </a:p>
        </p:txBody>
      </p:sp>
      <p:pic>
        <p:nvPicPr>
          <p:cNvPr id="10002" name="yt_image_1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2250948"/>
            <a:ext cx="1345720" cy="134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04" name="yt_shape_10004"/>
          <p:cNvSpPr txBox="1"/>
          <p:nvPr/>
        </p:nvSpPr>
        <p:spPr>
          <a:xfrm>
            <a:off x="7026712" y="3519404"/>
            <a:ext cx="90088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005" name="yt_shape_10005"/>
          <p:cNvSpPr txBox="1"/>
          <p:nvPr/>
        </p:nvSpPr>
        <p:spPr>
          <a:xfrm>
            <a:off x="1296000" y="2349468"/>
            <a:ext cx="3606757" cy="12108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耘田　供耕织　稚子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玻璃　陂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寒漪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6" name="yt_shape_10006"/>
          <p:cNvSpPr txBox="1"/>
          <p:nvPr/>
        </p:nvSpPr>
        <p:spPr>
          <a:xfrm>
            <a:off x="1296000" y="863512"/>
            <a:ext cx="551593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”画出正确的字音或字形。</a:t>
            </a:r>
          </a:p>
        </p:txBody>
      </p:sp>
      <p:sp>
        <p:nvSpPr>
          <p:cNvPr id="10007" name="yt_shape_10007"/>
          <p:cNvSpPr txBox="1"/>
          <p:nvPr/>
        </p:nvSpPr>
        <p:spPr>
          <a:xfrm>
            <a:off x="1296000" y="1551301"/>
            <a:ext cx="7848000" cy="545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388175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涟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漪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yī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qí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  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玉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磬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xīn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qìnɡ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008" name="yt_shape_10008"/>
          <p:cNvSpPr txBox="1"/>
          <p:nvPr/>
        </p:nvSpPr>
        <p:spPr>
          <a:xfrm>
            <a:off x="1296000" y="2166603"/>
            <a:ext cx="7555979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881755" algn="l"/>
              </a:tabLst>
            </a:pP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银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钲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zhēnɡ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bǐnɡ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009" name="yt_shape_10009"/>
          <p:cNvSpPr txBox="1"/>
          <p:nvPr/>
        </p:nvSpPr>
        <p:spPr>
          <a:xfrm>
            <a:off x="1296000" y="2835948"/>
            <a:ext cx="6444393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88175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（昼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尽）夜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知（晓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浇）</a:t>
            </a:r>
          </a:p>
        </p:txBody>
      </p:sp>
      <p:sp>
        <p:nvSpPr>
          <p:cNvPr id="10010" name="yt_shape_10010"/>
          <p:cNvSpPr txBox="1"/>
          <p:nvPr/>
        </p:nvSpPr>
        <p:spPr>
          <a:xfrm>
            <a:off x="1296000" y="3413237"/>
            <a:ext cx="2526333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88175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耕（纭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耘）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05665" y="1504495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81027" y="157601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95665" y="2166603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49329" y="2743114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88272" y="2743114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44523" y="3366431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1" name="yt_shape_10011"/>
          <p:cNvSpPr txBox="1"/>
          <p:nvPr/>
        </p:nvSpPr>
        <p:spPr>
          <a:xfrm>
            <a:off x="1270192" y="1131590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012" name="yt_shape_10012"/>
          <p:cNvSpPr txBox="1"/>
          <p:nvPr/>
        </p:nvSpPr>
        <p:spPr>
          <a:xfrm>
            <a:off x="1273020" y="1890908"/>
            <a:ext cx="7325788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3653790" algn="l"/>
              </a:tabLst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供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认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ōn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òn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横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梁（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hén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smtClean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hèn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013" name="yt_shape_10013"/>
          <p:cNvSpPr txBox="1"/>
          <p:nvPr/>
        </p:nvSpPr>
        <p:spPr>
          <a:xfrm>
            <a:off x="1270192" y="2743166"/>
            <a:ext cx="6965112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3653790" algn="l"/>
              </a:tabLst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供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给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ōn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smtClean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òn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横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祸（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hén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hèn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91645" y="184410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56410" y="184410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99792" y="2696360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42607" y="2696360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" name="yt_shape_10014"/>
          <p:cNvSpPr txBox="1"/>
          <p:nvPr/>
        </p:nvSpPr>
        <p:spPr>
          <a:xfrm>
            <a:off x="1216764" y="282407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理解字词。</a:t>
            </a:r>
          </a:p>
        </p:txBody>
      </p:sp>
      <p:pic>
        <p:nvPicPr>
          <p:cNvPr id="10015" name="yt_image_100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6597" y="818741"/>
            <a:ext cx="361512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17" name="yt_shape_10017"/>
          <p:cNvSpPr txBox="1"/>
          <p:nvPr/>
        </p:nvSpPr>
        <p:spPr>
          <a:xfrm>
            <a:off x="1217037" y="987772"/>
            <a:ext cx="3967433" cy="12108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498157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绩麻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把麻搓成线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hangingPunct="0">
              <a:lnSpc>
                <a:spcPct val="150000"/>
              </a:lnSpc>
              <a:tabLst>
                <a:tab pos="498157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傍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靠近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018" name="yt_shape_10018"/>
          <p:cNvSpPr txBox="1"/>
          <p:nvPr/>
        </p:nvSpPr>
        <p:spPr>
          <a:xfrm>
            <a:off x="1216764" y="2312905"/>
            <a:ext cx="755495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4981575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稚子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幼小的孩子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供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从事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019" name="yt_shape_10019"/>
          <p:cNvSpPr txBox="1"/>
          <p:nvPr/>
        </p:nvSpPr>
        <p:spPr>
          <a:xfrm>
            <a:off x="1216764" y="2965571"/>
            <a:ext cx="755495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498157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漪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水中的波纹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陂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池岸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555776" y="915566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把麻搓成线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00275" y="1516823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靠近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55503" y="2240699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幼小的孩子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79891" y="2240699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从事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8316" y="2893365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水中的波纹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79891" y="2893365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池岸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yt_shape_10020"/>
          <p:cNvSpPr txBox="1"/>
          <p:nvPr/>
        </p:nvSpPr>
        <p:spPr>
          <a:xfrm>
            <a:off x="1216764" y="3627209"/>
            <a:ext cx="755495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498157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信口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随口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腔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曲调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555503" y="3555003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随口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79891" y="3555003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曲调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9" grpId="0" build="allAtOnce"/>
      <p:bldP spid="1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2" name="yt_shape_10022"/>
          <p:cNvSpPr txBox="1"/>
          <p:nvPr/>
        </p:nvSpPr>
        <p:spPr>
          <a:xfrm>
            <a:off x="1115616" y="771550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”分别画出这三首古诗中描写儿童生活的诗句。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023" name="yt_shape_10023"/>
          <p:cNvSpPr txBox="1"/>
          <p:nvPr/>
        </p:nvSpPr>
        <p:spPr>
          <a:xfrm>
            <a:off x="1115617" y="2033182"/>
            <a:ext cx="7307999" cy="545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150" dirty="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童孙未解供耕织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也傍桑阴学种瓜。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endParaRPr lang="zh-CN" altLang="zh-CN" sz="2800" b="1" i="0" u="sng" spc="150" dirty="0">
              <a:solidFill>
                <a:srgbClr val="FF0000">
                  <a:alpha val="0"/>
                </a:srgbClr>
              </a:solidFill>
              <a:effectLst/>
              <a:uFill>
                <a:solidFill>
                  <a:srgbClr val="000000"/>
                </a:solidFill>
              </a:uFill>
              <a:latin typeface="BZ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024" name="yt_shape_10024"/>
          <p:cNvSpPr txBox="1"/>
          <p:nvPr/>
        </p:nvSpPr>
        <p:spPr>
          <a:xfrm>
            <a:off x="1115616" y="3220077"/>
            <a:ext cx="6819174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牧童归去横牛背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短笛无腔信口吹。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023"/>
          <p:cNvSpPr txBox="1"/>
          <p:nvPr/>
        </p:nvSpPr>
        <p:spPr>
          <a:xfrm>
            <a:off x="1043608" y="1952460"/>
            <a:ext cx="7307999" cy="5725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童孙未解供耕织</a:t>
            </a:r>
            <a:r>
              <a:rPr lang="zh-CN" altLang="zh-CN" sz="2800" b="1" i="0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也傍桑阴学种瓜。</a:t>
            </a:r>
            <a:r>
              <a:rPr lang="zh-CN" altLang="zh-CN" sz="2800" b="1" i="0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spc="150" dirty="0">
                <a:solidFill>
                  <a:srgbClr val="FF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82793" y="3147871"/>
            <a:ext cx="6252273" cy="633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牧童归去横牛背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短笛无腔信口吹。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yt_shape_10024"/>
          <p:cNvSpPr txBox="1"/>
          <p:nvPr/>
        </p:nvSpPr>
        <p:spPr>
          <a:xfrm>
            <a:off x="1115616" y="2638879"/>
            <a:ext cx="7040389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童归去横牛背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短笛无腔信口</a:t>
            </a:r>
            <a:r>
              <a:rPr lang="zh-CN" altLang="zh-CN" sz="2800" b="1" i="0" u="sng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吹</a:t>
            </a:r>
            <a:r>
              <a:rPr lang="zh-CN" altLang="zh-CN" sz="100" b="1" i="0" spc="-100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endParaRPr lang="zh-CN" altLang="zh-CN" sz="100" b="1" i="0" spc="-100" dirty="0">
              <a:solidFill>
                <a:srgbClr val="000000"/>
              </a:solidFill>
              <a:effectLst/>
              <a:latin typeface="BZ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82792" y="2520270"/>
            <a:ext cx="6252273" cy="633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稚子金盆脱晓冰</a:t>
            </a: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彩丝穿取当银钲。</a:t>
            </a: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5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5" name="yt_shape_10025"/>
          <p:cNvSpPr txBox="1"/>
          <p:nvPr/>
        </p:nvSpPr>
        <p:spPr>
          <a:xfrm>
            <a:off x="1187624" y="555526"/>
            <a:ext cx="7307999" cy="20187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在这三首古诗中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《四时田园杂兴》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其三十一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展现了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场面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《稚子弄冰》写了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的场景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《村晚》展示了一幅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图。</a:t>
            </a:r>
          </a:p>
        </p:txBody>
      </p:sp>
      <p:graphicFrame>
        <p:nvGraphicFramePr>
          <p:cNvPr id="10026" name="yt_table_10026" title="H_176.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204117"/>
              </p:ext>
            </p:extLst>
          </p:nvPr>
        </p:nvGraphicFramePr>
        <p:xfrm>
          <a:off x="1187624" y="2552853"/>
          <a:ext cx="4721225" cy="2048256"/>
        </p:xfrm>
        <a:graphic>
          <a:graphicData uri="http://schemas.openxmlformats.org/drawingml/2006/table">
            <a:tbl>
              <a:tblPr/>
              <a:tblGrid>
                <a:gridCol w="4721225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2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牧童骑牛晚归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2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幼童在严寒天气弄冰玩耍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2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农家夏忙时的劳动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2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儿童在大好的春光里放风筝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935591" y="987574"/>
            <a:ext cx="43726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54465" y="1491630"/>
            <a:ext cx="41662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35696" y="1995686"/>
            <a:ext cx="4372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9" name="yt_shape_10029"/>
          <p:cNvSpPr txBox="1"/>
          <p:nvPr/>
        </p:nvSpPr>
        <p:spPr>
          <a:xfrm>
            <a:off x="1115616" y="1027860"/>
            <a:ext cx="171200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填一填。</a:t>
            </a:r>
          </a:p>
        </p:txBody>
      </p:sp>
      <p:sp>
        <p:nvSpPr>
          <p:cNvPr id="10030" name="yt_shape_10030"/>
          <p:cNvSpPr txBox="1"/>
          <p:nvPr/>
        </p:nvSpPr>
        <p:spPr>
          <a:xfrm>
            <a:off x="1115616" y="1643162"/>
            <a:ext cx="7307999" cy="1857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范成大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宋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代诗人。字致能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号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石湖居士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。著有《石湖居士诗集》《吴船录》《吴郡志》等。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03718" y="1570956"/>
            <a:ext cx="89446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宋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39980" y="2211036"/>
            <a:ext cx="196602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石湖居士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1" name="yt_shape_10031"/>
          <p:cNvSpPr txBox="1"/>
          <p:nvPr/>
        </p:nvSpPr>
        <p:spPr>
          <a:xfrm>
            <a:off x="1187624" y="1275606"/>
            <a:ext cx="7307999" cy="1857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杨万里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宋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代诗人。字廷秀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号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诚斋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。与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陆游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、尤袤、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范成大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齐名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称“中兴四大家”。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75726" y="1203400"/>
            <a:ext cx="89446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宋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11988" y="1843480"/>
            <a:ext cx="12516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诚斋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55113" y="1843480"/>
            <a:ext cx="12516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陆游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12612" y="1843480"/>
            <a:ext cx="1608837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范成大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4" y="2006393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8193839b-07e7-4255-ad09-400bd9d54fbd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</Words>
  <Application>Microsoft Office PowerPoint</Application>
  <PresentationFormat>全屏显示(16:9)</PresentationFormat>
  <Paragraphs>66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楷体</vt:lpstr>
      <vt:lpstr>BZ</vt:lpstr>
      <vt:lpstr>Calibri</vt:lpstr>
      <vt:lpstr>黑体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2023-12-19T09:46:53Z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308C9F48445C4539B92F8F1A3CB3698B</vt:lpwstr>
  </property>
</Properties>
</file>