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73"/>
  </p:notesMasterIdLst>
  <p:handoutMasterIdLst>
    <p:handoutMasterId r:id="rId74"/>
  </p:handoutMasterIdLst>
  <p:sldIdLst>
    <p:sldId id="1169" r:id="rId2"/>
    <p:sldId id="1075" r:id="rId3"/>
    <p:sldId id="1164" r:id="rId4"/>
    <p:sldId id="1002" r:id="rId5"/>
    <p:sldId id="1123" r:id="rId6"/>
    <p:sldId id="1159" r:id="rId7"/>
    <p:sldId id="1022" r:id="rId8"/>
    <p:sldId id="1021" r:id="rId9"/>
    <p:sldId id="632" r:id="rId10"/>
    <p:sldId id="1125" r:id="rId11"/>
    <p:sldId id="634" r:id="rId12"/>
    <p:sldId id="586" r:id="rId13"/>
    <p:sldId id="1126" r:id="rId14"/>
    <p:sldId id="1127" r:id="rId15"/>
    <p:sldId id="1161" r:id="rId16"/>
    <p:sldId id="1160" r:id="rId17"/>
    <p:sldId id="1118" r:id="rId18"/>
    <p:sldId id="1165" r:id="rId19"/>
    <p:sldId id="1053" r:id="rId20"/>
    <p:sldId id="1076" r:id="rId21"/>
    <p:sldId id="1162" r:id="rId22"/>
    <p:sldId id="1133" r:id="rId23"/>
    <p:sldId id="1119" r:id="rId24"/>
    <p:sldId id="1095" r:id="rId25"/>
    <p:sldId id="1096" r:id="rId26"/>
    <p:sldId id="1139" r:id="rId27"/>
    <p:sldId id="1144" r:id="rId28"/>
    <p:sldId id="1136" r:id="rId29"/>
    <p:sldId id="1137" r:id="rId30"/>
    <p:sldId id="1129" r:id="rId31"/>
    <p:sldId id="1130" r:id="rId32"/>
    <p:sldId id="1084" r:id="rId33"/>
    <p:sldId id="1152" r:id="rId34"/>
    <p:sldId id="1150" r:id="rId35"/>
    <p:sldId id="1151" r:id="rId36"/>
    <p:sldId id="1145" r:id="rId37"/>
    <p:sldId id="1146" r:id="rId38"/>
    <p:sldId id="1147" r:id="rId39"/>
    <p:sldId id="1148" r:id="rId40"/>
    <p:sldId id="1149" r:id="rId41"/>
    <p:sldId id="1077" r:id="rId42"/>
    <p:sldId id="1106" r:id="rId43"/>
    <p:sldId id="1065" r:id="rId44"/>
    <p:sldId id="1035" r:id="rId45"/>
    <p:sldId id="1110" r:id="rId46"/>
    <p:sldId id="1112" r:id="rId47"/>
    <p:sldId id="941" r:id="rId48"/>
    <p:sldId id="1117" r:id="rId49"/>
    <p:sldId id="1078" r:id="rId50"/>
    <p:sldId id="1081" r:id="rId51"/>
    <p:sldId id="1166" r:id="rId52"/>
    <p:sldId id="1086" r:id="rId53"/>
    <p:sldId id="1082" r:id="rId54"/>
    <p:sldId id="1167" r:id="rId55"/>
    <p:sldId id="1088" r:id="rId56"/>
    <p:sldId id="1089" r:id="rId57"/>
    <p:sldId id="1083" r:id="rId58"/>
    <p:sldId id="1155" r:id="rId59"/>
    <p:sldId id="1156" r:id="rId60"/>
    <p:sldId id="1072" r:id="rId61"/>
    <p:sldId id="1000" r:id="rId62"/>
    <p:sldId id="1073" r:id="rId63"/>
    <p:sldId id="1036" r:id="rId64"/>
    <p:sldId id="1154" r:id="rId65"/>
    <p:sldId id="1092" r:id="rId66"/>
    <p:sldId id="1034" r:id="rId67"/>
    <p:sldId id="938" r:id="rId68"/>
    <p:sldId id="1113" r:id="rId69"/>
    <p:sldId id="1114" r:id="rId70"/>
    <p:sldId id="1163" r:id="rId71"/>
    <p:sldId id="1007" r:id="rId72"/>
  </p:sldIdLst>
  <p:sldSz cx="9144000" cy="5143500" type="screen16x9"/>
  <p:notesSz cx="6858000" cy="9144000"/>
  <p:embeddedFontLst>
    <p:embeddedFont>
      <p:font typeface="黑体" pitchFamily="49" charset="-122"/>
      <p:regular r:id="rId75"/>
    </p:embeddedFont>
    <p:embeddedFont>
      <p:font typeface="幼圆" pitchFamily="49" charset="-122"/>
      <p:regular r:id="rId76"/>
    </p:embeddedFont>
    <p:embeddedFont>
      <p:font typeface="Calibri" pitchFamily="34" charset="0"/>
      <p:regular r:id="rId77"/>
      <p:bold r:id="rId78"/>
      <p:italic r:id="rId79"/>
      <p:boldItalic r:id="rId80"/>
    </p:embeddedFont>
    <p:embeddedFont>
      <p:font typeface="汉语拼音" pitchFamily="34" charset="0"/>
      <p:regular r:id="rId81"/>
    </p:embeddedFont>
    <p:embeddedFont>
      <p:font typeface="微软雅黑" pitchFamily="34" charset="-122"/>
      <p:regular r:id="rId82"/>
      <p:bold r:id="rId83"/>
    </p:embeddedFont>
    <p:embeddedFont>
      <p:font typeface="华文楷体" pitchFamily="2" charset="-122"/>
      <p:regular r:id="rId84"/>
    </p:embeddedFont>
    <p:embeddedFont>
      <p:font typeface="仿宋" pitchFamily="49" charset="-122"/>
      <p:regular r:id="rId85"/>
    </p:embeddedFont>
    <p:embeddedFont>
      <p:font typeface="楷体" pitchFamily="49" charset="-122"/>
      <p:regular r:id="rId86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FF0000"/>
    <a:srgbClr val="0066CC"/>
    <a:srgbClr val="FF6600"/>
    <a:srgbClr val="FF00FF"/>
    <a:srgbClr val="FFFFCC"/>
    <a:srgbClr val="CC3300"/>
    <a:srgbClr val="FFFFFF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6245" autoAdjust="0"/>
    <p:restoredTop sz="94660"/>
  </p:normalViewPr>
  <p:slideViewPr>
    <p:cSldViewPr>
      <p:cViewPr varScale="1">
        <p:scale>
          <a:sx n="114" d="100"/>
          <a:sy n="114" d="100"/>
        </p:scale>
        <p:origin x="-510" y="-108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2.fntdata"/><Relationship Id="rId84" Type="http://schemas.openxmlformats.org/officeDocument/2006/relationships/font" Target="fonts/font10.fntdata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font" Target="fonts/font5.fntdata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8.fntdata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219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48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639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00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87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639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87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66"/>
          <a:stretch/>
        </p:blipFill>
        <p:spPr>
          <a:xfrm flipH="1">
            <a:off x="-10320" y="-8314"/>
            <a:ext cx="9183044" cy="515181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1470"/>
            <a:ext cx="1465574" cy="5760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91" r:id="rId4"/>
    <p:sldLayoutId id="2147483693" r:id="rId5"/>
    <p:sldLayoutId id="2147483694" r:id="rId6"/>
    <p:sldLayoutId id="2147483695" r:id="rId7"/>
    <p:sldLayoutId id="2147483730" r:id="rId8"/>
    <p:sldLayoutId id="2147483731" r:id="rId9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slide" Target="slide3.xml"/><Relationship Id="rId4" Type="http://schemas.openxmlformats.org/officeDocument/2006/relationships/slide" Target="slide4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1.jpe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9.jpeg"/><Relationship Id="rId5" Type="http://schemas.microsoft.com/office/2007/relationships/media" Target="../media/media3.mp3"/><Relationship Id="rId15" Type="http://schemas.openxmlformats.org/officeDocument/2006/relationships/image" Target="../media/image13.gif"/><Relationship Id="rId10" Type="http://schemas.openxmlformats.org/officeDocument/2006/relationships/image" Target="../media/image8.png"/><Relationship Id="rId4" Type="http://schemas.openxmlformats.org/officeDocument/2006/relationships/audio" Target="../media/media2.mp3"/><Relationship Id="rId9" Type="http://schemas.openxmlformats.org/officeDocument/2006/relationships/hyperlink" Target="&#36164;&#26009;&#38142;&#25509;/&#35270;&#39057;/&#19971;&#24425;&#20116;&#19979;&#35838;&#25991;&#26391;&#35835;1&#21476;&#35799;&#19977;&#39318;.mp4" TargetMode="External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&#36164;&#26009;&#38142;&#25509;/&#35270;&#39057;/&#26172;.mp4" TargetMode="External"/><Relationship Id="rId7" Type="http://schemas.openxmlformats.org/officeDocument/2006/relationships/hyperlink" Target="&#36164;&#26009;&#38142;&#25509;/&#35270;&#39057;/&#26195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&#36164;&#26009;&#38142;&#25509;/&#35270;&#39057;/&#26705;.mp4" TargetMode="External"/><Relationship Id="rId5" Type="http://schemas.openxmlformats.org/officeDocument/2006/relationships/hyperlink" Target="&#36164;&#26009;&#38142;&#25509;/&#35270;&#39057;/&#32792;.mp4" TargetMode="Externa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8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8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51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54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5.wdp"/><Relationship Id="rId4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8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27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48"/>
          <p:cNvSpPr txBox="1"/>
          <p:nvPr/>
        </p:nvSpPr>
        <p:spPr>
          <a:xfrm>
            <a:off x="1331640" y="987574"/>
            <a:ext cx="6055057" cy="1300356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8000" b="1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古诗三首</a:t>
            </a:r>
          </a:p>
        </p:txBody>
      </p:sp>
      <p:sp>
        <p:nvSpPr>
          <p:cNvPr id="10" name="TextBox 20"/>
          <p:cNvSpPr txBox="1"/>
          <p:nvPr/>
        </p:nvSpPr>
        <p:spPr>
          <a:xfrm>
            <a:off x="243670" y="195486"/>
            <a:ext cx="27414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r>
              <a:rPr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 五年</a:t>
            </a:r>
            <a:r>
              <a:rPr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级 </a:t>
            </a:r>
            <a:r>
              <a:rPr lang="zh-CN" altLang="en-US" sz="2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 下册</a:t>
            </a:r>
            <a:endParaRPr lang="zh-CN" altLang="en-US" sz="2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88029" y="1131590"/>
            <a:ext cx="1087099" cy="1134115"/>
            <a:chOff x="1568841" y="851414"/>
            <a:chExt cx="1313149" cy="1369942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22521D20-73C0-8845-9A67-616245E6E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8841" y="908208"/>
              <a:ext cx="1313149" cy="1313148"/>
            </a:xfrm>
            <a:prstGeom prst="rect">
              <a:avLst/>
            </a:prstGeom>
          </p:spPr>
        </p:pic>
        <p:sp>
          <p:nvSpPr>
            <p:cNvPr id="13" name="文本框 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D72EACE4-6DBD-7247-92D1-5B31521A4382}"/>
                </a:ext>
              </a:extLst>
            </p:cNvPr>
            <p:cNvSpPr txBox="1"/>
            <p:nvPr/>
          </p:nvSpPr>
          <p:spPr>
            <a:xfrm>
              <a:off x="1868009" y="851414"/>
              <a:ext cx="738129" cy="1338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6600" b="1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endParaRPr kumimoji="1" lang="zh-CN" altLang="en-US" sz="6600" b="1" dirty="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1" name="文本框 15">
            <a:hlinkClick r:id="rId4" action="ppaction://hlinksldjump"/>
            <a:extLst>
              <a:ext uri="{FF2B5EF4-FFF2-40B4-BE49-F238E27FC236}">
                <a16:creationId xmlns:a16="http://schemas.microsoft.com/office/drawing/2014/main" xmlns="" id="{16858B89-BDB1-8C4A-8D9E-56121C0B06FB}"/>
              </a:ext>
            </a:extLst>
          </p:cNvPr>
          <p:cNvSpPr txBox="1"/>
          <p:nvPr/>
        </p:nvSpPr>
        <p:spPr>
          <a:xfrm>
            <a:off x="3213390" y="3440837"/>
            <a:ext cx="2816765" cy="71508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5" action="ppaction://hlinksldjump"/>
            <a:extLst>
              <a:ext uri="{FF2B5EF4-FFF2-40B4-BE49-F238E27FC236}">
                <a16:creationId xmlns:a16="http://schemas.microsoft.com/office/drawing/2014/main" xmlns="" id="{9C981370-7B25-6046-AAD2-15F68199B5FF}"/>
              </a:ext>
            </a:extLst>
          </p:cNvPr>
          <p:cNvSpPr txBox="1"/>
          <p:nvPr/>
        </p:nvSpPr>
        <p:spPr>
          <a:xfrm>
            <a:off x="3203848" y="2648749"/>
            <a:ext cx="2816765" cy="71508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3" name="iconfont-1191-870150">
            <a:extLst>
              <a:ext uri="{FF2B5EF4-FFF2-40B4-BE49-F238E27FC236}">
                <a16:creationId xmlns:a16="http://schemas.microsoft.com/office/drawing/2014/main" xmlns="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5737644" y="2792765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4" name="iconfont-1191-870150">
            <a:extLst>
              <a:ext uri="{FF2B5EF4-FFF2-40B4-BE49-F238E27FC236}">
                <a16:creationId xmlns:a16="http://schemas.microsoft.com/office/drawing/2014/main" xmlns="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3203850" y="2792766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5" name="iconfont-1191-870150">
            <a:extLst>
              <a:ext uri="{FF2B5EF4-FFF2-40B4-BE49-F238E27FC236}">
                <a16:creationId xmlns:a16="http://schemas.microsoft.com/office/drawing/2014/main" xmlns="" id="{7AAE159F-5394-C24A-93F3-E47D82FB2E14}"/>
              </a:ext>
            </a:extLst>
          </p:cNvPr>
          <p:cNvSpPr>
            <a:spLocks noChangeAspect="1"/>
          </p:cNvSpPr>
          <p:nvPr/>
        </p:nvSpPr>
        <p:spPr bwMode="auto">
          <a:xfrm>
            <a:off x="5737644" y="3625524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6" name="iconfont-1191-870150">
            <a:extLst>
              <a:ext uri="{FF2B5EF4-FFF2-40B4-BE49-F238E27FC236}">
                <a16:creationId xmlns:a16="http://schemas.microsoft.com/office/drawing/2014/main" xmlns="" id="{35033BCA-351E-6340-85ED-58A3775834A0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3203850" y="3625525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7" name="iconfont-1191-870150">
            <a:extLst>
              <a:ext uri="{FF2B5EF4-FFF2-40B4-BE49-F238E27FC236}">
                <a16:creationId xmlns:a16="http://schemas.microsoft.com/office/drawing/2014/main" xmlns="" id="{35033BCA-351E-6340-85ED-58A3775834A0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3213391" y="3625525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1470"/>
            <a:ext cx="1465574" cy="5760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1" y="1131590"/>
            <a:ext cx="807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同学们，课余时间大家都喜欢做什么呢？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3105" y="3415106"/>
            <a:ext cx="2095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accent6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上兴趣班 </a:t>
            </a:r>
            <a:endParaRPr lang="zh-CN" altLang="en-US" sz="3200" b="1">
              <a:solidFill>
                <a:schemeClr val="accent6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07815" y="2283718"/>
            <a:ext cx="14213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踢足球 </a:t>
            </a:r>
            <a:endParaRPr lang="zh-CN" alt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90265" y="2283719"/>
            <a:ext cx="16209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accent6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踢毽子 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18366" y="2295781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跳绳</a:t>
            </a:r>
            <a:endParaRPr lang="zh-CN" alt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1500" y="3405741"/>
            <a:ext cx="12153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accent6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跑步 </a:t>
            </a:r>
            <a:endParaRPr lang="zh-CN" altLang="en-US" sz="16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1377" y="3403557"/>
            <a:ext cx="2095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accent6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smtClean="0">
                <a:solidFill>
                  <a:schemeClr val="accent6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>
              <a:solidFill>
                <a:schemeClr val="accent6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163618" y="123478"/>
            <a:ext cx="2816765" cy="715089"/>
            <a:chOff x="3275856" y="123478"/>
            <a:chExt cx="2816765" cy="715089"/>
          </a:xfrm>
        </p:grpSpPr>
        <p:sp>
          <p:nvSpPr>
            <p:cNvPr id="12" name="文本框 15">
              <a:extLst>
                <a:ext uri="{FF2B5EF4-FFF2-40B4-BE49-F238E27FC236}">
                  <a16:creationId xmlns:a16="http://schemas.microsoft.com/office/drawing/2014/main" xmlns="" id="{9C981370-7B25-6046-AAD2-15F68199B5FF}"/>
                </a:ext>
              </a:extLst>
            </p:cNvPr>
            <p:cNvSpPr txBox="1"/>
            <p:nvPr/>
          </p:nvSpPr>
          <p:spPr>
            <a:xfrm>
              <a:off x="3275856" y="123478"/>
              <a:ext cx="2816765" cy="715089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13" name="iconfont-1191-870150">
              <a:extLst>
                <a:ext uri="{FF2B5EF4-FFF2-40B4-BE49-F238E27FC236}">
                  <a16:creationId xmlns:a16="http://schemas.microsoft.com/office/drawing/2014/main" xmlns="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09650" y="268794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4" name="iconfont-1191-870150">
              <a:extLst>
                <a:ext uri="{FF2B5EF4-FFF2-40B4-BE49-F238E27FC236}">
                  <a16:creationId xmlns:a16="http://schemas.microsoft.com/office/drawing/2014/main" xmlns="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275856" y="268795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37680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34517" y="699542"/>
            <a:ext cx="67469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图中的古代乡村儿童分别在做什么？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1487" y1="6283" x2="81487" y2="6283"/>
                        <a14:foregroundMark x1="83228" y1="15532" x2="83228" y2="15532"/>
                        <a14:foregroundMark x1="80696" y1="25480" x2="80696" y2="25480"/>
                        <a14:foregroundMark x1="81804" y1="8202" x2="83228" y2="15009"/>
                        <a14:foregroundMark x1="84019" y1="16579" x2="82911" y2="21117"/>
                        <a14:foregroundMark x1="81804" y1="24607" x2="81804" y2="24607"/>
                        <a14:foregroundMark x1="82595" y1="22339" x2="82595" y2="22339"/>
                        <a14:backgroundMark x1="59494" y1="39092" x2="59494" y2="390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71389"/>
            <a:ext cx="2880320" cy="2600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71389"/>
            <a:ext cx="4167384" cy="2369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473177" y="953366"/>
            <a:ext cx="818276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自由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读诗，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把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字音读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准，把诗句读通顺、流利，读出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节奏。 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      </a:t>
            </a:r>
            <a:endParaRPr kumimoji="1" lang="zh-CN" altLang="en-US" sz="3200" b="1" spc="190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292E2DA-D76A-F64F-A0B1-FE3BB425F9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921" y="177873"/>
            <a:ext cx="2269879" cy="693151"/>
          </a:xfrm>
          <a:prstGeom prst="rect">
            <a:avLst/>
          </a:prstGeom>
        </p:spPr>
      </p:pic>
      <p:sp>
        <p:nvSpPr>
          <p:cNvPr id="13" name="文本框 14">
            <a:hlinkClick r:id="rId9" action="ppaction://hlinkfile"/>
          </p:cNvPr>
          <p:cNvSpPr txBox="1"/>
          <p:nvPr/>
        </p:nvSpPr>
        <p:spPr>
          <a:xfrm>
            <a:off x="720917" y="158376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初读课文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BE959814-26B7-6146-BD57-0DF3F8959B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6343"/>
            <a:ext cx="443315" cy="55144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01921" y="2078801"/>
            <a:ext cx="8185323" cy="2481858"/>
            <a:chOff x="987663" y="2412095"/>
            <a:chExt cx="7292868" cy="2211258"/>
          </a:xfrm>
        </p:grpSpPr>
        <p:pic>
          <p:nvPicPr>
            <p:cNvPr id="1026" name="Picture 2" descr="E:\22春\资源\图片\课本图片\1古诗三首_页面_2.jpg"/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87663" y="2412095"/>
              <a:ext cx="2532624" cy="2211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2春\资源\图片\课本图片\1古诗三首_页面_3.jpg"/>
            <p:cNvPicPr>
              <a:picLocks noChangeAspect="1" noChangeArrowheads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52590" y="2425211"/>
              <a:ext cx="2327941" cy="2182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E:\22春\资源\图片\课本图片\1古诗三首_页面_2.jpg"/>
            <p:cNvPicPr>
              <a:picLocks noChangeAspect="1" noChangeArrowheads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28863" y="2425210"/>
              <a:ext cx="2410312" cy="21981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" name="直接连接符 2"/>
          <p:cNvCxnSpPr/>
          <p:nvPr/>
        </p:nvCxnSpPr>
        <p:spPr>
          <a:xfrm flipH="1">
            <a:off x="1474913" y="3075637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1923196" y="3082998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474913" y="3398736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1907704" y="3401820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475656" y="3755692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1943009" y="3758776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1491739" y="4115732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923196" y="4118816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4211960" y="3163617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4706732" y="3163616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4211960" y="3470744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4644008" y="3470744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4211960" y="3811689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4715273" y="3811689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248335" y="4115732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4716016" y="4115731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876256" y="3082999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7380834" y="3082998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6886062" y="3418172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7380834" y="3418171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6905068" y="3790650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7399840" y="3790649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6922437" y="4115731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7380312" y="4115730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七彩五下课文朗读1古诗三首（第1首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133025"/>
            <a:ext cx="468053" cy="468053"/>
          </a:xfrm>
          <a:prstGeom prst="rect">
            <a:avLst/>
          </a:prstGeom>
        </p:spPr>
      </p:pic>
      <p:pic>
        <p:nvPicPr>
          <p:cNvPr id="11" name="七彩五下课文朗读1古诗三首 （第2首）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116368"/>
            <a:ext cx="472950" cy="472950"/>
          </a:xfrm>
          <a:prstGeom prst="rect">
            <a:avLst/>
          </a:prstGeom>
        </p:spPr>
      </p:pic>
      <p:pic>
        <p:nvPicPr>
          <p:cNvPr id="38" name="七彩五下课文朗读1古诗三首（第3首）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267" y="4082812"/>
            <a:ext cx="477847" cy="477847"/>
          </a:xfrm>
          <a:prstGeom prst="rect">
            <a:avLst/>
          </a:prstGeom>
        </p:spPr>
      </p:pic>
      <p:sp>
        <p:nvSpPr>
          <p:cNvPr id="42" name="椭圆 41"/>
          <p:cNvSpPr/>
          <p:nvPr/>
        </p:nvSpPr>
        <p:spPr>
          <a:xfrm>
            <a:off x="2051720" y="397480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2267744" y="397480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483768" y="397480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355976" y="404680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572000" y="404680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7524328" y="332672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7740352" y="332672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956376" y="332672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14"/>
          <p:cNvSpPr txBox="1"/>
          <p:nvPr/>
        </p:nvSpPr>
        <p:spPr>
          <a:xfrm>
            <a:off x="3239040" y="450016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点击图标，听范读</a:t>
            </a: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xmlns="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6520">
            <a:off x="2472326" y="155458"/>
            <a:ext cx="1059582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71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290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240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2236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2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179512" y="1031355"/>
            <a:ext cx="6542490" cy="326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范成大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1126-1193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），</a:t>
            </a:r>
            <a:r>
              <a:rPr lang="zh-CN" altLang="en-US" sz="2800" b="1" spc="-150" dirty="0" smtClean="0">
                <a:latin typeface="宋体" pitchFamily="2" charset="-122"/>
                <a:ea typeface="宋体" pitchFamily="2" charset="-122"/>
              </a:rPr>
              <a:t>字</a:t>
            </a:r>
            <a:r>
              <a:rPr lang="zh-CN" altLang="en-US" sz="2800" b="1" spc="-150" dirty="0">
                <a:latin typeface="宋体" pitchFamily="2" charset="-122"/>
                <a:ea typeface="宋体" pitchFamily="2" charset="-122"/>
              </a:rPr>
              <a:t>致</a:t>
            </a:r>
            <a:r>
              <a:rPr lang="zh-CN" altLang="en-US" sz="2800" b="1" spc="-150" dirty="0" smtClean="0">
                <a:latin typeface="宋体" pitchFamily="2" charset="-122"/>
                <a:ea typeface="宋体" pitchFamily="2" charset="-122"/>
              </a:rPr>
              <a:t>能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，号石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湖居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士，吴</a:t>
            </a:r>
            <a:r>
              <a:rPr lang="zh-CN" altLang="en-US" sz="2800" b="1" spc="-150" dirty="0" smtClean="0">
                <a:latin typeface="宋体" pitchFamily="2" charset="-122"/>
                <a:ea typeface="宋体" pitchFamily="2" charset="-122"/>
              </a:rPr>
              <a:t>郡（今江苏苏州）人，</a:t>
            </a:r>
            <a:r>
              <a:rPr lang="zh-CN" altLang="en-US" sz="2800" b="1" spc="-150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南</a:t>
            </a:r>
            <a:r>
              <a:rPr lang="zh-CN" altLang="en-US" sz="2800" b="1" spc="-150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宋</a:t>
            </a:r>
            <a:r>
              <a:rPr lang="zh-CN" altLang="en-US" sz="2800" b="1" spc="-150" dirty="0">
                <a:latin typeface="宋体" pitchFamily="2" charset="-122"/>
                <a:ea typeface="宋体" pitchFamily="2" charset="-122"/>
              </a:rPr>
              <a:t>诗</a:t>
            </a:r>
            <a:r>
              <a:rPr lang="zh-CN" altLang="en-US" sz="2800" b="1" spc="-150" dirty="0" smtClean="0">
                <a:latin typeface="宋体" pitchFamily="2" charset="-122"/>
                <a:ea typeface="宋体" pitchFamily="2" charset="-122"/>
              </a:rPr>
              <a:t>人，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中兴四大家之一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。其诗题材广泛，关注国计民生。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spc="130" dirty="0" smtClean="0">
                <a:latin typeface="宋体" pitchFamily="2" charset="-122"/>
                <a:ea typeface="宋体" pitchFamily="2" charset="-122"/>
              </a:rPr>
              <a:t>著</a:t>
            </a:r>
            <a:r>
              <a:rPr lang="zh-CN" altLang="en-US" sz="2800" b="1" spc="130" dirty="0">
                <a:latin typeface="宋体" pitchFamily="2" charset="-122"/>
                <a:ea typeface="宋体" pitchFamily="2" charset="-122"/>
              </a:rPr>
              <a:t>有</a:t>
            </a:r>
            <a:r>
              <a:rPr lang="en-US" altLang="zh-CN" sz="2800" b="1" u="sng" spc="130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u="sng" spc="130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石</a:t>
            </a:r>
            <a:r>
              <a:rPr lang="zh-CN" altLang="en-US" sz="2800" b="1" u="sng" spc="130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湖居士诗集</a:t>
            </a:r>
            <a:r>
              <a:rPr lang="en-US" altLang="zh-CN" sz="2800" b="1" u="sng" spc="130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800" b="1" spc="130" dirty="0" smtClean="0">
                <a:latin typeface="宋体" pitchFamily="2" charset="-122"/>
                <a:ea typeface="宋体" pitchFamily="2" charset="-122"/>
              </a:rPr>
              <a:t>，另有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吴郡志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》《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桂海虞衡志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》《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吴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船录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等。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02" r="14317"/>
          <a:stretch/>
        </p:blipFill>
        <p:spPr bwMode="auto">
          <a:xfrm>
            <a:off x="6812487" y="1426617"/>
            <a:ext cx="2296017" cy="2485058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70451" y="51470"/>
            <a:ext cx="2567826" cy="869801"/>
            <a:chOff x="6084413" y="595492"/>
            <a:chExt cx="2567826" cy="869801"/>
          </a:xfrm>
        </p:grpSpPr>
        <p:sp>
          <p:nvSpPr>
            <p:cNvPr id="6" name="矩形 5"/>
            <p:cNvSpPr/>
            <p:nvPr/>
          </p:nvSpPr>
          <p:spPr>
            <a:xfrm>
              <a:off x="6598346" y="842815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 smtClean="0"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作者简介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404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95536" y="970759"/>
            <a:ext cx="612068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杨万里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1127-1206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）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,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字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廷秀，号诚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斋，吉州吉水（今属江西）人，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南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宋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诗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人，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中兴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四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大家之一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。其诗题材丰富，尤其擅长描写自然景物与日常生活，诗风独具特色，世称“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诚斋体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”。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著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有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诚斋集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等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0"/>
          <a:stretch/>
        </p:blipFill>
        <p:spPr bwMode="auto">
          <a:xfrm>
            <a:off x="6588224" y="1203598"/>
            <a:ext cx="2232248" cy="267035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70451" y="123478"/>
            <a:ext cx="2567826" cy="869801"/>
            <a:chOff x="6084413" y="595492"/>
            <a:chExt cx="2567826" cy="869801"/>
          </a:xfrm>
        </p:grpSpPr>
        <p:sp>
          <p:nvSpPr>
            <p:cNvPr id="5" name="矩形 4"/>
            <p:cNvSpPr/>
            <p:nvPr/>
          </p:nvSpPr>
          <p:spPr>
            <a:xfrm>
              <a:off x="6598346" y="842815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 smtClean="0"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作者简介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788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1259632" y="1514412"/>
            <a:ext cx="639467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雷震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南昌（今属江西）人。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南宋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诗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人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,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咸淳元年（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1265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）进士。其诗见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宋诗纪事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卷七十四。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70451" y="267494"/>
            <a:ext cx="2567826" cy="869801"/>
            <a:chOff x="6084413" y="595492"/>
            <a:chExt cx="2567826" cy="869801"/>
          </a:xfrm>
        </p:grpSpPr>
        <p:sp>
          <p:nvSpPr>
            <p:cNvPr id="5" name="矩形 4"/>
            <p:cNvSpPr/>
            <p:nvPr/>
          </p:nvSpPr>
          <p:spPr>
            <a:xfrm>
              <a:off x="6598346" y="848520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 smtClean="0"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作者简介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724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03101" y="1487577"/>
            <a:ext cx="11278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latin typeface="楷体" pitchFamily="49" charset="-122"/>
                <a:ea typeface="楷体" pitchFamily="49" charset="-122"/>
              </a:rPr>
              <a:t>夜</a:t>
            </a:r>
            <a:endParaRPr lang="zh-CN" altLang="en-US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56046" y="1084407"/>
            <a:ext cx="180323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zhòu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61370" y="1084407"/>
            <a:ext cx="98310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yún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71003" y="1084407"/>
            <a:ext cx="139576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gòng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734326" y="2770237"/>
            <a:ext cx="96930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zhì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02137" y="1487577"/>
            <a:ext cx="10340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昼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63751" y="1487577"/>
            <a:ext cx="127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latin typeface="楷体" pitchFamily="49" charset="-122"/>
                <a:ea typeface="楷体" pitchFamily="49" charset="-122"/>
              </a:rPr>
              <a:t>耕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08374" y="1487577"/>
            <a:ext cx="127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耘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52625" y="1487577"/>
            <a:ext cx="127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供</a:t>
            </a:r>
            <a:endParaRPr lang="zh-CN" altLang="en-US" sz="5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26709" y="1487577"/>
            <a:ext cx="18634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latin typeface="楷体" pitchFamily="49" charset="-122"/>
                <a:ea typeface="楷体" pitchFamily="49" charset="-122"/>
              </a:rPr>
              <a:t>耕织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675662" y="3199406"/>
            <a:ext cx="127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稚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489145" y="2698229"/>
            <a:ext cx="58597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yī</a:t>
            </a:r>
            <a:endParaRPr lang="zh-CN" altLang="en-US" sz="32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66873" y="3127398"/>
            <a:ext cx="127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latin typeface="楷体" pitchFamily="49" charset="-122"/>
                <a:ea typeface="楷体" pitchFamily="49" charset="-122"/>
              </a:rPr>
              <a:t>涟</a:t>
            </a:r>
            <a:endParaRPr lang="zh-CN" altLang="en-US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331042" y="3127398"/>
            <a:ext cx="908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漪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35696" y="3199406"/>
            <a:ext cx="11175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幼</a:t>
            </a:r>
            <a:endParaRPr lang="zh-CN" altLang="en-US" sz="2800" dirty="0"/>
          </a:p>
        </p:txBody>
      </p:sp>
      <p:sp>
        <p:nvSpPr>
          <p:cNvPr id="2" name="矩形 1"/>
          <p:cNvSpPr/>
          <p:nvPr/>
        </p:nvSpPr>
        <p:spPr>
          <a:xfrm>
            <a:off x="251520" y="2366179"/>
            <a:ext cx="1420582" cy="584775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翘舌音</a:t>
            </a:r>
          </a:p>
        </p:txBody>
      </p:sp>
      <p:sp>
        <p:nvSpPr>
          <p:cNvPr id="4" name="椭圆 3"/>
          <p:cNvSpPr/>
          <p:nvPr/>
        </p:nvSpPr>
        <p:spPr>
          <a:xfrm>
            <a:off x="755576" y="1036197"/>
            <a:ext cx="1292536" cy="60990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31" name="椭圆 30"/>
          <p:cNvSpPr/>
          <p:nvPr/>
        </p:nvSpPr>
        <p:spPr>
          <a:xfrm>
            <a:off x="2521302" y="2726014"/>
            <a:ext cx="1292536" cy="60990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33" name="椭圆 32"/>
          <p:cNvSpPr/>
          <p:nvPr/>
        </p:nvSpPr>
        <p:spPr>
          <a:xfrm>
            <a:off x="5283034" y="2643758"/>
            <a:ext cx="921794" cy="620150"/>
          </a:xfrm>
          <a:prstGeom prst="ellipse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35" name="矩形 34"/>
          <p:cNvSpPr/>
          <p:nvPr/>
        </p:nvSpPr>
        <p:spPr>
          <a:xfrm>
            <a:off x="6169859" y="4050728"/>
            <a:ext cx="2377131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水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中的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波纹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03752" y="3296675"/>
            <a:ext cx="1984672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与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水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有关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xmlns="" id="{7C5E194C-9341-0F4E-ADDE-4400D3F03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57488"/>
            <a:ext cx="431626" cy="558077"/>
          </a:xfrm>
          <a:prstGeom prst="rect">
            <a:avLst/>
          </a:prstGeom>
        </p:spPr>
      </p:pic>
      <p:sp>
        <p:nvSpPr>
          <p:cNvPr id="52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801836" y="269235"/>
            <a:ext cx="1753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学认字</a:t>
            </a:r>
          </a:p>
        </p:txBody>
      </p:sp>
      <p:sp>
        <p:nvSpPr>
          <p:cNvPr id="27" name="椭圆 26"/>
          <p:cNvSpPr/>
          <p:nvPr/>
        </p:nvSpPr>
        <p:spPr>
          <a:xfrm>
            <a:off x="4610170" y="3332734"/>
            <a:ext cx="289044" cy="62015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9" name="椭圆 28"/>
          <p:cNvSpPr/>
          <p:nvPr/>
        </p:nvSpPr>
        <p:spPr>
          <a:xfrm>
            <a:off x="5372936" y="3315956"/>
            <a:ext cx="289044" cy="62015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49" grpId="0"/>
      <p:bldP spid="2" grpId="0" animBg="1"/>
      <p:bldP spid="4" grpId="0" animBg="1"/>
      <p:bldP spid="31" grpId="0" animBg="1"/>
      <p:bldP spid="33" grpId="0" animBg="1"/>
      <p:bldP spid="35" grpId="0" animBg="1"/>
      <p:bldP spid="36" grpId="0" animBg="1"/>
      <p:bldP spid="27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9552" y="1884684"/>
            <a:ext cx="1152128" cy="124011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80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供</a:t>
            </a:r>
            <a:endParaRPr lang="zh-CN" altLang="en-US" sz="41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33408" y="1461487"/>
            <a:ext cx="3866784" cy="6232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童孙未解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供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耕织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752862" y="289784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62967" y="195486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宋体" pitchFamily="2" charset="-122"/>
              </a:rPr>
              <a:t>多音字</a:t>
            </a:r>
            <a:endParaRPr lang="zh-CN" altLang="en-US" sz="2500" b="1" dirty="0">
              <a:latin typeface="宋体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409384" y="3964726"/>
            <a:ext cx="4394864" cy="6232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提</a:t>
            </a:r>
            <a:r>
              <a:rPr lang="zh-CN" altLang="en-US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供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供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给   </a:t>
            </a:r>
            <a:r>
              <a:rPr lang="zh-CN" altLang="en-US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供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应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67944" y="2285459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从事。</a:t>
            </a:r>
            <a:endParaRPr lang="zh-CN" altLang="en-US" sz="18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151439" y="977610"/>
            <a:ext cx="10420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gòng</a:t>
            </a:r>
            <a:endParaRPr lang="zh-CN" altLang="en-US" sz="2800" b="1" dirty="0"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754882" y="3441067"/>
            <a:ext cx="98253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宋体" pitchFamily="2" charset="-122"/>
                <a:cs typeface="汉语拼音" pitchFamily="34" charset="0"/>
              </a:rPr>
              <a:t>gōng</a:t>
            </a:r>
            <a:endParaRPr lang="zh-CN" altLang="en-US" sz="2800" b="1" dirty="0">
              <a:latin typeface="汉语拼音" pitchFamily="34" charset="0"/>
              <a:ea typeface="宋体" pitchFamily="2" charset="-122"/>
              <a:cs typeface="汉语拼音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943870" y="1441380"/>
            <a:ext cx="1333807" cy="17312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供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奉  </a:t>
            </a:r>
            <a:r>
              <a:rPr lang="zh-CN" altLang="en-US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供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养</a:t>
            </a:r>
            <a:r>
              <a:rPr lang="zh-CN" altLang="en-US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供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职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935533" y="929482"/>
            <a:ext cx="10420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gòng</a:t>
            </a:r>
            <a:endParaRPr lang="zh-CN" altLang="en-US" sz="2800" b="1" dirty="0"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4" name="下箭头 3"/>
          <p:cNvSpPr/>
          <p:nvPr/>
        </p:nvSpPr>
        <p:spPr>
          <a:xfrm>
            <a:off x="4491807" y="2084735"/>
            <a:ext cx="178832" cy="270991"/>
          </a:xfrm>
          <a:prstGeom prst="downArrow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04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/>
      <p:bldP spid="2" grpId="0"/>
      <p:bldP spid="57" grpId="0"/>
      <p:bldP spid="59" grpId="0"/>
      <p:bldP spid="62" grpId="0" animBg="1"/>
      <p:bldP spid="63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 176"/>
          <p:cNvSpPr/>
          <p:nvPr/>
        </p:nvSpPr>
        <p:spPr>
          <a:xfrm>
            <a:off x="1785366" y="1492465"/>
            <a:ext cx="122413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zhòu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3363123" y="1492465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</a:t>
            </a:r>
            <a:r>
              <a:rPr lang="en-US" altLang="zh-CN" sz="3000" b="1" dirty="0" err="1" smtClean="0">
                <a:latin typeface="汉语拼音"/>
                <a:ea typeface="宋体" panose="02010600030101010101" pitchFamily="2" charset="-122"/>
                <a:cs typeface="汉语拼音"/>
              </a:rPr>
              <a:t>ú</a:t>
            </a:r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4885500" y="1492465"/>
            <a:ext cx="116687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sāng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6405753" y="1492465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xiǎo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1786193" y="2039791"/>
            <a:ext cx="1029163" cy="1085656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3310480" y="2039791"/>
            <a:ext cx="1029163" cy="1085656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4861953" y="2039791"/>
            <a:ext cx="1029163" cy="108565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8" name="组合 7"/>
          <p:cNvGrpSpPr/>
          <p:nvPr/>
        </p:nvGrpSpPr>
        <p:grpSpPr>
          <a:xfrm>
            <a:off x="6359487" y="2039791"/>
            <a:ext cx="1029163" cy="1085656"/>
            <a:chOff x="2437" y="2032"/>
            <a:chExt cx="1244" cy="1264"/>
          </a:xfrm>
        </p:grpSpPr>
        <p:sp>
          <p:nvSpPr>
            <p:cNvPr id="20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1840617" y="1995831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昼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3343666" y="2013415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耘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/>
          <p:cNvSpPr txBox="1"/>
          <p:nvPr/>
        </p:nvSpPr>
        <p:spPr>
          <a:xfrm>
            <a:off x="4871987" y="1995831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桑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文本框 64"/>
          <p:cNvSpPr txBox="1"/>
          <p:nvPr/>
        </p:nvSpPr>
        <p:spPr>
          <a:xfrm>
            <a:off x="6372200" y="199568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晓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线形标注 2 1"/>
          <p:cNvSpPr/>
          <p:nvPr/>
        </p:nvSpPr>
        <p:spPr>
          <a:xfrm>
            <a:off x="2609287" y="3648611"/>
            <a:ext cx="2022222" cy="504056"/>
          </a:xfrm>
          <a:prstGeom prst="borderCallout2">
            <a:avLst>
              <a:gd name="adj1" fmla="val -102771"/>
              <a:gd name="adj2" fmla="val 120892"/>
              <a:gd name="adj3" fmla="val -3926"/>
              <a:gd name="adj4" fmla="val 54011"/>
              <a:gd name="adj5" fmla="val -103581"/>
              <a:gd name="adj6" fmla="val -12508"/>
            </a:avLst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上下结构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3" name="线形标注 2 42"/>
          <p:cNvSpPr/>
          <p:nvPr/>
        </p:nvSpPr>
        <p:spPr>
          <a:xfrm>
            <a:off x="5007336" y="3652909"/>
            <a:ext cx="2022222" cy="504056"/>
          </a:xfrm>
          <a:prstGeom prst="borderCallout2">
            <a:avLst>
              <a:gd name="adj1" fmla="val -108440"/>
              <a:gd name="adj2" fmla="val 90385"/>
              <a:gd name="adj3" fmla="val -3926"/>
              <a:gd name="adj4" fmla="val 54011"/>
              <a:gd name="adj5" fmla="val -103504"/>
              <a:gd name="adj6" fmla="val -57643"/>
            </a:avLst>
          </a:prstGeom>
          <a:solidFill>
            <a:srgbClr val="0000FF"/>
          </a:solidFill>
          <a:ln w="19050">
            <a:solidFill>
              <a:srgbClr val="0000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左右结构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1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019" y="314597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847" y="314597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637" y="314597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171" y="314597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609287" y="137074"/>
            <a:ext cx="5133111" cy="1231103"/>
            <a:chOff x="6503525" y="1779663"/>
            <a:chExt cx="2565451" cy="1860577"/>
          </a:xfrm>
        </p:grpSpPr>
        <p:sp>
          <p:nvSpPr>
            <p:cNvPr id="3" name="云形标注 2"/>
            <p:cNvSpPr/>
            <p:nvPr/>
          </p:nvSpPr>
          <p:spPr>
            <a:xfrm>
              <a:off x="6503525" y="1779663"/>
              <a:ext cx="2532971" cy="1750998"/>
            </a:xfrm>
            <a:prstGeom prst="cloudCallout">
              <a:avLst>
                <a:gd name="adj1" fmla="val -12219"/>
                <a:gd name="adj2" fmla="val 69718"/>
              </a:avLst>
            </a:prstGeom>
            <a:solidFill>
              <a:srgbClr val="00B050">
                <a:alpha val="10000"/>
              </a:srgbClr>
            </a:solidFill>
            <a:ln>
              <a:solidFill>
                <a:srgbClr val="92D050"/>
              </a:solidFill>
              <a:prstDash val="sysDash"/>
            </a:ln>
          </p:spPr>
          <p:txBody>
            <a:bodyPr wrap="square" rtlCol="0">
              <a:noAutofit/>
            </a:bodyPr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692712" y="2085594"/>
              <a:ext cx="2376264" cy="1554646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lvl="0" algn="ctr"/>
              <a:r>
                <a:rPr lang="zh-CN" altLang="en-US" sz="3200" b="1" dirty="0" smtClean="0">
                  <a:solidFill>
                    <a:prstClr val="black"/>
                  </a:solidFill>
                  <a:latin typeface="宋体" pitchFamily="2" charset="-122"/>
                  <a:ea typeface="宋体" pitchFamily="2" charset="-122"/>
                </a:rPr>
                <a:t>按</a:t>
              </a:r>
              <a:r>
                <a:rPr lang="zh-CN" altLang="en-US" sz="3200" b="1" dirty="0">
                  <a:solidFill>
                    <a:prstClr val="black"/>
                  </a:solidFill>
                  <a:latin typeface="宋体" pitchFamily="2" charset="-122"/>
                  <a:ea typeface="宋体" pitchFamily="2" charset="-122"/>
                </a:rPr>
                <a:t>结构给它们分类吧！</a:t>
              </a:r>
            </a:p>
          </p:txBody>
        </p:sp>
      </p:grpSp>
      <p:sp>
        <p:nvSpPr>
          <p:cNvPr id="47" name="文本框 15">
            <a:extLst>
              <a:ext uri="{FF2B5EF4-FFF2-40B4-BE49-F238E27FC236}">
                <a16:creationId xmlns:a16="http://schemas.microsoft.com/office/drawing/2014/main" xmlns="" id="{E33993B6-6C04-E04B-BC02-4E2B1F03206C}"/>
              </a:ext>
            </a:extLst>
          </p:cNvPr>
          <p:cNvSpPr txBox="1"/>
          <p:nvPr/>
        </p:nvSpPr>
        <p:spPr>
          <a:xfrm>
            <a:off x="886587" y="51295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学写字</a:t>
            </a: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xmlns="" id="{6FCBF092-178B-4543-9ECC-8FD64DFCF3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7" y="483518"/>
            <a:ext cx="864096" cy="8197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178" grpId="0"/>
      <p:bldP spid="179" grpId="0"/>
      <p:bldP spid="180" grpId="0"/>
      <p:bldP spid="2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679108"/>
              </p:ext>
            </p:extLst>
          </p:nvPr>
        </p:nvGraphicFramePr>
        <p:xfrm>
          <a:off x="1797861" y="2179095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835696" y="2080385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晓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835696" y="1245360"/>
            <a:ext cx="187790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itchFamily="34" charset="0"/>
                <a:ea typeface="宋体" pitchFamily="2" charset="-122"/>
                <a:cs typeface="汉语拼音" pitchFamily="34" charset="0"/>
              </a:rPr>
              <a:t>xiǎo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宋体" pitchFamily="2" charset="-122"/>
              <a:cs typeface="汉语拼音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9830" y="4016409"/>
            <a:ext cx="8604448" cy="715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巧记</a:t>
            </a:r>
            <a:r>
              <a:rPr lang="zh-CN" altLang="en-US" sz="2800" b="1" dirty="0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：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用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火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“烧”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,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用水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“浇”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,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东方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日出是指“晓”。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352423" y="2349299"/>
            <a:ext cx="844453" cy="72334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线形标注 2 10"/>
          <p:cNvSpPr/>
          <p:nvPr/>
        </p:nvSpPr>
        <p:spPr>
          <a:xfrm>
            <a:off x="3563888" y="1131590"/>
            <a:ext cx="3168352" cy="668732"/>
          </a:xfrm>
          <a:prstGeom prst="borderCallout2">
            <a:avLst>
              <a:gd name="adj1" fmla="val 202534"/>
              <a:gd name="adj2" fmla="val -25089"/>
              <a:gd name="adj3" fmla="val 104675"/>
              <a:gd name="adj4" fmla="val 36356"/>
              <a:gd name="adj5" fmla="val 232635"/>
              <a:gd name="adj6" fmla="val -20303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不要多“丶”</a:t>
            </a:r>
            <a:r>
              <a:rPr lang="zh-CN" altLang="en-US" sz="24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少</a:t>
            </a:r>
            <a:r>
              <a:rPr lang="zh-CN" altLang="en-US" sz="24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“丿”</a:t>
            </a:r>
            <a:endParaRPr lang="zh-CN" altLang="en-US" sz="24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117228" y="267494"/>
            <a:ext cx="419107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宋体" pitchFamily="2" charset="-122"/>
              </a:rPr>
              <a:t>重难点字书写指导</a:t>
            </a:r>
            <a:endParaRPr lang="zh-CN" altLang="en-US" sz="3300" b="1" dirty="0">
              <a:latin typeface="宋体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627784" y="340519"/>
            <a:ext cx="456833" cy="4563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3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4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5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6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7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8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39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0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2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3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4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5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6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7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8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  <p:sp>
          <p:nvSpPr>
            <p:cNvPr id="49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084325"/>
            <a:ext cx="2987824" cy="1666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1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30726"/>
              </p:ext>
            </p:extLst>
          </p:nvPr>
        </p:nvGraphicFramePr>
        <p:xfrm>
          <a:off x="5717891" y="222974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9" name="TextBox 24"/>
          <p:cNvSpPr txBox="1"/>
          <p:nvPr/>
        </p:nvSpPr>
        <p:spPr>
          <a:xfrm>
            <a:off x="5757959" y="1306239"/>
            <a:ext cx="1622353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itchFamily="34" charset="0"/>
                <a:ea typeface="宋体" pitchFamily="2" charset="-122"/>
                <a:cs typeface="汉语拼音" pitchFamily="34" charset="0"/>
              </a:rPr>
              <a:t>sānɡ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宋体" pitchFamily="2" charset="-122"/>
              <a:cs typeface="汉语拼音" pitchFamily="34" charset="0"/>
            </a:endParaRPr>
          </a:p>
        </p:txBody>
      </p:sp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02722"/>
              </p:ext>
            </p:extLst>
          </p:nvPr>
        </p:nvGraphicFramePr>
        <p:xfrm>
          <a:off x="1829459" y="222974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893516" y="2088697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昼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763688" y="1306239"/>
            <a:ext cx="1800200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itchFamily="34" charset="0"/>
                <a:ea typeface="宋体" pitchFamily="2" charset="-122"/>
                <a:cs typeface="汉语拼音" pitchFamily="34" charset="0"/>
              </a:rPr>
              <a:t>zhòu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宋体" pitchFamily="2" charset="-122"/>
              <a:cs typeface="汉语拼音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2771800" y="375147"/>
            <a:ext cx="3797335" cy="756443"/>
          </a:xfrm>
          <a:prstGeom prst="borderCallout2">
            <a:avLst>
              <a:gd name="adj1" fmla="val 321412"/>
              <a:gd name="adj2" fmla="val 13449"/>
              <a:gd name="adj3" fmla="val 99625"/>
              <a:gd name="adj4" fmla="val 49670"/>
              <a:gd name="adj5" fmla="val 319628"/>
              <a:gd name="adj6" fmla="val 76262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3600" b="1" spc="180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各部分要</a:t>
            </a:r>
            <a:r>
              <a:rPr lang="zh-CN" altLang="en-US" sz="3600" b="1" spc="18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写紧凑</a:t>
            </a:r>
            <a:endParaRPr lang="zh-CN" altLang="en-US" sz="3600" b="1" spc="18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5724128" y="2088697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桑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64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73245" y="1347614"/>
            <a:ext cx="8227113" cy="14305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    思考：三首古诗的内容有什么相同之处？又有什么不同之处？</a:t>
            </a:r>
            <a:endParaRPr kumimoji="1" lang="zh-CN" altLang="en-US" sz="3600" b="1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CB81D6D7-6938-C145-8BEC-2879AE65F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55" y="443522"/>
            <a:ext cx="2268000" cy="692577"/>
          </a:xfrm>
          <a:prstGeom prst="rect">
            <a:avLst/>
          </a:prstGeom>
        </p:spPr>
      </p:pic>
      <p:sp>
        <p:nvSpPr>
          <p:cNvPr id="18" name="文本框 14">
            <a:extLst>
              <a:ext uri="{FF2B5EF4-FFF2-40B4-BE49-F238E27FC236}">
                <a16:creationId xmlns="" xmlns:a16="http://schemas.microsoft.com/office/drawing/2014/main" id="{F96644E9-3682-8A4F-B0FB-F395F0876BFB}"/>
              </a:ext>
            </a:extLst>
          </p:cNvPr>
          <p:cNvSpPr txBox="1"/>
          <p:nvPr/>
        </p:nvSpPr>
        <p:spPr>
          <a:xfrm>
            <a:off x="597323" y="411510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 smtClean="0">
                <a:latin typeface="黑体" pitchFamily="49" charset="-122"/>
                <a:ea typeface="黑体" pitchFamily="49" charset="-122"/>
              </a:rPr>
              <a:t>整体感知</a:t>
            </a:r>
            <a:endParaRPr lang="zh-CN" altLang="en-US" sz="3600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E34CF290-E840-C049-82FD-34FC4FF65E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3522"/>
            <a:ext cx="450000" cy="55975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851920" y="2481329"/>
            <a:ext cx="5192783" cy="2538693"/>
            <a:chOff x="3851920" y="2481329"/>
            <a:chExt cx="5192783" cy="253869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920" y="2481329"/>
              <a:ext cx="5192783" cy="2538693"/>
            </a:xfrm>
            <a:prstGeom prst="rect">
              <a:avLst/>
            </a:prstGeom>
          </p:spPr>
        </p:pic>
        <p:sp>
          <p:nvSpPr>
            <p:cNvPr id="4" name="剪去对角的矩形 3"/>
            <p:cNvSpPr/>
            <p:nvPr/>
          </p:nvSpPr>
          <p:spPr>
            <a:xfrm>
              <a:off x="4032726" y="3251759"/>
              <a:ext cx="4320480" cy="936104"/>
            </a:xfrm>
            <a:prstGeom prst="snip2Diag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 smtClean="0">
                  <a:solidFill>
                    <a:srgbClr val="00B050"/>
                  </a:solidFill>
                  <a:latin typeface="楷体" pitchFamily="49" charset="-122"/>
                  <a:ea typeface="楷体" pitchFamily="49" charset="-122"/>
                </a:rPr>
                <a:t>提示</a:t>
              </a:r>
              <a:r>
                <a:rPr lang="zh-CN" altLang="en-US" sz="2800" dirty="0" smtClean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 </a:t>
              </a:r>
              <a:r>
                <a:rPr lang="zh-CN" altLang="en-US" sz="28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可结合注释、插图，联系生活，理解诗句意思。</a:t>
              </a:r>
              <a:endPara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634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095836" y="204381"/>
            <a:ext cx="2952328" cy="783193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4000" b="1" dirty="0" smtClean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相同之处</a:t>
            </a:r>
            <a:endParaRPr kumimoji="1" lang="zh-CN" altLang="en-US" sz="40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63030" y="2104624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童孙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03216" y="2141443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稚子</a:t>
            </a:r>
          </a:p>
        </p:txBody>
      </p:sp>
      <p:sp>
        <p:nvSpPr>
          <p:cNvPr id="5" name="矩形 4"/>
          <p:cNvSpPr/>
          <p:nvPr/>
        </p:nvSpPr>
        <p:spPr>
          <a:xfrm>
            <a:off x="6634494" y="2104055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牧童</a:t>
            </a:r>
          </a:p>
        </p:txBody>
      </p:sp>
      <p:sp>
        <p:nvSpPr>
          <p:cNvPr id="6" name="矩形 5"/>
          <p:cNvSpPr/>
          <p:nvPr/>
        </p:nvSpPr>
        <p:spPr>
          <a:xfrm>
            <a:off x="931396" y="3398005"/>
            <a:ext cx="1574469" cy="646331"/>
          </a:xfrm>
          <a:prstGeom prst="rect">
            <a:avLst/>
          </a:prstGeom>
          <a:noFill/>
          <a:ln w="6350">
            <a:noFill/>
          </a:ln>
        </p:spPr>
        <p:txBody>
          <a:bodyPr wrap="none" anchor="b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学种瓜</a:t>
            </a:r>
          </a:p>
        </p:txBody>
      </p:sp>
      <p:sp>
        <p:nvSpPr>
          <p:cNvPr id="7" name="矩形 6"/>
          <p:cNvSpPr/>
          <p:nvPr/>
        </p:nvSpPr>
        <p:spPr>
          <a:xfrm>
            <a:off x="3903216" y="3365579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 anchor="b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弄冰</a:t>
            </a:r>
          </a:p>
        </p:txBody>
      </p:sp>
      <p:sp>
        <p:nvSpPr>
          <p:cNvPr id="8" name="矩形 7"/>
          <p:cNvSpPr/>
          <p:nvPr/>
        </p:nvSpPr>
        <p:spPr>
          <a:xfrm>
            <a:off x="6402860" y="3365579"/>
            <a:ext cx="1574469" cy="646331"/>
          </a:xfrm>
          <a:prstGeom prst="rect">
            <a:avLst/>
          </a:prstGeom>
          <a:noFill/>
          <a:ln w="6350">
            <a:noFill/>
          </a:ln>
        </p:spPr>
        <p:txBody>
          <a:bodyPr wrap="none" anchor="b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骑牛背</a:t>
            </a:r>
          </a:p>
        </p:txBody>
      </p:sp>
      <p:sp>
        <p:nvSpPr>
          <p:cNvPr id="19" name="矩形 18"/>
          <p:cNvSpPr/>
          <p:nvPr/>
        </p:nvSpPr>
        <p:spPr>
          <a:xfrm>
            <a:off x="2694996" y="4227934"/>
            <a:ext cx="3754007" cy="707886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都写儿童的生活</a:t>
            </a:r>
            <a:endParaRPr lang="zh-CN" altLang="en-US" sz="4000" b="1" dirty="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右箭头 19"/>
          <p:cNvSpPr/>
          <p:nvPr/>
        </p:nvSpPr>
        <p:spPr>
          <a:xfrm rot="5400000">
            <a:off x="1495947" y="2984724"/>
            <a:ext cx="445365" cy="307051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右箭头 21"/>
          <p:cNvSpPr/>
          <p:nvPr/>
        </p:nvSpPr>
        <p:spPr>
          <a:xfrm rot="5400000">
            <a:off x="4254145" y="2987630"/>
            <a:ext cx="445365" cy="307051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右箭头 22"/>
          <p:cNvSpPr/>
          <p:nvPr/>
        </p:nvSpPr>
        <p:spPr>
          <a:xfrm rot="5400000">
            <a:off x="6967412" y="2987630"/>
            <a:ext cx="445365" cy="307051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2514" y="1164689"/>
            <a:ext cx="2403321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四时田园杂兴（其三十一）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07904" y="1400458"/>
            <a:ext cx="166983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稚子弄冰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42490" y="1390657"/>
            <a:ext cx="967501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村晚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530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6" grpId="0"/>
      <p:bldP spid="7" grpId="0"/>
      <p:bldP spid="8" grpId="0"/>
      <p:bldP spid="19" grpId="0"/>
      <p:bldP spid="20" grpId="0" animBg="1"/>
      <p:bldP spid="22" grpId="0" animBg="1"/>
      <p:bldP spid="23" grpId="0" animBg="1"/>
      <p:bldP spid="4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07137" y="1586116"/>
            <a:ext cx="2964273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农忙时的村庄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38523" y="2850035"/>
            <a:ext cx="2964273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寒冬时的村庄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55776" y="3941643"/>
            <a:ext cx="3890809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夕阳西下的池塘边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文本框 99"/>
          <p:cNvSpPr txBox="1"/>
          <p:nvPr/>
        </p:nvSpPr>
        <p:spPr>
          <a:xfrm>
            <a:off x="3095836" y="267494"/>
            <a:ext cx="2952328" cy="783193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4000" b="1" dirty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不</a:t>
            </a:r>
            <a:r>
              <a:rPr lang="zh-CN" altLang="en-US" sz="4000" b="1" dirty="0" smtClean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同之处</a:t>
            </a:r>
            <a:endParaRPr kumimoji="1" lang="zh-CN" altLang="en-US" sz="40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0922" y="1463006"/>
            <a:ext cx="2403321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四十田园杂兴（其三十一）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6478" y="2931790"/>
            <a:ext cx="1872208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稚子弄冰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8516" y="3989463"/>
            <a:ext cx="1188132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村晚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868144" y="1995686"/>
            <a:ext cx="3165975" cy="2269122"/>
            <a:chOff x="5868144" y="1995686"/>
            <a:chExt cx="3165975" cy="2269122"/>
          </a:xfrm>
        </p:grpSpPr>
        <p:sp>
          <p:nvSpPr>
            <p:cNvPr id="19" name="矩形 18"/>
            <p:cNvSpPr/>
            <p:nvPr/>
          </p:nvSpPr>
          <p:spPr>
            <a:xfrm>
              <a:off x="6516216" y="2331625"/>
              <a:ext cx="2517903" cy="1200329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b="1" dirty="0" smtClean="0">
                  <a:solidFill>
                    <a:srgbClr val="00B050"/>
                  </a:solidFill>
                  <a:latin typeface="楷体" pitchFamily="49" charset="-122"/>
                  <a:ea typeface="楷体" pitchFamily="49" charset="-122"/>
                </a:rPr>
                <a:t>儿童活动的环境各异</a:t>
              </a:r>
              <a:endParaRPr lang="zh-CN" altLang="en-US" sz="3600" b="1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868144" y="1995686"/>
              <a:ext cx="792088" cy="936104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5897751" y="2931790"/>
              <a:ext cx="762481" cy="31213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6350999" y="2931790"/>
              <a:ext cx="309233" cy="133301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006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8"/>
          <a:stretch/>
        </p:blipFill>
        <p:spPr bwMode="auto">
          <a:xfrm>
            <a:off x="0" y="-20537"/>
            <a:ext cx="9144000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179512" y="123478"/>
            <a:ext cx="8640960" cy="4896544"/>
          </a:xfrm>
          <a:prstGeom prst="roundRect">
            <a:avLst/>
          </a:prstGeom>
          <a:solidFill>
            <a:schemeClr val="bg1">
              <a:alpha val="79000"/>
            </a:schemeClr>
          </a:solidFill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611560" y="1167448"/>
            <a:ext cx="8280920" cy="900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四时田园杂</a:t>
            </a:r>
            <a:r>
              <a:rPr lang="zh-CN" altLang="en-US" sz="5400" b="1" dirty="0" smtClean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兴（其三十一）</a:t>
            </a:r>
            <a:endParaRPr lang="zh-CN" altLang="en-US" sz="5400" b="1" dirty="0">
              <a:ln w="0"/>
              <a:solidFill>
                <a:schemeClr val="tx1"/>
              </a:solidFill>
              <a:effectLst>
                <a:glow rad="139700">
                  <a:schemeClr val="bg1">
                    <a:alpha val="91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9296" y="2499742"/>
            <a:ext cx="3104592" cy="578882"/>
          </a:xfrm>
          <a:prstGeom prst="wedgeRoundRectCallout">
            <a:avLst>
              <a:gd name="adj1" fmla="val -12718"/>
              <a:gd name="adj2" fmla="val -115634"/>
              <a:gd name="adj3" fmla="val 16667"/>
            </a:avLst>
          </a:prstGeom>
          <a:solidFill>
            <a:schemeClr val="accent2">
              <a:lumMod val="60000"/>
              <a:lumOff val="40000"/>
              <a:alpha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一年中的四个季节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88281" y="483518"/>
            <a:ext cx="2448272" cy="578882"/>
          </a:xfrm>
          <a:prstGeom prst="wedgeRoundRectCallout">
            <a:avLst>
              <a:gd name="adj1" fmla="val -8316"/>
              <a:gd name="adj2" fmla="val 81588"/>
              <a:gd name="adj3" fmla="val 16667"/>
            </a:avLst>
          </a:prstGeom>
          <a:solidFill>
            <a:schemeClr val="accent2">
              <a:lumMod val="60000"/>
              <a:lumOff val="40000"/>
              <a:alpha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随性而写的诗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9672" y="3472720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四个时节田园的各种兴致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12887" y="2019985"/>
            <a:ext cx="12403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484341" y="2019985"/>
            <a:ext cx="13483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8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703" y="267494"/>
            <a:ext cx="4824536" cy="4464496"/>
          </a:xfrm>
          <a:prstGeom prst="round2DiagRect">
            <a:avLst>
              <a:gd name="adj1" fmla="val 11794"/>
              <a:gd name="adj2" fmla="val 0"/>
            </a:avLst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35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755576" y="1635646"/>
            <a:ext cx="7667507" cy="16244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    有感情地朗读古诗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，理解诗意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，想象画面，说一说古诗描写的景象。</a:t>
            </a:r>
            <a:endParaRPr lang="zh-CN" altLang="en-US" sz="36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737087F0-05A3-5A44-856F-C41399ED8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727045"/>
            <a:ext cx="2268000" cy="692577"/>
          </a:xfrm>
          <a:prstGeom prst="rect">
            <a:avLst/>
          </a:prstGeom>
        </p:spPr>
      </p:pic>
      <p:sp>
        <p:nvSpPr>
          <p:cNvPr id="7" name="文本框 14">
            <a:extLst>
              <a:ext uri="{FF2B5EF4-FFF2-40B4-BE49-F238E27FC236}">
                <a16:creationId xmlns="" xmlns:a16="http://schemas.microsoft.com/office/drawing/2014/main" id="{BBA2FD5C-C51E-D445-8A16-7059B950F227}"/>
              </a:ext>
            </a:extLst>
          </p:cNvPr>
          <p:cNvSpPr txBox="1"/>
          <p:nvPr/>
        </p:nvSpPr>
        <p:spPr>
          <a:xfrm>
            <a:off x="864933" y="699542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互动课堂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FAE2F21-1109-864F-AE35-E487F1430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4" y="731288"/>
            <a:ext cx="450000" cy="55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99592" y="1189930"/>
            <a:ext cx="4355680" cy="162448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昼出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  <a:hlinkClick r:id="rId2" action="ppaction://hlinksldjump"/>
              </a:rPr>
              <a:t>耘田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夜绩麻，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村庄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儿女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各当家。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6648" y="831945"/>
            <a:ext cx="936824" cy="523220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白天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46098" y="339502"/>
            <a:ext cx="1629758" cy="954107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初夏在田间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除草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471762" y="831945"/>
            <a:ext cx="2036342" cy="523220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把麻搓成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线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03360" y="2931790"/>
            <a:ext cx="3080608" cy="523220"/>
          </a:xfrm>
          <a:prstGeom prst="rect">
            <a:avLst/>
          </a:prstGeom>
          <a:solidFill>
            <a:schemeClr val="accent1">
              <a:lumMod val="40000"/>
              <a:lumOff val="60000"/>
              <a:alpha val="10000"/>
            </a:scheme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村庄中的成年</a:t>
            </a:r>
            <a:r>
              <a:rPr lang="zh-CN" altLang="en-US" sz="28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男女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742429" y="831573"/>
            <a:ext cx="3168352" cy="3319370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    </a:t>
            </a:r>
            <a:r>
              <a:rPr lang="zh-CN" altLang="en-US" sz="3200" b="1" kern="0" dirty="0" smtClean="0">
                <a:solidFill>
                  <a:srgbClr val="00B050"/>
                </a:solidFill>
                <a:latin typeface="宋体"/>
                <a:ea typeface="宋体"/>
              </a:rPr>
              <a:t>大意：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初夏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，农人白天到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田里除草，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晚上回来搓麻线，农家男女都各自挑起家庭的重担。</a:t>
            </a:r>
          </a:p>
        </p:txBody>
      </p:sp>
      <p:sp>
        <p:nvSpPr>
          <p:cNvPr id="2" name="椭圆 1"/>
          <p:cNvSpPr/>
          <p:nvPr/>
        </p:nvSpPr>
        <p:spPr>
          <a:xfrm>
            <a:off x="2012203" y="1388230"/>
            <a:ext cx="1238486" cy="541872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714744" y="1372781"/>
            <a:ext cx="990316" cy="579328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2053614" y="2215001"/>
            <a:ext cx="1098641" cy="554068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55060" y="1447472"/>
            <a:ext cx="522822" cy="48263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5"/>
          <p:cNvSpPr txBox="1"/>
          <p:nvPr/>
        </p:nvSpPr>
        <p:spPr>
          <a:xfrm>
            <a:off x="566411" y="3920200"/>
            <a:ext cx="4869685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defTabSz="914400">
              <a:defRPr sz="2800" b="1" kern="0">
                <a:solidFill>
                  <a:sysClr val="windowText" lastClr="000000"/>
                </a:solidFill>
                <a:latin typeface="宋体"/>
                <a:ea typeface="宋体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 smtClean="0">
                <a:sym typeface="+mn-ea"/>
              </a:rPr>
              <a:t>夏季乡村一</a:t>
            </a:r>
            <a:r>
              <a:rPr lang="zh-CN" altLang="en-US" sz="3200" dirty="0">
                <a:sym typeface="+mn-ea"/>
              </a:rPr>
              <a:t>片繁忙的</a:t>
            </a:r>
            <a:r>
              <a:rPr lang="zh-CN" altLang="en-US" sz="3200" dirty="0" smtClean="0">
                <a:sym typeface="+mn-ea"/>
              </a:rPr>
              <a:t>景象</a:t>
            </a:r>
            <a:endParaRPr lang="zh-CN" altLang="en-US" sz="3200" dirty="0"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2746101" y="1776015"/>
            <a:ext cx="320847" cy="45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6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3" grpId="0" animBg="1"/>
      <p:bldP spid="27" grpId="0" animBg="1"/>
      <p:bldP spid="2" grpId="0" animBg="1"/>
      <p:bldP spid="34" grpId="0" animBg="1"/>
      <p:bldP spid="36" grpId="0" animBg="1"/>
      <p:bldP spid="17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474787"/>
            <a:ext cx="7992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春耕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、夏耘、秋收、冬藏，四者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不失时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，故五谷不绝，而百姓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有余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食也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pPr algn="r"/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——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荀子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•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王制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》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423703"/>
            <a:ext cx="13163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耘田</a:t>
            </a:r>
            <a:endParaRPr lang="zh-CN" altLang="en-US" sz="4400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3003798"/>
            <a:ext cx="7992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释义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：尊重自然种植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规律，按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规律办事才能取得成功。</a:t>
            </a:r>
          </a:p>
        </p:txBody>
      </p:sp>
      <p:sp>
        <p:nvSpPr>
          <p:cNvPr id="5" name="矩形 4"/>
          <p:cNvSpPr/>
          <p:nvPr/>
        </p:nvSpPr>
        <p:spPr>
          <a:xfrm>
            <a:off x="1835696" y="555526"/>
            <a:ext cx="4716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：初夏时节在田间除草。</a:t>
            </a:r>
            <a:endParaRPr lang="zh-CN" altLang="en-US" sz="3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圆角矩形 5">
            <a:hlinkClick r:id="rId2" action="ppaction://hlinksldjump"/>
          </p:cNvPr>
          <p:cNvSpPr/>
          <p:nvPr/>
        </p:nvSpPr>
        <p:spPr>
          <a:xfrm>
            <a:off x="7884368" y="4371950"/>
            <a:ext cx="1080120" cy="576064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返回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458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35683" y="1096601"/>
            <a:ext cx="4340373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sym typeface="+mn-ea"/>
              </a:rPr>
              <a:t>童孙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sym typeface="+mn-ea"/>
              </a:rPr>
              <a:t>未解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sym typeface="+mn-ea"/>
              </a:rPr>
              <a:t>供耕织，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sym typeface="+mn-ea"/>
              </a:rPr>
              <a:t>也傍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sym typeface="+mn-ea"/>
              </a:rPr>
              <a:t>桑阴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sym typeface="+mn-ea"/>
              </a:rPr>
              <a:t>学种瓜。</a:t>
            </a:r>
            <a:endParaRPr lang="zh-CN" altLang="en-US" sz="36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07704" y="210255"/>
            <a:ext cx="1152128" cy="1080120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理解，</a:t>
            </a:r>
            <a:r>
              <a:rPr lang="zh-CN" altLang="en-US" sz="32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懂得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67744" y="2787774"/>
            <a:ext cx="1039470" cy="584775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树荫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19674" y="915566"/>
            <a:ext cx="3672806" cy="2777683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    </a:t>
            </a:r>
            <a:r>
              <a:rPr lang="zh-CN" altLang="en-US" sz="3200" b="1" kern="0" dirty="0" smtClean="0">
                <a:solidFill>
                  <a:srgbClr val="00B050"/>
                </a:solidFill>
                <a:latin typeface="宋体"/>
                <a:ea typeface="宋体"/>
              </a:rPr>
              <a:t>大意：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孩子们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不会耕地也不会织布，却在茂盛的桑树下学着大人的样子种瓜。</a:t>
            </a:r>
          </a:p>
        </p:txBody>
      </p:sp>
      <p:sp>
        <p:nvSpPr>
          <p:cNvPr id="14" name="椭圆 13"/>
          <p:cNvSpPr/>
          <p:nvPr/>
        </p:nvSpPr>
        <p:spPr>
          <a:xfrm>
            <a:off x="2411760" y="1290375"/>
            <a:ext cx="494109" cy="576063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131840" y="1290375"/>
            <a:ext cx="466883" cy="598777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131840" y="705600"/>
            <a:ext cx="1008111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从事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296805" y="2123367"/>
            <a:ext cx="466883" cy="584010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71600" y="2787774"/>
            <a:ext cx="1079004" cy="584775"/>
          </a:xfrm>
          <a:prstGeom prst="rect">
            <a:avLst/>
          </a:prstGeom>
          <a:solidFill>
            <a:srgbClr val="FF660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靠近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448933" y="2131756"/>
            <a:ext cx="466883" cy="52677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46279" y="3803072"/>
            <a:ext cx="3668932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/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儿童学种瓜</a:t>
            </a:r>
            <a:r>
              <a: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rPr>
              <a:t>的</a:t>
            </a:r>
            <a:r>
              <a:rPr lang="zh-CN" altLang="en-US" sz="3200" b="1" kern="0" smtClean="0">
                <a:solidFill>
                  <a:sysClr val="windowText" lastClr="000000"/>
                </a:solidFill>
                <a:latin typeface="宋体"/>
                <a:ea typeface="宋体"/>
              </a:rPr>
              <a:t>景象</a:t>
            </a:r>
            <a:endParaRPr lang="zh-CN" altLang="en-US" sz="32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12758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5" grpId="0" animBg="1"/>
      <p:bldP spid="14" grpId="0" animBg="1"/>
      <p:bldP spid="17" grpId="0" animBg="1"/>
      <p:bldP spid="19" grpId="0" animBg="1"/>
      <p:bldP spid="22" grpId="0" animBg="1"/>
      <p:bldP spid="24" grpId="0" animBg="1"/>
      <p:bldP spid="25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32" y="-8389"/>
            <a:ext cx="9158032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48"/>
          <p:cNvSpPr txBox="1"/>
          <p:nvPr/>
        </p:nvSpPr>
        <p:spPr>
          <a:xfrm>
            <a:off x="4932040" y="771550"/>
            <a:ext cx="3168352" cy="1423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8800" b="1" dirty="0" smtClean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村 晚</a:t>
            </a:r>
            <a:endParaRPr lang="zh-CN" altLang="en-US" sz="8800" b="1" dirty="0">
              <a:ln w="0"/>
              <a:solidFill>
                <a:schemeClr val="tx1"/>
              </a:solidFill>
              <a:effectLst>
                <a:glow rad="139700">
                  <a:schemeClr val="bg1">
                    <a:alpha val="91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359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472281" y="1347614"/>
            <a:ext cx="3811687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36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    朗读古诗，结合注释理解诗意，说说诗句描绘了怎样的景象。</a:t>
            </a:r>
            <a:endParaRPr lang="zh-CN" altLang="en-US" sz="36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37087F0-05A3-5A44-856F-C41399ED8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04" y="439013"/>
            <a:ext cx="2268000" cy="692577"/>
          </a:xfrm>
          <a:prstGeom prst="rect">
            <a:avLst/>
          </a:prstGeom>
        </p:spPr>
      </p:pic>
      <p:sp>
        <p:nvSpPr>
          <p:cNvPr id="5" name="文本框 14">
            <a:extLst>
              <a:ext uri="{FF2B5EF4-FFF2-40B4-BE49-F238E27FC236}">
                <a16:creationId xmlns="" xmlns:a16="http://schemas.microsoft.com/office/drawing/2014/main" id="{BBA2FD5C-C51E-D445-8A16-7059B950F227}"/>
              </a:ext>
            </a:extLst>
          </p:cNvPr>
          <p:cNvSpPr txBox="1"/>
          <p:nvPr/>
        </p:nvSpPr>
        <p:spPr>
          <a:xfrm>
            <a:off x="738869" y="411510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互动课堂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FAE2F21-1109-864F-AE35-E487F1430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43256"/>
            <a:ext cx="450000" cy="55975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626640"/>
            <a:ext cx="3934569" cy="4147632"/>
          </a:xfrm>
          <a:prstGeom prst="round2Diag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68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146233" y="798106"/>
            <a:ext cx="759614" cy="658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err="1" smtClean="0">
                <a:solidFill>
                  <a:srgbClr val="FF0000"/>
                </a:solidFill>
                <a:latin typeface="汉语拼音" pitchFamily="34" charset="0"/>
                <a:ea typeface="宋体" pitchFamily="2" charset="-122"/>
                <a:cs typeface="汉语拼音" pitchFamily="34" charset="0"/>
              </a:rPr>
              <a:t>bēi</a:t>
            </a:r>
            <a:endParaRPr lang="en-US" altLang="zh-CN" sz="2800" dirty="0">
              <a:solidFill>
                <a:srgbClr val="FF0000"/>
              </a:solidFill>
              <a:latin typeface="汉语拼音" pitchFamily="34" charset="0"/>
              <a:ea typeface="宋体" pitchFamily="2" charset="-122"/>
              <a:cs typeface="汉语拼音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552" y="1213288"/>
            <a:ext cx="4817345" cy="147155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草满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池塘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水满陂，</a:t>
            </a:r>
            <a:endParaRPr lang="en-US" altLang="zh-CN" sz="40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山衔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落日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浸寒漪。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923928" y="330791"/>
            <a:ext cx="1152128" cy="584775"/>
          </a:xfrm>
          <a:prstGeom prst="rect">
            <a:avLst/>
          </a:prstGeom>
          <a:solidFill>
            <a:schemeClr val="accent3">
              <a:lumMod val="75000"/>
              <a:alpha val="10000"/>
            </a:scheme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池</a:t>
            </a:r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岸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56028" y="2722990"/>
            <a:ext cx="2300869" cy="584775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水中的</a:t>
            </a:r>
            <a:r>
              <a:rPr lang="zh-CN" altLang="en-US" sz="32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波纹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580112" y="651192"/>
            <a:ext cx="3563888" cy="3861057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    </a:t>
            </a:r>
            <a:r>
              <a:rPr lang="zh-CN" altLang="en-US" sz="3200" b="1" kern="0" dirty="0">
                <a:solidFill>
                  <a:srgbClr val="00B050"/>
                </a:solidFill>
                <a:latin typeface="宋体"/>
                <a:ea typeface="宋体"/>
              </a:rPr>
              <a:t>大意：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在四周长满青草的池塘里，池水高涨。太阳正要落山，红红的火球好像被远山衔在嘴里，倒映在清凉的水波中。</a:t>
            </a:r>
          </a:p>
        </p:txBody>
      </p:sp>
      <p:sp>
        <p:nvSpPr>
          <p:cNvPr id="34" name="椭圆 33"/>
          <p:cNvSpPr/>
          <p:nvPr/>
        </p:nvSpPr>
        <p:spPr>
          <a:xfrm>
            <a:off x="1145267" y="1970492"/>
            <a:ext cx="552694" cy="673266"/>
          </a:xfrm>
          <a:prstGeom prst="ellipse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217671" y="1369610"/>
            <a:ext cx="576634" cy="554068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222801" y="2067694"/>
            <a:ext cx="571504" cy="554638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39552" y="2722990"/>
            <a:ext cx="1911726" cy="584775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口里</a:t>
            </a:r>
            <a:r>
              <a:rPr lang="zh-CN" altLang="en-US" sz="3200" b="1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含</a:t>
            </a:r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着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5" name="文本框 5"/>
          <p:cNvSpPr txBox="1"/>
          <p:nvPr/>
        </p:nvSpPr>
        <p:spPr>
          <a:xfrm>
            <a:off x="994970" y="3795886"/>
            <a:ext cx="3505022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 defTabSz="914400">
              <a:defRPr sz="3200" b="1" kern="0">
                <a:solidFill>
                  <a:sysClr val="windowText" lastClr="000000"/>
                </a:solidFill>
                <a:latin typeface="宋体"/>
                <a:ea typeface="宋体"/>
              </a:defRPr>
            </a:lvl1pPr>
          </a:lstStyle>
          <a:p>
            <a:r>
              <a:rPr lang="zh-CN" altLang="en-US" dirty="0">
                <a:sym typeface="+mn-ea"/>
              </a:rPr>
              <a:t>幽静的</a:t>
            </a:r>
            <a:r>
              <a:rPr lang="zh-CN" altLang="en-US">
                <a:sym typeface="+mn-ea"/>
              </a:rPr>
              <a:t>傍晚美景</a:t>
            </a:r>
            <a:endParaRPr lang="zh-CN" altLang="en-US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0656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  <p:bldP spid="23" grpId="0" animBg="1"/>
      <p:bldP spid="27" grpId="0" animBg="1"/>
      <p:bldP spid="34" grpId="0" animBg="1"/>
      <p:bldP spid="36" grpId="0" animBg="1"/>
      <p:bldP spid="17" grpId="0" animBg="1"/>
      <p:bldP spid="19" grpId="0" animBg="1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46330" y="1357304"/>
            <a:ext cx="5293822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牧童</a:t>
            </a:r>
            <a:r>
              <a:rPr 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归去</a:t>
            </a:r>
            <a:r>
              <a:rPr 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横牛背，</a:t>
            </a:r>
            <a:endParaRPr lang="en-US" altLang="zh-CN" sz="40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短笛</a:t>
            </a:r>
            <a:r>
              <a:rPr 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无腔</a:t>
            </a:r>
            <a:r>
              <a:rPr 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信口吹。</a:t>
            </a:r>
            <a:r>
              <a:rPr lang="zh-CN" altLang="en-US" sz="4000" baseline="30000" dirty="0" smtClean="0">
                <a:latin typeface="宋体" pitchFamily="2" charset="-122"/>
                <a:ea typeface="宋体" pitchFamily="2" charset="-122"/>
              </a:rPr>
              <a:t> </a:t>
            </a:r>
            <a:endParaRPr lang="zh-CN" altLang="en-US" sz="4000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24302" y="627534"/>
            <a:ext cx="2783802" cy="584775"/>
          </a:xfrm>
          <a:prstGeom prst="rect">
            <a:avLst/>
          </a:prstGeom>
          <a:solidFill>
            <a:schemeClr val="accent3">
              <a:lumMod val="75000"/>
              <a:alpha val="10000"/>
            </a:scheme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横坐在牛</a:t>
            </a:r>
            <a:r>
              <a:rPr lang="zh-CN" altLang="en-US" sz="3200" b="1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背</a:t>
            </a:r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上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95736" y="2859782"/>
            <a:ext cx="1214446" cy="584775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曲调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1093711"/>
            <a:ext cx="3168352" cy="2235997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3200" b="1" kern="0" dirty="0">
                <a:solidFill>
                  <a:srgbClr val="00B050"/>
                </a:solidFill>
                <a:latin typeface="宋体"/>
                <a:ea typeface="宋体"/>
              </a:rPr>
              <a:t>    大意：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放牛回家的孩子横坐在牛背上，拿着短笛随意地吹奏。</a:t>
            </a:r>
          </a:p>
        </p:txBody>
      </p:sp>
      <p:sp>
        <p:nvSpPr>
          <p:cNvPr id="14" name="椭圆 13"/>
          <p:cNvSpPr/>
          <p:nvPr/>
        </p:nvSpPr>
        <p:spPr>
          <a:xfrm>
            <a:off x="3275856" y="1347614"/>
            <a:ext cx="1584176" cy="81281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483768" y="2211710"/>
            <a:ext cx="642942" cy="595725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275856" y="2139702"/>
            <a:ext cx="1080120" cy="667733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491880" y="2859782"/>
            <a:ext cx="1137308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随口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3" name="文本框 5"/>
          <p:cNvSpPr txBox="1"/>
          <p:nvPr/>
        </p:nvSpPr>
        <p:spPr>
          <a:xfrm>
            <a:off x="1331640" y="3795886"/>
            <a:ext cx="6318618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 defTabSz="914400">
              <a:defRPr sz="3200" b="1" kern="0">
                <a:solidFill>
                  <a:sysClr val="windowText" lastClr="000000"/>
                </a:solidFill>
                <a:latin typeface="宋体"/>
                <a:ea typeface="宋体"/>
              </a:defRPr>
            </a:lvl1pPr>
          </a:lstStyle>
          <a:p>
            <a:r>
              <a:rPr lang="zh-CN" altLang="en-US" dirty="0">
                <a:sym typeface="+mn-ea"/>
              </a:rPr>
              <a:t>可爱的牧童骑牛吹笛回家的景象</a:t>
            </a:r>
          </a:p>
        </p:txBody>
      </p:sp>
    </p:spTree>
    <p:extLst>
      <p:ext uri="{BB962C8B-B14F-4D97-AF65-F5344CB8AC3E}">
        <p14:creationId xmlns:p14="http://schemas.microsoft.com/office/powerpoint/2010/main" val="413335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5" grpId="0" animBg="1"/>
      <p:bldP spid="14" grpId="0" animBg="1"/>
      <p:bldP spid="22" grpId="0" animBg="1"/>
      <p:bldP spid="17" grpId="0" animBg="1"/>
      <p:bldP spid="18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395536" y="411510"/>
            <a:ext cx="835292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你从“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草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满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池塘水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满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陂”中的两个“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满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”字体会到了什么？</a:t>
            </a:r>
          </a:p>
        </p:txBody>
      </p:sp>
      <p:sp>
        <p:nvSpPr>
          <p:cNvPr id="10" name="矩形 9"/>
          <p:cNvSpPr/>
          <p:nvPr/>
        </p:nvSpPr>
        <p:spPr>
          <a:xfrm>
            <a:off x="4572000" y="3552695"/>
            <a:ext cx="3888432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青草</a:t>
            </a:r>
            <a:r>
              <a:rPr lang="zh-CN" altLang="en-US" sz="4800" b="1" smtClean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茂盛</a:t>
            </a:r>
            <a:endParaRPr lang="zh-CN" altLang="en-US" sz="4800" b="1" dirty="0">
              <a:solidFill>
                <a:srgbClr val="0000F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8109"/>
            <a:ext cx="3847627" cy="2883881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572000" y="2211710"/>
            <a:ext cx="3888432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池水</a:t>
            </a:r>
            <a:r>
              <a:rPr lang="zh-CN" altLang="en-US" sz="4800" b="1" smtClean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高涨</a:t>
            </a:r>
            <a:endParaRPr lang="zh-CN" altLang="en-US" sz="4800" b="1" dirty="0">
              <a:solidFill>
                <a:srgbClr val="0000F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59632" y="3864333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草满池塘</a:t>
            </a:r>
            <a:endParaRPr lang="zh-CN" altLang="en-US" sz="2800" b="1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50088" y="2523348"/>
            <a:ext cx="20409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水满陂</a:t>
            </a:r>
            <a:endParaRPr lang="zh-CN" altLang="en-US" sz="4800" b="1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37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95936" y="2483730"/>
            <a:ext cx="1213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拟人</a:t>
            </a:r>
          </a:p>
        </p:txBody>
      </p:sp>
      <p:sp>
        <p:nvSpPr>
          <p:cNvPr id="17" name="矩形 16"/>
          <p:cNvSpPr/>
          <p:nvPr/>
        </p:nvSpPr>
        <p:spPr>
          <a:xfrm>
            <a:off x="336532" y="425765"/>
            <a:ext cx="8483940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你从“山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衔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落日浸寒漪”中的“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衔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”感受到了什么？ </a:t>
            </a:r>
          </a:p>
        </p:txBody>
      </p:sp>
      <p:sp>
        <p:nvSpPr>
          <p:cNvPr id="18" name="矩形 17"/>
          <p:cNvSpPr/>
          <p:nvPr/>
        </p:nvSpPr>
        <p:spPr>
          <a:xfrm>
            <a:off x="1095014" y="4083918"/>
            <a:ext cx="6826914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山</a:t>
            </a:r>
            <a:r>
              <a:rPr lang="zh-CN" altLang="en-US" sz="3600" b="1" dirty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与落日挨得很近，欲落未</a:t>
            </a:r>
            <a:r>
              <a:rPr lang="zh-CN" altLang="en-US" sz="3600" b="1" dirty="0" smtClean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落</a:t>
            </a:r>
            <a:endParaRPr lang="zh-CN" altLang="en-US" sz="3600" b="1" dirty="0">
              <a:solidFill>
                <a:srgbClr val="0000F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65" y="1910794"/>
            <a:ext cx="3096344" cy="1892845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885" y="1910794"/>
            <a:ext cx="2847523" cy="1885092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717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53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601466" y="1995686"/>
            <a:ext cx="3960440" cy="230832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    落日、青山倒映水中，与涟漪融为一体、摇曳闪烁的美丽景象。</a:t>
            </a:r>
          </a:p>
        </p:txBody>
      </p:sp>
      <p:sp>
        <p:nvSpPr>
          <p:cNvPr id="5" name="矩形 4"/>
          <p:cNvSpPr/>
          <p:nvPr/>
        </p:nvSpPr>
        <p:spPr>
          <a:xfrm>
            <a:off x="467544" y="411510"/>
            <a:ext cx="8064896" cy="128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“山衔落日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浸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寒漪”中，是什么“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浸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”在水中？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6290"/>
            <a:ext cx="3918570" cy="2741684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23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686300"/>
              </p:ext>
            </p:extLst>
          </p:nvPr>
        </p:nvGraphicFramePr>
        <p:xfrm>
          <a:off x="920235" y="2272698"/>
          <a:ext cx="7324172" cy="231527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662086"/>
                <a:gridCol w="3662086"/>
              </a:tblGrid>
              <a:tr h="115763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1157638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6"/>
          <p:cNvSpPr txBox="1"/>
          <p:nvPr/>
        </p:nvSpPr>
        <p:spPr>
          <a:xfrm>
            <a:off x="395536" y="540601"/>
            <a:ext cx="8280920" cy="16312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    总结：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四时田园杂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兴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（其三十一）和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村晚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这两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首诗在内容和气氛上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有什么不同？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1118512" y="2286620"/>
            <a:ext cx="3492388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《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四时田园杂兴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》</a:t>
            </a:r>
          </a:p>
          <a:p>
            <a:pPr algn="ctr"/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（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其三十一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）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27024" y="2529125"/>
            <a:ext cx="21161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村晚</a:t>
            </a:r>
            <a:r>
              <a:rPr lang="en-US" altLang="zh-CN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》</a:t>
            </a:r>
            <a:endParaRPr lang="zh-CN" altLang="en-US" sz="16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51686" y="3652914"/>
            <a:ext cx="2573014" cy="66883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悠闲</a:t>
            </a:r>
            <a:r>
              <a:rPr lang="zh-CN" altLang="en-US" sz="3600" b="1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3600" b="1" smtClean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景象</a:t>
            </a:r>
            <a:endParaRPr lang="zh-CN" altLang="en-US" sz="3600" b="1" dirty="0">
              <a:solidFill>
                <a:srgbClr val="0000F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71600" y="3652914"/>
            <a:ext cx="3600400" cy="66883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一片繁忙的</a:t>
            </a:r>
            <a:r>
              <a:rPr lang="zh-CN" altLang="en-US" sz="3600" b="1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景</a:t>
            </a:r>
            <a:r>
              <a:rPr lang="zh-CN" altLang="en-US" sz="3600" b="1" smtClean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象</a:t>
            </a:r>
            <a:endParaRPr lang="zh-CN" altLang="en-US" sz="3600" b="1" dirty="0">
              <a:solidFill>
                <a:srgbClr val="0000F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8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28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96145" y="411510"/>
            <a:ext cx="7704856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再读这两首诗，想象诗句描绘的画面并体会其中的童真童趣。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0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28" y="1563638"/>
            <a:ext cx="3735125" cy="3456384"/>
          </a:xfrm>
          <a:prstGeom prst="round2DiagRect">
            <a:avLst>
              <a:gd name="adj1" fmla="val 14949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570" y="1563638"/>
            <a:ext cx="3278830" cy="3456384"/>
          </a:xfrm>
          <a:prstGeom prst="round2Diag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57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6"/>
          <a:stretch/>
        </p:blipFill>
        <p:spPr bwMode="auto">
          <a:xfrm>
            <a:off x="0" y="0"/>
            <a:ext cx="471601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8"/>
          <p:cNvGrpSpPr/>
          <p:nvPr/>
        </p:nvGrpSpPr>
        <p:grpSpPr>
          <a:xfrm>
            <a:off x="5113027" y="2181612"/>
            <a:ext cx="2136787" cy="855032"/>
            <a:chOff x="8100392" y="1962696"/>
            <a:chExt cx="1490131" cy="478549"/>
          </a:xfrm>
          <a:solidFill>
            <a:srgbClr val="92D050"/>
          </a:solidFill>
          <a:effectLst/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1490131" cy="478549"/>
            </a:xfrm>
            <a:prstGeom prst="cloud">
              <a:avLst/>
            </a:prstGeom>
            <a:grpFill/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480114" y="2044785"/>
              <a:ext cx="825467" cy="314371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3200" b="1" kern="0">
                  <a:solidFill>
                    <a:sysClr val="windowText" lastClr="000000"/>
                  </a:solidFill>
                  <a:latin typeface="宋体"/>
                  <a:ea typeface="宋体"/>
                </a:defRPr>
              </a:lvl1pPr>
            </a:lstStyle>
            <a:p>
              <a:r>
                <a:rPr lang="zh-CN" altLang="en-US" dirty="0"/>
                <a:t>生疏</a:t>
              </a:r>
            </a:p>
          </p:txBody>
        </p:sp>
      </p:grpSp>
      <p:grpSp>
        <p:nvGrpSpPr>
          <p:cNvPr id="3" name="组合 5"/>
          <p:cNvGrpSpPr/>
          <p:nvPr/>
        </p:nvGrpSpPr>
        <p:grpSpPr>
          <a:xfrm>
            <a:off x="6841219" y="2181612"/>
            <a:ext cx="1918970" cy="855032"/>
            <a:chOff x="8100392" y="1962696"/>
            <a:chExt cx="1490131" cy="505988"/>
          </a:xfrm>
          <a:solidFill>
            <a:srgbClr val="92D050"/>
          </a:solidFill>
          <a:effectLst/>
        </p:grpSpPr>
        <p:sp>
          <p:nvSpPr>
            <p:cNvPr id="7" name="云形 6"/>
            <p:cNvSpPr/>
            <p:nvPr/>
          </p:nvSpPr>
          <p:spPr>
            <a:xfrm>
              <a:off x="8100392" y="1962696"/>
              <a:ext cx="1490131" cy="505988"/>
            </a:xfrm>
            <a:prstGeom prst="cloud">
              <a:avLst/>
            </a:prstGeom>
            <a:grpFill/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endParaRP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8435886" y="2047921"/>
              <a:ext cx="894661" cy="332396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3200" b="1" kern="0">
                  <a:solidFill>
                    <a:sysClr val="windowText" lastClr="000000"/>
                  </a:solidFill>
                  <a:latin typeface="宋体"/>
                  <a:ea typeface="宋体"/>
                </a:defRPr>
              </a:lvl1pPr>
            </a:lstStyle>
            <a:p>
              <a:r>
                <a:rPr lang="zh-CN" altLang="en-US" dirty="0" smtClean="0"/>
                <a:t>笨拙</a:t>
              </a:r>
              <a:endParaRPr lang="zh-CN" altLang="en-US" dirty="0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716016" y="501750"/>
            <a:ext cx="4427984" cy="14219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  <a:sym typeface="+mn-ea"/>
              </a:rPr>
              <a:t>    你能想象孩子们学种瓜的样子吗？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107504" y="339502"/>
            <a:ext cx="4752528" cy="132343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 smtClean="0">
                <a:effectLst>
                  <a:glow rad="76200">
                    <a:schemeClr val="bg1"/>
                  </a:glow>
                </a:effectLst>
                <a:latin typeface="楷体" pitchFamily="49" charset="-122"/>
                <a:ea typeface="楷体" pitchFamily="49" charset="-122"/>
              </a:rPr>
              <a:t>童孙未解供耕织，</a:t>
            </a:r>
          </a:p>
          <a:p>
            <a:pPr algn="ctr"/>
            <a:r>
              <a:rPr lang="zh-CN" altLang="en-US" sz="4000" b="1" dirty="0" smtClean="0">
                <a:effectLst>
                  <a:glow rad="76200">
                    <a:schemeClr val="bg1"/>
                  </a:glow>
                </a:effectLst>
                <a:latin typeface="楷体" pitchFamily="49" charset="-122"/>
                <a:ea typeface="楷体" pitchFamily="49" charset="-122"/>
              </a:rPr>
              <a:t>也傍桑阴学种瓜。</a:t>
            </a:r>
            <a:endParaRPr lang="zh-CN" altLang="en-US" sz="4000" b="1" dirty="0">
              <a:effectLst>
                <a:glow rad="76200">
                  <a:schemeClr val="bg1"/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403648" y="425100"/>
            <a:ext cx="1152128" cy="57612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466990" y="1051193"/>
            <a:ext cx="576064" cy="57612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923304" y="3435846"/>
            <a:ext cx="2312992" cy="660181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天真可爱</a:t>
            </a:r>
            <a:endParaRPr lang="zh-CN" altLang="en-US" sz="32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255452" y="4215825"/>
            <a:ext cx="2132972" cy="660181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rPr>
              <a:t>热爱劳动</a:t>
            </a:r>
          </a:p>
        </p:txBody>
      </p:sp>
    </p:spTree>
    <p:extLst>
      <p:ext uri="{BB962C8B-B14F-4D97-AF65-F5344CB8AC3E}">
        <p14:creationId xmlns:p14="http://schemas.microsoft.com/office/powerpoint/2010/main" val="96140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7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323528" y="1842596"/>
            <a:ext cx="8352928" cy="2354491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 那些孩子们，不会耕也不会织，却也不（     ）。他们从小（        ），喜爱（     ），于是就在那茂盛的桑树底下（      ），一本正经的样子，真是太有趣了！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7544" y="525951"/>
            <a:ext cx="867645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读完这两句诗，说说你眼前浮现出了怎样的画面，体会其中的乐趣。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altLang="en-US" sz="20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1030936" y="2427734"/>
            <a:ext cx="1092792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闲着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3"/>
          <p:cNvSpPr txBox="1"/>
          <p:nvPr/>
        </p:nvSpPr>
        <p:spPr>
          <a:xfrm>
            <a:off x="5088595" y="2457388"/>
            <a:ext cx="2147701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耳濡目染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971600" y="3020576"/>
            <a:ext cx="1171100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劳动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747187" y="3643481"/>
            <a:ext cx="1494196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学种瓜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66" y="19548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66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" r="25874"/>
          <a:stretch/>
        </p:blipFill>
        <p:spPr bwMode="auto">
          <a:xfrm>
            <a:off x="-6820" y="0"/>
            <a:ext cx="5428424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8"/>
          <p:cNvGrpSpPr/>
          <p:nvPr/>
        </p:nvGrpSpPr>
        <p:grpSpPr>
          <a:xfrm>
            <a:off x="6456124" y="3629145"/>
            <a:ext cx="2232249" cy="855032"/>
            <a:chOff x="8100392" y="1962696"/>
            <a:chExt cx="1556703" cy="478549"/>
          </a:xfrm>
          <a:solidFill>
            <a:srgbClr val="92D050"/>
          </a:solidFill>
          <a:effectLst/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1490131" cy="478549"/>
            </a:xfrm>
            <a:prstGeom prst="cloud">
              <a:avLst/>
            </a:prstGeom>
            <a:grpFill/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221480" y="2002997"/>
              <a:ext cx="1435615" cy="314371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3200" b="1" kern="0">
                  <a:solidFill>
                    <a:sysClr val="windowText" lastClr="000000"/>
                  </a:solidFill>
                  <a:latin typeface="宋体"/>
                  <a:ea typeface="宋体"/>
                </a:defRPr>
              </a:lvl1pPr>
            </a:lstStyle>
            <a:p>
              <a:r>
                <a:rPr lang="zh-CN" altLang="en-US" dirty="0"/>
                <a:t>悠闲自在</a:t>
              </a:r>
            </a:p>
          </p:txBody>
        </p:sp>
      </p:grpSp>
      <p:grpSp>
        <p:nvGrpSpPr>
          <p:cNvPr id="3" name="组合 5"/>
          <p:cNvGrpSpPr/>
          <p:nvPr/>
        </p:nvGrpSpPr>
        <p:grpSpPr>
          <a:xfrm>
            <a:off x="5964429" y="2499742"/>
            <a:ext cx="2232250" cy="855032"/>
            <a:chOff x="8100392" y="1962696"/>
            <a:chExt cx="1733402" cy="505988"/>
          </a:xfrm>
          <a:solidFill>
            <a:srgbClr val="92D050"/>
          </a:solidFill>
          <a:effectLst/>
        </p:grpSpPr>
        <p:sp>
          <p:nvSpPr>
            <p:cNvPr id="7" name="云形 6"/>
            <p:cNvSpPr/>
            <p:nvPr/>
          </p:nvSpPr>
          <p:spPr>
            <a:xfrm>
              <a:off x="8100392" y="1962696"/>
              <a:ext cx="1733402" cy="505988"/>
            </a:xfrm>
            <a:prstGeom prst="cloud">
              <a:avLst/>
            </a:prstGeom>
            <a:grpFill/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endParaRP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8277397" y="2016348"/>
              <a:ext cx="1444566" cy="332396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3200" b="1" kern="0">
                  <a:solidFill>
                    <a:sysClr val="windowText" lastClr="000000"/>
                  </a:solidFill>
                  <a:latin typeface="宋体"/>
                  <a:ea typeface="宋体"/>
                </a:defRPr>
              </a:lvl1pPr>
            </a:lstStyle>
            <a:p>
              <a:r>
                <a:rPr lang="zh-CN" altLang="en-US" dirty="0" smtClean="0"/>
                <a:t>天真可爱</a:t>
              </a:r>
              <a:endParaRPr lang="zh-CN" altLang="en-US" dirty="0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565620" y="483518"/>
            <a:ext cx="3686900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    你能想象出牧童吹笛子时的样子吗？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683568" y="267494"/>
            <a:ext cx="4608512" cy="1384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>
            <a:defPPr>
              <a:defRPr lang="zh-CN"/>
            </a:defPPr>
            <a:lvl1pPr algn="ctr">
              <a:defRPr sz="4000" b="1">
                <a:latin typeface="楷体" pitchFamily="49" charset="-122"/>
                <a:ea typeface="楷体" pitchFamily="49" charset="-122"/>
              </a:defRPr>
            </a:lvl1pPr>
          </a:lstStyle>
          <a:p>
            <a:pPr algn="l"/>
            <a:r>
              <a:rPr lang="zh-CN" altLang="en-US" dirty="0" smtClean="0">
                <a:effectLst>
                  <a:glow rad="76200">
                    <a:schemeClr val="bg1"/>
                  </a:glow>
                </a:effectLst>
              </a:rPr>
              <a:t>牧童归去横</a:t>
            </a:r>
            <a:r>
              <a:rPr lang="zh-CN" altLang="en-US" dirty="0">
                <a:effectLst>
                  <a:glow rad="76200">
                    <a:schemeClr val="bg1"/>
                  </a:glow>
                </a:effectLst>
              </a:rPr>
              <a:t>牛背，</a:t>
            </a:r>
            <a:endParaRPr lang="en-US" altLang="zh-CN" dirty="0">
              <a:effectLst>
                <a:glow rad="76200">
                  <a:schemeClr val="bg1"/>
                </a:glow>
              </a:effectLst>
            </a:endParaRPr>
          </a:p>
          <a:p>
            <a:pPr algn="l"/>
            <a:r>
              <a:rPr lang="zh-CN" altLang="en-US" dirty="0" smtClean="0">
                <a:effectLst>
                  <a:glow rad="76200">
                    <a:schemeClr val="bg1"/>
                  </a:glow>
                </a:effectLst>
              </a:rPr>
              <a:t>短笛无腔信口</a:t>
            </a:r>
            <a:r>
              <a:rPr lang="zh-CN" altLang="en-US" dirty="0">
                <a:effectLst>
                  <a:glow rad="76200">
                    <a:schemeClr val="bg1"/>
                  </a:glow>
                </a:effectLst>
              </a:rPr>
              <a:t>吹。</a:t>
            </a:r>
            <a:r>
              <a:rPr lang="zh-CN" altLang="en-US" sz="4400" dirty="0"/>
              <a:t> </a:t>
            </a:r>
            <a:r>
              <a:rPr lang="zh-CN" altLang="en-US" sz="4400" dirty="0" smtClean="0"/>
              <a:t> </a:t>
            </a:r>
            <a:endParaRPr lang="zh-CN" altLang="en-US" sz="4400" dirty="0"/>
          </a:p>
        </p:txBody>
      </p:sp>
      <p:sp>
        <p:nvSpPr>
          <p:cNvPr id="4" name="椭圆 3"/>
          <p:cNvSpPr/>
          <p:nvPr/>
        </p:nvSpPr>
        <p:spPr>
          <a:xfrm>
            <a:off x="2771800" y="267494"/>
            <a:ext cx="612068" cy="682044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771800" y="987574"/>
            <a:ext cx="1080120" cy="644009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14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11560" y="2003231"/>
            <a:ext cx="8136904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小牧童（     ）在牛背上，（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    )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地走着；他手里拿着一支短笛，（        ）地吹着自己编的（     ）。那头老牛似乎听懂了小主人吹奏的曲子，“哞哞”地叫着。</a:t>
            </a:r>
            <a:endParaRPr lang="zh-CN" altLang="en-US" sz="3200" dirty="0"/>
          </a:p>
        </p:txBody>
      </p:sp>
      <p:sp>
        <p:nvSpPr>
          <p:cNvPr id="10" name="矩形 9"/>
          <p:cNvSpPr/>
          <p:nvPr/>
        </p:nvSpPr>
        <p:spPr>
          <a:xfrm>
            <a:off x="539552" y="577856"/>
            <a:ext cx="835292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读完这两句诗，说说你眼前浮现出了怎样的画面，体会其中的乐趣。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altLang="en-US" sz="36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3999307" y="3075806"/>
            <a:ext cx="1220765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小曲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3203848" y="2003231"/>
            <a:ext cx="1211102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横骑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6727732" y="2514114"/>
            <a:ext cx="2092740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有模有样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08" y="19548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948264" y="2003231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慢悠悠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431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9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5162627" y="2355726"/>
            <a:ext cx="3689758" cy="832151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400" b="1" dirty="0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语速稍快些，表现出乡村耕种劳作的繁荣景象。</a:t>
            </a:r>
            <a:endParaRPr lang="zh-CN" altLang="en-US" sz="24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文本框 10">
            <a:extLst>
              <a:ext uri="{FF2B5EF4-FFF2-40B4-BE49-F238E27FC236}">
                <a16:creationId xmlns="" xmlns:a16="http://schemas.microsoft.com/office/drawing/2014/main" id="{EB1CD407-1289-E64D-B770-EE2BC86550F5}"/>
              </a:ext>
            </a:extLst>
          </p:cNvPr>
          <p:cNvSpPr txBox="1"/>
          <p:nvPr/>
        </p:nvSpPr>
        <p:spPr>
          <a:xfrm>
            <a:off x="1295464" y="440789"/>
            <a:ext cx="2340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朗读指导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8664" y="1203598"/>
            <a:ext cx="4937432" cy="354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四时田园杂兴（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其三十一）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] 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范成大</a:t>
            </a:r>
          </a:p>
          <a:p>
            <a:pPr algn="ctr">
              <a:lnSpc>
                <a:spcPct val="11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昼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出</a:t>
            </a:r>
            <a:r>
              <a:rPr lang="en-US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耘田</a:t>
            </a:r>
            <a:r>
              <a:rPr lang="en-US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夜绩麻，</a:t>
            </a:r>
          </a:p>
          <a:p>
            <a:pPr algn="ctr">
              <a:lnSpc>
                <a:spcPct val="11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村庄</a:t>
            </a:r>
            <a:r>
              <a:rPr lang="en-US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儿女</a:t>
            </a:r>
            <a:r>
              <a:rPr lang="en-US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各当家。</a:t>
            </a:r>
          </a:p>
          <a:p>
            <a:pPr algn="ctr">
              <a:lnSpc>
                <a:spcPct val="11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童孙</a:t>
            </a:r>
            <a:r>
              <a:rPr lang="en-US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未解</a:t>
            </a:r>
            <a:r>
              <a:rPr lang="en-US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供耕织，</a:t>
            </a:r>
          </a:p>
          <a:p>
            <a:pPr algn="ctr">
              <a:lnSpc>
                <a:spcPct val="11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也傍</a:t>
            </a:r>
            <a:r>
              <a:rPr lang="en-US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桑阴</a:t>
            </a:r>
            <a:r>
              <a:rPr lang="en-US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学种瓜。</a:t>
            </a:r>
          </a:p>
        </p:txBody>
      </p:sp>
      <p:pic>
        <p:nvPicPr>
          <p:cNvPr id="2" name="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088" y="782320"/>
            <a:ext cx="609600" cy="609600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6660232" y="1375317"/>
            <a:ext cx="1453313" cy="453586"/>
          </a:xfrm>
          <a:prstGeom prst="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 rtlCol="0" anchor="t">
            <a:spAutoFit/>
          </a:bodyPr>
          <a:lstStyle>
            <a:defPPr>
              <a:defRPr lang="zh-CN"/>
            </a:defPPr>
            <a:lvl1pPr marR="0" lvl="0" indent="0" algn="ctr" defTabSz="9144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伴读音乐</a:t>
            </a:r>
          </a:p>
        </p:txBody>
      </p:sp>
      <p:sp>
        <p:nvSpPr>
          <p:cNvPr id="9" name="文本框 3"/>
          <p:cNvSpPr txBox="1"/>
          <p:nvPr/>
        </p:nvSpPr>
        <p:spPr>
          <a:xfrm>
            <a:off x="5130714" y="3420021"/>
            <a:ext cx="3833774" cy="1177245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400" b="1" dirty="0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语速稍缓，“学种瓜”语调微微上扬，表现出乡村孩子的天真。</a:t>
            </a:r>
            <a:endParaRPr lang="zh-CN" altLang="en-US" sz="24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右大括号 5"/>
          <p:cNvSpPr/>
          <p:nvPr/>
        </p:nvSpPr>
        <p:spPr>
          <a:xfrm>
            <a:off x="4932040" y="2430275"/>
            <a:ext cx="144016" cy="861555"/>
          </a:xfrm>
          <a:prstGeom prst="rightBrac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1" name="右大括号 10"/>
          <p:cNvSpPr/>
          <p:nvPr/>
        </p:nvSpPr>
        <p:spPr>
          <a:xfrm>
            <a:off x="4932040" y="3646068"/>
            <a:ext cx="144016" cy="869898"/>
          </a:xfrm>
          <a:prstGeom prst="rightBrac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034665" y="4072628"/>
            <a:ext cx="1584176" cy="603725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40" y="12347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49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745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9" grpId="0"/>
      <p:bldP spid="9" grpId="0"/>
      <p:bldP spid="6" grpId="0" animBg="1"/>
      <p:bldP spid="11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1203598"/>
            <a:ext cx="5220752" cy="356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四时田园杂兴（其三十一）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 smtClean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] 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范成大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（     ）耘田夜绩麻，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村庄（    ）（      ）。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童孙（    ）供（    ），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也傍（    ）学种瓜。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1261827" y="2351567"/>
            <a:ext cx="1226027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昼出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971310" y="4098290"/>
            <a:ext cx="1592578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桑阴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1988189" y="3522226"/>
            <a:ext cx="1226027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未解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3635896" y="2901727"/>
            <a:ext cx="1830867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各当家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1979712" y="2874154"/>
            <a:ext cx="1208214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儿女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3"/>
          <p:cNvSpPr txBox="1"/>
          <p:nvPr/>
        </p:nvSpPr>
        <p:spPr>
          <a:xfrm>
            <a:off x="4018996" y="3505448"/>
            <a:ext cx="1217854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耕织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" t="3929" r="2835" b="5613"/>
          <a:stretch/>
        </p:blipFill>
        <p:spPr bwMode="auto">
          <a:xfrm>
            <a:off x="5724128" y="1770559"/>
            <a:ext cx="3206315" cy="2222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0">
            <a:extLst>
              <a:ext uri="{FF2B5EF4-FFF2-40B4-BE49-F238E27FC236}">
                <a16:creationId xmlns="" xmlns:a16="http://schemas.microsoft.com/office/drawing/2014/main" id="{EB1CD407-1289-E64D-B770-EE2BC86550F5}"/>
              </a:ext>
            </a:extLst>
          </p:cNvPr>
          <p:cNvSpPr txBox="1"/>
          <p:nvPr/>
        </p:nvSpPr>
        <p:spPr>
          <a:xfrm>
            <a:off x="1295464" y="440789"/>
            <a:ext cx="2340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背诵指导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4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40" y="12347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83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1" grpId="0"/>
      <p:bldP spid="2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7624" y="1779662"/>
            <a:ext cx="6696744" cy="3203555"/>
            <a:chOff x="1187624" y="1779662"/>
            <a:chExt cx="6696744" cy="320355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1779662"/>
              <a:ext cx="6552728" cy="3203555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1763688" y="2067694"/>
              <a:ext cx="6120680" cy="249093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zh-CN" sz="32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1.</a:t>
              </a:r>
              <a:r>
                <a:rPr lang="zh-CN" altLang="en-US" sz="3200" b="1" dirty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写</a:t>
              </a:r>
              <a:r>
                <a:rPr lang="zh-CN" altLang="en-US" sz="32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上题目、作者</a:t>
              </a:r>
              <a:r>
                <a:rPr lang="zh-CN" altLang="en-US" sz="3200" b="1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和朝代。</a:t>
              </a:r>
              <a:endParaRPr lang="en-US" altLang="zh-CN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32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2.</a:t>
              </a:r>
              <a:r>
                <a:rPr lang="zh-CN" altLang="en-US" sz="32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把字</a:t>
              </a:r>
              <a:r>
                <a:rPr lang="zh-CN" altLang="en-US" sz="3200" b="1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写</a:t>
              </a:r>
              <a:r>
                <a:rPr lang="zh-CN" altLang="en-US" sz="3200" b="1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正确。</a:t>
              </a:r>
              <a:endParaRPr lang="en-US" altLang="zh-CN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3200" b="1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3.</a:t>
              </a:r>
              <a:r>
                <a:rPr lang="zh-CN" altLang="en-US" sz="3200" b="1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注意</a:t>
              </a:r>
              <a:r>
                <a:rPr lang="zh-CN" altLang="en-US" sz="3200" b="1" dirty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标点符号</a:t>
              </a:r>
              <a:r>
                <a:rPr lang="zh-CN" altLang="en-US" sz="32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。</a:t>
              </a:r>
              <a:endPara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9" name="文本框 3"/>
          <p:cNvSpPr txBox="1"/>
          <p:nvPr/>
        </p:nvSpPr>
        <p:spPr>
          <a:xfrm>
            <a:off x="1403648" y="750149"/>
            <a:ext cx="7128792" cy="102951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默写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四时田园杂兴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（其三十一）。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0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351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3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3059832" y="2859782"/>
            <a:ext cx="1260647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10">
            <a:extLst>
              <a:ext uri="{FF2B5EF4-FFF2-40B4-BE49-F238E27FC236}">
                <a16:creationId xmlns="" xmlns:a16="http://schemas.microsoft.com/office/drawing/2014/main" id="{EB1CD407-1289-E64D-B770-EE2BC86550F5}"/>
              </a:ext>
            </a:extLst>
          </p:cNvPr>
          <p:cNvSpPr txBox="1"/>
          <p:nvPr/>
        </p:nvSpPr>
        <p:spPr>
          <a:xfrm>
            <a:off x="984754" y="369074"/>
            <a:ext cx="2219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朗读指导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7123" y="915566"/>
            <a:ext cx="4414917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村晚</a:t>
            </a:r>
          </a:p>
          <a:p>
            <a:pPr algn="ctr">
              <a:lnSpc>
                <a:spcPct val="120000"/>
              </a:lnSpc>
            </a:pPr>
            <a:r>
              <a:rPr lang="en-US" altLang="zh-CN" sz="32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32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3200" b="1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3200" b="1" dirty="0" smtClean="0">
                <a:latin typeface="仿宋" pitchFamily="49" charset="-122"/>
                <a:ea typeface="仿宋" pitchFamily="49" charset="-122"/>
              </a:rPr>
              <a:t>雷震</a:t>
            </a:r>
            <a:endParaRPr lang="en-US" altLang="zh-CN" sz="3200" b="1" dirty="0" smtClean="0">
              <a:latin typeface="仿宋" pitchFamily="49" charset="-122"/>
              <a:ea typeface="仿宋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草满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池塘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水满陂，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山衔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落日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浸寒漪。</a:t>
            </a: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牧童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归去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横牛背，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短笛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无腔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信口吹。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184" y="788484"/>
            <a:ext cx="609600" cy="609600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6158275" y="1424122"/>
            <a:ext cx="1453313" cy="453586"/>
          </a:xfrm>
          <a:prstGeom prst="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 rtlCol="0" anchor="t">
            <a:spAutoFit/>
          </a:bodyPr>
          <a:lstStyle>
            <a:defPPr>
              <a:defRPr lang="zh-CN"/>
            </a:defPPr>
            <a:lvl1pPr marR="0" lvl="0" indent="0" algn="ctr" defTabSz="9144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伴读音乐</a:t>
            </a:r>
          </a:p>
        </p:txBody>
      </p:sp>
      <p:sp>
        <p:nvSpPr>
          <p:cNvPr id="10" name="右大括号 9"/>
          <p:cNvSpPr/>
          <p:nvPr/>
        </p:nvSpPr>
        <p:spPr>
          <a:xfrm>
            <a:off x="4738445" y="2563156"/>
            <a:ext cx="111454" cy="936104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rgbClr val="00B050"/>
              </a:solidFill>
            </a:endParaRPr>
          </a:p>
        </p:txBody>
      </p:sp>
      <p:sp>
        <p:nvSpPr>
          <p:cNvPr id="2" name="等腰三角形 1"/>
          <p:cNvSpPr/>
          <p:nvPr/>
        </p:nvSpPr>
        <p:spPr>
          <a:xfrm>
            <a:off x="1259632" y="2744851"/>
            <a:ext cx="144016" cy="14401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3618147" y="2734525"/>
            <a:ext cx="144016" cy="14401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002550" y="2410050"/>
            <a:ext cx="4033946" cy="1288045"/>
            <a:chOff x="3972009" y="2706676"/>
            <a:chExt cx="4033946" cy="1288045"/>
          </a:xfrm>
        </p:grpSpPr>
        <p:sp>
          <p:nvSpPr>
            <p:cNvPr id="8" name="文本框 3"/>
            <p:cNvSpPr txBox="1"/>
            <p:nvPr/>
          </p:nvSpPr>
          <p:spPr>
            <a:xfrm>
              <a:off x="3972009" y="2706676"/>
              <a:ext cx="4033946" cy="12880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 anchor="t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2400" b="1" dirty="0" smtClean="0">
                  <a:solidFill>
                    <a:srgbClr val="00B050"/>
                  </a:solidFill>
                  <a:latin typeface="宋体" pitchFamily="2" charset="-122"/>
                  <a:ea typeface="宋体" pitchFamily="2" charset="-122"/>
                </a:rPr>
                <a:t>语速稍缓，重读“ ”的字，画线词语尾音拉长，表现出恬静悠远的感觉。</a:t>
              </a:r>
              <a:endParaRPr lang="zh-CN" altLang="en-US" sz="24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6529283" y="2908226"/>
              <a:ext cx="144016" cy="144016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00B050"/>
                </a:solidFill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3095329" y="3517499"/>
            <a:ext cx="1174806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982155" y="4090786"/>
            <a:ext cx="443386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030744" y="4731990"/>
            <a:ext cx="731419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右大括号 20"/>
          <p:cNvSpPr/>
          <p:nvPr/>
        </p:nvSpPr>
        <p:spPr>
          <a:xfrm>
            <a:off x="4738445" y="3803265"/>
            <a:ext cx="144016" cy="848123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rgbClr val="00B050"/>
              </a:solidFill>
            </a:endParaRPr>
          </a:p>
        </p:txBody>
      </p:sp>
      <p:sp>
        <p:nvSpPr>
          <p:cNvPr id="23" name="文本框 3"/>
          <p:cNvSpPr txBox="1"/>
          <p:nvPr/>
        </p:nvSpPr>
        <p:spPr>
          <a:xfrm>
            <a:off x="5002550" y="3850210"/>
            <a:ext cx="4033946" cy="881780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4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画</a:t>
            </a:r>
            <a:r>
              <a:rPr lang="zh-CN" altLang="en-US" sz="2400" b="1" dirty="0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线字词尾音略微拖长，表现出牧童的悠闲自在。</a:t>
            </a:r>
            <a:endParaRPr lang="zh-CN" altLang="en-US" sz="24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9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00" y="12347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73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45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 animBg="1"/>
      <p:bldP spid="2" grpId="0" animBg="1"/>
      <p:bldP spid="11" grpId="0" animBg="1"/>
      <p:bldP spid="21" grpId="0" animBg="1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058742" y="813788"/>
            <a:ext cx="4977754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村晚</a:t>
            </a:r>
            <a:endParaRPr lang="en-US" altLang="zh-CN" sz="3600" b="1" dirty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雷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震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（    ）池塘（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），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山衔（    ）（      ）。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牧童（    ）横（    ），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短笛（    ）（      ）。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4499992" y="2067695"/>
            <a:ext cx="106807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草满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5309172" y="3830070"/>
            <a:ext cx="1387408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无腔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3"/>
          <p:cNvSpPr txBox="1"/>
          <p:nvPr/>
        </p:nvSpPr>
        <p:spPr>
          <a:xfrm>
            <a:off x="5338450" y="3253791"/>
            <a:ext cx="106807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归去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6976740" y="2067694"/>
            <a:ext cx="159499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水满陂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5310407" y="2666110"/>
            <a:ext cx="1164755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落日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7382381" y="3280564"/>
            <a:ext cx="106095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牛背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3"/>
          <p:cNvSpPr txBox="1"/>
          <p:nvPr/>
        </p:nvSpPr>
        <p:spPr>
          <a:xfrm>
            <a:off x="6973902" y="2669396"/>
            <a:ext cx="159499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浸寒漪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6972596" y="3842256"/>
            <a:ext cx="159499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信口吹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1779662"/>
            <a:ext cx="3518723" cy="2487581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文本框 10">
            <a:extLst>
              <a:ext uri="{FF2B5EF4-FFF2-40B4-BE49-F238E27FC236}">
                <a16:creationId xmlns="" xmlns:a16="http://schemas.microsoft.com/office/drawing/2014/main" id="{EB1CD407-1289-E64D-B770-EE2BC86550F5}"/>
              </a:ext>
            </a:extLst>
          </p:cNvPr>
          <p:cNvSpPr txBox="1"/>
          <p:nvPr/>
        </p:nvSpPr>
        <p:spPr>
          <a:xfrm>
            <a:off x="1295464" y="440789"/>
            <a:ext cx="2340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背诵指导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2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40" y="12347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0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24" grpId="0"/>
      <p:bldP spid="25" grpId="0"/>
      <p:bldP spid="26" grpId="0"/>
      <p:bldP spid="2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796714" y="1686351"/>
            <a:ext cx="11931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儿女：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505922" y="1419622"/>
            <a:ext cx="236201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辛勤忙碌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热爱劳动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1796714" y="3435846"/>
            <a:ext cx="11384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童孙：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右箭头 29"/>
          <p:cNvSpPr/>
          <p:nvPr/>
        </p:nvSpPr>
        <p:spPr>
          <a:xfrm>
            <a:off x="5934418" y="3604956"/>
            <a:ext cx="601959" cy="312755"/>
          </a:xfrm>
          <a:prstGeom prst="rightArrow">
            <a:avLst/>
          </a:prstGeom>
          <a:solidFill>
            <a:srgbClr val="FF0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535901" y="1779662"/>
            <a:ext cx="260813" cy="2232248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6105" y="1622286"/>
            <a:ext cx="1169551" cy="260274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四时田园杂兴（其三十一）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2963280" y="1686351"/>
            <a:ext cx="16896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昼耘田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文本框 9"/>
          <p:cNvSpPr txBox="1">
            <a:spLocks noChangeArrowheads="1"/>
          </p:cNvSpPr>
          <p:nvPr/>
        </p:nvSpPr>
        <p:spPr bwMode="auto">
          <a:xfrm>
            <a:off x="4361423" y="1686351"/>
            <a:ext cx="17316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夜绩麻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文本框 9"/>
          <p:cNvSpPr txBox="1">
            <a:spLocks noChangeArrowheads="1"/>
          </p:cNvSpPr>
          <p:nvPr/>
        </p:nvSpPr>
        <p:spPr bwMode="auto">
          <a:xfrm>
            <a:off x="3006594" y="3435846"/>
            <a:ext cx="168487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傍桑阴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文本框 9"/>
          <p:cNvSpPr txBox="1">
            <a:spLocks noChangeArrowheads="1"/>
          </p:cNvSpPr>
          <p:nvPr/>
        </p:nvSpPr>
        <p:spPr bwMode="auto">
          <a:xfrm>
            <a:off x="4363916" y="3435846"/>
            <a:ext cx="17677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学种瓜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文本框 10"/>
          <p:cNvSpPr txBox="1">
            <a:spLocks noChangeArrowheads="1"/>
          </p:cNvSpPr>
          <p:nvPr/>
        </p:nvSpPr>
        <p:spPr bwMode="auto">
          <a:xfrm>
            <a:off x="6505922" y="3150716"/>
            <a:ext cx="236201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热爱劳动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天真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可爱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5934418" y="1801854"/>
            <a:ext cx="601959" cy="312755"/>
          </a:xfrm>
          <a:prstGeom prst="rightArrow">
            <a:avLst/>
          </a:prstGeom>
          <a:solidFill>
            <a:srgbClr val="FF0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F8D620C8-24F7-C94A-ABC7-FD7FC9B62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92" y="555526"/>
            <a:ext cx="2268000" cy="69257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D3EC9424-3499-8349-9874-217520367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9468"/>
            <a:ext cx="450000" cy="559756"/>
          </a:xfrm>
          <a:prstGeom prst="rect">
            <a:avLst/>
          </a:prstGeom>
        </p:spPr>
      </p:pic>
      <p:sp>
        <p:nvSpPr>
          <p:cNvPr id="24" name="文本框 14">
            <a:extLst>
              <a:ext uri="{FF2B5EF4-FFF2-40B4-BE49-F238E27FC236}">
                <a16:creationId xmlns="" xmlns:a16="http://schemas.microsoft.com/office/drawing/2014/main" id="{AD809E10-4CA3-BC48-A019-BDFE045C1624}"/>
              </a:ext>
            </a:extLst>
          </p:cNvPr>
          <p:cNvSpPr txBox="1"/>
          <p:nvPr/>
        </p:nvSpPr>
        <p:spPr>
          <a:xfrm>
            <a:off x="611560" y="508342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2085350" y="1069111"/>
            <a:ext cx="11430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景美：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745350" y="1909016"/>
            <a:ext cx="200311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优美恬静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天真烂漫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799598" y="1211987"/>
            <a:ext cx="285752" cy="2528368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41202" y="1836233"/>
            <a:ext cx="677108" cy="159696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村  晚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3223562" y="1033416"/>
            <a:ext cx="32337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草  池塘  水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文本框 9"/>
          <p:cNvSpPr txBox="1">
            <a:spLocks noChangeArrowheads="1"/>
          </p:cNvSpPr>
          <p:nvPr/>
        </p:nvSpPr>
        <p:spPr bwMode="auto">
          <a:xfrm>
            <a:off x="3156920" y="2783623"/>
            <a:ext cx="19322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横牛背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文本框 9"/>
          <p:cNvSpPr txBox="1">
            <a:spLocks noChangeArrowheads="1"/>
          </p:cNvSpPr>
          <p:nvPr/>
        </p:nvSpPr>
        <p:spPr bwMode="auto">
          <a:xfrm>
            <a:off x="3156920" y="3355127"/>
            <a:ext cx="15286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信口吹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文本框 9"/>
          <p:cNvSpPr txBox="1">
            <a:spLocks noChangeArrowheads="1"/>
          </p:cNvSpPr>
          <p:nvPr/>
        </p:nvSpPr>
        <p:spPr bwMode="auto">
          <a:xfrm>
            <a:off x="3228358" y="1640615"/>
            <a:ext cx="32289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山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落日  寒漪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8" name="文本框 16"/>
          <p:cNvSpPr txBox="1">
            <a:spLocks noChangeArrowheads="1"/>
          </p:cNvSpPr>
          <p:nvPr/>
        </p:nvSpPr>
        <p:spPr bwMode="auto">
          <a:xfrm>
            <a:off x="2035006" y="2787774"/>
            <a:ext cx="11384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人乐：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1" name="左大括号 30"/>
          <p:cNvSpPr/>
          <p:nvPr/>
        </p:nvSpPr>
        <p:spPr>
          <a:xfrm rot="10800000">
            <a:off x="6319002" y="1211987"/>
            <a:ext cx="251333" cy="2528368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157" y="862661"/>
            <a:ext cx="87148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《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四时田园杂兴</a:t>
            </a:r>
            <a:r>
              <a:rPr lang="en-US" altLang="zh-CN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（其三十一）展现</a:t>
            </a:r>
            <a:r>
              <a:rPr lang="zh-CN" altLang="zh-CN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了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农家</a:t>
            </a:r>
            <a:r>
              <a:rPr lang="en-US" altLang="zh-CN" sz="28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 </a:t>
            </a:r>
            <a:r>
              <a:rPr lang="zh-CN" altLang="en-US" sz="2800" b="1" u="sng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，</a:t>
            </a:r>
            <a:r>
              <a:rPr lang="en-US" altLang="zh-CN" sz="28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的劳动场面。古诗的前两句从时间、人物的角度表现出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    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的场景；后两句写得意趣横生，“未解”</a:t>
            </a:r>
            <a:endParaRPr lang="en-US" altLang="zh-CN" sz="2800" b="1" dirty="0" smtClean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“也”“学”等词语表现出乡村儿童的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     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，流露出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    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。全诗语言浅近、朴实、自然，具有浓浓的生活气息。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80294" y="968410"/>
            <a:ext cx="1472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夏忙时</a:t>
            </a:r>
            <a:endParaRPr lang="zh-CN" altLang="en-US" sz="2800" dirty="0"/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ADAE7EB-1A99-4B47-A681-4DE51EEFD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49" y="206088"/>
            <a:ext cx="2268000" cy="69257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0A6907F-EF10-1841-B3C2-DD2B69D202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3" y="196329"/>
            <a:ext cx="460522" cy="572844"/>
          </a:xfrm>
          <a:prstGeom prst="rect">
            <a:avLst/>
          </a:prstGeom>
        </p:spPr>
      </p:pic>
      <p:sp>
        <p:nvSpPr>
          <p:cNvPr id="11" name="文本框 14">
            <a:extLst>
              <a:ext uri="{FF2B5EF4-FFF2-40B4-BE49-F238E27FC236}">
                <a16:creationId xmlns="" xmlns:a16="http://schemas.microsoft.com/office/drawing/2014/main" id="{AD809E10-4CA3-BC48-A019-BDFE045C1624}"/>
              </a:ext>
            </a:extLst>
          </p:cNvPr>
          <p:cNvSpPr txBox="1"/>
          <p:nvPr/>
        </p:nvSpPr>
        <p:spPr>
          <a:xfrm>
            <a:off x="720917" y="167405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 smtClean="0">
                <a:latin typeface="黑体" pitchFamily="49" charset="-122"/>
                <a:ea typeface="黑体" pitchFamily="49" charset="-122"/>
              </a:rPr>
              <a:t>主题</a:t>
            </a:r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概括</a:t>
            </a:r>
          </a:p>
        </p:txBody>
      </p:sp>
      <p:sp>
        <p:nvSpPr>
          <p:cNvPr id="4" name="矩形 3"/>
          <p:cNvSpPr/>
          <p:nvPr/>
        </p:nvSpPr>
        <p:spPr>
          <a:xfrm>
            <a:off x="611560" y="223893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农家耕织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44208" y="285978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天真可爱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43608" y="3507854"/>
            <a:ext cx="2016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赞扬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之意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2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/>
      <p:bldP spid="6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059582"/>
            <a:ext cx="7416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村晚</a:t>
            </a:r>
            <a:r>
              <a:rPr lang="en-US" altLang="zh-CN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展示了一幅饶有生活情趣的牧</a:t>
            </a:r>
            <a:endParaRPr lang="en-US" altLang="zh-CN" sz="2800" b="1" dirty="0" smtClean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童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     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图。古诗的前两句写景；后两句写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       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，“横牛背”和“信口吹”生动地表现出牧童的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     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和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   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60455" y="182027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骑牛晚归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59819" y="2413343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牧童的活动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80735" y="306357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调皮天真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40152" y="306357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悠闲自在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13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1203598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一、</a:t>
            </a:r>
            <a:r>
              <a:rPr lang="zh-CN" altLang="zh-CN" sz="3200" b="1" dirty="0" smtClean="0">
                <a:latin typeface="宋体" pitchFamily="2" charset="-122"/>
                <a:ea typeface="宋体" pitchFamily="2" charset="-122"/>
              </a:rPr>
              <a:t>下列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各项中加点字读音正确的</a:t>
            </a:r>
            <a:r>
              <a:rPr lang="zh-CN" altLang="zh-CN" sz="3200" b="1" dirty="0" smtClean="0">
                <a:latin typeface="宋体" pitchFamily="2" charset="-122"/>
                <a:ea typeface="宋体" pitchFamily="2" charset="-122"/>
              </a:rPr>
              <a:t>是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）。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供认不讳（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ō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ng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稚子</a:t>
            </a:r>
            <a:r>
              <a:rPr lang="zh-CN" altLang="zh-CN" sz="3200" b="1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zhì</a:t>
            </a:r>
            <a:r>
              <a:rPr lang="zh-CN" altLang="zh-CN" sz="32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    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供不应求（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ò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ng</a:t>
            </a:r>
            <a:r>
              <a:rPr lang="zh-CN" altLang="zh-CN" sz="32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耕耘</a:t>
            </a:r>
            <a:r>
              <a:rPr lang="zh-CN" altLang="zh-CN" sz="3200" b="1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yún</a:t>
            </a:r>
            <a:r>
              <a:rPr lang="zh-CN" altLang="zh-CN" sz="3200" b="1" dirty="0" smtClean="0">
                <a:latin typeface="楷体" pitchFamily="49" charset="-122"/>
                <a:ea typeface="楷体" pitchFamily="49" charset="-122"/>
              </a:rPr>
              <a:t>）</a:t>
            </a:r>
            <a:endParaRPr lang="zh-CN" altLang="zh-CN" sz="32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C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涟漪</a:t>
            </a:r>
            <a:r>
              <a:rPr lang="zh-CN" altLang="zh-CN" sz="3200" b="1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yī</a:t>
            </a:r>
            <a:r>
              <a:rPr lang="zh-CN" altLang="zh-CN" sz="32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    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白昼</a:t>
            </a:r>
            <a:r>
              <a:rPr lang="zh-CN" altLang="zh-CN" sz="3200" b="1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zhòu</a:t>
            </a:r>
            <a:r>
              <a:rPr lang="zh-CN" altLang="zh-CN" sz="3200" b="1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 </a:t>
            </a:r>
            <a:endParaRPr lang="zh-CN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0352" y="127560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40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文本框 9"/>
          <p:cNvSpPr txBox="1">
            <a:spLocks noChangeArrowheads="1"/>
          </p:cNvSpPr>
          <p:nvPr/>
        </p:nvSpPr>
        <p:spPr bwMode="auto">
          <a:xfrm>
            <a:off x="4860032" y="2355726"/>
            <a:ext cx="5780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8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115616" y="2283718"/>
            <a:ext cx="5780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8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5220072" y="3056642"/>
            <a:ext cx="5780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8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文本框 9"/>
          <p:cNvSpPr txBox="1">
            <a:spLocks noChangeArrowheads="1"/>
          </p:cNvSpPr>
          <p:nvPr/>
        </p:nvSpPr>
        <p:spPr bwMode="auto">
          <a:xfrm>
            <a:off x="1115616" y="3056642"/>
            <a:ext cx="5780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8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5294075" y="3848730"/>
            <a:ext cx="5780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8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4" name="文本框 9"/>
          <p:cNvSpPr txBox="1">
            <a:spLocks noChangeArrowheads="1"/>
          </p:cNvSpPr>
          <p:nvPr/>
        </p:nvSpPr>
        <p:spPr bwMode="auto">
          <a:xfrm>
            <a:off x="1545669" y="3776722"/>
            <a:ext cx="5780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8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17D61E90-4F2F-3E44-AD2D-623028386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96" y="530702"/>
            <a:ext cx="2268000" cy="692577"/>
          </a:xfrm>
          <a:prstGeom prst="rect">
            <a:avLst/>
          </a:prstGeom>
        </p:spPr>
      </p:pic>
      <p:sp>
        <p:nvSpPr>
          <p:cNvPr id="18" name="文本框 14">
            <a:extLst>
              <a:ext uri="{FF2B5EF4-FFF2-40B4-BE49-F238E27FC236}">
                <a16:creationId xmlns="" xmlns:a16="http://schemas.microsoft.com/office/drawing/2014/main" id="{13209B86-8BB7-D84D-9240-3B90A93EE5CC}"/>
              </a:ext>
            </a:extLst>
          </p:cNvPr>
          <p:cNvSpPr txBox="1"/>
          <p:nvPr/>
        </p:nvSpPr>
        <p:spPr>
          <a:xfrm>
            <a:off x="666861" y="483518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课堂演练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6D4244E0-0621-0F40-9DA8-04528D5D1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20702"/>
            <a:ext cx="450000" cy="5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8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696052"/>
            <a:ext cx="828092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二、先解释加点字的意思，再说说诗句的意思。</a:t>
            </a:r>
            <a:r>
              <a:rPr lang="en-US" altLang="zh-CN" sz="2800" dirty="0" smtClean="0">
                <a:latin typeface="宋体" pitchFamily="2" charset="-122"/>
                <a:ea typeface="宋体" pitchFamily="2" charset="-122"/>
              </a:rPr>
              <a:t>  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童孙未解供耕织，也傍桑阴学种瓜。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解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sym typeface="Wingdings" pitchFamily="2" charset="2"/>
              </a:rPr>
              <a:t>：（          ）  供：（    ） </a:t>
            </a:r>
            <a:endParaRPr lang="en-US" altLang="zh-CN" sz="2800" b="1" dirty="0" smtClean="0">
              <a:latin typeface="宋体" pitchFamily="2" charset="-122"/>
              <a:ea typeface="宋体" pitchFamily="2" charset="-122"/>
              <a:sym typeface="Wingdings" pitchFamily="2" charset="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  <a:sym typeface="Wingdings" pitchFamily="2" charset="2"/>
              </a:rPr>
              <a:t>    傍：（    ）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Wingdings" pitchFamily="2" charset="2"/>
              </a:rPr>
              <a:t> 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  <a:sym typeface="Wingdings" pitchFamily="2" charset="2"/>
              </a:rPr>
              <a:t>    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sym typeface="Wingdings" pitchFamily="2" charset="2"/>
              </a:rPr>
              <a:t>阴：（    ）</a:t>
            </a:r>
            <a:endParaRPr lang="en-US" altLang="zh-CN" sz="2800" b="1" dirty="0" smtClean="0">
              <a:latin typeface="宋体" pitchFamily="2" charset="-122"/>
              <a:ea typeface="宋体" pitchFamily="2" charset="-122"/>
              <a:sym typeface="Wingdings" pitchFamily="2" charset="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  <a:sym typeface="Wingdings" pitchFamily="2" charset="2"/>
              </a:rPr>
              <a:t> 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sym typeface="Wingdings" pitchFamily="2" charset="2"/>
              </a:rPr>
              <a:t>我来说诗意：</a:t>
            </a:r>
            <a:endParaRPr lang="en-US" altLang="zh-CN" sz="2800" b="1" dirty="0" smtClean="0">
              <a:latin typeface="宋体" pitchFamily="2" charset="-122"/>
              <a:ea typeface="宋体" pitchFamily="2" charset="-122"/>
              <a:sym typeface="Wingdings" pitchFamily="2" charset="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Wingdings" pitchFamily="2" charset="2"/>
              </a:rPr>
              <a:t> 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  <a:sym typeface="Wingdings" pitchFamily="2" charset="2"/>
              </a:rPr>
              <a:t>    </a:t>
            </a:r>
            <a:endParaRPr lang="en-US" altLang="zh-CN" sz="2800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07684" y="1757008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理解，懂得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901576" y="223559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靠近</a:t>
            </a:r>
          </a:p>
        </p:txBody>
      </p:sp>
      <p:sp>
        <p:nvSpPr>
          <p:cNvPr id="15" name="矩形 14"/>
          <p:cNvSpPr/>
          <p:nvPr/>
        </p:nvSpPr>
        <p:spPr>
          <a:xfrm>
            <a:off x="5501976" y="223559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树荫</a:t>
            </a:r>
          </a:p>
        </p:txBody>
      </p:sp>
      <p:sp>
        <p:nvSpPr>
          <p:cNvPr id="2" name="矩形 1"/>
          <p:cNvSpPr/>
          <p:nvPr/>
        </p:nvSpPr>
        <p:spPr>
          <a:xfrm>
            <a:off x="863377" y="3345835"/>
            <a:ext cx="72714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小孩子虽然不懂得耕田织布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也在那桑树荫下学着种瓜。</a:t>
            </a:r>
            <a:endParaRPr lang="zh-CN" altLang="en-US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6" name="直接连接符 15"/>
          <p:cNvCxnSpPr>
            <a:stCxn id="2" idx="1"/>
          </p:cNvCxnSpPr>
          <p:nvPr/>
        </p:nvCxnSpPr>
        <p:spPr>
          <a:xfrm flipV="1">
            <a:off x="863377" y="3822888"/>
            <a:ext cx="7271432" cy="1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90255" y="4290796"/>
            <a:ext cx="192344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907684" y="141613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62251" y="141613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067924" y="141613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82531" y="141613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471889" y="175700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从事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1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2" grpId="0"/>
      <p:bldP spid="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66031" y="1731862"/>
            <a:ext cx="7722393" cy="22800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    上节课我们学习了</a:t>
            </a:r>
            <a:r>
              <a:rPr lang="en-US" altLang="zh-CN" sz="3600" b="1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四时田园杂兴</a:t>
            </a:r>
            <a:r>
              <a:rPr lang="en-US" altLang="zh-CN" sz="3600" b="1" dirty="0" smtClean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（其三十一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）和</a:t>
            </a:r>
            <a:r>
              <a:rPr lang="en-US" altLang="zh-CN" sz="3600" b="1" dirty="0" smtClean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《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村晚</a:t>
            </a:r>
            <a:r>
              <a:rPr lang="en-US" altLang="zh-CN" sz="3600" b="1" dirty="0" smtClean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》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，大家一起背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一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背吧！</a:t>
            </a:r>
            <a:endParaRPr lang="en-US" altLang="zh-CN" sz="3600" b="1" dirty="0" smtClean="0">
              <a:latin typeface="宋体" pitchFamily="2" charset="-122"/>
              <a:ea typeface="宋体" pitchFamily="2" charset="-122"/>
              <a:cs typeface="楷体" pitchFamily="49" charset="-122"/>
              <a:sym typeface="+mn-ea"/>
            </a:endParaRPr>
          </a:p>
        </p:txBody>
      </p:sp>
      <p:sp>
        <p:nvSpPr>
          <p:cNvPr id="9" name="文本框 15">
            <a:extLst>
              <a:ext uri="{FF2B5EF4-FFF2-40B4-BE49-F238E27FC236}">
                <a16:creationId xmlns="" xmlns:a16="http://schemas.microsoft.com/office/drawing/2014/main" id="{6B49F311-C6AF-1540-93E3-92FFFC428CF1}"/>
              </a:ext>
            </a:extLst>
          </p:cNvPr>
          <p:cNvSpPr txBox="1"/>
          <p:nvPr/>
        </p:nvSpPr>
        <p:spPr>
          <a:xfrm>
            <a:off x="3375147" y="195486"/>
            <a:ext cx="2547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0" name="iconfont-1191-870150">
            <a:extLst>
              <a:ext uri="{FF2B5EF4-FFF2-40B4-BE49-F238E27FC236}">
                <a16:creationId xmlns="" xmlns:a16="http://schemas.microsoft.com/office/drawing/2014/main" id="{37765EAB-597F-1943-A22D-9779AD81D03A}"/>
              </a:ext>
            </a:extLst>
          </p:cNvPr>
          <p:cNvSpPr>
            <a:spLocks noChangeAspect="1"/>
          </p:cNvSpPr>
          <p:nvPr/>
        </p:nvSpPr>
        <p:spPr bwMode="auto">
          <a:xfrm>
            <a:off x="5729190" y="347095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11" name="iconfont-1191-870150">
            <a:extLst>
              <a:ext uri="{FF2B5EF4-FFF2-40B4-BE49-F238E27FC236}">
                <a16:creationId xmlns="" xmlns:a16="http://schemas.microsoft.com/office/drawing/2014/main" id="{FD4BBB5D-2AB1-4045-B096-AEE53766F3EA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3240688" y="347096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pic>
        <p:nvPicPr>
          <p:cNvPr id="7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70" y="94349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4508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0783" y="913671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黑体" pitchFamily="49" charset="-122"/>
                <a:ea typeface="黑体" pitchFamily="49" charset="-122"/>
              </a:rPr>
              <a:t>复习导入</a:t>
            </a:r>
            <a:endParaRPr lang="zh-CN" altLang="en-US" sz="3600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9"/>
          <a:stretch/>
        </p:blipFill>
        <p:spPr bwMode="auto">
          <a:xfrm>
            <a:off x="30" y="0"/>
            <a:ext cx="9180482" cy="5161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48"/>
          <p:cNvSpPr txBox="1"/>
          <p:nvPr/>
        </p:nvSpPr>
        <p:spPr>
          <a:xfrm>
            <a:off x="467544" y="843558"/>
            <a:ext cx="4680520" cy="1300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8000" b="1" dirty="0" smtClean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稚子弄冰</a:t>
            </a:r>
            <a:endParaRPr lang="zh-CN" altLang="en-US" sz="8000" b="1" dirty="0">
              <a:ln w="0"/>
              <a:solidFill>
                <a:schemeClr val="tx1"/>
              </a:solidFill>
              <a:effectLst>
                <a:glow rad="139700">
                  <a:schemeClr val="bg1">
                    <a:alpha val="91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494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02584" y="1419622"/>
            <a:ext cx="8001864" cy="19389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     </a:t>
            </a:r>
            <a:r>
              <a:rPr lang="zh-CN" altLang="en-US" sz="40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有感情地朗读古诗，结合注释理解诗歌大意。</a:t>
            </a:r>
            <a:endParaRPr lang="zh-CN" altLang="en-US" sz="40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737087F0-05A3-5A44-856F-C41399ED8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39013"/>
            <a:ext cx="2268000" cy="692577"/>
          </a:xfrm>
          <a:prstGeom prst="rect">
            <a:avLst/>
          </a:prstGeom>
        </p:spPr>
      </p:pic>
      <p:sp>
        <p:nvSpPr>
          <p:cNvPr id="7" name="文本框 14">
            <a:extLst>
              <a:ext uri="{FF2B5EF4-FFF2-40B4-BE49-F238E27FC236}">
                <a16:creationId xmlns="" xmlns:a16="http://schemas.microsoft.com/office/drawing/2014/main" id="{BBA2FD5C-C51E-D445-8A16-7059B950F227}"/>
              </a:ext>
            </a:extLst>
          </p:cNvPr>
          <p:cNvSpPr txBox="1"/>
          <p:nvPr/>
        </p:nvSpPr>
        <p:spPr>
          <a:xfrm>
            <a:off x="864933" y="411510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互动课堂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FAE2F21-1109-864F-AE35-E487F1430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4" y="443256"/>
            <a:ext cx="450000" cy="55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8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11688" y="1409136"/>
            <a:ext cx="4817344" cy="132343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稚子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金盆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脱晓冰，</a:t>
            </a:r>
            <a:endParaRPr lang="en-US" altLang="zh-CN" sz="40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彩丝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穿取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当银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  <a:hlinkClick r:id="rId2" action="ppaction://hlinksldjump"/>
              </a:rPr>
              <a:t>钲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496" y="843558"/>
            <a:ext cx="2088232" cy="523220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幼小</a:t>
            </a:r>
            <a:r>
              <a:rPr lang="zh-CN" altLang="en-US" sz="2800" b="1">
                <a:latin typeface="仿宋" pitchFamily="49" charset="-122"/>
                <a:ea typeface="仿宋" pitchFamily="49" charset="-122"/>
              </a:rPr>
              <a:t>的</a:t>
            </a:r>
            <a:r>
              <a:rPr lang="zh-CN" altLang="en-US" sz="2800" b="1" smtClean="0">
                <a:latin typeface="仿宋" pitchFamily="49" charset="-122"/>
                <a:ea typeface="仿宋" pitchFamily="49" charset="-122"/>
              </a:rPr>
              <a:t>孩子</a:t>
            </a:r>
            <a:endParaRPr lang="zh-CN" altLang="en-US" sz="2800" b="1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301008" y="843558"/>
            <a:ext cx="2088232" cy="523220"/>
          </a:xfrm>
          <a:prstGeom prst="rect">
            <a:avLst/>
          </a:prstGeom>
          <a:solidFill>
            <a:schemeClr val="accent3">
              <a:lumMod val="75000"/>
              <a:alpha val="10000"/>
            </a:scheme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一般指铜盆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301008" y="2842087"/>
            <a:ext cx="3135087" cy="523220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一种金属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打击乐器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508103" y="860895"/>
            <a:ext cx="3456384" cy="3319370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    </a:t>
            </a:r>
            <a:r>
              <a:rPr lang="zh-CN" altLang="en-US" sz="3200" b="1" kern="0" dirty="0">
                <a:solidFill>
                  <a:srgbClr val="00B050"/>
                </a:solidFill>
                <a:latin typeface="宋体"/>
                <a:ea typeface="宋体"/>
              </a:rPr>
              <a:t>大意：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清晨，满脸稚气的小孩将夜间冻结在盆中的冰块取出，用彩丝穿过冰块，提在手中，就像一个银钲。</a:t>
            </a:r>
          </a:p>
        </p:txBody>
      </p:sp>
      <p:sp>
        <p:nvSpPr>
          <p:cNvPr id="34" name="椭圆 33"/>
          <p:cNvSpPr/>
          <p:nvPr/>
        </p:nvSpPr>
        <p:spPr>
          <a:xfrm>
            <a:off x="537262" y="1444761"/>
            <a:ext cx="1117434" cy="661719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859445" y="1456636"/>
            <a:ext cx="1084665" cy="66171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091903" y="2139242"/>
            <a:ext cx="624111" cy="482630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7503" y="3557976"/>
            <a:ext cx="5328592" cy="1054135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/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把盆中的冰块脱下，用彩丝穿起来，提在手中当钲来敲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699609" y="2536549"/>
            <a:ext cx="320847" cy="45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6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3" grpId="0" animBg="1"/>
      <p:bldP spid="27" grpId="0" animBg="1"/>
      <p:bldP spid="34" grpId="0" animBg="1"/>
      <p:bldP spid="36" grpId="0" animBg="1"/>
      <p:bldP spid="17" grpId="0" animBg="1"/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61205"/>
            <a:ext cx="4536504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钲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一种金属打击乐器。铜制，其形状与小型的钟相似，可执柄敲击，接大小不同的钲组合在一起，成为“编钲”。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https://gimg2.baidu.com/image_search/src=http%3A%2F%2Fimg3.doubanio.com%2Fview%2Fphoto%2Fl%2Fpublic%2Fp2225660082.jpg&amp;refer=http%3A%2F%2Fimg3.doubanio.com&amp;app=2002&amp;size=f9999,10000&amp;q=a80&amp;n=0&amp;g=0n&amp;fmt=jpeg?sec=1638433330&amp;t=8208e0e87c3dcf8e603790bcf21d1e4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670" y="699542"/>
            <a:ext cx="2736304" cy="3628578"/>
          </a:xfrm>
          <a:prstGeom prst="round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>
            <a:hlinkClick r:id="rId3" action="ppaction://hlinksldjump"/>
          </p:cNvPr>
          <p:cNvSpPr/>
          <p:nvPr/>
        </p:nvSpPr>
        <p:spPr>
          <a:xfrm>
            <a:off x="7632340" y="4559043"/>
            <a:ext cx="1224136" cy="504056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265622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539552" y="771550"/>
            <a:ext cx="8064896" cy="36933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    孩子们被敲打冰块儿发出的美妙的声音陶醉了，边敲边舞，不亦乐乎。忽然，这声音戛然而止，传来了另一种声音，到底发生了什么事呢？齐读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古诗后两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句，一起来看看吧！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603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5438" y="1212309"/>
            <a:ext cx="4546602" cy="14219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敲成</a:t>
            </a:r>
            <a:r>
              <a:rPr 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玉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hlinkClick r:id="rId2" action="ppaction://hlinksldjump"/>
              </a:rPr>
              <a:t>磬</a:t>
            </a:r>
            <a:r>
              <a:rPr 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穿林响，</a:t>
            </a:r>
            <a:endParaRPr lang="en-US" sz="36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忽作</a:t>
            </a:r>
            <a:r>
              <a:rPr 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玻璃</a:t>
            </a:r>
            <a:r>
              <a:rPr 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碎地声。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1521" y="608370"/>
            <a:ext cx="4608511" cy="523220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一种打击乐器，形状</a:t>
            </a:r>
            <a:r>
              <a:rPr lang="zh-CN" altLang="en-US" sz="2800" b="1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像</a:t>
            </a:r>
            <a:r>
              <a:rPr lang="zh-CN" altLang="en-US" sz="28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曲尺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43609" y="2643758"/>
            <a:ext cx="3136347" cy="523220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古代常指一种玉石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4088" y="496724"/>
            <a:ext cx="3600400" cy="3861057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    </a:t>
            </a:r>
            <a:r>
              <a:rPr lang="zh-CN" altLang="en-US" sz="3200" b="1" kern="0" dirty="0">
                <a:solidFill>
                  <a:srgbClr val="00B050"/>
                </a:solidFill>
                <a:latin typeface="宋体"/>
                <a:ea typeface="宋体"/>
              </a:rPr>
              <a:t>大意</a:t>
            </a:r>
            <a:r>
              <a:rPr lang="zh-CN" altLang="en-US" sz="3200" b="1" kern="0" dirty="0">
                <a:solidFill>
                  <a:srgbClr val="00B050"/>
                </a:solidFill>
                <a:latin typeface="宋体"/>
                <a:ea typeface="宋体"/>
                <a:sym typeface="Wingdings" pitchFamily="2" charset="2"/>
              </a:rPr>
              <a:t>：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  <a:sym typeface="Wingdings" pitchFamily="2" charset="2"/>
              </a:rPr>
              <a:t>（小孩）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轻轻敲打，冰块发出像玉磬一样穿林而过的清脆的响声。忽然冰块落地，发出如玻璃破碎一般的声音。</a:t>
            </a:r>
          </a:p>
        </p:txBody>
      </p:sp>
      <p:sp>
        <p:nvSpPr>
          <p:cNvPr id="14" name="椭圆 13"/>
          <p:cNvSpPr/>
          <p:nvPr/>
        </p:nvSpPr>
        <p:spPr>
          <a:xfrm>
            <a:off x="2195736" y="1212309"/>
            <a:ext cx="470984" cy="641466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691680" y="1923273"/>
            <a:ext cx="1102352" cy="58518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 bwMode="auto">
          <a:xfrm>
            <a:off x="390002" y="3348373"/>
            <a:ext cx="1368152" cy="703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/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得意</a:t>
            </a:r>
            <a:endParaRPr lang="zh-CN" altLang="en-US" sz="28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3707904" y="3348373"/>
            <a:ext cx="1368152" cy="7032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/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懊恼</a:t>
            </a:r>
            <a:endParaRPr lang="zh-CN" altLang="en-US" sz="28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24" name="文本框 5"/>
          <p:cNvSpPr txBox="1"/>
          <p:nvPr/>
        </p:nvSpPr>
        <p:spPr>
          <a:xfrm>
            <a:off x="1475656" y="4170298"/>
            <a:ext cx="2844316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 defTabSz="914400">
              <a:defRPr sz="3200" b="1" kern="0">
                <a:solidFill>
                  <a:sysClr val="windowText" lastClr="000000"/>
                </a:solidFill>
                <a:latin typeface="宋体"/>
                <a:ea typeface="宋体"/>
              </a:defRPr>
            </a:lvl1pPr>
          </a:lstStyle>
          <a:p>
            <a:r>
              <a:rPr lang="zh-CN" altLang="en-US">
                <a:sym typeface="+mn-ea"/>
              </a:rPr>
              <a:t>儿童自得其乐</a:t>
            </a:r>
            <a:endParaRPr lang="zh-CN" altLang="en-US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988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5" grpId="0" animBg="1"/>
      <p:bldP spid="14" grpId="0" animBg="1"/>
      <p:bldP spid="22" grpId="0" animBg="1"/>
      <p:bldP spid="18" grpId="0" animBg="1"/>
      <p:bldP spid="19" grpId="0" animBg="1"/>
      <p:bldP spid="2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66" y="973064"/>
            <a:ext cx="3888432" cy="3120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磬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种打击乐器。用石或玉制成，形如曲尺，悬于架上，用木槌击奏。单一的叫特磬，成套的叫编磬。</a:t>
            </a:r>
          </a:p>
        </p:txBody>
      </p:sp>
      <p:pic>
        <p:nvPicPr>
          <p:cNvPr id="4102" name="Picture 6" descr="https://gimg2.baidu.com/image_search/src=http%3A%2F%2Fpic2.zhimg.com%2Fv2-9c48408796d9049d8fa4074656475181_b.jpg&amp;refer=http%3A%2F%2Fpic2.zhimg.com&amp;app=2002&amp;size=f9999,10000&amp;q=a80&amp;n=0&amp;g=0n&amp;fmt=jpeg?sec=1638434070&amp;t=891d5e62322e89621ed74095ce8adf6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156" y="843558"/>
            <a:ext cx="3619292" cy="3274920"/>
          </a:xfrm>
          <a:prstGeom prst="round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角矩形 5">
            <a:hlinkClick r:id="rId3" action="ppaction://hlinksldjump"/>
          </p:cNvPr>
          <p:cNvSpPr/>
          <p:nvPr/>
        </p:nvSpPr>
        <p:spPr>
          <a:xfrm>
            <a:off x="7524328" y="4371950"/>
            <a:ext cx="1224136" cy="504056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240939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1849788" y="1125782"/>
            <a:ext cx="2698057" cy="1136570"/>
            <a:chOff x="8100392" y="1962696"/>
            <a:chExt cx="1490131" cy="636122"/>
          </a:xfrm>
          <a:effectLst/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1490131" cy="478549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33350" y="2008834"/>
              <a:ext cx="1134878" cy="58998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2800" b="1" kern="0">
                  <a:solidFill>
                    <a:sysClr val="windowText" lastClr="000000"/>
                  </a:solidFill>
                  <a:latin typeface="宋体"/>
                  <a:ea typeface="宋体"/>
                </a:defRPr>
              </a:lvl1pPr>
            </a:lstStyle>
            <a:p>
              <a:r>
                <a:rPr lang="zh-CN" altLang="en-US" sz="3200" dirty="0"/>
                <a:t>不知所措</a:t>
              </a:r>
            </a:p>
          </p:txBody>
        </p:sp>
      </p:grpSp>
      <p:grpSp>
        <p:nvGrpSpPr>
          <p:cNvPr id="3" name="组合 5"/>
          <p:cNvGrpSpPr/>
          <p:nvPr/>
        </p:nvGrpSpPr>
        <p:grpSpPr>
          <a:xfrm>
            <a:off x="4927725" y="1125782"/>
            <a:ext cx="2423026" cy="1179002"/>
            <a:chOff x="8100392" y="1962696"/>
            <a:chExt cx="1490131" cy="697706"/>
          </a:xfrm>
          <a:effectLst/>
        </p:grpSpPr>
        <p:sp>
          <p:nvSpPr>
            <p:cNvPr id="7" name="云形 6"/>
            <p:cNvSpPr/>
            <p:nvPr/>
          </p:nvSpPr>
          <p:spPr>
            <a:xfrm>
              <a:off x="8100392" y="1962696"/>
              <a:ext cx="1490131" cy="50598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endParaRP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8282544" y="2036589"/>
              <a:ext cx="1263695" cy="623813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2800" b="1" kern="0">
                  <a:solidFill>
                    <a:sysClr val="windowText" lastClr="000000"/>
                  </a:solidFill>
                  <a:latin typeface="宋体"/>
                  <a:ea typeface="宋体"/>
                </a:defRPr>
              </a:lvl1pPr>
            </a:lstStyle>
            <a:p>
              <a:r>
                <a:rPr lang="zh-CN" altLang="en-US" sz="3200" dirty="0"/>
                <a:t>垂头丧气</a:t>
              </a: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99592" y="546815"/>
            <a:ext cx="758453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孩子们看到冰块儿破碎了会是什么样子呢？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5" name="文本框 10">
            <a:extLst>
              <a:ext uri="{FF2B5EF4-FFF2-40B4-BE49-F238E27FC236}">
                <a16:creationId xmlns:a16="http://schemas.microsoft.com/office/drawing/2014/main" xmlns="" id="{EB1CD407-1289-E64D-B770-EE2BC86550F5}"/>
              </a:ext>
            </a:extLst>
          </p:cNvPr>
          <p:cNvSpPr txBox="1"/>
          <p:nvPr/>
        </p:nvSpPr>
        <p:spPr>
          <a:xfrm>
            <a:off x="1447570" y="2217515"/>
            <a:ext cx="7199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一起读这两句诗，读出儿童的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失望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2253788" y="3018314"/>
            <a:ext cx="4588114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36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4000" dirty="0"/>
              <a:t> 敲成</a:t>
            </a:r>
            <a:r>
              <a:rPr lang="en-US" altLang="zh-CN" sz="4000" dirty="0">
                <a:solidFill>
                  <a:srgbClr val="FF0000"/>
                </a:solidFill>
              </a:rPr>
              <a:t>/</a:t>
            </a:r>
            <a:r>
              <a:rPr lang="zh-CN" altLang="en-US" sz="4000" dirty="0"/>
              <a:t>玉磬</a:t>
            </a:r>
            <a:r>
              <a:rPr lang="en-US" altLang="zh-CN" sz="4000" dirty="0">
                <a:solidFill>
                  <a:srgbClr val="FF0000"/>
                </a:solidFill>
              </a:rPr>
              <a:t>/</a:t>
            </a:r>
            <a:r>
              <a:rPr lang="zh-CN" altLang="en-US" sz="4000" dirty="0"/>
              <a:t>穿林响，</a:t>
            </a:r>
            <a:endParaRPr lang="en-US" altLang="zh-CN" sz="4000" dirty="0"/>
          </a:p>
          <a:p>
            <a:r>
              <a:rPr lang="zh-CN" altLang="en-US" sz="4000" dirty="0"/>
              <a:t> 忽作</a:t>
            </a:r>
            <a:r>
              <a:rPr lang="en-US" altLang="zh-CN" sz="4000" dirty="0">
                <a:solidFill>
                  <a:srgbClr val="FF0000"/>
                </a:solidFill>
              </a:rPr>
              <a:t>/</a:t>
            </a:r>
            <a:r>
              <a:rPr lang="zh-CN" altLang="en-US" sz="4000" dirty="0"/>
              <a:t>玻璃</a:t>
            </a:r>
            <a:r>
              <a:rPr lang="en-US" altLang="zh-CN" sz="4000" dirty="0">
                <a:solidFill>
                  <a:srgbClr val="FF0000"/>
                </a:solidFill>
              </a:rPr>
              <a:t>/</a:t>
            </a:r>
            <a:r>
              <a:rPr lang="zh-CN" altLang="en-US" sz="4000" dirty="0"/>
              <a:t>碎地声。</a:t>
            </a:r>
          </a:p>
        </p:txBody>
      </p:sp>
      <p:pic>
        <p:nvPicPr>
          <p:cNvPr id="1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18" y="19380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40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39552" y="1995686"/>
            <a:ext cx="8225482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当孩子们正醉心于那（        ）的美妙的声音时，忽然（          ），发出了如（        ）的声音。唉，太令人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（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）了！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7544" y="577475"/>
            <a:ext cx="842493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读完这两句诗，说说你眼前浮现出了怎样的画面，体会其中的乐趣。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7452320" y="3184473"/>
            <a:ext cx="1289728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失望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3"/>
          <p:cNvSpPr txBox="1"/>
          <p:nvPr/>
        </p:nvSpPr>
        <p:spPr>
          <a:xfrm>
            <a:off x="5429680" y="1999440"/>
            <a:ext cx="2597457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穿林而过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4211960" y="2586122"/>
            <a:ext cx="2650433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冰块儿落地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352925" y="3162186"/>
            <a:ext cx="2210963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玻璃破碎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76" y="26749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58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13208" y="555526"/>
            <a:ext cx="8107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《稚子弄冰》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中的“稚子”</a:t>
            </a:r>
            <a:r>
              <a:rPr lang="zh-CN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给你留下了怎样的印象？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7614"/>
            <a:ext cx="3147440" cy="2100323"/>
          </a:xfrm>
          <a:prstGeom prst="hexagon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1347614"/>
            <a:ext cx="3024336" cy="2100323"/>
          </a:xfrm>
          <a:prstGeom prst="hexagon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515311" y="4155926"/>
            <a:ext cx="1832553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/>
            <a:r>
              <a:rPr lang="zh-CN" altLang="zh-CN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天真幼稚</a:t>
            </a:r>
            <a:endParaRPr lang="zh-CN" altLang="en-US" sz="32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52120" y="4155926"/>
            <a:ext cx="1832553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/>
            <a:r>
              <a:rPr lang="zh-CN" altLang="zh-CN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调皮可爱</a:t>
            </a:r>
            <a:endParaRPr lang="zh-CN" altLang="en-US" sz="32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64496" y="3586971"/>
            <a:ext cx="4788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</a:t>
            </a:r>
            <a:r>
              <a:rPr lang="zh-CN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冰块</a:t>
            </a:r>
            <a:r>
              <a:rPr lang="zh-CN" altLang="zh-CN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</a:t>
            </a:r>
            <a:r>
              <a:rPr lang="zh-CN" altLang="zh-CN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银</a:t>
            </a:r>
            <a:r>
              <a:rPr lang="zh-CN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钲来</a:t>
            </a:r>
            <a:r>
              <a:rPr lang="zh-CN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敲击</a:t>
            </a:r>
            <a:r>
              <a:rPr lang="zh-CN" altLang="zh-CN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玩耍</a:t>
            </a:r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3575745"/>
            <a:ext cx="367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不惧严寒，清晨脱</a:t>
            </a:r>
            <a:r>
              <a:rPr lang="zh-CN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冰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" y="22656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9552" y="987574"/>
            <a:ext cx="3888432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稚子弄冰</a:t>
            </a:r>
            <a:endParaRPr lang="en-US" altLang="zh-CN" sz="3600" b="1" kern="0" dirty="0" smtClean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杨万里</a:t>
            </a:r>
            <a:endParaRPr lang="en-US" altLang="zh-CN" sz="2800" b="1" dirty="0" smtClean="0">
              <a:latin typeface="仿宋" pitchFamily="49" charset="-122"/>
              <a:ea typeface="仿宋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稚子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金盆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脱晓冰，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彩丝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穿取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当银钲。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敲成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玉磬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穿林响，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忽作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玻璃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碎地声。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854277"/>
            <a:ext cx="609600" cy="609600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6084168" y="1470092"/>
            <a:ext cx="1453313" cy="453586"/>
          </a:xfrm>
          <a:prstGeom prst="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 rtlCol="0" anchor="t">
            <a:spAutoFit/>
          </a:bodyPr>
          <a:lstStyle>
            <a:defPPr>
              <a:defRPr lang="zh-CN"/>
            </a:defPPr>
            <a:lvl1pPr marR="0" lvl="0" indent="0" algn="ctr" defTabSz="9144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伴读音乐</a:t>
            </a:r>
          </a:p>
        </p:txBody>
      </p:sp>
      <p:sp>
        <p:nvSpPr>
          <p:cNvPr id="9" name="文本框 10">
            <a:extLst>
              <a:ext uri="{FF2B5EF4-FFF2-40B4-BE49-F238E27FC236}">
                <a16:creationId xmlns:a16="http://schemas.microsoft.com/office/drawing/2014/main" xmlns="" id="{EB1CD407-1289-E64D-B770-EE2BC86550F5}"/>
              </a:ext>
            </a:extLst>
          </p:cNvPr>
          <p:cNvSpPr txBox="1"/>
          <p:nvPr/>
        </p:nvSpPr>
        <p:spPr>
          <a:xfrm>
            <a:off x="1151448" y="339502"/>
            <a:ext cx="205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朗读指导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4648997" y="2283718"/>
            <a:ext cx="4310501" cy="2174212"/>
          </a:xfrm>
          <a:prstGeom prst="roundRect">
            <a:avLst/>
          </a:prstGeom>
          <a:noFill/>
          <a:ln w="28575">
            <a:solidFill>
              <a:srgbClr val="92D050"/>
            </a:solidFill>
            <a:prstDash val="lgDashDot"/>
          </a:ln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    边读边想象稚子先得意后懊恼的心理活动，试着通过语气</a:t>
            </a:r>
            <a:r>
              <a:rPr lang="zh-CN" altLang="en-US" sz="28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和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语速的变化表现出稚子情绪的变化。</a:t>
            </a:r>
            <a:endParaRPr lang="zh-CN" altLang="en-US" sz="28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2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470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32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45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547664" y="915566"/>
            <a:ext cx="5688632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稚子弄冰</a:t>
            </a:r>
          </a:p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仿宋" pitchFamily="49" charset="-122"/>
                <a:ea typeface="仿宋" pitchFamily="49" charset="-122"/>
              </a:rPr>
              <a:t> </a:t>
            </a:r>
            <a:r>
              <a:rPr lang="en-US" altLang="zh-CN" sz="3200" b="1" dirty="0" smtClean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3200" b="1" dirty="0" smtClean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3200" b="1" dirty="0" smtClean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3200" b="1" dirty="0" smtClean="0">
                <a:latin typeface="仿宋" pitchFamily="49" charset="-122"/>
                <a:ea typeface="仿宋" pitchFamily="49" charset="-122"/>
              </a:rPr>
              <a:t>杨万里</a:t>
            </a: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（    ）金盆（      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），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彩丝（    ）（      ）。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敲成（    ）（      ），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忽作（    ）（      ）。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2051720" y="2164526"/>
            <a:ext cx="1500363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稚子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2915816" y="4155926"/>
            <a:ext cx="1224136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玻璃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3"/>
          <p:cNvSpPr txBox="1"/>
          <p:nvPr/>
        </p:nvSpPr>
        <p:spPr>
          <a:xfrm>
            <a:off x="2915816" y="3476587"/>
            <a:ext cx="1369339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玉磬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4804802" y="2198082"/>
            <a:ext cx="1692360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脱晓冰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2987824" y="2859782"/>
            <a:ext cx="1407297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穿取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4788024" y="3476587"/>
            <a:ext cx="1634722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穿林响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3"/>
          <p:cNvSpPr txBox="1"/>
          <p:nvPr/>
        </p:nvSpPr>
        <p:spPr>
          <a:xfrm>
            <a:off x="4716016" y="2859782"/>
            <a:ext cx="1747590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当银钲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4788025" y="4180750"/>
            <a:ext cx="1692360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碎地声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0">
            <a:extLst>
              <a:ext uri="{FF2B5EF4-FFF2-40B4-BE49-F238E27FC236}">
                <a16:creationId xmlns:a16="http://schemas.microsoft.com/office/drawing/2014/main" xmlns="" id="{EB1CD407-1289-E64D-B770-EE2BC86550F5}"/>
              </a:ext>
            </a:extLst>
          </p:cNvPr>
          <p:cNvSpPr txBox="1"/>
          <p:nvPr/>
        </p:nvSpPr>
        <p:spPr>
          <a:xfrm>
            <a:off x="1151448" y="339502"/>
            <a:ext cx="205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背诵指导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9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470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43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24" grpId="0"/>
      <p:bldP spid="25" grpId="0"/>
      <p:bldP spid="26" grpId="0"/>
      <p:bldP spid="2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593491"/>
              </p:ext>
            </p:extLst>
          </p:nvPr>
        </p:nvGraphicFramePr>
        <p:xfrm>
          <a:off x="539552" y="1707654"/>
          <a:ext cx="8020378" cy="3284283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376264"/>
                <a:gridCol w="2970655"/>
                <a:gridCol w="2673459"/>
              </a:tblGrid>
              <a:tr h="5994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itchFamily="49" charset="-122"/>
                          <a:ea typeface="黑体" pitchFamily="49" charset="-122"/>
                        </a:rPr>
                        <a:t>古诗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itchFamily="49" charset="-122"/>
                          <a:ea typeface="黑体" pitchFamily="49" charset="-122"/>
                        </a:rPr>
                        <a:t>描写儿童表现的词语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itchFamily="49" charset="-122"/>
                          <a:ea typeface="黑体" pitchFamily="49" charset="-122"/>
                        </a:rPr>
                        <a:t>共同点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四时田园杂兴（其三十一）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99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稚子弄冰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86999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村晚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3419872" y="2422486"/>
            <a:ext cx="180020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学种瓜 </a:t>
            </a:r>
            <a:endParaRPr lang="en-US" altLang="zh-CN" sz="36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19" y="555526"/>
            <a:ext cx="8460351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找出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三首诗中描写儿童表现的词语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，通过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这些词，你发现不同诗人笔下的儿童有着怎样的共同点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2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56176" y="2643758"/>
            <a:ext cx="2304256" cy="9310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/>
            <a:r>
              <a:rPr lang="en-US" altLang="zh-CN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1.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纯真可爱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、招人喜欢</a:t>
            </a:r>
            <a:endParaRPr lang="en-US" altLang="zh-CN" sz="28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28184" y="3723878"/>
            <a:ext cx="2160240" cy="9310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/>
            <a:r>
              <a:rPr lang="en-US" altLang="zh-CN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2.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童年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生活充满了乐趣</a:t>
            </a:r>
            <a:endParaRPr lang="zh-CN" altLang="zh-CN" sz="28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06527" y="3365282"/>
            <a:ext cx="180020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脱晓冰</a:t>
            </a:r>
          </a:p>
        </p:txBody>
      </p:sp>
      <p:sp>
        <p:nvSpPr>
          <p:cNvPr id="8" name="矩形 7"/>
          <p:cNvSpPr/>
          <p:nvPr/>
        </p:nvSpPr>
        <p:spPr>
          <a:xfrm>
            <a:off x="3406527" y="4229675"/>
            <a:ext cx="180020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横牛背</a:t>
            </a:r>
            <a:endParaRPr lang="en-US" altLang="zh-CN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4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5" grpId="0"/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8988" y="428385"/>
            <a:ext cx="1816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小练笔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A1A10B2-CE78-6A4D-8987-BCB3984DCB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1510"/>
            <a:ext cx="648072" cy="63183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51520" y="1059582"/>
            <a:ext cx="8640960" cy="114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100" b="1" dirty="0" smtClean="0">
                <a:latin typeface="宋体" pitchFamily="2" charset="-122"/>
                <a:ea typeface="宋体" pitchFamily="2" charset="-122"/>
              </a:rPr>
              <a:t>    选择</a:t>
            </a:r>
            <a:r>
              <a:rPr lang="zh-CN" altLang="en-US" sz="3100" b="1" dirty="0">
                <a:latin typeface="宋体" pitchFamily="2" charset="-122"/>
                <a:ea typeface="宋体" pitchFamily="2" charset="-122"/>
              </a:rPr>
              <a:t>自己喜欢的一首诗，发挥想象，把诗的内容改写成小短文</a:t>
            </a:r>
            <a:r>
              <a:rPr lang="zh-CN" altLang="en-US" sz="31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1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69696" y="510467"/>
            <a:ext cx="1422184" cy="559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kern="0" dirty="0" smtClean="0">
                <a:solidFill>
                  <a:srgbClr val="CC3300"/>
                </a:solidFill>
                <a:latin typeface="宋体" pitchFamily="2" charset="-122"/>
                <a:ea typeface="宋体" pitchFamily="2" charset="-122"/>
              </a:rPr>
              <a:t>（选做）</a:t>
            </a:r>
            <a:endParaRPr lang="zh-CN" altLang="en-US" sz="2400" b="1" kern="0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31640" y="1960483"/>
            <a:ext cx="6552728" cy="3203555"/>
            <a:chOff x="1187624" y="1779661"/>
            <a:chExt cx="6552728" cy="320355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1779661"/>
              <a:ext cx="6552728" cy="320355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498760" y="2532841"/>
              <a:ext cx="5449504" cy="830997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 b="1">
                  <a:latin typeface="楷体" pitchFamily="49" charset="-122"/>
                  <a:ea typeface="楷体" pitchFamily="49" charset="-122"/>
                </a:defRPr>
              </a:lvl1pPr>
            </a:lstStyle>
            <a:p>
              <a:pPr algn="l"/>
              <a:r>
                <a:rPr lang="en-US" altLang="zh-CN" sz="2400" dirty="0" smtClean="0"/>
                <a:t>1</a:t>
              </a:r>
              <a:r>
                <a:rPr lang="en-US" altLang="zh-CN" sz="2400" dirty="0"/>
                <a:t>.</a:t>
              </a:r>
              <a:r>
                <a:rPr lang="zh-CN" altLang="en-US" sz="2400" dirty="0" smtClean="0"/>
                <a:t>以诗歌内容为基础，发挥想象，丰富画面，语</a:t>
              </a:r>
              <a:r>
                <a:rPr lang="zh-CN" altLang="en-US" sz="2400" dirty="0"/>
                <a:t>言</a:t>
              </a:r>
              <a:r>
                <a:rPr lang="zh-CN" altLang="en-US" sz="2400" dirty="0" smtClean="0"/>
                <a:t>生动</a:t>
              </a:r>
              <a:r>
                <a:rPr lang="zh-CN" altLang="en-US" sz="2400" dirty="0"/>
                <a:t>。</a:t>
              </a:r>
              <a:r>
                <a:rPr lang="zh-CN" altLang="en-US" sz="2400" dirty="0" smtClean="0"/>
                <a:t>       </a:t>
              </a:r>
              <a:endParaRPr lang="zh-CN" altLang="en-US" sz="2400" dirty="0"/>
            </a:p>
          </p:txBody>
        </p:sp>
        <p:sp>
          <p:nvSpPr>
            <p:cNvPr id="4" name="矩形 3"/>
            <p:cNvSpPr/>
            <p:nvPr/>
          </p:nvSpPr>
          <p:spPr>
            <a:xfrm>
              <a:off x="1475656" y="3381438"/>
              <a:ext cx="5472608" cy="830997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楷体" pitchFamily="49" charset="-122"/>
                  <a:ea typeface="楷体" pitchFamily="49" charset="-122"/>
                </a:rPr>
                <a:t>2.</a:t>
              </a:r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不要</a:t>
              </a:r>
              <a:r>
                <a:rPr lang="zh-CN" altLang="en-US" sz="2400" b="1" dirty="0">
                  <a:latin typeface="楷体" pitchFamily="49" charset="-122"/>
                  <a:ea typeface="楷体" pitchFamily="49" charset="-122"/>
                </a:rPr>
                <a:t>逐句翻译原文，要抓住重点，想象儿童的神态、动作、心理等。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2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540986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正是初夏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时节，稻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田里的秧苗都到了该除草的时候了。白天，村子里的男人们就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都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到稻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田里去除草。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妇女白天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忙完了家中别的家务活以后，晚上也不闲着，忙着又是搓麻线，又是织布。全村的年轻人都各忙各的，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忙得不亦乐乎。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95736" y="843558"/>
            <a:ext cx="5128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四时田园杂兴（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其三十一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）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341243"/>
            <a:ext cx="1816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例文</a:t>
            </a:r>
            <a:endParaRPr lang="zh-CN" altLang="en-US" sz="36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032750"/>
            <a:ext cx="8064896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那些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孩子们既不会耕田也不会织布，可也闲不下来。因为他们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从小被父母耳濡目染，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也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都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热爱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劳动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。你看，在茂盛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成荫的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桑树底下，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他们正在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忙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着学习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种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瓜呢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59186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9592" y="1199530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    让我们结合对诗歌的理解，有感情地朗读这三首诗吧！注意要读出诗中儿童的天真、可爱、活泼、悠闲！</a:t>
            </a:r>
            <a:endParaRPr lang="zh-CN" altLang="zh-CN" sz="3600" b="1" dirty="0" smtClean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5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14" y="976635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88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46" y="28767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58" y="29243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683129" y="1167285"/>
            <a:ext cx="12550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色彩：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823246" y="1227323"/>
            <a:ext cx="202591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有声有色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有喜有忧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以冰为钲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自得其乐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天真活泼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童趣盎然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1683129" y="2417450"/>
            <a:ext cx="15830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声音：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254502" y="1381599"/>
            <a:ext cx="349478" cy="2742682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文本框 14">
            <a:extLst>
              <a:ext uri="{FF2B5EF4-FFF2-40B4-BE49-F238E27FC236}">
                <a16:creationId xmlns:a16="http://schemas.microsoft.com/office/drawing/2014/main" xmlns="" id="{E83FD7BB-D7E3-EF4B-BEBB-9F1DFCF1B616}"/>
              </a:ext>
            </a:extLst>
          </p:cNvPr>
          <p:cNvSpPr txBox="1"/>
          <p:nvPr/>
        </p:nvSpPr>
        <p:spPr>
          <a:xfrm>
            <a:off x="61156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结构梳理</a:t>
            </a:r>
          </a:p>
        </p:txBody>
      </p:sp>
      <p:sp>
        <p:nvSpPr>
          <p:cNvPr id="11" name="矩形 10"/>
          <p:cNvSpPr/>
          <p:nvPr/>
        </p:nvSpPr>
        <p:spPr>
          <a:xfrm>
            <a:off x="611560" y="1731379"/>
            <a:ext cx="6953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稚子弄冰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2826138" y="1131590"/>
            <a:ext cx="27880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金  彩  银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文本框 9"/>
          <p:cNvSpPr txBox="1">
            <a:spLocks noChangeArrowheads="1"/>
          </p:cNvSpPr>
          <p:nvPr/>
        </p:nvSpPr>
        <p:spPr bwMode="auto">
          <a:xfrm>
            <a:off x="2826138" y="2399602"/>
            <a:ext cx="1887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穿林响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文本框 9"/>
          <p:cNvSpPr txBox="1">
            <a:spLocks noChangeArrowheads="1"/>
          </p:cNvSpPr>
          <p:nvPr/>
        </p:nvSpPr>
        <p:spPr bwMode="auto">
          <a:xfrm>
            <a:off x="4183460" y="2399602"/>
            <a:ext cx="1887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碎地声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文本框 9"/>
          <p:cNvSpPr txBox="1">
            <a:spLocks noChangeArrowheads="1"/>
          </p:cNvSpPr>
          <p:nvPr/>
        </p:nvSpPr>
        <p:spPr bwMode="auto">
          <a:xfrm>
            <a:off x="1683129" y="1792368"/>
            <a:ext cx="12550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形态：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文本框 9"/>
          <p:cNvSpPr txBox="1">
            <a:spLocks noChangeArrowheads="1"/>
          </p:cNvSpPr>
          <p:nvPr/>
        </p:nvSpPr>
        <p:spPr bwMode="auto">
          <a:xfrm>
            <a:off x="2826138" y="1765596"/>
            <a:ext cx="23906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盆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4" name="文本框 16"/>
          <p:cNvSpPr txBox="1">
            <a:spLocks noChangeArrowheads="1"/>
          </p:cNvSpPr>
          <p:nvPr/>
        </p:nvSpPr>
        <p:spPr bwMode="auto">
          <a:xfrm>
            <a:off x="1683129" y="3042533"/>
            <a:ext cx="15830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动作：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6" name="文本框 9"/>
          <p:cNvSpPr txBox="1">
            <a:spLocks noChangeArrowheads="1"/>
          </p:cNvSpPr>
          <p:nvPr/>
        </p:nvSpPr>
        <p:spPr bwMode="auto">
          <a:xfrm>
            <a:off x="2826138" y="3033608"/>
            <a:ext cx="28806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脱  穿  敲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8" name="文本框 16"/>
          <p:cNvSpPr txBox="1">
            <a:spLocks noChangeArrowheads="1"/>
          </p:cNvSpPr>
          <p:nvPr/>
        </p:nvSpPr>
        <p:spPr bwMode="auto">
          <a:xfrm>
            <a:off x="1683129" y="3667615"/>
            <a:ext cx="15830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器物：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9" name="文本框 9"/>
          <p:cNvSpPr txBox="1">
            <a:spLocks noChangeArrowheads="1"/>
          </p:cNvSpPr>
          <p:nvPr/>
        </p:nvSpPr>
        <p:spPr bwMode="auto">
          <a:xfrm>
            <a:off x="2826138" y="3667615"/>
            <a:ext cx="36623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银钲  玉磬  玻璃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1" name="左大括号 30"/>
          <p:cNvSpPr/>
          <p:nvPr/>
        </p:nvSpPr>
        <p:spPr>
          <a:xfrm rot="10800000">
            <a:off x="6355016" y="1295154"/>
            <a:ext cx="349478" cy="2742682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1275606"/>
            <a:ext cx="89289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    《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稚子弄冰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写了幼童在严寒天气</a:t>
            </a:r>
            <a:r>
              <a:rPr lang="zh-CN" altLang="en-US" sz="3200" b="1" u="sng" dirty="0" smtClean="0">
                <a:latin typeface="宋体" pitchFamily="2" charset="-122"/>
                <a:ea typeface="宋体" pitchFamily="2" charset="-122"/>
              </a:rPr>
              <a:t>     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、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u="sng" dirty="0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3200" b="1" u="sng" dirty="0" smtClean="0">
                <a:latin typeface="宋体" pitchFamily="2" charset="-122"/>
                <a:ea typeface="宋体" pitchFamily="2" charset="-122"/>
              </a:rPr>
              <a:t>     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的场景。孩子取冰时的欣喜、穿丝时的小心、敲冰块时的得意一一呈现，表达出作者对孩子的</a:t>
            </a:r>
            <a:r>
              <a:rPr lang="zh-CN" altLang="en-US" sz="3200" b="1" u="sng" dirty="0" smtClean="0">
                <a:latin typeface="宋体" pitchFamily="2" charset="-122"/>
                <a:ea typeface="宋体" pitchFamily="2" charset="-122"/>
              </a:rPr>
              <a:t>      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07704" y="3579862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喜爱之情</a:t>
            </a:r>
            <a:endParaRPr lang="zh-CN" altLang="en-US" sz="3200" dirty="0"/>
          </a:p>
        </p:txBody>
      </p:sp>
      <p:sp>
        <p:nvSpPr>
          <p:cNvPr id="12" name="矩形 11"/>
          <p:cNvSpPr/>
          <p:nvPr/>
        </p:nvSpPr>
        <p:spPr>
          <a:xfrm>
            <a:off x="251520" y="2085278"/>
            <a:ext cx="1937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自得其乐</a:t>
            </a:r>
          </a:p>
        </p:txBody>
      </p:sp>
      <p:sp>
        <p:nvSpPr>
          <p:cNvPr id="4" name="矩形 3"/>
          <p:cNvSpPr/>
          <p:nvPr/>
        </p:nvSpPr>
        <p:spPr>
          <a:xfrm>
            <a:off x="7092280" y="1410911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弄冰玩耍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ADAE7EB-1A99-4B47-A681-4DE51EEFD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49" y="511021"/>
            <a:ext cx="2268000" cy="69257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0A6907F-EF10-1841-B3C2-DD2B69D202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3" y="501262"/>
            <a:ext cx="460522" cy="572844"/>
          </a:xfrm>
          <a:prstGeom prst="rect">
            <a:avLst/>
          </a:prstGeom>
        </p:spPr>
      </p:pic>
      <p:sp>
        <p:nvSpPr>
          <p:cNvPr id="11" name="文本框 14">
            <a:extLst>
              <a:ext uri="{FF2B5EF4-FFF2-40B4-BE49-F238E27FC236}">
                <a16:creationId xmlns="" xmlns:a16="http://schemas.microsoft.com/office/drawing/2014/main" id="{AD809E10-4CA3-BC48-A019-BDFE045C1624}"/>
              </a:ext>
            </a:extLst>
          </p:cNvPr>
          <p:cNvSpPr txBox="1"/>
          <p:nvPr/>
        </p:nvSpPr>
        <p:spPr>
          <a:xfrm>
            <a:off x="720917" y="472338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 smtClean="0">
                <a:latin typeface="黑体" pitchFamily="49" charset="-122"/>
                <a:ea typeface="黑体" pitchFamily="49" charset="-122"/>
              </a:rPr>
              <a:t>主题</a:t>
            </a:r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概括</a:t>
            </a:r>
          </a:p>
        </p:txBody>
      </p:sp>
    </p:spTree>
    <p:extLst>
      <p:ext uri="{BB962C8B-B14F-4D97-AF65-F5344CB8AC3E}">
        <p14:creationId xmlns:p14="http://schemas.microsoft.com/office/powerpoint/2010/main" val="424534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44050" y="1620049"/>
            <a:ext cx="8176422" cy="31839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蓬头稚子学垂纶，侧坐莓苔草映身。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10000"/>
              </a:lnSpc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       ——[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唐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]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胡令能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小儿垂钓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》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儿童散学归来早，忙趁东风放纸鸢。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1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                 ——[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清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]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高鼎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村居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》</a:t>
            </a:r>
          </a:p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儿童急走追黄碟，飞入菜花无处寻。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1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       ——[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宋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]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杨万里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宿新市徐公店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39752" y="906855"/>
            <a:ext cx="4840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描</a:t>
            </a:r>
            <a:r>
              <a:rPr lang="zh-CN" altLang="en-US" sz="32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写古代儿童生</a:t>
            </a:r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活的诗句</a:t>
            </a:r>
            <a:endParaRPr lang="en-US" altLang="zh-CN" sz="32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8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70" y="267494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90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>
            <a:extLst>
              <a:ext uri="{FF2B5EF4-FFF2-40B4-BE49-F238E27FC236}">
                <a16:creationId xmlns:a16="http://schemas.microsoft.com/office/drawing/2014/main" xmlns="" id="{8C3BBCB5-2B2C-484A-A126-C71674BA7BCE}"/>
              </a:ext>
            </a:extLst>
          </p:cNvPr>
          <p:cNvSpPr txBox="1"/>
          <p:nvPr/>
        </p:nvSpPr>
        <p:spPr>
          <a:xfrm>
            <a:off x="744533" y="236857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拓展延伸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1185" y="1134338"/>
            <a:ext cx="7920880" cy="353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zh-CN" altLang="en-US" sz="3200" b="1" kern="100" dirty="0" smtClean="0">
                <a:ea typeface="宋体" pitchFamily="2" charset="-122"/>
              </a:rPr>
              <a:t>一、</a:t>
            </a:r>
            <a:r>
              <a:rPr lang="zh-CN" altLang="zh-CN" sz="3200" b="1" kern="100" dirty="0" smtClean="0">
                <a:ea typeface="宋体" pitchFamily="2" charset="-122"/>
              </a:rPr>
              <a:t>品</a:t>
            </a:r>
            <a:r>
              <a:rPr lang="zh-CN" altLang="zh-CN" sz="3200" b="1" kern="100" dirty="0">
                <a:ea typeface="宋体" pitchFamily="2" charset="-122"/>
              </a:rPr>
              <a:t>读诗句，完成练习。</a:t>
            </a:r>
            <a:endParaRPr lang="zh-CN" altLang="zh-CN" sz="3200" b="1" kern="100" dirty="0">
              <a:ea typeface="宋体"/>
            </a:endParaRP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altLang="zh-CN" sz="2800" b="1" kern="100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2800" b="1" kern="100" dirty="0" smtClean="0">
                <a:latin typeface="楷体" pitchFamily="49" charset="-122"/>
                <a:ea typeface="楷体" pitchFamily="49" charset="-122"/>
              </a:rPr>
              <a:t>稚子</a:t>
            </a:r>
            <a:r>
              <a:rPr lang="zh-CN" altLang="zh-CN" sz="2800" b="1" kern="100" dirty="0">
                <a:latin typeface="楷体" pitchFamily="49" charset="-122"/>
                <a:ea typeface="楷体" pitchFamily="49" charset="-122"/>
              </a:rPr>
              <a:t>金盆脱晓冰，彩丝穿取当</a:t>
            </a:r>
            <a:r>
              <a:rPr lang="zh-CN" altLang="zh-CN" sz="2800" b="1" kern="100" dirty="0" smtClean="0">
                <a:latin typeface="楷体" pitchFamily="49" charset="-122"/>
                <a:ea typeface="楷体" pitchFamily="49" charset="-122"/>
              </a:rPr>
              <a:t>银</a:t>
            </a:r>
            <a:r>
              <a:rPr lang="zh-CN" altLang="en-US" sz="2800" b="1" kern="100" dirty="0" smtClean="0">
                <a:latin typeface="楷体" pitchFamily="49" charset="-122"/>
                <a:ea typeface="楷体" pitchFamily="49" charset="-122"/>
              </a:rPr>
              <a:t>钲</a:t>
            </a:r>
            <a:r>
              <a:rPr lang="zh-CN" altLang="zh-CN" sz="2800" b="1" kern="100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kern="100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</a:rPr>
              <a:t>    1.</a:t>
            </a:r>
            <a:r>
              <a:rPr lang="zh-CN" altLang="zh-CN" sz="2800" b="1" kern="100" dirty="0" smtClean="0">
                <a:latin typeface="宋体" pitchFamily="2" charset="-122"/>
                <a:ea typeface="宋体" pitchFamily="2" charset="-122"/>
              </a:rPr>
              <a:t>“脱”</a:t>
            </a:r>
            <a:r>
              <a:rPr lang="zh-CN" altLang="zh-CN" sz="2800" b="1" kern="100" dirty="0">
                <a:latin typeface="宋体" pitchFamily="2" charset="-122"/>
                <a:ea typeface="宋体" pitchFamily="2" charset="-122"/>
              </a:rPr>
              <a:t>的意思</a:t>
            </a:r>
            <a:r>
              <a:rPr lang="zh-CN" altLang="zh-CN" sz="2800" b="1" kern="100" dirty="0" smtClean="0">
                <a:latin typeface="宋体" pitchFamily="2" charset="-122"/>
                <a:ea typeface="宋体" pitchFamily="2" charset="-122"/>
              </a:rPr>
              <a:t>是</a:t>
            </a:r>
            <a:r>
              <a:rPr lang="zh-CN" altLang="en-US" sz="2800" b="1" kern="100" dirty="0" smtClean="0">
                <a:latin typeface="宋体" pitchFamily="2" charset="-122"/>
                <a:ea typeface="宋体" pitchFamily="2" charset="-122"/>
              </a:rPr>
              <a:t>（  ）</a:t>
            </a:r>
            <a:r>
              <a:rPr lang="zh-CN" altLang="zh-CN" sz="2800" b="1" kern="100" dirty="0" smtClean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2800" b="1" kern="100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</a:rPr>
              <a:t>    A</a:t>
            </a:r>
            <a:r>
              <a:rPr lang="en-US" altLang="zh-CN" sz="2800" b="1" kern="100" dirty="0"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zh-CN" sz="2800" b="1" kern="100" dirty="0" smtClean="0">
                <a:latin typeface="宋体" pitchFamily="2" charset="-122"/>
                <a:ea typeface="宋体" pitchFamily="2" charset="-122"/>
              </a:rPr>
              <a:t>脱落</a:t>
            </a: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</a:rPr>
              <a:t>    B</a:t>
            </a:r>
            <a:r>
              <a:rPr lang="en-US" altLang="zh-CN" sz="2800" b="1" kern="100" dirty="0"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zh-CN" sz="2800" b="1" kern="100" dirty="0" smtClean="0">
                <a:latin typeface="宋体" pitchFamily="2" charset="-122"/>
                <a:ea typeface="宋体" pitchFamily="2" charset="-122"/>
              </a:rPr>
              <a:t>取下</a:t>
            </a: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</a:rPr>
              <a:t>    C</a:t>
            </a:r>
            <a:r>
              <a:rPr lang="en-US" altLang="zh-CN" sz="2800" b="1" kern="100" dirty="0"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zh-CN" sz="2800" b="1" kern="100" dirty="0">
                <a:latin typeface="宋体" pitchFamily="2" charset="-122"/>
                <a:ea typeface="宋体" pitchFamily="2" charset="-122"/>
              </a:rPr>
              <a:t>脱离、逃离</a:t>
            </a: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</a:rPr>
              <a:t>    2.</a:t>
            </a:r>
            <a:r>
              <a:rPr lang="zh-CN" altLang="zh-CN" sz="2800" b="1" kern="100" dirty="0" smtClean="0">
                <a:latin typeface="宋体" pitchFamily="2" charset="-122"/>
                <a:ea typeface="宋体" pitchFamily="2" charset="-122"/>
              </a:rPr>
              <a:t>诗句</a:t>
            </a:r>
            <a:r>
              <a:rPr lang="zh-CN" altLang="zh-CN" sz="2800" b="1" kern="100" dirty="0">
                <a:latin typeface="宋体" pitchFamily="2" charset="-122"/>
                <a:ea typeface="宋体" pitchFamily="2" charset="-122"/>
              </a:rPr>
              <a:t>运用的修辞手法是（</a:t>
            </a:r>
            <a:r>
              <a:rPr lang="en-US" altLang="zh-CN" sz="2800" b="1" kern="100" dirty="0"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zh-CN" sz="2800" b="1" kern="100" dirty="0" smtClean="0">
                <a:latin typeface="宋体" pitchFamily="2" charset="-122"/>
                <a:ea typeface="宋体" pitchFamily="2" charset="-122"/>
              </a:rPr>
              <a:t>）</a:t>
            </a:r>
            <a:r>
              <a:rPr lang="zh-CN" altLang="zh-CN" sz="2800" b="1" kern="100" dirty="0">
                <a:latin typeface="宋体" pitchFamily="2" charset="-122"/>
                <a:ea typeface="宋体" pitchFamily="2" charset="-122"/>
              </a:rPr>
              <a:t>。</a:t>
            </a: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</a:rPr>
              <a:t>    A</a:t>
            </a:r>
            <a:r>
              <a:rPr lang="en-US" altLang="zh-CN" sz="2800" b="1" kern="100" dirty="0"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zh-CN" sz="2800" b="1" kern="100" dirty="0" smtClean="0">
                <a:latin typeface="宋体" pitchFamily="2" charset="-122"/>
                <a:ea typeface="宋体" pitchFamily="2" charset="-122"/>
              </a:rPr>
              <a:t>拟人</a:t>
            </a: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</a:rPr>
              <a:t>    B</a:t>
            </a:r>
            <a:r>
              <a:rPr lang="en-US" altLang="zh-CN" sz="2800" b="1" kern="100" dirty="0"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zh-CN" sz="2800" b="1" kern="100" dirty="0" smtClean="0">
                <a:latin typeface="宋体" pitchFamily="2" charset="-122"/>
                <a:ea typeface="宋体" pitchFamily="2" charset="-122"/>
              </a:rPr>
              <a:t>比喻</a:t>
            </a: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</a:rPr>
              <a:t>    C</a:t>
            </a:r>
            <a:r>
              <a:rPr lang="en-US" altLang="zh-CN" sz="2800" b="1" kern="100" dirty="0"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zh-CN" sz="2800" b="1" kern="100" dirty="0" smtClean="0">
                <a:latin typeface="宋体" pitchFamily="2" charset="-122"/>
                <a:ea typeface="宋体" pitchFamily="2" charset="-122"/>
              </a:rPr>
              <a:t>夸张</a:t>
            </a:r>
            <a:r>
              <a:rPr lang="en-US" altLang="zh-CN" sz="2800" b="1" kern="100" dirty="0" smtClean="0">
                <a:latin typeface="宋体" pitchFamily="2" charset="-122"/>
                <a:ea typeface="宋体" pitchFamily="2" charset="-122"/>
              </a:rPr>
              <a:t>    D</a:t>
            </a:r>
            <a:r>
              <a:rPr lang="en-US" altLang="zh-CN" sz="2800" b="1" kern="100" dirty="0"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zh-CN" sz="2800" b="1" kern="100" dirty="0">
                <a:latin typeface="宋体" pitchFamily="2" charset="-122"/>
                <a:ea typeface="宋体" pitchFamily="2" charset="-122"/>
              </a:rPr>
              <a:t>排比</a:t>
            </a:r>
          </a:p>
        </p:txBody>
      </p:sp>
      <p:sp>
        <p:nvSpPr>
          <p:cNvPr id="5" name="矩形 4"/>
          <p:cNvSpPr/>
          <p:nvPr/>
        </p:nvSpPr>
        <p:spPr>
          <a:xfrm>
            <a:off x="4639846" y="240857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B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19966" y="3507854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B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0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65" y="367432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489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755576" y="339502"/>
            <a:ext cx="218061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328742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555526"/>
            <a:ext cx="7992888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zh-CN" altLang="en-US" sz="2800" b="1" kern="100" dirty="0" smtClean="0">
                <a:ea typeface="宋体" pitchFamily="2" charset="-122"/>
              </a:rPr>
              <a:t>二、</a:t>
            </a:r>
            <a:r>
              <a:rPr lang="zh-CN" altLang="zh-CN" sz="2800" b="1" kern="100" dirty="0" smtClean="0">
                <a:ea typeface="宋体" pitchFamily="2" charset="-122"/>
              </a:rPr>
              <a:t>比较</a:t>
            </a:r>
            <a:r>
              <a:rPr lang="zh-CN" altLang="zh-CN" sz="2800" b="1" kern="100" dirty="0">
                <a:ea typeface="宋体" pitchFamily="2" charset="-122"/>
              </a:rPr>
              <a:t>阅读古诗，选择恰当的诗句填空。</a:t>
            </a:r>
            <a:endParaRPr lang="zh-CN" altLang="zh-CN" sz="2800" b="1" kern="100" dirty="0">
              <a:ea typeface="宋体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600" kern="100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600" b="1" kern="100" dirty="0" smtClean="0">
                <a:latin typeface="宋体" pitchFamily="2" charset="-122"/>
                <a:ea typeface="宋体" pitchFamily="2" charset="-122"/>
              </a:rPr>
              <a:t>本课三首诗</a:t>
            </a:r>
            <a:r>
              <a:rPr lang="zh-CN" altLang="zh-CN" sz="2600" b="1" kern="100" dirty="0" smtClean="0">
                <a:latin typeface="宋体" pitchFamily="2" charset="-122"/>
                <a:ea typeface="宋体" pitchFamily="2" charset="-122"/>
              </a:rPr>
              <a:t>都</a:t>
            </a:r>
            <a:r>
              <a:rPr lang="zh-CN" altLang="zh-CN" sz="2600" b="1" kern="100" dirty="0">
                <a:latin typeface="宋体" pitchFamily="2" charset="-122"/>
                <a:ea typeface="宋体" pitchFamily="2" charset="-122"/>
              </a:rPr>
              <a:t>描写了古代儿童丰富多彩的生活，但表达的情感却又不同</a:t>
            </a:r>
            <a:r>
              <a:rPr lang="zh-CN" altLang="zh-CN" sz="2600" b="1" kern="100" dirty="0" smtClean="0">
                <a:latin typeface="宋体" pitchFamily="2" charset="-122"/>
                <a:ea typeface="宋体" pitchFamily="2" charset="-122"/>
              </a:rPr>
              <a:t>。表现</a:t>
            </a:r>
            <a:r>
              <a:rPr lang="zh-CN" altLang="zh-CN" sz="2600" b="1" kern="100" dirty="0">
                <a:latin typeface="宋体" pitchFamily="2" charset="-122"/>
                <a:ea typeface="宋体" pitchFamily="2" charset="-122"/>
              </a:rPr>
              <a:t>儿童热爱劳动的诗句是</a:t>
            </a:r>
            <a:r>
              <a:rPr lang="en-US" altLang="zh-CN" sz="2600" b="1" u="sng" kern="100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zh-CN" sz="2600" b="1" kern="100" dirty="0" smtClean="0">
                <a:latin typeface="宋体" pitchFamily="2" charset="-122"/>
                <a:ea typeface="宋体" pitchFamily="2" charset="-122"/>
              </a:rPr>
              <a:t>；</a:t>
            </a:r>
            <a:r>
              <a:rPr lang="zh-CN" altLang="zh-CN" sz="2600" b="1" kern="100" dirty="0">
                <a:latin typeface="宋体" pitchFamily="2" charset="-122"/>
                <a:ea typeface="宋体" pitchFamily="2" charset="-122"/>
              </a:rPr>
              <a:t>表现童稚以冰</a:t>
            </a:r>
            <a:r>
              <a:rPr lang="zh-CN" altLang="zh-CN" sz="2600" b="1" kern="100" dirty="0" smtClean="0">
                <a:latin typeface="宋体" pitchFamily="2" charset="-122"/>
                <a:ea typeface="宋体" pitchFamily="2" charset="-122"/>
              </a:rPr>
              <a:t>为</a:t>
            </a:r>
            <a:r>
              <a:rPr lang="zh-CN" altLang="en-US" sz="2600" b="1" kern="100" dirty="0" smtClean="0">
                <a:latin typeface="宋体" pitchFamily="2" charset="-122"/>
                <a:ea typeface="宋体" pitchFamily="2" charset="-122"/>
              </a:rPr>
              <a:t>钲</a:t>
            </a:r>
            <a:r>
              <a:rPr lang="zh-CN" altLang="zh-CN" sz="2600" b="1" kern="100" dirty="0" smtClean="0">
                <a:latin typeface="宋体" pitchFamily="2" charset="-122"/>
                <a:ea typeface="宋体" pitchFamily="2" charset="-122"/>
              </a:rPr>
              <a:t>、</a:t>
            </a:r>
            <a:r>
              <a:rPr lang="zh-CN" altLang="zh-CN" sz="2600" b="1" kern="100" dirty="0">
                <a:latin typeface="宋体" pitchFamily="2" charset="-122"/>
                <a:ea typeface="宋体" pitchFamily="2" charset="-122"/>
              </a:rPr>
              <a:t>自得其乐的诗句是</a:t>
            </a:r>
            <a:r>
              <a:rPr lang="en-US" altLang="zh-CN" sz="2600" b="1" u="sng" kern="100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zh-CN" sz="2600" b="1" kern="100" dirty="0" smtClean="0">
                <a:latin typeface="宋体" pitchFamily="2" charset="-122"/>
                <a:ea typeface="宋体" pitchFamily="2" charset="-122"/>
              </a:rPr>
              <a:t>；</a:t>
            </a:r>
            <a:r>
              <a:rPr lang="zh-CN" altLang="zh-CN" sz="2600" b="1" kern="100" dirty="0">
                <a:latin typeface="宋体" pitchFamily="2" charset="-122"/>
                <a:ea typeface="宋体" pitchFamily="2" charset="-122"/>
              </a:rPr>
              <a:t>表现牧童自在悠闲的诗句是</a:t>
            </a:r>
            <a:r>
              <a:rPr lang="en-US" altLang="zh-CN" sz="2600" b="1" u="sng" kern="100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zh-CN" sz="2600" b="1" kern="100" dirty="0" smtClean="0">
                <a:ea typeface="宋体"/>
              </a:rPr>
              <a:t>。</a:t>
            </a:r>
            <a:endParaRPr lang="zh-CN" altLang="zh-CN" sz="2600" b="1" kern="100" dirty="0">
              <a:ea typeface="宋体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kern="100" dirty="0" smtClean="0">
                <a:latin typeface="楷体" pitchFamily="49" charset="-122"/>
                <a:ea typeface="楷体" pitchFamily="49" charset="-122"/>
              </a:rPr>
              <a:t>    A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2800" b="1" kern="100" dirty="0">
                <a:latin typeface="楷体" pitchFamily="49" charset="-122"/>
                <a:ea typeface="楷体" pitchFamily="49" charset="-122"/>
              </a:rPr>
              <a:t>稚子金盆脱晓冰，彩丝穿取当</a:t>
            </a:r>
            <a:r>
              <a:rPr lang="zh-CN" altLang="zh-CN" sz="2800" b="1" kern="100" dirty="0" smtClean="0">
                <a:latin typeface="楷体" pitchFamily="49" charset="-122"/>
                <a:ea typeface="楷体" pitchFamily="49" charset="-122"/>
              </a:rPr>
              <a:t>银</a:t>
            </a:r>
            <a:r>
              <a:rPr lang="zh-CN" altLang="en-US" sz="2800" b="1" kern="100" dirty="0" smtClean="0">
                <a:latin typeface="楷体" pitchFamily="49" charset="-122"/>
                <a:ea typeface="楷体" pitchFamily="49" charset="-122"/>
              </a:rPr>
              <a:t>钲。</a:t>
            </a:r>
            <a:r>
              <a:rPr lang="en-US" altLang="zh-CN" sz="2800" b="1" kern="100" dirty="0" smtClean="0">
                <a:latin typeface="楷体" pitchFamily="49" charset="-122"/>
                <a:ea typeface="楷体" pitchFamily="49" charset="-122"/>
              </a:rPr>
              <a:t>  </a:t>
            </a:r>
            <a:endParaRPr lang="zh-CN" altLang="zh-CN" sz="2800" b="1" kern="10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kern="100" dirty="0" smtClean="0">
                <a:latin typeface="楷体" pitchFamily="49" charset="-122"/>
                <a:ea typeface="楷体" pitchFamily="49" charset="-122"/>
              </a:rPr>
              <a:t>    B.</a:t>
            </a:r>
            <a:r>
              <a:rPr lang="zh-CN" altLang="zh-CN" sz="2800" b="1" kern="100" dirty="0" smtClean="0">
                <a:latin typeface="楷体" pitchFamily="49" charset="-122"/>
                <a:ea typeface="楷体" pitchFamily="49" charset="-122"/>
              </a:rPr>
              <a:t>牧童</a:t>
            </a:r>
            <a:r>
              <a:rPr lang="zh-CN" altLang="zh-CN" sz="2800" b="1" kern="100" dirty="0">
                <a:latin typeface="楷体" pitchFamily="49" charset="-122"/>
                <a:ea typeface="楷体" pitchFamily="49" charset="-122"/>
              </a:rPr>
              <a:t>归去横牛背，短笛无腔信口</a:t>
            </a:r>
            <a:r>
              <a:rPr lang="zh-CN" altLang="zh-CN" sz="2800" b="1" kern="100" dirty="0" smtClean="0">
                <a:latin typeface="楷体" pitchFamily="49" charset="-122"/>
                <a:ea typeface="楷体" pitchFamily="49" charset="-122"/>
              </a:rPr>
              <a:t>吹</a:t>
            </a:r>
            <a:r>
              <a:rPr lang="zh-CN" altLang="en-US" sz="2800" b="1" kern="100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zh-CN" sz="2800" b="1" kern="10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CN" sz="2800" b="1" kern="100" dirty="0" smtClean="0">
                <a:latin typeface="楷体" pitchFamily="49" charset="-122"/>
                <a:ea typeface="楷体" pitchFamily="49" charset="-122"/>
              </a:rPr>
              <a:t>    C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2800" b="1" kern="100" dirty="0">
                <a:latin typeface="楷体" pitchFamily="49" charset="-122"/>
                <a:ea typeface="楷体" pitchFamily="49" charset="-122"/>
              </a:rPr>
              <a:t>童孙未解供耕织，也傍桑阴学种瓜。</a:t>
            </a:r>
          </a:p>
        </p:txBody>
      </p:sp>
      <p:sp>
        <p:nvSpPr>
          <p:cNvPr id="3" name="矩形 2"/>
          <p:cNvSpPr/>
          <p:nvPr/>
        </p:nvSpPr>
        <p:spPr>
          <a:xfrm>
            <a:off x="7668344" y="1975153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endParaRPr lang="zh-CN" altLang="en-US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87624" y="2005256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endParaRPr lang="zh-CN" altLang="en-US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55870" y="2494181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endParaRPr lang="zh-CN" altLang="en-US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509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78" y="68212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8371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2791" y="62753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黑体" pitchFamily="49" charset="-122"/>
                <a:ea typeface="黑体" pitchFamily="49" charset="-122"/>
              </a:rPr>
              <a:t>课后作业</a:t>
            </a:r>
            <a:endParaRPr lang="zh-CN" altLang="en-US" sz="36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2018" y="1563638"/>
            <a:ext cx="74064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和改写同一首古诗的同学组成小组，评一评谁的想象更丰富、谁的语言更生动，继续完善小练笔。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365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3192</Words>
  <Application>Microsoft Office PowerPoint</Application>
  <PresentationFormat>全屏显示(16:9)</PresentationFormat>
  <Paragraphs>459</Paragraphs>
  <Slides>71</Slides>
  <Notes>17</Notes>
  <HiddenSlides>3</HiddenSlides>
  <MMClips>6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71</vt:i4>
      </vt:variant>
    </vt:vector>
  </HeadingPairs>
  <TitlesOfParts>
    <vt:vector size="86" baseType="lpstr">
      <vt:lpstr>Arial</vt:lpstr>
      <vt:lpstr>宋体</vt:lpstr>
      <vt:lpstr>黑体</vt:lpstr>
      <vt:lpstr>Wingdings</vt:lpstr>
      <vt:lpstr>Kaiti SC</vt:lpstr>
      <vt:lpstr>幼圆</vt:lpstr>
      <vt:lpstr>Times New Roman</vt:lpstr>
      <vt:lpstr>Calibri</vt:lpstr>
      <vt:lpstr>Xingkai SC</vt:lpstr>
      <vt:lpstr>汉语拼音</vt:lpstr>
      <vt:lpstr>微软雅黑</vt:lpstr>
      <vt:lpstr>华文楷体</vt:lpstr>
      <vt:lpstr>仿宋</vt:lpstr>
      <vt:lpstr>楷体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2023-11-01T05:12:49Z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