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  <p:sldMasterId id="2147483732" r:id="rId2"/>
  </p:sldMasterIdLst>
  <p:notesMasterIdLst>
    <p:notesMasterId r:id="rId60"/>
  </p:notesMasterIdLst>
  <p:handoutMasterIdLst>
    <p:handoutMasterId r:id="rId61"/>
  </p:handoutMasterIdLst>
  <p:sldIdLst>
    <p:sldId id="1189" r:id="rId3"/>
    <p:sldId id="1190" r:id="rId4"/>
    <p:sldId id="1191" r:id="rId5"/>
    <p:sldId id="1075" r:id="rId6"/>
    <p:sldId id="1168" r:id="rId7"/>
    <p:sldId id="1164" r:id="rId8"/>
    <p:sldId id="1159" r:id="rId9"/>
    <p:sldId id="1022" r:id="rId10"/>
    <p:sldId id="1021" r:id="rId11"/>
    <p:sldId id="632" r:id="rId12"/>
    <p:sldId id="1125" r:id="rId13"/>
    <p:sldId id="634" r:id="rId14"/>
    <p:sldId id="1126" r:id="rId15"/>
    <p:sldId id="586" r:id="rId16"/>
    <p:sldId id="1123" r:id="rId17"/>
    <p:sldId id="1127" r:id="rId18"/>
    <p:sldId id="1161" r:id="rId19"/>
    <p:sldId id="1160" r:id="rId20"/>
    <p:sldId id="1192" r:id="rId21"/>
    <p:sldId id="1170" r:id="rId22"/>
    <p:sldId id="1118" r:id="rId23"/>
    <p:sldId id="1053" r:id="rId24"/>
    <p:sldId id="1171" r:id="rId25"/>
    <p:sldId id="1076" r:id="rId26"/>
    <p:sldId id="1133" r:id="rId27"/>
    <p:sldId id="1084" r:id="rId28"/>
    <p:sldId id="1177" r:id="rId29"/>
    <p:sldId id="1193" r:id="rId30"/>
    <p:sldId id="1147" r:id="rId31"/>
    <p:sldId id="941" r:id="rId32"/>
    <p:sldId id="1117" r:id="rId33"/>
    <p:sldId id="1078" r:id="rId34"/>
    <p:sldId id="1081" r:id="rId35"/>
    <p:sldId id="1166" r:id="rId36"/>
    <p:sldId id="1082" r:id="rId37"/>
    <p:sldId id="1167" r:id="rId38"/>
    <p:sldId id="1088" r:id="rId39"/>
    <p:sldId id="1089" r:id="rId40"/>
    <p:sldId id="1176" r:id="rId41"/>
    <p:sldId id="1155" r:id="rId42"/>
    <p:sldId id="1156" r:id="rId43"/>
    <p:sldId id="1178" r:id="rId44"/>
    <p:sldId id="1179" r:id="rId45"/>
    <p:sldId id="1180" r:id="rId46"/>
    <p:sldId id="1181" r:id="rId47"/>
    <p:sldId id="1182" r:id="rId48"/>
    <p:sldId id="1183" r:id="rId49"/>
    <p:sldId id="1184" r:id="rId50"/>
    <p:sldId id="1185" r:id="rId51"/>
    <p:sldId id="1186" r:id="rId52"/>
    <p:sldId id="1188" r:id="rId53"/>
    <p:sldId id="1072" r:id="rId54"/>
    <p:sldId id="1175" r:id="rId55"/>
    <p:sldId id="1000" r:id="rId56"/>
    <p:sldId id="1073" r:id="rId57"/>
    <p:sldId id="1036" r:id="rId58"/>
    <p:sldId id="1007" r:id="rId59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62"/>
    </p:embeddedFont>
    <p:embeddedFont>
      <p:font typeface="Calibri" panose="020F0502020204030204" pitchFamily="34" charset="0"/>
      <p:regular r:id="rId63"/>
      <p:bold r:id="rId64"/>
      <p:italic r:id="rId65"/>
      <p:boldItalic r:id="rId66"/>
    </p:embeddedFont>
    <p:embeddedFont>
      <p:font typeface="汉语拼音" panose="000B0604020202020204" pitchFamily="34" charset="0"/>
      <p:regular r:id="rId67"/>
    </p:embeddedFont>
    <p:embeddedFont>
      <p:font typeface="仿宋" panose="02010609060101010101" pitchFamily="49" charset="-122"/>
      <p:regular r:id="rId68"/>
    </p:embeddedFont>
    <p:embeddedFont>
      <p:font typeface="微软雅黑" panose="020B0503020204020204" pitchFamily="34" charset="-122"/>
      <p:regular r:id="rId69"/>
      <p:bold r:id="rId70"/>
    </p:embeddedFont>
    <p:embeddedFont>
      <p:font typeface="GB Pinyinok-B" panose="02010600030101010101" charset="-122"/>
      <p:regular r:id="rId71"/>
    </p:embeddedFont>
    <p:embeddedFont>
      <p:font typeface="楷体" panose="02010609060101010101" pitchFamily="49" charset="-122"/>
      <p:regular r:id="rId72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DD7EE"/>
    <a:srgbClr val="FEE2D3"/>
    <a:srgbClr val="FC8E58"/>
    <a:srgbClr val="F4F1EA"/>
    <a:srgbClr val="E7E0D1"/>
    <a:srgbClr val="DCD3BE"/>
    <a:srgbClr val="D5C9AF"/>
    <a:srgbClr val="00B05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深色样式 2 - 强调 1/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06" autoAdjust="0"/>
    <p:restoredTop sz="91667" autoAdjust="0"/>
  </p:normalViewPr>
  <p:slideViewPr>
    <p:cSldViewPr>
      <p:cViewPr varScale="1">
        <p:scale>
          <a:sx n="51" d="100"/>
          <a:sy n="51" d="100"/>
        </p:scale>
        <p:origin x="-71" y="-730"/>
      </p:cViewPr>
      <p:guideLst>
        <p:guide orient="horz" pos="1348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5.fntdata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4.fntdata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6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1.fntdata"/><Relationship Id="rId70" Type="http://schemas.openxmlformats.org/officeDocument/2006/relationships/font" Target="fonts/font9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3434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219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50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51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" y="3939902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866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"/>
            <a:ext cx="9144000" cy="514502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8" name="圆角矩形 7">
            <a:extLst>
              <a:ext uri="{FF2B5EF4-FFF2-40B4-BE49-F238E27FC236}">
                <a16:creationId xmlns="" xmlns:a16="http://schemas.microsoft.com/office/drawing/2014/main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97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png"/><Relationship Id="rId7" Type="http://schemas.openxmlformats.org/officeDocument/2006/relationships/slide" Target="slide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hyperlink" Target="&#36164;&#26009;&#38142;&#25509;/&#35270;&#39057;/&#26195;.mp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26705;.mp4" TargetMode="External"/><Relationship Id="rId5" Type="http://schemas.openxmlformats.org/officeDocument/2006/relationships/hyperlink" Target="&#36164;&#26009;&#38142;&#25509;/&#35270;&#39057;/&#32792;.mp4" TargetMode="External"/><Relationship Id="rId4" Type="http://schemas.openxmlformats.org/officeDocument/2006/relationships/hyperlink" Target="&#36164;&#26009;&#38142;&#25509;/&#35270;&#39057;/&#26172;.mp4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20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4.png"/><Relationship Id="rId5" Type="http://schemas.microsoft.com/office/2007/relationships/media" Target="../media/media3.mp3"/><Relationship Id="rId10" Type="http://schemas.openxmlformats.org/officeDocument/2006/relationships/image" Target="../media/image23.jpeg"/><Relationship Id="rId4" Type="http://schemas.openxmlformats.org/officeDocument/2006/relationships/audio" Target="../media/media2.mp3"/><Relationship Id="rId9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8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8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8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3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0F2F4"/>
              </a:clrFrom>
              <a:clrTo>
                <a:srgbClr val="F0F2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1563638"/>
            <a:ext cx="2411901" cy="230425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555526"/>
            <a:ext cx="5616624" cy="3816424"/>
          </a:xfrm>
          <a:prstGeom prst="rect">
            <a:avLst/>
          </a:prstGeom>
        </p:spPr>
      </p:pic>
      <p:sp>
        <p:nvSpPr>
          <p:cNvPr id="5" name="文本框 3"/>
          <p:cNvSpPr txBox="1"/>
          <p:nvPr/>
        </p:nvSpPr>
        <p:spPr>
          <a:xfrm>
            <a:off x="3131840" y="1563638"/>
            <a:ext cx="4896544" cy="2249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亲爱的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同学们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endParaRPr lang="en-US" altLang="zh-CN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每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个人都有自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己心动神移的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童年记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忆，这一单元，我们将走进不同时代小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朋友的童年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，阅读不一样的童年故事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818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4春\图\教材图\P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54" y="322260"/>
            <a:ext cx="3240000" cy="4562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3907285" y="3577132"/>
            <a:ext cx="4625155" cy="1082850"/>
          </a:xfrm>
          <a:prstGeom prst="roundRect">
            <a:avLst/>
          </a:prstGeom>
          <a:ln w="28575">
            <a:solidFill>
              <a:srgbClr val="D8CF90"/>
            </a:solidFill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体会课文表达的思想感情。</a:t>
            </a:r>
            <a:endParaRPr lang="en-US" altLang="zh-CN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把一件事的重点部分写具体。</a:t>
            </a:r>
            <a:endParaRPr lang="zh-CN" altLang="en-US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649541" y="858969"/>
            <a:ext cx="1878099" cy="85870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C00000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13114" y="3579606"/>
            <a:ext cx="1331189" cy="41823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C00000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4860030" y="498475"/>
            <a:ext cx="2304256" cy="2587625"/>
            <a:chOff x="4959995" y="1444142"/>
            <a:chExt cx="2304277" cy="2588305"/>
          </a:xfrm>
        </p:grpSpPr>
        <p:sp>
          <p:nvSpPr>
            <p:cNvPr id="7" name="圆角矩形 23"/>
            <p:cNvSpPr/>
            <p:nvPr/>
          </p:nvSpPr>
          <p:spPr>
            <a:xfrm>
              <a:off x="4959996" y="1444142"/>
              <a:ext cx="1944233" cy="463672"/>
            </a:xfrm>
            <a:prstGeom prst="roundRect">
              <a:avLst/>
            </a:prstGeom>
            <a:solidFill>
              <a:srgbClr val="F4F1EA"/>
            </a:solidFill>
            <a:ln w="25400">
              <a:solidFill>
                <a:srgbClr val="D8CF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古诗三首</a:t>
              </a:r>
            </a:p>
          </p:txBody>
        </p:sp>
        <p:sp>
          <p:nvSpPr>
            <p:cNvPr id="8" name="圆角矩形 23"/>
            <p:cNvSpPr/>
            <p:nvPr/>
          </p:nvSpPr>
          <p:spPr>
            <a:xfrm>
              <a:off x="4959996" y="2161881"/>
              <a:ext cx="2304276" cy="463672"/>
            </a:xfrm>
            <a:prstGeom prst="roundRect">
              <a:avLst/>
            </a:prstGeom>
            <a:solidFill>
              <a:srgbClr val="F4F1EA"/>
            </a:solidFill>
            <a:ln w="25400">
              <a:solidFill>
                <a:srgbClr val="D8CF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祖父</a:t>
              </a: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的园子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圆角矩形 23"/>
            <p:cNvSpPr/>
            <p:nvPr/>
          </p:nvSpPr>
          <p:spPr>
            <a:xfrm>
              <a:off x="4959995" y="2865327"/>
              <a:ext cx="2304276" cy="463672"/>
            </a:xfrm>
            <a:prstGeom prst="roundRect">
              <a:avLst/>
            </a:prstGeom>
            <a:solidFill>
              <a:srgbClr val="F4F1EA"/>
            </a:solidFill>
            <a:ln w="25400">
              <a:solidFill>
                <a:srgbClr val="D8CF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月是故乡明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圆角矩形 23"/>
            <p:cNvSpPr/>
            <p:nvPr/>
          </p:nvSpPr>
          <p:spPr>
            <a:xfrm>
              <a:off x="4959997" y="3568775"/>
              <a:ext cx="1656198" cy="463672"/>
            </a:xfrm>
            <a:prstGeom prst="roundRect">
              <a:avLst/>
            </a:prstGeom>
            <a:solidFill>
              <a:srgbClr val="F4F1EA"/>
            </a:solidFill>
            <a:ln w="25400">
              <a:solidFill>
                <a:srgbClr val="D8CF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梅花魂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808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5978344" y="1279545"/>
            <a:ext cx="432048" cy="0"/>
          </a:xfrm>
          <a:prstGeom prst="line">
            <a:avLst/>
          </a:prstGeom>
          <a:ln w="28575">
            <a:solidFill>
              <a:srgbClr val="D8CF90"/>
            </a:solidFill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矩形: 圆角 6"/>
          <p:cNvSpPr/>
          <p:nvPr/>
        </p:nvSpPr>
        <p:spPr>
          <a:xfrm>
            <a:off x="663029" y="3149956"/>
            <a:ext cx="1872208" cy="658898"/>
          </a:xfrm>
          <a:prstGeom prst="roundRect">
            <a:avLst/>
          </a:prstGeom>
          <a:solidFill>
            <a:srgbClr val="F4F1EA"/>
          </a:solidFill>
          <a:ln>
            <a:solidFill>
              <a:srgbClr val="D8CF9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走进不一样的童年生活</a:t>
            </a:r>
            <a:endParaRPr lang="zh-CN" altLang="en-US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: 圆角 28"/>
          <p:cNvSpPr/>
          <p:nvPr/>
        </p:nvSpPr>
        <p:spPr>
          <a:xfrm>
            <a:off x="2993300" y="2477125"/>
            <a:ext cx="3114203" cy="360038"/>
          </a:xfrm>
          <a:prstGeom prst="roundRect">
            <a:avLst/>
          </a:prstGeom>
          <a:solidFill>
            <a:srgbClr val="F4F1EA"/>
          </a:solidFill>
          <a:ln>
            <a:solidFill>
              <a:srgbClr val="D8CF9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任务</a:t>
            </a:r>
            <a:r>
              <a:rPr lang="zh-CN" altLang="en-US" sz="1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</a:t>
            </a:r>
            <a:r>
              <a:rPr lang="zh-CN" altLang="en-US" sz="16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：阅读作家的童年故事</a:t>
            </a:r>
            <a:endParaRPr lang="zh-CN" altLang="en-US" sz="1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: 圆角 29"/>
          <p:cNvSpPr/>
          <p:nvPr/>
        </p:nvSpPr>
        <p:spPr>
          <a:xfrm>
            <a:off x="3019826" y="3770961"/>
            <a:ext cx="3096764" cy="360038"/>
          </a:xfrm>
          <a:prstGeom prst="roundRect">
            <a:avLst/>
          </a:prstGeom>
          <a:solidFill>
            <a:srgbClr val="F4F1EA"/>
          </a:solidFill>
          <a:ln>
            <a:solidFill>
              <a:srgbClr val="D8CF9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任务</a:t>
            </a:r>
            <a:r>
              <a:rPr lang="zh-CN" altLang="en-US" sz="1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</a:t>
            </a:r>
            <a:r>
              <a:rPr lang="zh-CN" altLang="en-US" sz="16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：写写自己的童年生活</a:t>
            </a:r>
            <a:endParaRPr lang="zh-CN" altLang="en-US" sz="1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: 圆角 11"/>
          <p:cNvSpPr/>
          <p:nvPr/>
        </p:nvSpPr>
        <p:spPr>
          <a:xfrm>
            <a:off x="2966491" y="1115817"/>
            <a:ext cx="3154495" cy="346012"/>
          </a:xfrm>
          <a:prstGeom prst="roundRect">
            <a:avLst/>
          </a:prstGeom>
          <a:solidFill>
            <a:srgbClr val="F4F1EA"/>
          </a:solidFill>
          <a:ln>
            <a:solidFill>
              <a:srgbClr val="D8CF9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任务一</a:t>
            </a:r>
            <a:r>
              <a:rPr lang="zh-CN" altLang="en-US" sz="1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：体验古代的儿童生活</a:t>
            </a:r>
            <a:endParaRPr lang="zh-CN" altLang="en-US" sz="1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2616647" y="1366076"/>
            <a:ext cx="406433" cy="2616654"/>
          </a:xfrm>
          <a:custGeom>
            <a:avLst/>
            <a:gdLst>
              <a:gd name="connsiteX0" fmla="*/ 570015 w 644966"/>
              <a:gd name="connsiteY0" fmla="*/ 0 h 2353455"/>
              <a:gd name="connsiteX1" fmla="*/ 388 w 644966"/>
              <a:gd name="connsiteY1" fmla="*/ 1274164 h 2353455"/>
              <a:gd name="connsiteX2" fmla="*/ 644966 w 644966"/>
              <a:gd name="connsiteY2" fmla="*/ 2353455 h 2353455"/>
              <a:gd name="connsiteX0-1" fmla="*/ 331482 w 406433"/>
              <a:gd name="connsiteY0-2" fmla="*/ 0 h 2353455"/>
              <a:gd name="connsiteX1-3" fmla="*/ 1698 w 406433"/>
              <a:gd name="connsiteY1-4" fmla="*/ 1244183 h 2353455"/>
              <a:gd name="connsiteX2-5" fmla="*/ 406433 w 406433"/>
              <a:gd name="connsiteY2-6" fmla="*/ 2353455 h 2353455"/>
              <a:gd name="connsiteX0-7" fmla="*/ 331609 w 406560"/>
              <a:gd name="connsiteY0-8" fmla="*/ 0 h 2353455"/>
              <a:gd name="connsiteX1-9" fmla="*/ 1825 w 406560"/>
              <a:gd name="connsiteY1-10" fmla="*/ 1244183 h 2353455"/>
              <a:gd name="connsiteX2-11" fmla="*/ 406560 w 406560"/>
              <a:gd name="connsiteY2-12" fmla="*/ 2353455 h 2353455"/>
              <a:gd name="connsiteX0-13" fmla="*/ 331482 w 406433"/>
              <a:gd name="connsiteY0-14" fmla="*/ 0 h 2353455"/>
              <a:gd name="connsiteX1-15" fmla="*/ 1698 w 406433"/>
              <a:gd name="connsiteY1-16" fmla="*/ 1244183 h 2353455"/>
              <a:gd name="connsiteX2-17" fmla="*/ 406433 w 406433"/>
              <a:gd name="connsiteY2-18" fmla="*/ 2353455 h 23534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06433" h="2353455">
                <a:moveTo>
                  <a:pt x="331482" y="0"/>
                </a:moveTo>
                <a:cubicBezTo>
                  <a:pt x="40422" y="440961"/>
                  <a:pt x="-10794" y="851941"/>
                  <a:pt x="1698" y="1244183"/>
                </a:cubicBezTo>
                <a:cubicBezTo>
                  <a:pt x="14190" y="1636425"/>
                  <a:pt x="90390" y="2009931"/>
                  <a:pt x="406433" y="2353455"/>
                </a:cubicBezTo>
              </a:path>
            </a:pathLst>
          </a:custGeom>
          <a:noFill/>
          <a:ln>
            <a:solidFill>
              <a:srgbClr val="D8CF9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2604780" y="2657144"/>
            <a:ext cx="396000" cy="309"/>
          </a:xfrm>
          <a:prstGeom prst="line">
            <a:avLst/>
          </a:prstGeom>
          <a:ln w="28575">
            <a:solidFill>
              <a:srgbClr val="D8CF90"/>
            </a:solidFill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105442" y="2671557"/>
            <a:ext cx="324000" cy="0"/>
          </a:xfrm>
          <a:prstGeom prst="line">
            <a:avLst/>
          </a:prstGeom>
          <a:ln w="28575">
            <a:solidFill>
              <a:srgbClr val="D8CF90"/>
            </a:solidFill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120986" y="3938148"/>
            <a:ext cx="288032" cy="0"/>
          </a:xfrm>
          <a:prstGeom prst="line">
            <a:avLst/>
          </a:prstGeom>
          <a:ln w="28575">
            <a:solidFill>
              <a:srgbClr val="D8CF90"/>
            </a:solidFill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任意多边形 10"/>
          <p:cNvSpPr/>
          <p:nvPr/>
        </p:nvSpPr>
        <p:spPr>
          <a:xfrm>
            <a:off x="6248639" y="821134"/>
            <a:ext cx="203216" cy="936000"/>
          </a:xfrm>
          <a:custGeom>
            <a:avLst/>
            <a:gdLst>
              <a:gd name="connsiteX0" fmla="*/ 570015 w 644966"/>
              <a:gd name="connsiteY0" fmla="*/ 0 h 2353455"/>
              <a:gd name="connsiteX1" fmla="*/ 388 w 644966"/>
              <a:gd name="connsiteY1" fmla="*/ 1274164 h 2353455"/>
              <a:gd name="connsiteX2" fmla="*/ 644966 w 644966"/>
              <a:gd name="connsiteY2" fmla="*/ 2353455 h 2353455"/>
              <a:gd name="connsiteX0-1" fmla="*/ 331482 w 406433"/>
              <a:gd name="connsiteY0-2" fmla="*/ 0 h 2353455"/>
              <a:gd name="connsiteX1-3" fmla="*/ 1698 w 406433"/>
              <a:gd name="connsiteY1-4" fmla="*/ 1244183 h 2353455"/>
              <a:gd name="connsiteX2-5" fmla="*/ 406433 w 406433"/>
              <a:gd name="connsiteY2-6" fmla="*/ 2353455 h 2353455"/>
              <a:gd name="connsiteX0-7" fmla="*/ 331609 w 406560"/>
              <a:gd name="connsiteY0-8" fmla="*/ 0 h 2353455"/>
              <a:gd name="connsiteX1-9" fmla="*/ 1825 w 406560"/>
              <a:gd name="connsiteY1-10" fmla="*/ 1244183 h 2353455"/>
              <a:gd name="connsiteX2-11" fmla="*/ 406560 w 406560"/>
              <a:gd name="connsiteY2-12" fmla="*/ 2353455 h 2353455"/>
              <a:gd name="connsiteX0-13" fmla="*/ 331482 w 406433"/>
              <a:gd name="connsiteY0-14" fmla="*/ 0 h 2353455"/>
              <a:gd name="connsiteX1-15" fmla="*/ 1698 w 406433"/>
              <a:gd name="connsiteY1-16" fmla="*/ 1244183 h 2353455"/>
              <a:gd name="connsiteX2-17" fmla="*/ 406433 w 406433"/>
              <a:gd name="connsiteY2-18" fmla="*/ 2353455 h 23534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06433" h="2353455">
                <a:moveTo>
                  <a:pt x="331482" y="0"/>
                </a:moveTo>
                <a:cubicBezTo>
                  <a:pt x="40422" y="440961"/>
                  <a:pt x="-10794" y="851941"/>
                  <a:pt x="1698" y="1244183"/>
                </a:cubicBezTo>
                <a:cubicBezTo>
                  <a:pt x="14190" y="1636425"/>
                  <a:pt x="90390" y="2009931"/>
                  <a:pt x="406433" y="2353455"/>
                </a:cubicBezTo>
              </a:path>
            </a:pathLst>
          </a:custGeom>
          <a:noFill/>
          <a:ln>
            <a:solidFill>
              <a:srgbClr val="D8CF9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6285426" y="2136683"/>
            <a:ext cx="203216" cy="1080000"/>
          </a:xfrm>
          <a:custGeom>
            <a:avLst/>
            <a:gdLst>
              <a:gd name="connsiteX0" fmla="*/ 570015 w 644966"/>
              <a:gd name="connsiteY0" fmla="*/ 0 h 2353455"/>
              <a:gd name="connsiteX1" fmla="*/ 388 w 644966"/>
              <a:gd name="connsiteY1" fmla="*/ 1274164 h 2353455"/>
              <a:gd name="connsiteX2" fmla="*/ 644966 w 644966"/>
              <a:gd name="connsiteY2" fmla="*/ 2353455 h 2353455"/>
              <a:gd name="connsiteX0-1" fmla="*/ 331482 w 406433"/>
              <a:gd name="connsiteY0-2" fmla="*/ 0 h 2353455"/>
              <a:gd name="connsiteX1-3" fmla="*/ 1698 w 406433"/>
              <a:gd name="connsiteY1-4" fmla="*/ 1244183 h 2353455"/>
              <a:gd name="connsiteX2-5" fmla="*/ 406433 w 406433"/>
              <a:gd name="connsiteY2-6" fmla="*/ 2353455 h 2353455"/>
              <a:gd name="connsiteX0-7" fmla="*/ 331609 w 406560"/>
              <a:gd name="connsiteY0-8" fmla="*/ 0 h 2353455"/>
              <a:gd name="connsiteX1-9" fmla="*/ 1825 w 406560"/>
              <a:gd name="connsiteY1-10" fmla="*/ 1244183 h 2353455"/>
              <a:gd name="connsiteX2-11" fmla="*/ 406560 w 406560"/>
              <a:gd name="connsiteY2-12" fmla="*/ 2353455 h 2353455"/>
              <a:gd name="connsiteX0-13" fmla="*/ 331482 w 406433"/>
              <a:gd name="connsiteY0-14" fmla="*/ 0 h 2353455"/>
              <a:gd name="connsiteX1-15" fmla="*/ 1698 w 406433"/>
              <a:gd name="connsiteY1-16" fmla="*/ 1244183 h 2353455"/>
              <a:gd name="connsiteX2-17" fmla="*/ 406433 w 406433"/>
              <a:gd name="connsiteY2-18" fmla="*/ 2353455 h 23534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06433" h="2353455">
                <a:moveTo>
                  <a:pt x="331482" y="0"/>
                </a:moveTo>
                <a:cubicBezTo>
                  <a:pt x="40422" y="440961"/>
                  <a:pt x="-10794" y="851941"/>
                  <a:pt x="1698" y="1244183"/>
                </a:cubicBezTo>
                <a:cubicBezTo>
                  <a:pt x="14190" y="1636425"/>
                  <a:pt x="90390" y="2009931"/>
                  <a:pt x="406433" y="2353455"/>
                </a:cubicBezTo>
              </a:path>
            </a:pathLst>
          </a:custGeom>
          <a:noFill/>
          <a:ln>
            <a:solidFill>
              <a:srgbClr val="D8CF9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6275026" y="3642366"/>
            <a:ext cx="203216" cy="684000"/>
          </a:xfrm>
          <a:custGeom>
            <a:avLst/>
            <a:gdLst>
              <a:gd name="connsiteX0" fmla="*/ 570015 w 644966"/>
              <a:gd name="connsiteY0" fmla="*/ 0 h 2353455"/>
              <a:gd name="connsiteX1" fmla="*/ 388 w 644966"/>
              <a:gd name="connsiteY1" fmla="*/ 1274164 h 2353455"/>
              <a:gd name="connsiteX2" fmla="*/ 644966 w 644966"/>
              <a:gd name="connsiteY2" fmla="*/ 2353455 h 2353455"/>
              <a:gd name="connsiteX0-1" fmla="*/ 331482 w 406433"/>
              <a:gd name="connsiteY0-2" fmla="*/ 0 h 2353455"/>
              <a:gd name="connsiteX1-3" fmla="*/ 1698 w 406433"/>
              <a:gd name="connsiteY1-4" fmla="*/ 1244183 h 2353455"/>
              <a:gd name="connsiteX2-5" fmla="*/ 406433 w 406433"/>
              <a:gd name="connsiteY2-6" fmla="*/ 2353455 h 2353455"/>
              <a:gd name="connsiteX0-7" fmla="*/ 331609 w 406560"/>
              <a:gd name="connsiteY0-8" fmla="*/ 0 h 2353455"/>
              <a:gd name="connsiteX1-9" fmla="*/ 1825 w 406560"/>
              <a:gd name="connsiteY1-10" fmla="*/ 1244183 h 2353455"/>
              <a:gd name="connsiteX2-11" fmla="*/ 406560 w 406560"/>
              <a:gd name="connsiteY2-12" fmla="*/ 2353455 h 2353455"/>
              <a:gd name="connsiteX0-13" fmla="*/ 331482 w 406433"/>
              <a:gd name="connsiteY0-14" fmla="*/ 0 h 2353455"/>
              <a:gd name="connsiteX1-15" fmla="*/ 1698 w 406433"/>
              <a:gd name="connsiteY1-16" fmla="*/ 1244183 h 2353455"/>
              <a:gd name="connsiteX2-17" fmla="*/ 406433 w 406433"/>
              <a:gd name="connsiteY2-18" fmla="*/ 2353455 h 23534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06433" h="2353455">
                <a:moveTo>
                  <a:pt x="331482" y="0"/>
                </a:moveTo>
                <a:cubicBezTo>
                  <a:pt x="40422" y="440961"/>
                  <a:pt x="-10794" y="851941"/>
                  <a:pt x="1698" y="1244183"/>
                </a:cubicBezTo>
                <a:cubicBezTo>
                  <a:pt x="14190" y="1636425"/>
                  <a:pt x="90390" y="2009931"/>
                  <a:pt x="406433" y="2353455"/>
                </a:cubicBezTo>
              </a:path>
            </a:pathLst>
          </a:custGeom>
          <a:noFill/>
          <a:ln>
            <a:solidFill>
              <a:srgbClr val="D8CF9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23"/>
          <p:cNvSpPr/>
          <p:nvPr/>
        </p:nvSpPr>
        <p:spPr>
          <a:xfrm>
            <a:off x="6444094" y="1344651"/>
            <a:ext cx="1841192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D8CF9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穿越古代</a:t>
            </a:r>
            <a:endParaRPr lang="en-US" altLang="zh-CN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体验古</a:t>
            </a:r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代的儿童生活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: 圆角 39"/>
          <p:cNvSpPr/>
          <p:nvPr/>
        </p:nvSpPr>
        <p:spPr>
          <a:xfrm>
            <a:off x="6429443" y="1926784"/>
            <a:ext cx="1512168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D8CF9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逛祖父的园子 </a:t>
            </a:r>
            <a:endParaRPr lang="en-US" altLang="zh-CN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体会喜爱之情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: 圆角 40"/>
          <p:cNvSpPr/>
          <p:nvPr/>
        </p:nvSpPr>
        <p:spPr>
          <a:xfrm>
            <a:off x="6429443" y="2441147"/>
            <a:ext cx="1512167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D8CF9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赏月亮 忆往事</a:t>
            </a:r>
            <a:endParaRPr lang="en-US" altLang="zh-CN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悟思乡之情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: 圆角 41"/>
          <p:cNvSpPr/>
          <p:nvPr/>
        </p:nvSpPr>
        <p:spPr>
          <a:xfrm>
            <a:off x="6429442" y="2987407"/>
            <a:ext cx="1512168" cy="468000"/>
          </a:xfrm>
          <a:prstGeom prst="roundRect">
            <a:avLst/>
          </a:prstGeom>
          <a:solidFill>
            <a:schemeClr val="bg1"/>
          </a:solidFill>
          <a:ln>
            <a:solidFill>
              <a:srgbClr val="D8CF9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</a:t>
            </a:r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外祖父</a:t>
            </a:r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故事 品</a:t>
            </a:r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梅之风骨 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 descr="E:\24春\图\包图网的图\郊外儿童欢脱插画\5af94704119bb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" r="2747"/>
          <a:stretch/>
        </p:blipFill>
        <p:spPr bwMode="auto">
          <a:xfrm>
            <a:off x="452778" y="1692998"/>
            <a:ext cx="2292711" cy="138542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矩形: 圆角 19"/>
          <p:cNvSpPr/>
          <p:nvPr/>
        </p:nvSpPr>
        <p:spPr>
          <a:xfrm>
            <a:off x="6429442" y="627534"/>
            <a:ext cx="1323172" cy="504035"/>
          </a:xfrm>
          <a:prstGeom prst="roundRect">
            <a:avLst/>
          </a:prstGeom>
          <a:solidFill>
            <a:schemeClr val="bg1"/>
          </a:solidFill>
          <a:ln>
            <a:solidFill>
              <a:srgbClr val="D8CF9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闯过关卡  </a:t>
            </a:r>
            <a:endParaRPr lang="en-US" altLang="zh-CN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获得穿越密码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: 圆角 41"/>
          <p:cNvSpPr/>
          <p:nvPr/>
        </p:nvSpPr>
        <p:spPr>
          <a:xfrm>
            <a:off x="6440912" y="3541483"/>
            <a:ext cx="1356682" cy="360000"/>
          </a:xfrm>
          <a:prstGeom prst="roundRect">
            <a:avLst/>
          </a:prstGeom>
          <a:solidFill>
            <a:schemeClr val="bg1"/>
          </a:solidFill>
          <a:ln>
            <a:solidFill>
              <a:srgbClr val="D8CF9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回忆成长经历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: 圆角 41"/>
          <p:cNvSpPr/>
          <p:nvPr/>
        </p:nvSpPr>
        <p:spPr>
          <a:xfrm>
            <a:off x="6444432" y="4059647"/>
            <a:ext cx="2016000" cy="360000"/>
          </a:xfrm>
          <a:prstGeom prst="roundRect">
            <a:avLst/>
          </a:prstGeom>
          <a:solidFill>
            <a:schemeClr val="bg1"/>
          </a:solidFill>
          <a:ln>
            <a:solidFill>
              <a:srgbClr val="D8CF9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写写自己的“那一刻”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995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48"/>
          <p:cNvSpPr txBox="1"/>
          <p:nvPr/>
        </p:nvSpPr>
        <p:spPr>
          <a:xfrm>
            <a:off x="3265272" y="1226775"/>
            <a:ext cx="3682992" cy="1084912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6600" b="1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古诗三首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2161711" y="1258374"/>
            <a:ext cx="1224000" cy="1152000"/>
            <a:chOff x="1568841" y="908208"/>
            <a:chExt cx="1478518" cy="1391546"/>
          </a:xfrm>
        </p:grpSpPr>
        <p:pic>
          <p:nvPicPr>
            <p:cNvPr id="12" name="图片 11">
              <a:extLst>
                <a:ext uri="{FF2B5EF4-FFF2-40B4-BE49-F238E27FC236}">
                  <a16:creationId xmlns:lc="http://schemas.openxmlformats.org/drawingml/2006/lockedCanvas" xmlns="" xmlns:a16="http://schemas.microsoft.com/office/drawing/2014/main" id="{22521D20-73C0-8845-9A67-616245E6EA2C}"/>
                </a:ext>
              </a:extLst>
            </p:cNvPr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8841" y="908208"/>
              <a:ext cx="1478518" cy="1391546"/>
            </a:xfrm>
            <a:prstGeom prst="rect">
              <a:avLst/>
            </a:prstGeom>
          </p:spPr>
        </p:pic>
        <p:sp>
          <p:nvSpPr>
            <p:cNvPr id="13" name="文本框 6">
              <a:extLst>
                <a:ext uri="{FF2B5EF4-FFF2-40B4-BE49-F238E27FC236}">
                  <a16:creationId xmlns:lc="http://schemas.openxmlformats.org/drawingml/2006/lockedCanvas" xmlns="" xmlns:a16="http://schemas.microsoft.com/office/drawing/2014/main" id="{D72EACE4-6DBD-7247-92D1-5B31521A4382}"/>
                </a:ext>
              </a:extLst>
            </p:cNvPr>
            <p:cNvSpPr txBox="1"/>
            <p:nvPr/>
          </p:nvSpPr>
          <p:spPr>
            <a:xfrm>
              <a:off x="1980347" y="920117"/>
              <a:ext cx="691658" cy="12268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6000" b="1" dirty="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endParaRPr kumimoji="1" lang="zh-CN" altLang="en-US" sz="6000" b="1" dirty="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7" name="Picture 2" descr="C:\Users\BJBFB01\Pictures\第一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48" y="3125661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BJBFB01\Pictures\第二课时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48" y="3924044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文本框 15">
            <a:hlinkClick r:id="rId6" action="ppaction://hlinksldjump"/>
            <a:extLst>
              <a:ext uri="{FF2B5EF4-FFF2-40B4-BE49-F238E27FC236}">
                <a16:creationId xmlns="" xmlns:a16="http://schemas.microsoft.com/office/drawing/2014/main" id="{16858B89-BDB1-8C4A-8D9E-56121C0B06FB}"/>
              </a:ext>
            </a:extLst>
          </p:cNvPr>
          <p:cNvSpPr txBox="1"/>
          <p:nvPr/>
        </p:nvSpPr>
        <p:spPr>
          <a:xfrm>
            <a:off x="5787683" y="3848309"/>
            <a:ext cx="2816765" cy="715089"/>
          </a:xfrm>
          <a:prstGeom prst="flowChartAlternateProcess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2" name="文本框 15">
            <a:hlinkClick r:id="rId7" action="ppaction://hlinksldjump"/>
            <a:extLst>
              <a:ext uri="{FF2B5EF4-FFF2-40B4-BE49-F238E27FC236}">
                <a16:creationId xmlns="" xmlns:a16="http://schemas.microsoft.com/office/drawing/2014/main" id="{9C981370-7B25-6046-AAD2-15F68199B5FF}"/>
              </a:ext>
            </a:extLst>
          </p:cNvPr>
          <p:cNvSpPr txBox="1"/>
          <p:nvPr/>
        </p:nvSpPr>
        <p:spPr>
          <a:xfrm>
            <a:off x="5835809" y="3040179"/>
            <a:ext cx="2816765" cy="715089"/>
          </a:xfrm>
          <a:prstGeom prst="flowChartAlternateProcess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504" y="157946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latin typeface="黑体" pitchFamily="49" charset="-122"/>
                <a:ea typeface="黑体" pitchFamily="49" charset="-122"/>
              </a:rPr>
              <a:t>语</a:t>
            </a:r>
            <a:r>
              <a:rPr lang="zh-CN" altLang="en-US" sz="2200" b="1">
                <a:latin typeface="黑体" pitchFamily="49" charset="-122"/>
                <a:ea typeface="黑体" pitchFamily="49" charset="-122"/>
              </a:rPr>
              <a:t>文 五</a:t>
            </a:r>
            <a:r>
              <a:rPr lang="zh-CN" altLang="en-US" sz="2200" b="1" smtClean="0">
                <a:latin typeface="黑体" pitchFamily="49" charset="-122"/>
                <a:ea typeface="黑体" pitchFamily="49" charset="-122"/>
              </a:rPr>
              <a:t>年</a:t>
            </a:r>
            <a:r>
              <a:rPr lang="zh-CN" altLang="en-US" sz="2200" b="1">
                <a:latin typeface="黑体" pitchFamily="49" charset="-122"/>
                <a:ea typeface="黑体" pitchFamily="49" charset="-122"/>
              </a:rPr>
              <a:t>级 </a:t>
            </a:r>
            <a:r>
              <a:rPr lang="zh-CN" altLang="en-US" sz="2200" b="1" smtClean="0">
                <a:latin typeface="黑体" pitchFamily="49" charset="-122"/>
                <a:ea typeface="黑体" pitchFamily="49" charset="-122"/>
              </a:rPr>
              <a:t>下册</a:t>
            </a:r>
            <a:endParaRPr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027" name="Picture 3" descr="E:\24春\图\五下题目旁的图处理后\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338" y="2563200"/>
            <a:ext cx="3300693" cy="233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4春\图\1古诗三首-村晚压缩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" r="3750" b="13793"/>
          <a:stretch/>
        </p:blipFill>
        <p:spPr bwMode="auto">
          <a:xfrm>
            <a:off x="-86573" y="758"/>
            <a:ext cx="9277376" cy="514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995936" y="627534"/>
            <a:ext cx="5760640" cy="1323439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任务：</a:t>
            </a:r>
            <a:endParaRPr lang="en-US" altLang="zh-CN" sz="40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体验古</a:t>
            </a:r>
            <a:r>
              <a:rPr lang="zh-CN" altLang="en-US" sz="40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代的儿童生</a:t>
            </a:r>
            <a:r>
              <a:rPr lang="zh-CN" altLang="en-US" sz="40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活</a:t>
            </a:r>
            <a:endParaRPr lang="zh-CN" altLang="en-US" sz="40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52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BJBFB01\Pictures\第一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569" y="116120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5">
            <a:extLst>
              <a:ext uri="{FF2B5EF4-FFF2-40B4-BE49-F238E27FC236}">
                <a16:creationId xmlns="" xmlns:a16="http://schemas.microsoft.com/office/drawing/2014/main" id="{9C981370-7B25-6046-AAD2-15F68199B5FF}"/>
              </a:ext>
            </a:extLst>
          </p:cNvPr>
          <p:cNvSpPr txBox="1"/>
          <p:nvPr/>
        </p:nvSpPr>
        <p:spPr>
          <a:xfrm>
            <a:off x="3163618" y="51470"/>
            <a:ext cx="2816765" cy="715089"/>
          </a:xfrm>
          <a:prstGeom prst="flowChartAlternateProcess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4" name="文本框 16">
            <a:extLst>
              <a:ext uri="{FF2B5EF4-FFF2-40B4-BE49-F238E27FC236}">
                <a16:creationId xmlns:a16="http://schemas.microsoft.com/office/drawing/2014/main" xmlns="" id="{E37DF921-AD72-1BB7-84AA-1224E2B46DCC}"/>
              </a:ext>
            </a:extLst>
          </p:cNvPr>
          <p:cNvSpPr txBox="1"/>
          <p:nvPr/>
        </p:nvSpPr>
        <p:spPr>
          <a:xfrm>
            <a:off x="2123728" y="1722170"/>
            <a:ext cx="409529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闯</a:t>
            </a:r>
            <a:r>
              <a:rPr lang="zh-CN" altLang="en-US" sz="4800" b="1" dirty="0">
                <a:latin typeface="宋体" panose="02010600030101010101" pitchFamily="2" charset="-122"/>
                <a:ea typeface="宋体" panose="02010600030101010101" pitchFamily="2" charset="-122"/>
              </a:rPr>
              <a:t>过</a:t>
            </a:r>
            <a:r>
              <a:rPr lang="zh-CN" altLang="en-US" sz="4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关卡</a:t>
            </a:r>
            <a:endParaRPr lang="en-US" altLang="zh-CN" sz="48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4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获得穿越密码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680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446888" y="1000322"/>
            <a:ext cx="6005559" cy="2751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2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范成大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1126-1193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），</a:t>
            </a:r>
            <a:r>
              <a:rPr lang="zh-CN" altLang="en-US" sz="2800" b="1" spc="-150" smtClean="0">
                <a:latin typeface="楷体" panose="02010609060101010101" pitchFamily="49" charset="-122"/>
                <a:ea typeface="楷体" panose="02010609060101010101" pitchFamily="49" charset="-122"/>
              </a:rPr>
              <a:t>字致能（一作至能）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号石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湖居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士，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吴</a:t>
            </a:r>
            <a:r>
              <a:rPr lang="zh-CN" altLang="en-US" sz="2800" b="1" spc="-150" smtClean="0">
                <a:latin typeface="楷体" panose="02010609060101010101" pitchFamily="49" charset="-122"/>
                <a:ea typeface="楷体" panose="02010609060101010101" pitchFamily="49" charset="-122"/>
              </a:rPr>
              <a:t>郡（</a:t>
            </a:r>
            <a:r>
              <a:rPr lang="zh-CN" altLang="en-US" sz="2800" b="1" spc="-15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今江苏苏州）人，</a:t>
            </a:r>
            <a:r>
              <a:rPr lang="zh-CN" altLang="en-US" sz="2800" b="1" spc="-150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南</a:t>
            </a:r>
            <a:r>
              <a:rPr lang="zh-CN" altLang="en-US" sz="2800" b="1" spc="-15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宋</a:t>
            </a:r>
            <a:r>
              <a:rPr lang="zh-CN" altLang="en-US" sz="2800" b="1" spc="-150" dirty="0">
                <a:latin typeface="楷体" panose="02010609060101010101" pitchFamily="49" charset="-122"/>
                <a:ea typeface="楷体" panose="02010609060101010101" pitchFamily="49" charset="-122"/>
              </a:rPr>
              <a:t>诗</a:t>
            </a:r>
            <a:r>
              <a:rPr lang="zh-CN" altLang="en-US" sz="2800" b="1" spc="-15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人，</a:t>
            </a:r>
            <a:r>
              <a:rPr lang="zh-CN" altLang="en-US" sz="2800" b="1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中兴四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大家之一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。其诗题材广泛，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关注国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计民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生。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02" r="14317"/>
          <a:stretch/>
        </p:blipFill>
        <p:spPr bwMode="auto">
          <a:xfrm>
            <a:off x="6452447" y="1000322"/>
            <a:ext cx="2296017" cy="2485058"/>
          </a:xfrm>
          <a:prstGeom prst="ellipse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5">
            <a:extLst>
              <a:ext uri="{FF2B5EF4-FFF2-40B4-BE49-F238E27FC236}">
                <a16:creationId xmlns:a16="http://schemas.microsoft.com/office/drawing/2014/main" xmlns="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关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卡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了解作者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78936" y="3651870"/>
            <a:ext cx="7783664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spc="13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有</a:t>
            </a:r>
            <a:r>
              <a:rPr lang="en-US" altLang="zh-CN" sz="2800" b="1" spc="130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spc="130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石湖居士诗集</a:t>
            </a:r>
            <a:r>
              <a:rPr lang="en-US" altLang="zh-CN" sz="2800" b="1" spc="130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spc="130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三十四卷</a:t>
            </a:r>
            <a:r>
              <a:rPr lang="zh-CN" altLang="en-US" sz="2800" b="1" spc="13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，另有</a:t>
            </a:r>
            <a:r>
              <a:rPr lang="en-US" altLang="zh-CN" sz="2800" b="1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吴郡志</a:t>
            </a:r>
            <a:r>
              <a:rPr lang="en-US" altLang="zh-CN" sz="2800" b="1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800" b="1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桂海虞衡志</a:t>
            </a:r>
            <a:r>
              <a:rPr lang="en-US" altLang="zh-CN" sz="2800" b="1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800" b="1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吴船录</a:t>
            </a:r>
            <a:r>
              <a:rPr lang="en-US" altLang="zh-CN" sz="2800" b="1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Picture 3" descr="E:\24春\图\包图网的图\桑树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68" y="195486"/>
            <a:ext cx="827986" cy="827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04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467544" y="627534"/>
            <a:ext cx="612068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杨万里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1127-1206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）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,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廷秀，号诚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斋，吉州吉水（今属江西）人。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南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诗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人，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中兴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大家之一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。其诗题材丰富，尤其擅长描写自然景物与日常生活，诗风独具特色，世称“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诚斋体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有</a:t>
            </a:r>
            <a:r>
              <a:rPr lang="en-US" altLang="zh-CN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诚斋集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一百三十三卷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0"/>
          <a:stretch/>
        </p:blipFill>
        <p:spPr bwMode="auto">
          <a:xfrm>
            <a:off x="6516216" y="1059582"/>
            <a:ext cx="2232248" cy="267035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788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1115616" y="1203598"/>
            <a:ext cx="676875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雷震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南昌（今属江西）人。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南宋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诗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咸淳元年（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1265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）进士，生平不详。其诗见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宋诗纪事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卷七十四。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724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048917" y="2182832"/>
            <a:ext cx="1127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夜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245408" y="1779662"/>
            <a:ext cx="125568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zhòu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107186" y="1779662"/>
            <a:ext cx="98310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yún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781912" y="1779662"/>
            <a:ext cx="1395767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gòng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011010" y="3147814"/>
            <a:ext cx="969309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zhì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403230" y="2182832"/>
            <a:ext cx="1034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昼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01728" y="2182832"/>
            <a:ext cx="1272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耕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54190" y="2182832"/>
            <a:ext cx="1272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耘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98441" y="2182832"/>
            <a:ext cx="1272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供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669007" y="2182832"/>
            <a:ext cx="1863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耕织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047541" y="3576983"/>
            <a:ext cx="1272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稚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766364" y="3075806"/>
            <a:ext cx="585977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yī</a:t>
            </a:r>
            <a:endParaRPr lang="zh-CN" altLang="en-US" sz="32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123314" y="3504975"/>
            <a:ext cx="1272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涟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702921" y="3504975"/>
            <a:ext cx="908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漪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397536" y="3576983"/>
            <a:ext cx="11175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幼</a:t>
            </a:r>
            <a:endParaRPr lang="zh-CN" altLang="en-US" sz="4000" dirty="0"/>
          </a:p>
        </p:txBody>
      </p:sp>
      <p:sp>
        <p:nvSpPr>
          <p:cNvPr id="30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关卡</a:t>
            </a:r>
            <a:r>
              <a:rPr kumimoji="1"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字词大通关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2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36" y="959462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矩形 33"/>
          <p:cNvSpPr/>
          <p:nvPr/>
        </p:nvSpPr>
        <p:spPr>
          <a:xfrm>
            <a:off x="3253833" y="969883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sp>
        <p:nvSpPr>
          <p:cNvPr id="43" name="矩形 42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21" name="Picture 3" descr="E:\24春\图\包图网的图\桑树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68" y="195486"/>
            <a:ext cx="827986" cy="827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49" grpId="0"/>
      <p:bldP spid="4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15">
            <a:extLst>
              <a:ext uri="{FF2B5EF4-FFF2-40B4-BE49-F238E27FC236}">
                <a16:creationId xmlns:a16="http://schemas.microsoft.com/office/drawing/2014/main" xmlns="" id="{FBE3DF85-D2F7-4533-A5A0-6359757B71DC}"/>
              </a:ext>
            </a:extLst>
          </p:cNvPr>
          <p:cNvSpPr txBox="1"/>
          <p:nvPr/>
        </p:nvSpPr>
        <p:spPr>
          <a:xfrm>
            <a:off x="3275856" y="555526"/>
            <a:ext cx="302433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多音字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我会读</a:t>
            </a:r>
          </a:p>
        </p:txBody>
      </p:sp>
      <p:sp>
        <p:nvSpPr>
          <p:cNvPr id="12" name="任意多边形 11"/>
          <p:cNvSpPr/>
          <p:nvPr/>
        </p:nvSpPr>
        <p:spPr>
          <a:xfrm>
            <a:off x="4046325" y="2139704"/>
            <a:ext cx="1003969" cy="975922"/>
          </a:xfrm>
          <a:custGeom>
            <a:avLst/>
            <a:gdLst>
              <a:gd name="connsiteX0" fmla="*/ 0 w 1003969"/>
              <a:gd name="connsiteY0" fmla="*/ 487961 h 975922"/>
              <a:gd name="connsiteX1" fmla="*/ 501985 w 1003969"/>
              <a:gd name="connsiteY1" fmla="*/ 0 h 975922"/>
              <a:gd name="connsiteX2" fmla="*/ 1003970 w 1003969"/>
              <a:gd name="connsiteY2" fmla="*/ 487961 h 975922"/>
              <a:gd name="connsiteX3" fmla="*/ 501985 w 1003969"/>
              <a:gd name="connsiteY3" fmla="*/ 975922 h 975922"/>
              <a:gd name="connsiteX4" fmla="*/ 0 w 1003969"/>
              <a:gd name="connsiteY4" fmla="*/ 487961 h 9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969" h="975922">
                <a:moveTo>
                  <a:pt x="0" y="487961"/>
                </a:moveTo>
                <a:cubicBezTo>
                  <a:pt x="0" y="218468"/>
                  <a:pt x="224746" y="0"/>
                  <a:pt x="501985" y="0"/>
                </a:cubicBezTo>
                <a:cubicBezTo>
                  <a:pt x="779224" y="0"/>
                  <a:pt x="1003970" y="218468"/>
                  <a:pt x="1003970" y="487961"/>
                </a:cubicBezTo>
                <a:cubicBezTo>
                  <a:pt x="1003970" y="757454"/>
                  <a:pt x="779224" y="975922"/>
                  <a:pt x="501985" y="975922"/>
                </a:cubicBezTo>
                <a:cubicBezTo>
                  <a:pt x="224746" y="975922"/>
                  <a:pt x="0" y="757454"/>
                  <a:pt x="0" y="487961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2908" tIns="198800" rIns="202908" bIns="198800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3" name="任意多边形 12"/>
          <p:cNvSpPr/>
          <p:nvPr/>
        </p:nvSpPr>
        <p:spPr>
          <a:xfrm rot="37530">
            <a:off x="3849473" y="2465722"/>
            <a:ext cx="151966" cy="308826"/>
          </a:xfrm>
          <a:custGeom>
            <a:avLst/>
            <a:gdLst>
              <a:gd name="connsiteX0" fmla="*/ 0 w 151966"/>
              <a:gd name="connsiteY0" fmla="*/ 61765 h 308825"/>
              <a:gd name="connsiteX1" fmla="*/ 75983 w 151966"/>
              <a:gd name="connsiteY1" fmla="*/ 61765 h 308825"/>
              <a:gd name="connsiteX2" fmla="*/ 75983 w 151966"/>
              <a:gd name="connsiteY2" fmla="*/ 0 h 308825"/>
              <a:gd name="connsiteX3" fmla="*/ 151966 w 151966"/>
              <a:gd name="connsiteY3" fmla="*/ 154413 h 308825"/>
              <a:gd name="connsiteX4" fmla="*/ 75983 w 151966"/>
              <a:gd name="connsiteY4" fmla="*/ 308825 h 308825"/>
              <a:gd name="connsiteX5" fmla="*/ 75983 w 151966"/>
              <a:gd name="connsiteY5" fmla="*/ 247060 h 308825"/>
              <a:gd name="connsiteX6" fmla="*/ 0 w 151966"/>
              <a:gd name="connsiteY6" fmla="*/ 247060 h 308825"/>
              <a:gd name="connsiteX7" fmla="*/ 0 w 151966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66" h="308825">
                <a:moveTo>
                  <a:pt x="151966" y="247060"/>
                </a:moveTo>
                <a:lnTo>
                  <a:pt x="75983" y="247060"/>
                </a:lnTo>
                <a:lnTo>
                  <a:pt x="75983" y="308825"/>
                </a:lnTo>
                <a:lnTo>
                  <a:pt x="0" y="154412"/>
                </a:lnTo>
                <a:lnTo>
                  <a:pt x="75983" y="0"/>
                </a:lnTo>
                <a:lnTo>
                  <a:pt x="75983" y="61765"/>
                </a:lnTo>
                <a:lnTo>
                  <a:pt x="151966" y="61765"/>
                </a:lnTo>
                <a:lnTo>
                  <a:pt x="151966" y="24706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0" tIns="61766" rIns="-1" bIns="61764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2537514" y="2254885"/>
            <a:ext cx="1288160" cy="757530"/>
          </a:xfrm>
          <a:custGeom>
            <a:avLst/>
            <a:gdLst>
              <a:gd name="connsiteX0" fmla="*/ 0 w 1156278"/>
              <a:gd name="connsiteY0" fmla="*/ 378765 h 757530"/>
              <a:gd name="connsiteX1" fmla="*/ 578139 w 1156278"/>
              <a:gd name="connsiteY1" fmla="*/ 0 h 757530"/>
              <a:gd name="connsiteX2" fmla="*/ 1156278 w 1156278"/>
              <a:gd name="connsiteY2" fmla="*/ 378765 h 757530"/>
              <a:gd name="connsiteX3" fmla="*/ 578139 w 1156278"/>
              <a:gd name="connsiteY3" fmla="*/ 757530 h 757530"/>
              <a:gd name="connsiteX4" fmla="*/ 0 w 1156278"/>
              <a:gd name="connsiteY4" fmla="*/ 378765 h 75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278" h="757530">
                <a:moveTo>
                  <a:pt x="0" y="378765"/>
                </a:moveTo>
                <a:cubicBezTo>
                  <a:pt x="0" y="169579"/>
                  <a:pt x="258842" y="0"/>
                  <a:pt x="578139" y="0"/>
                </a:cubicBezTo>
                <a:cubicBezTo>
                  <a:pt x="897436" y="0"/>
                  <a:pt x="1156278" y="169579"/>
                  <a:pt x="1156278" y="378765"/>
                </a:cubicBezTo>
                <a:cubicBezTo>
                  <a:pt x="1156278" y="587951"/>
                  <a:pt x="897436" y="757530"/>
                  <a:pt x="578139" y="757530"/>
                </a:cubicBezTo>
                <a:cubicBezTo>
                  <a:pt x="258842" y="757530"/>
                  <a:pt x="0" y="587951"/>
                  <a:pt x="0" y="378765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3623" tIns="145228" rIns="203623" bIns="145228" numCol="1" spcCol="1270" anchor="ctr" anchorCtr="0">
            <a:noAutofit/>
          </a:bodyPr>
          <a:lstStyle/>
          <a:p>
            <a:pPr marL="0" marR="0" lvl="0" indent="0" algn="ctr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7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gòng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5" name="任意多边形 14"/>
          <p:cNvSpPr/>
          <p:nvPr/>
        </p:nvSpPr>
        <p:spPr>
          <a:xfrm rot="21460086">
            <a:off x="5130192" y="2445609"/>
            <a:ext cx="193895" cy="308825"/>
          </a:xfrm>
          <a:custGeom>
            <a:avLst/>
            <a:gdLst>
              <a:gd name="connsiteX0" fmla="*/ 0 w 193895"/>
              <a:gd name="connsiteY0" fmla="*/ 61765 h 308825"/>
              <a:gd name="connsiteX1" fmla="*/ 96948 w 193895"/>
              <a:gd name="connsiteY1" fmla="*/ 61765 h 308825"/>
              <a:gd name="connsiteX2" fmla="*/ 96948 w 193895"/>
              <a:gd name="connsiteY2" fmla="*/ 0 h 308825"/>
              <a:gd name="connsiteX3" fmla="*/ 193895 w 193895"/>
              <a:gd name="connsiteY3" fmla="*/ 154413 h 308825"/>
              <a:gd name="connsiteX4" fmla="*/ 96948 w 193895"/>
              <a:gd name="connsiteY4" fmla="*/ 308825 h 308825"/>
              <a:gd name="connsiteX5" fmla="*/ 96948 w 193895"/>
              <a:gd name="connsiteY5" fmla="*/ 247060 h 308825"/>
              <a:gd name="connsiteX6" fmla="*/ 0 w 193895"/>
              <a:gd name="connsiteY6" fmla="*/ 247060 h 308825"/>
              <a:gd name="connsiteX7" fmla="*/ 0 w 193895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895" h="308825">
                <a:moveTo>
                  <a:pt x="0" y="61765"/>
                </a:moveTo>
                <a:lnTo>
                  <a:pt x="96948" y="61765"/>
                </a:lnTo>
                <a:lnTo>
                  <a:pt x="96948" y="0"/>
                </a:lnTo>
                <a:lnTo>
                  <a:pt x="193895" y="154413"/>
                </a:lnTo>
                <a:lnTo>
                  <a:pt x="96948" y="308825"/>
                </a:lnTo>
                <a:lnTo>
                  <a:pt x="96948" y="247060"/>
                </a:lnTo>
                <a:lnTo>
                  <a:pt x="0" y="247060"/>
                </a:lnTo>
                <a:lnTo>
                  <a:pt x="0" y="617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61764" rIns="58168" bIns="61765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5414479" y="2155614"/>
            <a:ext cx="1368148" cy="826852"/>
          </a:xfrm>
          <a:custGeom>
            <a:avLst/>
            <a:gdLst>
              <a:gd name="connsiteX0" fmla="*/ 0 w 1146922"/>
              <a:gd name="connsiteY0" fmla="*/ 413426 h 826852"/>
              <a:gd name="connsiteX1" fmla="*/ 573461 w 1146922"/>
              <a:gd name="connsiteY1" fmla="*/ 0 h 826852"/>
              <a:gd name="connsiteX2" fmla="*/ 1146922 w 1146922"/>
              <a:gd name="connsiteY2" fmla="*/ 413426 h 826852"/>
              <a:gd name="connsiteX3" fmla="*/ 573461 w 1146922"/>
              <a:gd name="connsiteY3" fmla="*/ 826852 h 826852"/>
              <a:gd name="connsiteX4" fmla="*/ 0 w 1146922"/>
              <a:gd name="connsiteY4" fmla="*/ 413426 h 82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922" h="826852">
                <a:moveTo>
                  <a:pt x="0" y="413426"/>
                </a:moveTo>
                <a:cubicBezTo>
                  <a:pt x="0" y="185097"/>
                  <a:pt x="256747" y="0"/>
                  <a:pt x="573461" y="0"/>
                </a:cubicBezTo>
                <a:cubicBezTo>
                  <a:pt x="890175" y="0"/>
                  <a:pt x="1146922" y="185097"/>
                  <a:pt x="1146922" y="413426"/>
                </a:cubicBezTo>
                <a:cubicBezTo>
                  <a:pt x="1146922" y="641755"/>
                  <a:pt x="890175" y="826852"/>
                  <a:pt x="573461" y="826852"/>
                </a:cubicBezTo>
                <a:cubicBezTo>
                  <a:pt x="256747" y="826852"/>
                  <a:pt x="0" y="641755"/>
                  <a:pt x="0" y="413426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63" tIns="159190" rIns="206063" bIns="159190" numCol="1" spcCol="1270" anchor="ctr" anchorCtr="0">
            <a:noAutofit/>
          </a:bodyPr>
          <a:lstStyle/>
          <a:p>
            <a:pPr marL="0" marR="0" lvl="0" indent="0" algn="ctr" defTabSz="1333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000" noProof="0" smtClean="0">
                <a:solidFill>
                  <a:prstClr val="white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gōng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6946044" y="1635646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提供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948264" y="2326458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供给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276885" y="1635646"/>
            <a:ext cx="1080120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供奉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276885" y="2326458"/>
            <a:ext cx="1080120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供认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259632" y="2997615"/>
            <a:ext cx="1080120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供职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6932378" y="2997615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供应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04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/>
        </p:blipFill>
        <p:spPr bwMode="auto">
          <a:xfrm>
            <a:off x="1858842" y="1995814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004" y="1995814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166" y="1995814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328" y="1995814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文本框 15">
            <a:extLst>
              <a:ext uri="{FF2B5EF4-FFF2-40B4-BE49-F238E27FC236}">
                <a16:creationId xmlns:a16="http://schemas.microsoft.com/office/drawing/2014/main" xmlns="" id="{5EE5F6D5-EA73-013E-BB53-6EEB818AA0C7}"/>
              </a:ext>
            </a:extLst>
          </p:cNvPr>
          <p:cNvSpPr txBox="1"/>
          <p:nvPr/>
        </p:nvSpPr>
        <p:spPr>
          <a:xfrm>
            <a:off x="3419872" y="49939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sp>
        <p:nvSpPr>
          <p:cNvPr id="50" name="圆角矩形 49"/>
          <p:cNvSpPr/>
          <p:nvPr/>
        </p:nvSpPr>
        <p:spPr>
          <a:xfrm>
            <a:off x="5631757" y="915566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sp>
        <p:nvSpPr>
          <p:cNvPr id="224" name="文本框 64">
            <a:hlinkClick r:id="rId4" action="ppaction://hlinkfile"/>
          </p:cNvPr>
          <p:cNvSpPr txBox="1"/>
          <p:nvPr/>
        </p:nvSpPr>
        <p:spPr>
          <a:xfrm>
            <a:off x="1930850" y="1923678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昼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>
            <a:hlinkClick r:id="rId5" action="ppaction://hlinkfile"/>
          </p:cNvPr>
          <p:cNvSpPr txBox="1"/>
          <p:nvPr/>
        </p:nvSpPr>
        <p:spPr>
          <a:xfrm>
            <a:off x="3319251" y="1906425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耘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>
            <a:hlinkClick r:id="rId6" action="ppaction://hlinkfile"/>
          </p:cNvPr>
          <p:cNvSpPr txBox="1"/>
          <p:nvPr/>
        </p:nvSpPr>
        <p:spPr>
          <a:xfrm>
            <a:off x="4811170" y="1886176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桑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7" name="文本框 64">
            <a:hlinkClick r:id="rId7" action="ppaction://hlinkfile"/>
          </p:cNvPr>
          <p:cNvSpPr txBox="1"/>
          <p:nvPr/>
        </p:nvSpPr>
        <p:spPr>
          <a:xfrm>
            <a:off x="6258562" y="1923678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晓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24"/>
          <p:cNvSpPr txBox="1"/>
          <p:nvPr/>
        </p:nvSpPr>
        <p:spPr>
          <a:xfrm>
            <a:off x="3900042" y="838766"/>
            <a:ext cx="2530871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 smtClean="0">
                <a:solidFill>
                  <a:prstClr val="black"/>
                </a:solidFill>
                <a:latin typeface="汉语拼音" pitchFamily="34" charset="0"/>
                <a:ea typeface="宋体" pitchFamily="2" charset="-122"/>
                <a:cs typeface="汉语拼音" pitchFamily="34" charset="0"/>
              </a:rPr>
              <a:t>sānɡ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宋体" pitchFamily="2" charset="-122"/>
              <a:cs typeface="汉语拼音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846564" y="838766"/>
            <a:ext cx="2808312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 smtClean="0">
                <a:solidFill>
                  <a:prstClr val="black"/>
                </a:solidFill>
                <a:latin typeface="汉语拼音" pitchFamily="34" charset="0"/>
                <a:ea typeface="宋体" pitchFamily="2" charset="-122"/>
                <a:cs typeface="汉语拼音" pitchFamily="34" charset="0"/>
              </a:rPr>
              <a:t>zhòu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宋体" pitchFamily="2" charset="-122"/>
              <a:cs typeface="汉语拼音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55576" y="1901265"/>
            <a:ext cx="2318547" cy="2326669"/>
            <a:chOff x="5534807" y="1672548"/>
            <a:chExt cx="2318547" cy="2326669"/>
          </a:xfrm>
        </p:grpSpPr>
        <p:sp>
          <p:nvSpPr>
            <p:cNvPr id="10" name="矩形 9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/>
            <p:nvPr>
              <p:custDataLst>
                <p:tags r:id="rId5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>
              <p:custDataLst>
                <p:tags r:id="rId6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3707904" y="1901265"/>
            <a:ext cx="2318547" cy="2326669"/>
            <a:chOff x="5534807" y="1672548"/>
            <a:chExt cx="2318547" cy="2326669"/>
          </a:xfrm>
        </p:grpSpPr>
        <p:sp>
          <p:nvSpPr>
            <p:cNvPr id="14" name="矩形 13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3">
            <a:extLst>
              <a:ext uri="{FF2B5EF4-FFF2-40B4-BE49-F238E27FC236}">
                <a16:creationId xmlns:a16="http://schemas.microsoft.com/office/drawing/2014/main" xmlns="" id="{4A676EDD-A7D0-468D-8327-64CC8ACEE30F}"/>
              </a:ext>
            </a:extLst>
          </p:cNvPr>
          <p:cNvSpPr txBox="1"/>
          <p:nvPr/>
        </p:nvSpPr>
        <p:spPr>
          <a:xfrm>
            <a:off x="6194353" y="2211710"/>
            <a:ext cx="2698127" cy="164352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上下结构，注意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各部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分写得紧凑一些。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040231" y="2140439"/>
            <a:ext cx="1785058" cy="1744487"/>
            <a:chOff x="2428876" y="674688"/>
            <a:chExt cx="908050" cy="887412"/>
          </a:xfrm>
        </p:grpSpPr>
        <p:sp>
          <p:nvSpPr>
            <p:cNvPr id="19" name="Freeform 27"/>
            <p:cNvSpPr>
              <a:spLocks/>
            </p:cNvSpPr>
            <p:nvPr/>
          </p:nvSpPr>
          <p:spPr bwMode="auto">
            <a:xfrm>
              <a:off x="2428876" y="715963"/>
              <a:ext cx="295275" cy="569913"/>
            </a:xfrm>
            <a:custGeom>
              <a:avLst/>
              <a:gdLst>
                <a:gd name="T0" fmla="*/ 370 w 372"/>
                <a:gd name="T1" fmla="*/ 52 h 717"/>
                <a:gd name="T2" fmla="*/ 366 w 372"/>
                <a:gd name="T3" fmla="*/ 90 h 717"/>
                <a:gd name="T4" fmla="*/ 362 w 372"/>
                <a:gd name="T5" fmla="*/ 124 h 717"/>
                <a:gd name="T6" fmla="*/ 360 w 372"/>
                <a:gd name="T7" fmla="*/ 157 h 717"/>
                <a:gd name="T8" fmla="*/ 356 w 372"/>
                <a:gd name="T9" fmla="*/ 185 h 717"/>
                <a:gd name="T10" fmla="*/ 352 w 372"/>
                <a:gd name="T11" fmla="*/ 213 h 717"/>
                <a:gd name="T12" fmla="*/ 349 w 372"/>
                <a:gd name="T13" fmla="*/ 236 h 717"/>
                <a:gd name="T14" fmla="*/ 345 w 372"/>
                <a:gd name="T15" fmla="*/ 258 h 717"/>
                <a:gd name="T16" fmla="*/ 339 w 372"/>
                <a:gd name="T17" fmla="*/ 290 h 717"/>
                <a:gd name="T18" fmla="*/ 320 w 372"/>
                <a:gd name="T19" fmla="*/ 353 h 717"/>
                <a:gd name="T20" fmla="*/ 289 w 372"/>
                <a:gd name="T21" fmla="*/ 438 h 717"/>
                <a:gd name="T22" fmla="*/ 268 w 372"/>
                <a:gd name="T23" fmla="*/ 479 h 717"/>
                <a:gd name="T24" fmla="*/ 243 w 372"/>
                <a:gd name="T25" fmla="*/ 519 h 717"/>
                <a:gd name="T26" fmla="*/ 218 w 372"/>
                <a:gd name="T27" fmla="*/ 557 h 717"/>
                <a:gd name="T28" fmla="*/ 188 w 372"/>
                <a:gd name="T29" fmla="*/ 591 h 717"/>
                <a:gd name="T30" fmla="*/ 157 w 372"/>
                <a:gd name="T31" fmla="*/ 624 h 717"/>
                <a:gd name="T32" fmla="*/ 126 w 372"/>
                <a:gd name="T33" fmla="*/ 651 h 717"/>
                <a:gd name="T34" fmla="*/ 96 w 372"/>
                <a:gd name="T35" fmla="*/ 672 h 717"/>
                <a:gd name="T36" fmla="*/ 65 w 372"/>
                <a:gd name="T37" fmla="*/ 690 h 717"/>
                <a:gd name="T38" fmla="*/ 52 w 372"/>
                <a:gd name="T39" fmla="*/ 699 h 717"/>
                <a:gd name="T40" fmla="*/ 38 w 372"/>
                <a:gd name="T41" fmla="*/ 705 h 717"/>
                <a:gd name="T42" fmla="*/ 19 w 372"/>
                <a:gd name="T43" fmla="*/ 714 h 717"/>
                <a:gd name="T44" fmla="*/ 7 w 372"/>
                <a:gd name="T45" fmla="*/ 717 h 717"/>
                <a:gd name="T46" fmla="*/ 2 w 372"/>
                <a:gd name="T47" fmla="*/ 715 h 717"/>
                <a:gd name="T48" fmla="*/ 0 w 372"/>
                <a:gd name="T49" fmla="*/ 712 h 717"/>
                <a:gd name="T50" fmla="*/ 2 w 372"/>
                <a:gd name="T51" fmla="*/ 708 h 717"/>
                <a:gd name="T52" fmla="*/ 6 w 372"/>
                <a:gd name="T53" fmla="*/ 703 h 717"/>
                <a:gd name="T54" fmla="*/ 11 w 372"/>
                <a:gd name="T55" fmla="*/ 697 h 717"/>
                <a:gd name="T56" fmla="*/ 27 w 372"/>
                <a:gd name="T57" fmla="*/ 679 h 717"/>
                <a:gd name="T58" fmla="*/ 52 w 372"/>
                <a:gd name="T59" fmla="*/ 660 h 717"/>
                <a:gd name="T60" fmla="*/ 65 w 372"/>
                <a:gd name="T61" fmla="*/ 647 h 717"/>
                <a:gd name="T62" fmla="*/ 80 w 372"/>
                <a:gd name="T63" fmla="*/ 634 h 717"/>
                <a:gd name="T64" fmla="*/ 94 w 372"/>
                <a:gd name="T65" fmla="*/ 620 h 717"/>
                <a:gd name="T66" fmla="*/ 109 w 372"/>
                <a:gd name="T67" fmla="*/ 602 h 717"/>
                <a:gd name="T68" fmla="*/ 126 w 372"/>
                <a:gd name="T69" fmla="*/ 584 h 717"/>
                <a:gd name="T70" fmla="*/ 142 w 372"/>
                <a:gd name="T71" fmla="*/ 562 h 717"/>
                <a:gd name="T72" fmla="*/ 174 w 372"/>
                <a:gd name="T73" fmla="*/ 515 h 717"/>
                <a:gd name="T74" fmla="*/ 203 w 372"/>
                <a:gd name="T75" fmla="*/ 463 h 717"/>
                <a:gd name="T76" fmla="*/ 230 w 372"/>
                <a:gd name="T77" fmla="*/ 411 h 717"/>
                <a:gd name="T78" fmla="*/ 253 w 372"/>
                <a:gd name="T79" fmla="*/ 353 h 717"/>
                <a:gd name="T80" fmla="*/ 270 w 372"/>
                <a:gd name="T81" fmla="*/ 294 h 717"/>
                <a:gd name="T82" fmla="*/ 282 w 372"/>
                <a:gd name="T83" fmla="*/ 238 h 717"/>
                <a:gd name="T84" fmla="*/ 289 w 372"/>
                <a:gd name="T85" fmla="*/ 184 h 717"/>
                <a:gd name="T86" fmla="*/ 291 w 372"/>
                <a:gd name="T87" fmla="*/ 133 h 717"/>
                <a:gd name="T88" fmla="*/ 289 w 372"/>
                <a:gd name="T89" fmla="*/ 88 h 717"/>
                <a:gd name="T90" fmla="*/ 285 w 372"/>
                <a:gd name="T91" fmla="*/ 68 h 717"/>
                <a:gd name="T92" fmla="*/ 283 w 372"/>
                <a:gd name="T93" fmla="*/ 52 h 717"/>
                <a:gd name="T94" fmla="*/ 283 w 372"/>
                <a:gd name="T95" fmla="*/ 38 h 717"/>
                <a:gd name="T96" fmla="*/ 283 w 372"/>
                <a:gd name="T97" fmla="*/ 25 h 717"/>
                <a:gd name="T98" fmla="*/ 283 w 372"/>
                <a:gd name="T99" fmla="*/ 16 h 717"/>
                <a:gd name="T100" fmla="*/ 285 w 372"/>
                <a:gd name="T101" fmla="*/ 9 h 717"/>
                <a:gd name="T102" fmla="*/ 289 w 372"/>
                <a:gd name="T103" fmla="*/ 3 h 717"/>
                <a:gd name="T104" fmla="*/ 293 w 372"/>
                <a:gd name="T105" fmla="*/ 2 h 717"/>
                <a:gd name="T106" fmla="*/ 305 w 372"/>
                <a:gd name="T107" fmla="*/ 0 h 717"/>
                <a:gd name="T108" fmla="*/ 320 w 372"/>
                <a:gd name="T109" fmla="*/ 5 h 717"/>
                <a:gd name="T110" fmla="*/ 343 w 372"/>
                <a:gd name="T111" fmla="*/ 16 h 717"/>
                <a:gd name="T112" fmla="*/ 372 w 372"/>
                <a:gd name="T113" fmla="*/ 3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2" h="717">
                  <a:moveTo>
                    <a:pt x="372" y="32"/>
                  </a:moveTo>
                  <a:lnTo>
                    <a:pt x="370" y="52"/>
                  </a:lnTo>
                  <a:lnTo>
                    <a:pt x="368" y="72"/>
                  </a:lnTo>
                  <a:lnTo>
                    <a:pt x="366" y="90"/>
                  </a:lnTo>
                  <a:lnTo>
                    <a:pt x="364" y="108"/>
                  </a:lnTo>
                  <a:lnTo>
                    <a:pt x="362" y="124"/>
                  </a:lnTo>
                  <a:lnTo>
                    <a:pt x="360" y="140"/>
                  </a:lnTo>
                  <a:lnTo>
                    <a:pt x="360" y="157"/>
                  </a:lnTo>
                  <a:lnTo>
                    <a:pt x="358" y="171"/>
                  </a:lnTo>
                  <a:lnTo>
                    <a:pt x="356" y="185"/>
                  </a:lnTo>
                  <a:lnTo>
                    <a:pt x="354" y="200"/>
                  </a:lnTo>
                  <a:lnTo>
                    <a:pt x="352" y="213"/>
                  </a:lnTo>
                  <a:lnTo>
                    <a:pt x="351" y="225"/>
                  </a:lnTo>
                  <a:lnTo>
                    <a:pt x="349" y="236"/>
                  </a:lnTo>
                  <a:lnTo>
                    <a:pt x="347" y="249"/>
                  </a:lnTo>
                  <a:lnTo>
                    <a:pt x="345" y="258"/>
                  </a:lnTo>
                  <a:lnTo>
                    <a:pt x="345" y="268"/>
                  </a:lnTo>
                  <a:lnTo>
                    <a:pt x="339" y="290"/>
                  </a:lnTo>
                  <a:lnTo>
                    <a:pt x="333" y="310"/>
                  </a:lnTo>
                  <a:lnTo>
                    <a:pt x="320" y="353"/>
                  </a:lnTo>
                  <a:lnTo>
                    <a:pt x="305" y="395"/>
                  </a:lnTo>
                  <a:lnTo>
                    <a:pt x="289" y="438"/>
                  </a:lnTo>
                  <a:lnTo>
                    <a:pt x="278" y="459"/>
                  </a:lnTo>
                  <a:lnTo>
                    <a:pt x="268" y="479"/>
                  </a:lnTo>
                  <a:lnTo>
                    <a:pt x="257" y="499"/>
                  </a:lnTo>
                  <a:lnTo>
                    <a:pt x="243" y="519"/>
                  </a:lnTo>
                  <a:lnTo>
                    <a:pt x="232" y="537"/>
                  </a:lnTo>
                  <a:lnTo>
                    <a:pt x="218" y="557"/>
                  </a:lnTo>
                  <a:lnTo>
                    <a:pt x="203" y="575"/>
                  </a:lnTo>
                  <a:lnTo>
                    <a:pt x="188" y="591"/>
                  </a:lnTo>
                  <a:lnTo>
                    <a:pt x="172" y="609"/>
                  </a:lnTo>
                  <a:lnTo>
                    <a:pt x="157" y="624"/>
                  </a:lnTo>
                  <a:lnTo>
                    <a:pt x="142" y="638"/>
                  </a:lnTo>
                  <a:lnTo>
                    <a:pt x="126" y="651"/>
                  </a:lnTo>
                  <a:lnTo>
                    <a:pt x="111" y="661"/>
                  </a:lnTo>
                  <a:lnTo>
                    <a:pt x="96" y="672"/>
                  </a:lnTo>
                  <a:lnTo>
                    <a:pt x="80" y="681"/>
                  </a:lnTo>
                  <a:lnTo>
                    <a:pt x="65" y="690"/>
                  </a:lnTo>
                  <a:lnTo>
                    <a:pt x="57" y="694"/>
                  </a:lnTo>
                  <a:lnTo>
                    <a:pt x="52" y="699"/>
                  </a:lnTo>
                  <a:lnTo>
                    <a:pt x="44" y="703"/>
                  </a:lnTo>
                  <a:lnTo>
                    <a:pt x="38" y="705"/>
                  </a:lnTo>
                  <a:lnTo>
                    <a:pt x="29" y="710"/>
                  </a:lnTo>
                  <a:lnTo>
                    <a:pt x="19" y="714"/>
                  </a:lnTo>
                  <a:lnTo>
                    <a:pt x="13" y="715"/>
                  </a:lnTo>
                  <a:lnTo>
                    <a:pt x="7" y="717"/>
                  </a:lnTo>
                  <a:lnTo>
                    <a:pt x="4" y="717"/>
                  </a:lnTo>
                  <a:lnTo>
                    <a:pt x="2" y="715"/>
                  </a:lnTo>
                  <a:lnTo>
                    <a:pt x="0" y="714"/>
                  </a:lnTo>
                  <a:lnTo>
                    <a:pt x="0" y="712"/>
                  </a:lnTo>
                  <a:lnTo>
                    <a:pt x="0" y="710"/>
                  </a:lnTo>
                  <a:lnTo>
                    <a:pt x="2" y="708"/>
                  </a:lnTo>
                  <a:lnTo>
                    <a:pt x="4" y="706"/>
                  </a:lnTo>
                  <a:lnTo>
                    <a:pt x="6" y="703"/>
                  </a:lnTo>
                  <a:lnTo>
                    <a:pt x="7" y="701"/>
                  </a:lnTo>
                  <a:lnTo>
                    <a:pt x="11" y="697"/>
                  </a:lnTo>
                  <a:lnTo>
                    <a:pt x="19" y="688"/>
                  </a:lnTo>
                  <a:lnTo>
                    <a:pt x="27" y="679"/>
                  </a:lnTo>
                  <a:lnTo>
                    <a:pt x="38" y="670"/>
                  </a:lnTo>
                  <a:lnTo>
                    <a:pt x="52" y="660"/>
                  </a:lnTo>
                  <a:lnTo>
                    <a:pt x="57" y="654"/>
                  </a:lnTo>
                  <a:lnTo>
                    <a:pt x="65" y="647"/>
                  </a:lnTo>
                  <a:lnTo>
                    <a:pt x="73" y="642"/>
                  </a:lnTo>
                  <a:lnTo>
                    <a:pt x="80" y="634"/>
                  </a:lnTo>
                  <a:lnTo>
                    <a:pt x="86" y="627"/>
                  </a:lnTo>
                  <a:lnTo>
                    <a:pt x="94" y="620"/>
                  </a:lnTo>
                  <a:lnTo>
                    <a:pt x="101" y="611"/>
                  </a:lnTo>
                  <a:lnTo>
                    <a:pt x="109" y="602"/>
                  </a:lnTo>
                  <a:lnTo>
                    <a:pt x="117" y="593"/>
                  </a:lnTo>
                  <a:lnTo>
                    <a:pt x="126" y="584"/>
                  </a:lnTo>
                  <a:lnTo>
                    <a:pt x="134" y="573"/>
                  </a:lnTo>
                  <a:lnTo>
                    <a:pt x="142" y="562"/>
                  </a:lnTo>
                  <a:lnTo>
                    <a:pt x="159" y="539"/>
                  </a:lnTo>
                  <a:lnTo>
                    <a:pt x="174" y="515"/>
                  </a:lnTo>
                  <a:lnTo>
                    <a:pt x="190" y="490"/>
                  </a:lnTo>
                  <a:lnTo>
                    <a:pt x="203" y="463"/>
                  </a:lnTo>
                  <a:lnTo>
                    <a:pt x="216" y="438"/>
                  </a:lnTo>
                  <a:lnTo>
                    <a:pt x="230" y="411"/>
                  </a:lnTo>
                  <a:lnTo>
                    <a:pt x="241" y="382"/>
                  </a:lnTo>
                  <a:lnTo>
                    <a:pt x="253" y="353"/>
                  </a:lnTo>
                  <a:lnTo>
                    <a:pt x="262" y="324"/>
                  </a:lnTo>
                  <a:lnTo>
                    <a:pt x="270" y="294"/>
                  </a:lnTo>
                  <a:lnTo>
                    <a:pt x="278" y="265"/>
                  </a:lnTo>
                  <a:lnTo>
                    <a:pt x="282" y="238"/>
                  </a:lnTo>
                  <a:lnTo>
                    <a:pt x="285" y="211"/>
                  </a:lnTo>
                  <a:lnTo>
                    <a:pt x="289" y="184"/>
                  </a:lnTo>
                  <a:lnTo>
                    <a:pt x="289" y="158"/>
                  </a:lnTo>
                  <a:lnTo>
                    <a:pt x="291" y="133"/>
                  </a:lnTo>
                  <a:lnTo>
                    <a:pt x="291" y="110"/>
                  </a:lnTo>
                  <a:lnTo>
                    <a:pt x="289" y="88"/>
                  </a:lnTo>
                  <a:lnTo>
                    <a:pt x="287" y="79"/>
                  </a:lnTo>
                  <a:lnTo>
                    <a:pt x="285" y="68"/>
                  </a:lnTo>
                  <a:lnTo>
                    <a:pt x="285" y="59"/>
                  </a:lnTo>
                  <a:lnTo>
                    <a:pt x="283" y="52"/>
                  </a:lnTo>
                  <a:lnTo>
                    <a:pt x="283" y="45"/>
                  </a:lnTo>
                  <a:lnTo>
                    <a:pt x="283" y="38"/>
                  </a:lnTo>
                  <a:lnTo>
                    <a:pt x="283" y="30"/>
                  </a:lnTo>
                  <a:lnTo>
                    <a:pt x="283" y="25"/>
                  </a:lnTo>
                  <a:lnTo>
                    <a:pt x="283" y="21"/>
                  </a:lnTo>
                  <a:lnTo>
                    <a:pt x="283" y="16"/>
                  </a:lnTo>
                  <a:lnTo>
                    <a:pt x="285" y="12"/>
                  </a:lnTo>
                  <a:lnTo>
                    <a:pt x="285" y="9"/>
                  </a:lnTo>
                  <a:lnTo>
                    <a:pt x="287" y="7"/>
                  </a:lnTo>
                  <a:lnTo>
                    <a:pt x="289" y="3"/>
                  </a:lnTo>
                  <a:lnTo>
                    <a:pt x="291" y="2"/>
                  </a:lnTo>
                  <a:lnTo>
                    <a:pt x="293" y="2"/>
                  </a:lnTo>
                  <a:lnTo>
                    <a:pt x="299" y="0"/>
                  </a:lnTo>
                  <a:lnTo>
                    <a:pt x="305" y="0"/>
                  </a:lnTo>
                  <a:lnTo>
                    <a:pt x="312" y="2"/>
                  </a:lnTo>
                  <a:lnTo>
                    <a:pt x="320" y="5"/>
                  </a:lnTo>
                  <a:lnTo>
                    <a:pt x="331" y="9"/>
                  </a:lnTo>
                  <a:lnTo>
                    <a:pt x="343" y="16"/>
                  </a:lnTo>
                  <a:lnTo>
                    <a:pt x="356" y="23"/>
                  </a:lnTo>
                  <a:lnTo>
                    <a:pt x="372" y="32"/>
                  </a:lnTo>
                  <a:lnTo>
                    <a:pt x="372" y="32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8"/>
            <p:cNvSpPr>
              <a:spLocks/>
            </p:cNvSpPr>
            <p:nvPr/>
          </p:nvSpPr>
          <p:spPr bwMode="auto">
            <a:xfrm>
              <a:off x="2676526" y="674688"/>
              <a:ext cx="381000" cy="209550"/>
            </a:xfrm>
            <a:custGeom>
              <a:avLst/>
              <a:gdLst>
                <a:gd name="T0" fmla="*/ 0 w 479"/>
                <a:gd name="T1" fmla="*/ 91 h 266"/>
                <a:gd name="T2" fmla="*/ 48 w 479"/>
                <a:gd name="T3" fmla="*/ 89 h 266"/>
                <a:gd name="T4" fmla="*/ 100 w 479"/>
                <a:gd name="T5" fmla="*/ 83 h 266"/>
                <a:gd name="T6" fmla="*/ 154 w 479"/>
                <a:gd name="T7" fmla="*/ 73 h 266"/>
                <a:gd name="T8" fmla="*/ 211 w 479"/>
                <a:gd name="T9" fmla="*/ 60 h 266"/>
                <a:gd name="T10" fmla="*/ 238 w 479"/>
                <a:gd name="T11" fmla="*/ 51 h 266"/>
                <a:gd name="T12" fmla="*/ 261 w 479"/>
                <a:gd name="T13" fmla="*/ 46 h 266"/>
                <a:gd name="T14" fmla="*/ 282 w 479"/>
                <a:gd name="T15" fmla="*/ 38 h 266"/>
                <a:gd name="T16" fmla="*/ 301 w 479"/>
                <a:gd name="T17" fmla="*/ 33 h 266"/>
                <a:gd name="T18" fmla="*/ 315 w 479"/>
                <a:gd name="T19" fmla="*/ 28 h 266"/>
                <a:gd name="T20" fmla="*/ 328 w 479"/>
                <a:gd name="T21" fmla="*/ 22 h 266"/>
                <a:gd name="T22" fmla="*/ 336 w 479"/>
                <a:gd name="T23" fmla="*/ 17 h 266"/>
                <a:gd name="T24" fmla="*/ 343 w 479"/>
                <a:gd name="T25" fmla="*/ 13 h 266"/>
                <a:gd name="T26" fmla="*/ 353 w 479"/>
                <a:gd name="T27" fmla="*/ 6 h 266"/>
                <a:gd name="T28" fmla="*/ 361 w 479"/>
                <a:gd name="T29" fmla="*/ 2 h 266"/>
                <a:gd name="T30" fmla="*/ 370 w 479"/>
                <a:gd name="T31" fmla="*/ 0 h 266"/>
                <a:gd name="T32" fmla="*/ 380 w 479"/>
                <a:gd name="T33" fmla="*/ 2 h 266"/>
                <a:gd name="T34" fmla="*/ 391 w 479"/>
                <a:gd name="T35" fmla="*/ 8 h 266"/>
                <a:gd name="T36" fmla="*/ 405 w 479"/>
                <a:gd name="T37" fmla="*/ 15 h 266"/>
                <a:gd name="T38" fmla="*/ 420 w 479"/>
                <a:gd name="T39" fmla="*/ 22 h 266"/>
                <a:gd name="T40" fmla="*/ 439 w 479"/>
                <a:gd name="T41" fmla="*/ 33 h 266"/>
                <a:gd name="T42" fmla="*/ 456 w 479"/>
                <a:gd name="T43" fmla="*/ 46 h 266"/>
                <a:gd name="T44" fmla="*/ 470 w 479"/>
                <a:gd name="T45" fmla="*/ 56 h 266"/>
                <a:gd name="T46" fmla="*/ 477 w 479"/>
                <a:gd name="T47" fmla="*/ 64 h 266"/>
                <a:gd name="T48" fmla="*/ 479 w 479"/>
                <a:gd name="T49" fmla="*/ 69 h 266"/>
                <a:gd name="T50" fmla="*/ 477 w 479"/>
                <a:gd name="T51" fmla="*/ 74 h 266"/>
                <a:gd name="T52" fmla="*/ 474 w 479"/>
                <a:gd name="T53" fmla="*/ 80 h 266"/>
                <a:gd name="T54" fmla="*/ 464 w 479"/>
                <a:gd name="T55" fmla="*/ 85 h 266"/>
                <a:gd name="T56" fmla="*/ 453 w 479"/>
                <a:gd name="T57" fmla="*/ 91 h 266"/>
                <a:gd name="T58" fmla="*/ 445 w 479"/>
                <a:gd name="T59" fmla="*/ 96 h 266"/>
                <a:gd name="T60" fmla="*/ 437 w 479"/>
                <a:gd name="T61" fmla="*/ 107 h 266"/>
                <a:gd name="T62" fmla="*/ 428 w 479"/>
                <a:gd name="T63" fmla="*/ 121 h 266"/>
                <a:gd name="T64" fmla="*/ 418 w 479"/>
                <a:gd name="T65" fmla="*/ 141 h 266"/>
                <a:gd name="T66" fmla="*/ 407 w 479"/>
                <a:gd name="T67" fmla="*/ 165 h 266"/>
                <a:gd name="T68" fmla="*/ 393 w 479"/>
                <a:gd name="T69" fmla="*/ 193 h 266"/>
                <a:gd name="T70" fmla="*/ 380 w 479"/>
                <a:gd name="T71" fmla="*/ 226 h 266"/>
                <a:gd name="T72" fmla="*/ 366 w 479"/>
                <a:gd name="T73" fmla="*/ 266 h 266"/>
                <a:gd name="T74" fmla="*/ 320 w 479"/>
                <a:gd name="T75" fmla="*/ 246 h 266"/>
                <a:gd name="T76" fmla="*/ 326 w 479"/>
                <a:gd name="T77" fmla="*/ 210 h 266"/>
                <a:gd name="T78" fmla="*/ 332 w 479"/>
                <a:gd name="T79" fmla="*/ 177 h 266"/>
                <a:gd name="T80" fmla="*/ 338 w 479"/>
                <a:gd name="T81" fmla="*/ 150 h 266"/>
                <a:gd name="T82" fmla="*/ 341 w 479"/>
                <a:gd name="T83" fmla="*/ 128 h 266"/>
                <a:gd name="T84" fmla="*/ 343 w 479"/>
                <a:gd name="T85" fmla="*/ 110 h 266"/>
                <a:gd name="T86" fmla="*/ 343 w 479"/>
                <a:gd name="T87" fmla="*/ 100 h 266"/>
                <a:gd name="T88" fmla="*/ 343 w 479"/>
                <a:gd name="T89" fmla="*/ 92 h 266"/>
                <a:gd name="T90" fmla="*/ 341 w 479"/>
                <a:gd name="T91" fmla="*/ 89 h 266"/>
                <a:gd name="T92" fmla="*/ 334 w 479"/>
                <a:gd name="T93" fmla="*/ 89 h 266"/>
                <a:gd name="T94" fmla="*/ 322 w 479"/>
                <a:gd name="T95" fmla="*/ 89 h 266"/>
                <a:gd name="T96" fmla="*/ 307 w 479"/>
                <a:gd name="T97" fmla="*/ 89 h 266"/>
                <a:gd name="T98" fmla="*/ 290 w 479"/>
                <a:gd name="T99" fmla="*/ 91 h 266"/>
                <a:gd name="T100" fmla="*/ 267 w 479"/>
                <a:gd name="T101" fmla="*/ 94 h 266"/>
                <a:gd name="T102" fmla="*/ 242 w 479"/>
                <a:gd name="T103" fmla="*/ 98 h 266"/>
                <a:gd name="T104" fmla="*/ 213 w 479"/>
                <a:gd name="T105" fmla="*/ 103 h 266"/>
                <a:gd name="T106" fmla="*/ 180 w 479"/>
                <a:gd name="T107" fmla="*/ 109 h 266"/>
                <a:gd name="T108" fmla="*/ 148 w 479"/>
                <a:gd name="T109" fmla="*/ 116 h 266"/>
                <a:gd name="T110" fmla="*/ 119 w 479"/>
                <a:gd name="T111" fmla="*/ 121 h 266"/>
                <a:gd name="T112" fmla="*/ 92 w 479"/>
                <a:gd name="T113" fmla="*/ 127 h 266"/>
                <a:gd name="T114" fmla="*/ 67 w 479"/>
                <a:gd name="T115" fmla="*/ 130 h 266"/>
                <a:gd name="T116" fmla="*/ 44 w 479"/>
                <a:gd name="T117" fmla="*/ 132 h 266"/>
                <a:gd name="T118" fmla="*/ 25 w 479"/>
                <a:gd name="T119" fmla="*/ 132 h 266"/>
                <a:gd name="T120" fmla="*/ 8 w 479"/>
                <a:gd name="T121" fmla="*/ 132 h 266"/>
                <a:gd name="T122" fmla="*/ 0 w 479"/>
                <a:gd name="T123" fmla="*/ 132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9" h="266">
                  <a:moveTo>
                    <a:pt x="0" y="132"/>
                  </a:moveTo>
                  <a:lnTo>
                    <a:pt x="0" y="91"/>
                  </a:lnTo>
                  <a:lnTo>
                    <a:pt x="23" y="89"/>
                  </a:lnTo>
                  <a:lnTo>
                    <a:pt x="48" y="89"/>
                  </a:lnTo>
                  <a:lnTo>
                    <a:pt x="75" y="85"/>
                  </a:lnTo>
                  <a:lnTo>
                    <a:pt x="100" y="83"/>
                  </a:lnTo>
                  <a:lnTo>
                    <a:pt x="127" y="78"/>
                  </a:lnTo>
                  <a:lnTo>
                    <a:pt x="154" y="73"/>
                  </a:lnTo>
                  <a:lnTo>
                    <a:pt x="182" y="67"/>
                  </a:lnTo>
                  <a:lnTo>
                    <a:pt x="211" y="60"/>
                  </a:lnTo>
                  <a:lnTo>
                    <a:pt x="224" y="56"/>
                  </a:lnTo>
                  <a:lnTo>
                    <a:pt x="238" y="51"/>
                  </a:lnTo>
                  <a:lnTo>
                    <a:pt x="249" y="47"/>
                  </a:lnTo>
                  <a:lnTo>
                    <a:pt x="261" y="46"/>
                  </a:lnTo>
                  <a:lnTo>
                    <a:pt x="272" y="42"/>
                  </a:lnTo>
                  <a:lnTo>
                    <a:pt x="282" y="38"/>
                  </a:lnTo>
                  <a:lnTo>
                    <a:pt x="292" y="35"/>
                  </a:lnTo>
                  <a:lnTo>
                    <a:pt x="301" y="33"/>
                  </a:lnTo>
                  <a:lnTo>
                    <a:pt x="309" y="29"/>
                  </a:lnTo>
                  <a:lnTo>
                    <a:pt x="315" y="28"/>
                  </a:lnTo>
                  <a:lnTo>
                    <a:pt x="322" y="24"/>
                  </a:lnTo>
                  <a:lnTo>
                    <a:pt x="328" y="22"/>
                  </a:lnTo>
                  <a:lnTo>
                    <a:pt x="332" y="20"/>
                  </a:lnTo>
                  <a:lnTo>
                    <a:pt x="336" y="17"/>
                  </a:lnTo>
                  <a:lnTo>
                    <a:pt x="339" y="15"/>
                  </a:lnTo>
                  <a:lnTo>
                    <a:pt x="343" y="13"/>
                  </a:lnTo>
                  <a:lnTo>
                    <a:pt x="347" y="10"/>
                  </a:lnTo>
                  <a:lnTo>
                    <a:pt x="353" y="6"/>
                  </a:lnTo>
                  <a:lnTo>
                    <a:pt x="357" y="4"/>
                  </a:lnTo>
                  <a:lnTo>
                    <a:pt x="361" y="2"/>
                  </a:lnTo>
                  <a:lnTo>
                    <a:pt x="366" y="0"/>
                  </a:lnTo>
                  <a:lnTo>
                    <a:pt x="370" y="0"/>
                  </a:lnTo>
                  <a:lnTo>
                    <a:pt x="374" y="2"/>
                  </a:lnTo>
                  <a:lnTo>
                    <a:pt x="380" y="2"/>
                  </a:lnTo>
                  <a:lnTo>
                    <a:pt x="385" y="6"/>
                  </a:lnTo>
                  <a:lnTo>
                    <a:pt x="391" y="8"/>
                  </a:lnTo>
                  <a:lnTo>
                    <a:pt x="397" y="11"/>
                  </a:lnTo>
                  <a:lnTo>
                    <a:pt x="405" y="15"/>
                  </a:lnTo>
                  <a:lnTo>
                    <a:pt x="412" y="19"/>
                  </a:lnTo>
                  <a:lnTo>
                    <a:pt x="420" y="22"/>
                  </a:lnTo>
                  <a:lnTo>
                    <a:pt x="430" y="28"/>
                  </a:lnTo>
                  <a:lnTo>
                    <a:pt x="439" y="33"/>
                  </a:lnTo>
                  <a:lnTo>
                    <a:pt x="449" y="40"/>
                  </a:lnTo>
                  <a:lnTo>
                    <a:pt x="456" y="46"/>
                  </a:lnTo>
                  <a:lnTo>
                    <a:pt x="464" y="51"/>
                  </a:lnTo>
                  <a:lnTo>
                    <a:pt x="470" y="56"/>
                  </a:lnTo>
                  <a:lnTo>
                    <a:pt x="474" y="60"/>
                  </a:lnTo>
                  <a:lnTo>
                    <a:pt x="477" y="64"/>
                  </a:lnTo>
                  <a:lnTo>
                    <a:pt x="479" y="67"/>
                  </a:lnTo>
                  <a:lnTo>
                    <a:pt x="479" y="69"/>
                  </a:lnTo>
                  <a:lnTo>
                    <a:pt x="479" y="73"/>
                  </a:lnTo>
                  <a:lnTo>
                    <a:pt x="477" y="74"/>
                  </a:lnTo>
                  <a:lnTo>
                    <a:pt x="476" y="76"/>
                  </a:lnTo>
                  <a:lnTo>
                    <a:pt x="474" y="80"/>
                  </a:lnTo>
                  <a:lnTo>
                    <a:pt x="470" y="83"/>
                  </a:lnTo>
                  <a:lnTo>
                    <a:pt x="464" y="85"/>
                  </a:lnTo>
                  <a:lnTo>
                    <a:pt x="458" y="89"/>
                  </a:lnTo>
                  <a:lnTo>
                    <a:pt x="453" y="91"/>
                  </a:lnTo>
                  <a:lnTo>
                    <a:pt x="449" y="92"/>
                  </a:lnTo>
                  <a:lnTo>
                    <a:pt x="445" y="96"/>
                  </a:lnTo>
                  <a:lnTo>
                    <a:pt x="441" y="101"/>
                  </a:lnTo>
                  <a:lnTo>
                    <a:pt x="437" y="107"/>
                  </a:lnTo>
                  <a:lnTo>
                    <a:pt x="433" y="114"/>
                  </a:lnTo>
                  <a:lnTo>
                    <a:pt x="428" y="121"/>
                  </a:lnTo>
                  <a:lnTo>
                    <a:pt x="422" y="130"/>
                  </a:lnTo>
                  <a:lnTo>
                    <a:pt x="418" y="141"/>
                  </a:lnTo>
                  <a:lnTo>
                    <a:pt x="412" y="152"/>
                  </a:lnTo>
                  <a:lnTo>
                    <a:pt x="407" y="165"/>
                  </a:lnTo>
                  <a:lnTo>
                    <a:pt x="401" y="179"/>
                  </a:lnTo>
                  <a:lnTo>
                    <a:pt x="393" y="193"/>
                  </a:lnTo>
                  <a:lnTo>
                    <a:pt x="387" y="210"/>
                  </a:lnTo>
                  <a:lnTo>
                    <a:pt x="380" y="226"/>
                  </a:lnTo>
                  <a:lnTo>
                    <a:pt x="374" y="246"/>
                  </a:lnTo>
                  <a:lnTo>
                    <a:pt x="366" y="266"/>
                  </a:lnTo>
                  <a:lnTo>
                    <a:pt x="315" y="266"/>
                  </a:lnTo>
                  <a:lnTo>
                    <a:pt x="320" y="246"/>
                  </a:lnTo>
                  <a:lnTo>
                    <a:pt x="324" y="226"/>
                  </a:lnTo>
                  <a:lnTo>
                    <a:pt x="326" y="210"/>
                  </a:lnTo>
                  <a:lnTo>
                    <a:pt x="330" y="193"/>
                  </a:lnTo>
                  <a:lnTo>
                    <a:pt x="332" y="177"/>
                  </a:lnTo>
                  <a:lnTo>
                    <a:pt x="336" y="163"/>
                  </a:lnTo>
                  <a:lnTo>
                    <a:pt x="338" y="150"/>
                  </a:lnTo>
                  <a:lnTo>
                    <a:pt x="339" y="139"/>
                  </a:lnTo>
                  <a:lnTo>
                    <a:pt x="341" y="128"/>
                  </a:lnTo>
                  <a:lnTo>
                    <a:pt x="341" y="119"/>
                  </a:lnTo>
                  <a:lnTo>
                    <a:pt x="343" y="110"/>
                  </a:lnTo>
                  <a:lnTo>
                    <a:pt x="343" y="105"/>
                  </a:lnTo>
                  <a:lnTo>
                    <a:pt x="343" y="100"/>
                  </a:lnTo>
                  <a:lnTo>
                    <a:pt x="343" y="94"/>
                  </a:lnTo>
                  <a:lnTo>
                    <a:pt x="343" y="92"/>
                  </a:lnTo>
                  <a:lnTo>
                    <a:pt x="343" y="91"/>
                  </a:lnTo>
                  <a:lnTo>
                    <a:pt x="341" y="89"/>
                  </a:lnTo>
                  <a:lnTo>
                    <a:pt x="338" y="89"/>
                  </a:lnTo>
                  <a:lnTo>
                    <a:pt x="334" y="89"/>
                  </a:lnTo>
                  <a:lnTo>
                    <a:pt x="328" y="89"/>
                  </a:lnTo>
                  <a:lnTo>
                    <a:pt x="322" y="89"/>
                  </a:lnTo>
                  <a:lnTo>
                    <a:pt x="315" y="89"/>
                  </a:lnTo>
                  <a:lnTo>
                    <a:pt x="307" y="89"/>
                  </a:lnTo>
                  <a:lnTo>
                    <a:pt x="299" y="91"/>
                  </a:lnTo>
                  <a:lnTo>
                    <a:pt x="290" y="91"/>
                  </a:lnTo>
                  <a:lnTo>
                    <a:pt x="278" y="92"/>
                  </a:lnTo>
                  <a:lnTo>
                    <a:pt x="267" y="94"/>
                  </a:lnTo>
                  <a:lnTo>
                    <a:pt x="255" y="96"/>
                  </a:lnTo>
                  <a:lnTo>
                    <a:pt x="242" y="98"/>
                  </a:lnTo>
                  <a:lnTo>
                    <a:pt x="226" y="100"/>
                  </a:lnTo>
                  <a:lnTo>
                    <a:pt x="213" y="103"/>
                  </a:lnTo>
                  <a:lnTo>
                    <a:pt x="196" y="105"/>
                  </a:lnTo>
                  <a:lnTo>
                    <a:pt x="180" y="109"/>
                  </a:lnTo>
                  <a:lnTo>
                    <a:pt x="163" y="112"/>
                  </a:lnTo>
                  <a:lnTo>
                    <a:pt x="148" y="116"/>
                  </a:lnTo>
                  <a:lnTo>
                    <a:pt x="132" y="119"/>
                  </a:lnTo>
                  <a:lnTo>
                    <a:pt x="119" y="121"/>
                  </a:lnTo>
                  <a:lnTo>
                    <a:pt x="106" y="125"/>
                  </a:lnTo>
                  <a:lnTo>
                    <a:pt x="92" y="127"/>
                  </a:lnTo>
                  <a:lnTo>
                    <a:pt x="79" y="128"/>
                  </a:lnTo>
                  <a:lnTo>
                    <a:pt x="67" y="130"/>
                  </a:lnTo>
                  <a:lnTo>
                    <a:pt x="56" y="130"/>
                  </a:lnTo>
                  <a:lnTo>
                    <a:pt x="44" y="132"/>
                  </a:lnTo>
                  <a:lnTo>
                    <a:pt x="35" y="132"/>
                  </a:lnTo>
                  <a:lnTo>
                    <a:pt x="25" y="132"/>
                  </a:lnTo>
                  <a:lnTo>
                    <a:pt x="16" y="132"/>
                  </a:lnTo>
                  <a:lnTo>
                    <a:pt x="8" y="132"/>
                  </a:lnTo>
                  <a:lnTo>
                    <a:pt x="0" y="132"/>
                  </a:lnTo>
                  <a:lnTo>
                    <a:pt x="0" y="132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9"/>
            <p:cNvSpPr>
              <a:spLocks/>
            </p:cNvSpPr>
            <p:nvPr/>
          </p:nvSpPr>
          <p:spPr bwMode="auto">
            <a:xfrm>
              <a:off x="2687638" y="847725"/>
              <a:ext cx="319088" cy="90488"/>
            </a:xfrm>
            <a:custGeom>
              <a:avLst/>
              <a:gdLst>
                <a:gd name="T0" fmla="*/ 402 w 402"/>
                <a:gd name="T1" fmla="*/ 37 h 113"/>
                <a:gd name="T2" fmla="*/ 394 w 402"/>
                <a:gd name="T3" fmla="*/ 43 h 113"/>
                <a:gd name="T4" fmla="*/ 389 w 402"/>
                <a:gd name="T5" fmla="*/ 47 h 113"/>
                <a:gd name="T6" fmla="*/ 379 w 402"/>
                <a:gd name="T7" fmla="*/ 48 h 113"/>
                <a:gd name="T8" fmla="*/ 370 w 402"/>
                <a:gd name="T9" fmla="*/ 52 h 113"/>
                <a:gd name="T10" fmla="*/ 356 w 402"/>
                <a:gd name="T11" fmla="*/ 54 h 113"/>
                <a:gd name="T12" fmla="*/ 343 w 402"/>
                <a:gd name="T13" fmla="*/ 56 h 113"/>
                <a:gd name="T14" fmla="*/ 324 w 402"/>
                <a:gd name="T15" fmla="*/ 61 h 113"/>
                <a:gd name="T16" fmla="*/ 299 w 402"/>
                <a:gd name="T17" fmla="*/ 66 h 113"/>
                <a:gd name="T18" fmla="*/ 266 w 402"/>
                <a:gd name="T19" fmla="*/ 72 h 113"/>
                <a:gd name="T20" fmla="*/ 226 w 402"/>
                <a:gd name="T21" fmla="*/ 79 h 113"/>
                <a:gd name="T22" fmla="*/ 180 w 402"/>
                <a:gd name="T23" fmla="*/ 86 h 113"/>
                <a:gd name="T24" fmla="*/ 126 w 402"/>
                <a:gd name="T25" fmla="*/ 93 h 113"/>
                <a:gd name="T26" fmla="*/ 67 w 402"/>
                <a:gd name="T27" fmla="*/ 102 h 113"/>
                <a:gd name="T28" fmla="*/ 0 w 402"/>
                <a:gd name="T29" fmla="*/ 113 h 113"/>
                <a:gd name="T30" fmla="*/ 5 w 402"/>
                <a:gd name="T31" fmla="*/ 66 h 113"/>
                <a:gd name="T32" fmla="*/ 21 w 402"/>
                <a:gd name="T33" fmla="*/ 65 h 113"/>
                <a:gd name="T34" fmla="*/ 40 w 402"/>
                <a:gd name="T35" fmla="*/ 63 h 113"/>
                <a:gd name="T36" fmla="*/ 63 w 402"/>
                <a:gd name="T37" fmla="*/ 61 h 113"/>
                <a:gd name="T38" fmla="*/ 88 w 402"/>
                <a:gd name="T39" fmla="*/ 56 h 113"/>
                <a:gd name="T40" fmla="*/ 117 w 402"/>
                <a:gd name="T41" fmla="*/ 50 h 113"/>
                <a:gd name="T42" fmla="*/ 147 w 402"/>
                <a:gd name="T43" fmla="*/ 43 h 113"/>
                <a:gd name="T44" fmla="*/ 182 w 402"/>
                <a:gd name="T45" fmla="*/ 36 h 113"/>
                <a:gd name="T46" fmla="*/ 220 w 402"/>
                <a:gd name="T47" fmla="*/ 27 h 113"/>
                <a:gd name="T48" fmla="*/ 253 w 402"/>
                <a:gd name="T49" fmla="*/ 19 h 113"/>
                <a:gd name="T50" fmla="*/ 281 w 402"/>
                <a:gd name="T51" fmla="*/ 14 h 113"/>
                <a:gd name="T52" fmla="*/ 306 w 402"/>
                <a:gd name="T53" fmla="*/ 9 h 113"/>
                <a:gd name="T54" fmla="*/ 325 w 402"/>
                <a:gd name="T55" fmla="*/ 5 h 113"/>
                <a:gd name="T56" fmla="*/ 343 w 402"/>
                <a:gd name="T57" fmla="*/ 3 h 113"/>
                <a:gd name="T58" fmla="*/ 352 w 402"/>
                <a:gd name="T59" fmla="*/ 1 h 113"/>
                <a:gd name="T60" fmla="*/ 360 w 402"/>
                <a:gd name="T61" fmla="*/ 0 h 113"/>
                <a:gd name="T62" fmla="*/ 362 w 402"/>
                <a:gd name="T63" fmla="*/ 0 h 113"/>
                <a:gd name="T64" fmla="*/ 370 w 402"/>
                <a:gd name="T65" fmla="*/ 3 h 113"/>
                <a:gd name="T66" fmla="*/ 375 w 402"/>
                <a:gd name="T67" fmla="*/ 7 h 113"/>
                <a:gd name="T68" fmla="*/ 383 w 402"/>
                <a:gd name="T69" fmla="*/ 10 h 113"/>
                <a:gd name="T70" fmla="*/ 393 w 402"/>
                <a:gd name="T71" fmla="*/ 14 h 113"/>
                <a:gd name="T72" fmla="*/ 398 w 402"/>
                <a:gd name="T73" fmla="*/ 21 h 113"/>
                <a:gd name="T74" fmla="*/ 400 w 402"/>
                <a:gd name="T75" fmla="*/ 28 h 113"/>
                <a:gd name="T76" fmla="*/ 402 w 402"/>
                <a:gd name="T77" fmla="*/ 3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2" h="113">
                  <a:moveTo>
                    <a:pt x="402" y="36"/>
                  </a:moveTo>
                  <a:lnTo>
                    <a:pt x="402" y="37"/>
                  </a:lnTo>
                  <a:lnTo>
                    <a:pt x="398" y="41"/>
                  </a:lnTo>
                  <a:lnTo>
                    <a:pt x="394" y="43"/>
                  </a:lnTo>
                  <a:lnTo>
                    <a:pt x="391" y="45"/>
                  </a:lnTo>
                  <a:lnTo>
                    <a:pt x="389" y="47"/>
                  </a:lnTo>
                  <a:lnTo>
                    <a:pt x="383" y="47"/>
                  </a:lnTo>
                  <a:lnTo>
                    <a:pt x="379" y="48"/>
                  </a:lnTo>
                  <a:lnTo>
                    <a:pt x="375" y="50"/>
                  </a:lnTo>
                  <a:lnTo>
                    <a:pt x="370" y="52"/>
                  </a:lnTo>
                  <a:lnTo>
                    <a:pt x="364" y="52"/>
                  </a:lnTo>
                  <a:lnTo>
                    <a:pt x="356" y="54"/>
                  </a:lnTo>
                  <a:lnTo>
                    <a:pt x="350" y="56"/>
                  </a:lnTo>
                  <a:lnTo>
                    <a:pt x="343" y="56"/>
                  </a:lnTo>
                  <a:lnTo>
                    <a:pt x="335" y="59"/>
                  </a:lnTo>
                  <a:lnTo>
                    <a:pt x="324" y="61"/>
                  </a:lnTo>
                  <a:lnTo>
                    <a:pt x="312" y="63"/>
                  </a:lnTo>
                  <a:lnTo>
                    <a:pt x="299" y="66"/>
                  </a:lnTo>
                  <a:lnTo>
                    <a:pt x="283" y="68"/>
                  </a:lnTo>
                  <a:lnTo>
                    <a:pt x="266" y="72"/>
                  </a:lnTo>
                  <a:lnTo>
                    <a:pt x="247" y="75"/>
                  </a:lnTo>
                  <a:lnTo>
                    <a:pt x="226" y="79"/>
                  </a:lnTo>
                  <a:lnTo>
                    <a:pt x="203" y="83"/>
                  </a:lnTo>
                  <a:lnTo>
                    <a:pt x="180" y="86"/>
                  </a:lnTo>
                  <a:lnTo>
                    <a:pt x="153" y="90"/>
                  </a:lnTo>
                  <a:lnTo>
                    <a:pt x="126" y="93"/>
                  </a:lnTo>
                  <a:lnTo>
                    <a:pt x="97" y="99"/>
                  </a:lnTo>
                  <a:lnTo>
                    <a:pt x="67" y="102"/>
                  </a:lnTo>
                  <a:lnTo>
                    <a:pt x="34" y="108"/>
                  </a:lnTo>
                  <a:lnTo>
                    <a:pt x="0" y="113"/>
                  </a:lnTo>
                  <a:lnTo>
                    <a:pt x="0" y="66"/>
                  </a:lnTo>
                  <a:lnTo>
                    <a:pt x="5" y="66"/>
                  </a:lnTo>
                  <a:lnTo>
                    <a:pt x="13" y="66"/>
                  </a:lnTo>
                  <a:lnTo>
                    <a:pt x="21" y="65"/>
                  </a:lnTo>
                  <a:lnTo>
                    <a:pt x="30" y="65"/>
                  </a:lnTo>
                  <a:lnTo>
                    <a:pt x="40" y="63"/>
                  </a:lnTo>
                  <a:lnTo>
                    <a:pt x="51" y="63"/>
                  </a:lnTo>
                  <a:lnTo>
                    <a:pt x="63" y="61"/>
                  </a:lnTo>
                  <a:lnTo>
                    <a:pt x="74" y="59"/>
                  </a:lnTo>
                  <a:lnTo>
                    <a:pt x="88" y="56"/>
                  </a:lnTo>
                  <a:lnTo>
                    <a:pt x="101" y="54"/>
                  </a:lnTo>
                  <a:lnTo>
                    <a:pt x="117" y="50"/>
                  </a:lnTo>
                  <a:lnTo>
                    <a:pt x="132" y="47"/>
                  </a:lnTo>
                  <a:lnTo>
                    <a:pt x="147" y="43"/>
                  </a:lnTo>
                  <a:lnTo>
                    <a:pt x="164" y="39"/>
                  </a:lnTo>
                  <a:lnTo>
                    <a:pt x="182" y="36"/>
                  </a:lnTo>
                  <a:lnTo>
                    <a:pt x="201" y="30"/>
                  </a:lnTo>
                  <a:lnTo>
                    <a:pt x="220" y="27"/>
                  </a:lnTo>
                  <a:lnTo>
                    <a:pt x="237" y="23"/>
                  </a:lnTo>
                  <a:lnTo>
                    <a:pt x="253" y="19"/>
                  </a:lnTo>
                  <a:lnTo>
                    <a:pt x="268" y="18"/>
                  </a:lnTo>
                  <a:lnTo>
                    <a:pt x="281" y="14"/>
                  </a:lnTo>
                  <a:lnTo>
                    <a:pt x="295" y="12"/>
                  </a:lnTo>
                  <a:lnTo>
                    <a:pt x="306" y="9"/>
                  </a:lnTo>
                  <a:lnTo>
                    <a:pt x="316" y="7"/>
                  </a:lnTo>
                  <a:lnTo>
                    <a:pt x="325" y="5"/>
                  </a:lnTo>
                  <a:lnTo>
                    <a:pt x="335" y="3"/>
                  </a:lnTo>
                  <a:lnTo>
                    <a:pt x="343" y="3"/>
                  </a:lnTo>
                  <a:lnTo>
                    <a:pt x="348" y="1"/>
                  </a:lnTo>
                  <a:lnTo>
                    <a:pt x="352" y="1"/>
                  </a:lnTo>
                  <a:lnTo>
                    <a:pt x="356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2" y="0"/>
                  </a:lnTo>
                  <a:lnTo>
                    <a:pt x="364" y="0"/>
                  </a:lnTo>
                  <a:lnTo>
                    <a:pt x="370" y="3"/>
                  </a:lnTo>
                  <a:lnTo>
                    <a:pt x="371" y="5"/>
                  </a:lnTo>
                  <a:lnTo>
                    <a:pt x="375" y="7"/>
                  </a:lnTo>
                  <a:lnTo>
                    <a:pt x="379" y="9"/>
                  </a:lnTo>
                  <a:lnTo>
                    <a:pt x="383" y="10"/>
                  </a:lnTo>
                  <a:lnTo>
                    <a:pt x="389" y="12"/>
                  </a:lnTo>
                  <a:lnTo>
                    <a:pt x="393" y="14"/>
                  </a:lnTo>
                  <a:lnTo>
                    <a:pt x="396" y="18"/>
                  </a:lnTo>
                  <a:lnTo>
                    <a:pt x="398" y="21"/>
                  </a:lnTo>
                  <a:lnTo>
                    <a:pt x="400" y="25"/>
                  </a:lnTo>
                  <a:lnTo>
                    <a:pt x="400" y="28"/>
                  </a:lnTo>
                  <a:lnTo>
                    <a:pt x="402" y="32"/>
                  </a:lnTo>
                  <a:lnTo>
                    <a:pt x="402" y="36"/>
                  </a:lnTo>
                  <a:lnTo>
                    <a:pt x="402" y="36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0"/>
            <p:cNvSpPr>
              <a:spLocks/>
            </p:cNvSpPr>
            <p:nvPr/>
          </p:nvSpPr>
          <p:spPr bwMode="auto">
            <a:xfrm>
              <a:off x="2797176" y="900113"/>
              <a:ext cx="539750" cy="269875"/>
            </a:xfrm>
            <a:custGeom>
              <a:avLst/>
              <a:gdLst>
                <a:gd name="T0" fmla="*/ 481 w 680"/>
                <a:gd name="T1" fmla="*/ 339 h 339"/>
                <a:gd name="T2" fmla="*/ 458 w 680"/>
                <a:gd name="T3" fmla="*/ 337 h 339"/>
                <a:gd name="T4" fmla="*/ 439 w 680"/>
                <a:gd name="T5" fmla="*/ 332 h 339"/>
                <a:gd name="T6" fmla="*/ 419 w 680"/>
                <a:gd name="T7" fmla="*/ 325 h 339"/>
                <a:gd name="T8" fmla="*/ 408 w 680"/>
                <a:gd name="T9" fmla="*/ 318 h 339"/>
                <a:gd name="T10" fmla="*/ 400 w 680"/>
                <a:gd name="T11" fmla="*/ 312 h 339"/>
                <a:gd name="T12" fmla="*/ 391 w 680"/>
                <a:gd name="T13" fmla="*/ 305 h 339"/>
                <a:gd name="T14" fmla="*/ 379 w 680"/>
                <a:gd name="T15" fmla="*/ 298 h 339"/>
                <a:gd name="T16" fmla="*/ 364 w 680"/>
                <a:gd name="T17" fmla="*/ 287 h 339"/>
                <a:gd name="T18" fmla="*/ 347 w 680"/>
                <a:gd name="T19" fmla="*/ 274 h 339"/>
                <a:gd name="T20" fmla="*/ 325 w 680"/>
                <a:gd name="T21" fmla="*/ 260 h 339"/>
                <a:gd name="T22" fmla="*/ 302 w 680"/>
                <a:gd name="T23" fmla="*/ 242 h 339"/>
                <a:gd name="T24" fmla="*/ 276 w 680"/>
                <a:gd name="T25" fmla="*/ 224 h 339"/>
                <a:gd name="T26" fmla="*/ 249 w 680"/>
                <a:gd name="T27" fmla="*/ 204 h 339"/>
                <a:gd name="T28" fmla="*/ 216 w 680"/>
                <a:gd name="T29" fmla="*/ 181 h 339"/>
                <a:gd name="T30" fmla="*/ 184 w 680"/>
                <a:gd name="T31" fmla="*/ 155 h 339"/>
                <a:gd name="T32" fmla="*/ 147 w 680"/>
                <a:gd name="T33" fmla="*/ 128 h 339"/>
                <a:gd name="T34" fmla="*/ 107 w 680"/>
                <a:gd name="T35" fmla="*/ 99 h 339"/>
                <a:gd name="T36" fmla="*/ 67 w 680"/>
                <a:gd name="T37" fmla="*/ 67 h 339"/>
                <a:gd name="T38" fmla="*/ 23 w 680"/>
                <a:gd name="T39" fmla="*/ 33 h 339"/>
                <a:gd name="T40" fmla="*/ 36 w 680"/>
                <a:gd name="T41" fmla="*/ 0 h 339"/>
                <a:gd name="T42" fmla="*/ 49 w 680"/>
                <a:gd name="T43" fmla="*/ 11 h 339"/>
                <a:gd name="T44" fmla="*/ 65 w 680"/>
                <a:gd name="T45" fmla="*/ 22 h 339"/>
                <a:gd name="T46" fmla="*/ 86 w 680"/>
                <a:gd name="T47" fmla="*/ 36 h 339"/>
                <a:gd name="T48" fmla="*/ 109 w 680"/>
                <a:gd name="T49" fmla="*/ 51 h 339"/>
                <a:gd name="T50" fmla="*/ 136 w 680"/>
                <a:gd name="T51" fmla="*/ 67 h 339"/>
                <a:gd name="T52" fmla="*/ 166 w 680"/>
                <a:gd name="T53" fmla="*/ 83 h 339"/>
                <a:gd name="T54" fmla="*/ 199 w 680"/>
                <a:gd name="T55" fmla="*/ 103 h 339"/>
                <a:gd name="T56" fmla="*/ 237 w 680"/>
                <a:gd name="T57" fmla="*/ 123 h 339"/>
                <a:gd name="T58" fmla="*/ 314 w 680"/>
                <a:gd name="T59" fmla="*/ 163 h 339"/>
                <a:gd name="T60" fmla="*/ 391 w 680"/>
                <a:gd name="T61" fmla="*/ 197 h 339"/>
                <a:gd name="T62" fmla="*/ 465 w 680"/>
                <a:gd name="T63" fmla="*/ 222 h 339"/>
                <a:gd name="T64" fmla="*/ 538 w 680"/>
                <a:gd name="T65" fmla="*/ 242 h 339"/>
                <a:gd name="T66" fmla="*/ 573 w 680"/>
                <a:gd name="T67" fmla="*/ 249 h 339"/>
                <a:gd name="T68" fmla="*/ 601 w 680"/>
                <a:gd name="T69" fmla="*/ 256 h 339"/>
                <a:gd name="T70" fmla="*/ 626 w 680"/>
                <a:gd name="T71" fmla="*/ 264 h 339"/>
                <a:gd name="T72" fmla="*/ 646 w 680"/>
                <a:gd name="T73" fmla="*/ 269 h 339"/>
                <a:gd name="T74" fmla="*/ 661 w 680"/>
                <a:gd name="T75" fmla="*/ 273 h 339"/>
                <a:gd name="T76" fmla="*/ 672 w 680"/>
                <a:gd name="T77" fmla="*/ 278 h 339"/>
                <a:gd name="T78" fmla="*/ 678 w 680"/>
                <a:gd name="T79" fmla="*/ 280 h 339"/>
                <a:gd name="T80" fmla="*/ 680 w 680"/>
                <a:gd name="T81" fmla="*/ 283 h 339"/>
                <a:gd name="T82" fmla="*/ 680 w 680"/>
                <a:gd name="T83" fmla="*/ 285 h 339"/>
                <a:gd name="T84" fmla="*/ 676 w 680"/>
                <a:gd name="T85" fmla="*/ 287 h 339"/>
                <a:gd name="T86" fmla="*/ 670 w 680"/>
                <a:gd name="T87" fmla="*/ 291 h 339"/>
                <a:gd name="T88" fmla="*/ 663 w 680"/>
                <a:gd name="T89" fmla="*/ 294 h 339"/>
                <a:gd name="T90" fmla="*/ 653 w 680"/>
                <a:gd name="T91" fmla="*/ 298 h 339"/>
                <a:gd name="T92" fmla="*/ 642 w 680"/>
                <a:gd name="T93" fmla="*/ 303 h 339"/>
                <a:gd name="T94" fmla="*/ 628 w 680"/>
                <a:gd name="T95" fmla="*/ 309 h 339"/>
                <a:gd name="T96" fmla="*/ 611 w 680"/>
                <a:gd name="T97" fmla="*/ 314 h 339"/>
                <a:gd name="T98" fmla="*/ 577 w 680"/>
                <a:gd name="T99" fmla="*/ 323 h 339"/>
                <a:gd name="T100" fmla="*/ 546 w 680"/>
                <a:gd name="T101" fmla="*/ 330 h 339"/>
                <a:gd name="T102" fmla="*/ 517 w 680"/>
                <a:gd name="T103" fmla="*/ 336 h 339"/>
                <a:gd name="T104" fmla="*/ 492 w 680"/>
                <a:gd name="T105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0" h="339">
                  <a:moveTo>
                    <a:pt x="492" y="339"/>
                  </a:moveTo>
                  <a:lnTo>
                    <a:pt x="481" y="339"/>
                  </a:lnTo>
                  <a:lnTo>
                    <a:pt x="469" y="339"/>
                  </a:lnTo>
                  <a:lnTo>
                    <a:pt x="458" y="337"/>
                  </a:lnTo>
                  <a:lnTo>
                    <a:pt x="448" y="336"/>
                  </a:lnTo>
                  <a:lnTo>
                    <a:pt x="439" y="332"/>
                  </a:lnTo>
                  <a:lnTo>
                    <a:pt x="429" y="328"/>
                  </a:lnTo>
                  <a:lnTo>
                    <a:pt x="419" y="325"/>
                  </a:lnTo>
                  <a:lnTo>
                    <a:pt x="410" y="319"/>
                  </a:lnTo>
                  <a:lnTo>
                    <a:pt x="408" y="318"/>
                  </a:lnTo>
                  <a:lnTo>
                    <a:pt x="404" y="316"/>
                  </a:lnTo>
                  <a:lnTo>
                    <a:pt x="400" y="312"/>
                  </a:lnTo>
                  <a:lnTo>
                    <a:pt x="396" y="309"/>
                  </a:lnTo>
                  <a:lnTo>
                    <a:pt x="391" y="305"/>
                  </a:lnTo>
                  <a:lnTo>
                    <a:pt x="385" y="301"/>
                  </a:lnTo>
                  <a:lnTo>
                    <a:pt x="379" y="298"/>
                  </a:lnTo>
                  <a:lnTo>
                    <a:pt x="371" y="292"/>
                  </a:lnTo>
                  <a:lnTo>
                    <a:pt x="364" y="287"/>
                  </a:lnTo>
                  <a:lnTo>
                    <a:pt x="354" y="280"/>
                  </a:lnTo>
                  <a:lnTo>
                    <a:pt x="347" y="274"/>
                  </a:lnTo>
                  <a:lnTo>
                    <a:pt x="335" y="267"/>
                  </a:lnTo>
                  <a:lnTo>
                    <a:pt x="325" y="260"/>
                  </a:lnTo>
                  <a:lnTo>
                    <a:pt x="314" y="251"/>
                  </a:lnTo>
                  <a:lnTo>
                    <a:pt x="302" y="242"/>
                  </a:lnTo>
                  <a:lnTo>
                    <a:pt x="289" y="233"/>
                  </a:lnTo>
                  <a:lnTo>
                    <a:pt x="276" y="224"/>
                  </a:lnTo>
                  <a:lnTo>
                    <a:pt x="262" y="213"/>
                  </a:lnTo>
                  <a:lnTo>
                    <a:pt x="249" y="204"/>
                  </a:lnTo>
                  <a:lnTo>
                    <a:pt x="233" y="191"/>
                  </a:lnTo>
                  <a:lnTo>
                    <a:pt x="216" y="181"/>
                  </a:lnTo>
                  <a:lnTo>
                    <a:pt x="201" y="168"/>
                  </a:lnTo>
                  <a:lnTo>
                    <a:pt x="184" y="155"/>
                  </a:lnTo>
                  <a:lnTo>
                    <a:pt x="164" y="143"/>
                  </a:lnTo>
                  <a:lnTo>
                    <a:pt x="147" y="128"/>
                  </a:lnTo>
                  <a:lnTo>
                    <a:pt x="128" y="114"/>
                  </a:lnTo>
                  <a:lnTo>
                    <a:pt x="107" y="99"/>
                  </a:lnTo>
                  <a:lnTo>
                    <a:pt x="88" y="83"/>
                  </a:lnTo>
                  <a:lnTo>
                    <a:pt x="67" y="67"/>
                  </a:lnTo>
                  <a:lnTo>
                    <a:pt x="44" y="51"/>
                  </a:lnTo>
                  <a:lnTo>
                    <a:pt x="23" y="33"/>
                  </a:lnTo>
                  <a:lnTo>
                    <a:pt x="0" y="17"/>
                  </a:lnTo>
                  <a:lnTo>
                    <a:pt x="36" y="0"/>
                  </a:lnTo>
                  <a:lnTo>
                    <a:pt x="42" y="6"/>
                  </a:lnTo>
                  <a:lnTo>
                    <a:pt x="49" y="11"/>
                  </a:lnTo>
                  <a:lnTo>
                    <a:pt x="57" y="17"/>
                  </a:lnTo>
                  <a:lnTo>
                    <a:pt x="65" y="22"/>
                  </a:lnTo>
                  <a:lnTo>
                    <a:pt x="74" y="29"/>
                  </a:lnTo>
                  <a:lnTo>
                    <a:pt x="86" y="36"/>
                  </a:lnTo>
                  <a:lnTo>
                    <a:pt x="97" y="44"/>
                  </a:lnTo>
                  <a:lnTo>
                    <a:pt x="109" y="51"/>
                  </a:lnTo>
                  <a:lnTo>
                    <a:pt x="122" y="58"/>
                  </a:lnTo>
                  <a:lnTo>
                    <a:pt x="136" y="67"/>
                  </a:lnTo>
                  <a:lnTo>
                    <a:pt x="149" y="74"/>
                  </a:lnTo>
                  <a:lnTo>
                    <a:pt x="166" y="83"/>
                  </a:lnTo>
                  <a:lnTo>
                    <a:pt x="182" y="94"/>
                  </a:lnTo>
                  <a:lnTo>
                    <a:pt x="199" y="103"/>
                  </a:lnTo>
                  <a:lnTo>
                    <a:pt x="218" y="114"/>
                  </a:lnTo>
                  <a:lnTo>
                    <a:pt x="237" y="123"/>
                  </a:lnTo>
                  <a:lnTo>
                    <a:pt x="276" y="145"/>
                  </a:lnTo>
                  <a:lnTo>
                    <a:pt x="314" y="163"/>
                  </a:lnTo>
                  <a:lnTo>
                    <a:pt x="352" y="181"/>
                  </a:lnTo>
                  <a:lnTo>
                    <a:pt x="391" y="197"/>
                  </a:lnTo>
                  <a:lnTo>
                    <a:pt x="429" y="211"/>
                  </a:lnTo>
                  <a:lnTo>
                    <a:pt x="465" y="222"/>
                  </a:lnTo>
                  <a:lnTo>
                    <a:pt x="502" y="233"/>
                  </a:lnTo>
                  <a:lnTo>
                    <a:pt x="538" y="242"/>
                  </a:lnTo>
                  <a:lnTo>
                    <a:pt x="555" y="246"/>
                  </a:lnTo>
                  <a:lnTo>
                    <a:pt x="573" y="249"/>
                  </a:lnTo>
                  <a:lnTo>
                    <a:pt x="588" y="253"/>
                  </a:lnTo>
                  <a:lnTo>
                    <a:pt x="601" y="256"/>
                  </a:lnTo>
                  <a:lnTo>
                    <a:pt x="613" y="260"/>
                  </a:lnTo>
                  <a:lnTo>
                    <a:pt x="626" y="264"/>
                  </a:lnTo>
                  <a:lnTo>
                    <a:pt x="636" y="265"/>
                  </a:lnTo>
                  <a:lnTo>
                    <a:pt x="646" y="269"/>
                  </a:lnTo>
                  <a:lnTo>
                    <a:pt x="653" y="271"/>
                  </a:lnTo>
                  <a:lnTo>
                    <a:pt x="661" y="273"/>
                  </a:lnTo>
                  <a:lnTo>
                    <a:pt x="667" y="276"/>
                  </a:lnTo>
                  <a:lnTo>
                    <a:pt x="672" y="278"/>
                  </a:lnTo>
                  <a:lnTo>
                    <a:pt x="676" y="280"/>
                  </a:lnTo>
                  <a:lnTo>
                    <a:pt x="678" y="280"/>
                  </a:lnTo>
                  <a:lnTo>
                    <a:pt x="680" y="282"/>
                  </a:lnTo>
                  <a:lnTo>
                    <a:pt x="680" y="283"/>
                  </a:lnTo>
                  <a:lnTo>
                    <a:pt x="680" y="283"/>
                  </a:lnTo>
                  <a:lnTo>
                    <a:pt x="680" y="285"/>
                  </a:lnTo>
                  <a:lnTo>
                    <a:pt x="678" y="287"/>
                  </a:lnTo>
                  <a:lnTo>
                    <a:pt x="676" y="287"/>
                  </a:lnTo>
                  <a:lnTo>
                    <a:pt x="674" y="289"/>
                  </a:lnTo>
                  <a:lnTo>
                    <a:pt x="670" y="291"/>
                  </a:lnTo>
                  <a:lnTo>
                    <a:pt x="667" y="292"/>
                  </a:lnTo>
                  <a:lnTo>
                    <a:pt x="663" y="294"/>
                  </a:lnTo>
                  <a:lnTo>
                    <a:pt x="659" y="296"/>
                  </a:lnTo>
                  <a:lnTo>
                    <a:pt x="653" y="298"/>
                  </a:lnTo>
                  <a:lnTo>
                    <a:pt x="647" y="301"/>
                  </a:lnTo>
                  <a:lnTo>
                    <a:pt x="642" y="303"/>
                  </a:lnTo>
                  <a:lnTo>
                    <a:pt x="634" y="305"/>
                  </a:lnTo>
                  <a:lnTo>
                    <a:pt x="628" y="309"/>
                  </a:lnTo>
                  <a:lnTo>
                    <a:pt x="621" y="310"/>
                  </a:lnTo>
                  <a:lnTo>
                    <a:pt x="611" y="314"/>
                  </a:lnTo>
                  <a:lnTo>
                    <a:pt x="594" y="319"/>
                  </a:lnTo>
                  <a:lnTo>
                    <a:pt x="577" y="323"/>
                  </a:lnTo>
                  <a:lnTo>
                    <a:pt x="561" y="327"/>
                  </a:lnTo>
                  <a:lnTo>
                    <a:pt x="546" y="330"/>
                  </a:lnTo>
                  <a:lnTo>
                    <a:pt x="531" y="334"/>
                  </a:lnTo>
                  <a:lnTo>
                    <a:pt x="517" y="336"/>
                  </a:lnTo>
                  <a:lnTo>
                    <a:pt x="506" y="337"/>
                  </a:lnTo>
                  <a:lnTo>
                    <a:pt x="492" y="339"/>
                  </a:lnTo>
                  <a:lnTo>
                    <a:pt x="492" y="339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1"/>
            <p:cNvSpPr>
              <a:spLocks/>
            </p:cNvSpPr>
            <p:nvPr/>
          </p:nvSpPr>
          <p:spPr bwMode="auto">
            <a:xfrm>
              <a:off x="2649538" y="1143000"/>
              <a:ext cx="80963" cy="274638"/>
            </a:xfrm>
            <a:custGeom>
              <a:avLst/>
              <a:gdLst>
                <a:gd name="T0" fmla="*/ 28 w 101"/>
                <a:gd name="T1" fmla="*/ 117 h 346"/>
                <a:gd name="T2" fmla="*/ 27 w 101"/>
                <a:gd name="T3" fmla="*/ 101 h 346"/>
                <a:gd name="T4" fmla="*/ 25 w 101"/>
                <a:gd name="T5" fmla="*/ 81 h 346"/>
                <a:gd name="T6" fmla="*/ 19 w 101"/>
                <a:gd name="T7" fmla="*/ 61 h 346"/>
                <a:gd name="T8" fmla="*/ 15 w 101"/>
                <a:gd name="T9" fmla="*/ 47 h 346"/>
                <a:gd name="T10" fmla="*/ 7 w 101"/>
                <a:gd name="T11" fmla="*/ 39 h 346"/>
                <a:gd name="T12" fmla="*/ 4 w 101"/>
                <a:gd name="T13" fmla="*/ 30 h 346"/>
                <a:gd name="T14" fmla="*/ 0 w 101"/>
                <a:gd name="T15" fmla="*/ 21 h 346"/>
                <a:gd name="T16" fmla="*/ 0 w 101"/>
                <a:gd name="T17" fmla="*/ 12 h 346"/>
                <a:gd name="T18" fmla="*/ 4 w 101"/>
                <a:gd name="T19" fmla="*/ 5 h 346"/>
                <a:gd name="T20" fmla="*/ 7 w 101"/>
                <a:gd name="T21" fmla="*/ 2 h 346"/>
                <a:gd name="T22" fmla="*/ 13 w 101"/>
                <a:gd name="T23" fmla="*/ 0 h 346"/>
                <a:gd name="T24" fmla="*/ 21 w 101"/>
                <a:gd name="T25" fmla="*/ 0 h 346"/>
                <a:gd name="T26" fmla="*/ 30 w 101"/>
                <a:gd name="T27" fmla="*/ 0 h 346"/>
                <a:gd name="T28" fmla="*/ 44 w 101"/>
                <a:gd name="T29" fmla="*/ 0 h 346"/>
                <a:gd name="T30" fmla="*/ 59 w 101"/>
                <a:gd name="T31" fmla="*/ 2 h 346"/>
                <a:gd name="T32" fmla="*/ 74 w 101"/>
                <a:gd name="T33" fmla="*/ 5 h 346"/>
                <a:gd name="T34" fmla="*/ 84 w 101"/>
                <a:gd name="T35" fmla="*/ 65 h 346"/>
                <a:gd name="T36" fmla="*/ 92 w 101"/>
                <a:gd name="T37" fmla="*/ 178 h 346"/>
                <a:gd name="T38" fmla="*/ 97 w 101"/>
                <a:gd name="T39" fmla="*/ 232 h 346"/>
                <a:gd name="T40" fmla="*/ 99 w 101"/>
                <a:gd name="T41" fmla="*/ 259 h 346"/>
                <a:gd name="T42" fmla="*/ 99 w 101"/>
                <a:gd name="T43" fmla="*/ 283 h 346"/>
                <a:gd name="T44" fmla="*/ 101 w 101"/>
                <a:gd name="T45" fmla="*/ 303 h 346"/>
                <a:gd name="T46" fmla="*/ 99 w 101"/>
                <a:gd name="T47" fmla="*/ 319 h 346"/>
                <a:gd name="T48" fmla="*/ 99 w 101"/>
                <a:gd name="T49" fmla="*/ 330 h 346"/>
                <a:gd name="T50" fmla="*/ 97 w 101"/>
                <a:gd name="T51" fmla="*/ 339 h 346"/>
                <a:gd name="T52" fmla="*/ 94 w 101"/>
                <a:gd name="T53" fmla="*/ 344 h 346"/>
                <a:gd name="T54" fmla="*/ 88 w 101"/>
                <a:gd name="T55" fmla="*/ 346 h 346"/>
                <a:gd name="T56" fmla="*/ 84 w 101"/>
                <a:gd name="T57" fmla="*/ 344 h 346"/>
                <a:gd name="T58" fmla="*/ 78 w 101"/>
                <a:gd name="T59" fmla="*/ 341 h 346"/>
                <a:gd name="T60" fmla="*/ 74 w 101"/>
                <a:gd name="T61" fmla="*/ 335 h 346"/>
                <a:gd name="T62" fmla="*/ 71 w 101"/>
                <a:gd name="T63" fmla="*/ 326 h 346"/>
                <a:gd name="T64" fmla="*/ 67 w 101"/>
                <a:gd name="T65" fmla="*/ 315 h 346"/>
                <a:gd name="T66" fmla="*/ 63 w 101"/>
                <a:gd name="T67" fmla="*/ 303 h 346"/>
                <a:gd name="T68" fmla="*/ 61 w 101"/>
                <a:gd name="T69" fmla="*/ 286 h 346"/>
                <a:gd name="T70" fmla="*/ 57 w 101"/>
                <a:gd name="T71" fmla="*/ 268 h 346"/>
                <a:gd name="T72" fmla="*/ 48 w 101"/>
                <a:gd name="T73" fmla="*/ 231 h 346"/>
                <a:gd name="T74" fmla="*/ 34 w 101"/>
                <a:gd name="T75" fmla="*/ 160 h 346"/>
                <a:gd name="T76" fmla="*/ 28 w 101"/>
                <a:gd name="T77" fmla="*/ 124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1" h="346">
                  <a:moveTo>
                    <a:pt x="28" y="124"/>
                  </a:moveTo>
                  <a:lnTo>
                    <a:pt x="28" y="117"/>
                  </a:lnTo>
                  <a:lnTo>
                    <a:pt x="28" y="108"/>
                  </a:lnTo>
                  <a:lnTo>
                    <a:pt x="27" y="101"/>
                  </a:lnTo>
                  <a:lnTo>
                    <a:pt x="27" y="94"/>
                  </a:lnTo>
                  <a:lnTo>
                    <a:pt x="25" y="81"/>
                  </a:lnTo>
                  <a:lnTo>
                    <a:pt x="23" y="70"/>
                  </a:lnTo>
                  <a:lnTo>
                    <a:pt x="19" y="61"/>
                  </a:lnTo>
                  <a:lnTo>
                    <a:pt x="17" y="54"/>
                  </a:lnTo>
                  <a:lnTo>
                    <a:pt x="15" y="47"/>
                  </a:lnTo>
                  <a:lnTo>
                    <a:pt x="11" y="43"/>
                  </a:lnTo>
                  <a:lnTo>
                    <a:pt x="7" y="39"/>
                  </a:lnTo>
                  <a:lnTo>
                    <a:pt x="5" y="34"/>
                  </a:lnTo>
                  <a:lnTo>
                    <a:pt x="4" y="30"/>
                  </a:lnTo>
                  <a:lnTo>
                    <a:pt x="2" y="27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2" y="7"/>
                  </a:lnTo>
                  <a:lnTo>
                    <a:pt x="4" y="5"/>
                  </a:lnTo>
                  <a:lnTo>
                    <a:pt x="5" y="3"/>
                  </a:lnTo>
                  <a:lnTo>
                    <a:pt x="7" y="2"/>
                  </a:lnTo>
                  <a:lnTo>
                    <a:pt x="9" y="2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44" y="0"/>
                  </a:lnTo>
                  <a:lnTo>
                    <a:pt x="51" y="2"/>
                  </a:lnTo>
                  <a:lnTo>
                    <a:pt x="59" y="2"/>
                  </a:lnTo>
                  <a:lnTo>
                    <a:pt x="67" y="3"/>
                  </a:lnTo>
                  <a:lnTo>
                    <a:pt x="74" y="5"/>
                  </a:lnTo>
                  <a:lnTo>
                    <a:pt x="84" y="7"/>
                  </a:lnTo>
                  <a:lnTo>
                    <a:pt x="84" y="65"/>
                  </a:lnTo>
                  <a:lnTo>
                    <a:pt x="88" y="122"/>
                  </a:lnTo>
                  <a:lnTo>
                    <a:pt x="92" y="178"/>
                  </a:lnTo>
                  <a:lnTo>
                    <a:pt x="96" y="205"/>
                  </a:lnTo>
                  <a:lnTo>
                    <a:pt x="97" y="232"/>
                  </a:lnTo>
                  <a:lnTo>
                    <a:pt x="99" y="247"/>
                  </a:lnTo>
                  <a:lnTo>
                    <a:pt x="99" y="259"/>
                  </a:lnTo>
                  <a:lnTo>
                    <a:pt x="99" y="272"/>
                  </a:lnTo>
                  <a:lnTo>
                    <a:pt x="99" y="283"/>
                  </a:lnTo>
                  <a:lnTo>
                    <a:pt x="101" y="294"/>
                  </a:lnTo>
                  <a:lnTo>
                    <a:pt x="101" y="303"/>
                  </a:lnTo>
                  <a:lnTo>
                    <a:pt x="101" y="312"/>
                  </a:lnTo>
                  <a:lnTo>
                    <a:pt x="99" y="319"/>
                  </a:lnTo>
                  <a:lnTo>
                    <a:pt x="99" y="324"/>
                  </a:lnTo>
                  <a:lnTo>
                    <a:pt x="99" y="330"/>
                  </a:lnTo>
                  <a:lnTo>
                    <a:pt x="97" y="335"/>
                  </a:lnTo>
                  <a:lnTo>
                    <a:pt x="97" y="339"/>
                  </a:lnTo>
                  <a:lnTo>
                    <a:pt x="96" y="342"/>
                  </a:lnTo>
                  <a:lnTo>
                    <a:pt x="94" y="344"/>
                  </a:lnTo>
                  <a:lnTo>
                    <a:pt x="92" y="346"/>
                  </a:lnTo>
                  <a:lnTo>
                    <a:pt x="88" y="346"/>
                  </a:lnTo>
                  <a:lnTo>
                    <a:pt x="86" y="346"/>
                  </a:lnTo>
                  <a:lnTo>
                    <a:pt x="84" y="344"/>
                  </a:lnTo>
                  <a:lnTo>
                    <a:pt x="82" y="342"/>
                  </a:lnTo>
                  <a:lnTo>
                    <a:pt x="78" y="341"/>
                  </a:lnTo>
                  <a:lnTo>
                    <a:pt x="76" y="339"/>
                  </a:lnTo>
                  <a:lnTo>
                    <a:pt x="74" y="335"/>
                  </a:lnTo>
                  <a:lnTo>
                    <a:pt x="73" y="332"/>
                  </a:lnTo>
                  <a:lnTo>
                    <a:pt x="71" y="326"/>
                  </a:lnTo>
                  <a:lnTo>
                    <a:pt x="69" y="321"/>
                  </a:lnTo>
                  <a:lnTo>
                    <a:pt x="67" y="315"/>
                  </a:lnTo>
                  <a:lnTo>
                    <a:pt x="65" y="310"/>
                  </a:lnTo>
                  <a:lnTo>
                    <a:pt x="63" y="303"/>
                  </a:lnTo>
                  <a:lnTo>
                    <a:pt x="61" y="295"/>
                  </a:lnTo>
                  <a:lnTo>
                    <a:pt x="61" y="286"/>
                  </a:lnTo>
                  <a:lnTo>
                    <a:pt x="59" y="277"/>
                  </a:lnTo>
                  <a:lnTo>
                    <a:pt x="57" y="268"/>
                  </a:lnTo>
                  <a:lnTo>
                    <a:pt x="51" y="250"/>
                  </a:lnTo>
                  <a:lnTo>
                    <a:pt x="48" y="231"/>
                  </a:lnTo>
                  <a:lnTo>
                    <a:pt x="40" y="195"/>
                  </a:lnTo>
                  <a:lnTo>
                    <a:pt x="34" y="160"/>
                  </a:lnTo>
                  <a:lnTo>
                    <a:pt x="28" y="124"/>
                  </a:lnTo>
                  <a:lnTo>
                    <a:pt x="28" y="124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2"/>
            <p:cNvSpPr>
              <a:spLocks/>
            </p:cNvSpPr>
            <p:nvPr/>
          </p:nvSpPr>
          <p:spPr bwMode="auto">
            <a:xfrm>
              <a:off x="2687638" y="1100138"/>
              <a:ext cx="376238" cy="309563"/>
            </a:xfrm>
            <a:custGeom>
              <a:avLst/>
              <a:gdLst>
                <a:gd name="T0" fmla="*/ 475 w 475"/>
                <a:gd name="T1" fmla="*/ 104 h 389"/>
                <a:gd name="T2" fmla="*/ 469 w 475"/>
                <a:gd name="T3" fmla="*/ 115 h 389"/>
                <a:gd name="T4" fmla="*/ 458 w 475"/>
                <a:gd name="T5" fmla="*/ 122 h 389"/>
                <a:gd name="T6" fmla="*/ 448 w 475"/>
                <a:gd name="T7" fmla="*/ 131 h 389"/>
                <a:gd name="T8" fmla="*/ 437 w 475"/>
                <a:gd name="T9" fmla="*/ 149 h 389"/>
                <a:gd name="T10" fmla="*/ 425 w 475"/>
                <a:gd name="T11" fmla="*/ 175 h 389"/>
                <a:gd name="T12" fmla="*/ 410 w 475"/>
                <a:gd name="T13" fmla="*/ 205 h 389"/>
                <a:gd name="T14" fmla="*/ 394 w 475"/>
                <a:gd name="T15" fmla="*/ 247 h 389"/>
                <a:gd name="T16" fmla="*/ 377 w 475"/>
                <a:gd name="T17" fmla="*/ 292 h 389"/>
                <a:gd name="T18" fmla="*/ 364 w 475"/>
                <a:gd name="T19" fmla="*/ 330 h 389"/>
                <a:gd name="T20" fmla="*/ 352 w 475"/>
                <a:gd name="T21" fmla="*/ 358 h 389"/>
                <a:gd name="T22" fmla="*/ 345 w 475"/>
                <a:gd name="T23" fmla="*/ 378 h 389"/>
                <a:gd name="T24" fmla="*/ 341 w 475"/>
                <a:gd name="T25" fmla="*/ 387 h 389"/>
                <a:gd name="T26" fmla="*/ 337 w 475"/>
                <a:gd name="T27" fmla="*/ 389 h 389"/>
                <a:gd name="T28" fmla="*/ 327 w 475"/>
                <a:gd name="T29" fmla="*/ 384 h 389"/>
                <a:gd name="T30" fmla="*/ 318 w 475"/>
                <a:gd name="T31" fmla="*/ 371 h 389"/>
                <a:gd name="T32" fmla="*/ 316 w 475"/>
                <a:gd name="T33" fmla="*/ 358 h 389"/>
                <a:gd name="T34" fmla="*/ 318 w 475"/>
                <a:gd name="T35" fmla="*/ 349 h 389"/>
                <a:gd name="T36" fmla="*/ 322 w 475"/>
                <a:gd name="T37" fmla="*/ 330 h 389"/>
                <a:gd name="T38" fmla="*/ 325 w 475"/>
                <a:gd name="T39" fmla="*/ 303 h 389"/>
                <a:gd name="T40" fmla="*/ 333 w 475"/>
                <a:gd name="T41" fmla="*/ 263 h 389"/>
                <a:gd name="T42" fmla="*/ 343 w 475"/>
                <a:gd name="T43" fmla="*/ 209 h 389"/>
                <a:gd name="T44" fmla="*/ 350 w 475"/>
                <a:gd name="T45" fmla="*/ 169 h 389"/>
                <a:gd name="T46" fmla="*/ 354 w 475"/>
                <a:gd name="T47" fmla="*/ 142 h 389"/>
                <a:gd name="T48" fmla="*/ 356 w 475"/>
                <a:gd name="T49" fmla="*/ 121 h 389"/>
                <a:gd name="T50" fmla="*/ 358 w 475"/>
                <a:gd name="T51" fmla="*/ 102 h 389"/>
                <a:gd name="T52" fmla="*/ 358 w 475"/>
                <a:gd name="T53" fmla="*/ 88 h 389"/>
                <a:gd name="T54" fmla="*/ 356 w 475"/>
                <a:gd name="T55" fmla="*/ 81 h 389"/>
                <a:gd name="T56" fmla="*/ 348 w 475"/>
                <a:gd name="T57" fmla="*/ 77 h 389"/>
                <a:gd name="T58" fmla="*/ 337 w 475"/>
                <a:gd name="T59" fmla="*/ 75 h 389"/>
                <a:gd name="T60" fmla="*/ 318 w 475"/>
                <a:gd name="T61" fmla="*/ 74 h 389"/>
                <a:gd name="T62" fmla="*/ 295 w 475"/>
                <a:gd name="T63" fmla="*/ 75 h 389"/>
                <a:gd name="T64" fmla="*/ 264 w 475"/>
                <a:gd name="T65" fmla="*/ 77 h 389"/>
                <a:gd name="T66" fmla="*/ 228 w 475"/>
                <a:gd name="T67" fmla="*/ 81 h 389"/>
                <a:gd name="T68" fmla="*/ 186 w 475"/>
                <a:gd name="T69" fmla="*/ 86 h 389"/>
                <a:gd name="T70" fmla="*/ 136 w 475"/>
                <a:gd name="T71" fmla="*/ 92 h 389"/>
                <a:gd name="T72" fmla="*/ 82 w 475"/>
                <a:gd name="T73" fmla="*/ 99 h 389"/>
                <a:gd name="T74" fmla="*/ 21 w 475"/>
                <a:gd name="T75" fmla="*/ 108 h 389"/>
                <a:gd name="T76" fmla="*/ 23 w 475"/>
                <a:gd name="T77" fmla="*/ 61 h 389"/>
                <a:gd name="T78" fmla="*/ 90 w 475"/>
                <a:gd name="T79" fmla="*/ 57 h 389"/>
                <a:gd name="T80" fmla="*/ 147 w 475"/>
                <a:gd name="T81" fmla="*/ 48 h 389"/>
                <a:gd name="T82" fmla="*/ 195 w 475"/>
                <a:gd name="T83" fmla="*/ 41 h 389"/>
                <a:gd name="T84" fmla="*/ 235 w 475"/>
                <a:gd name="T85" fmla="*/ 36 h 389"/>
                <a:gd name="T86" fmla="*/ 270 w 475"/>
                <a:gd name="T87" fmla="*/ 30 h 389"/>
                <a:gd name="T88" fmla="*/ 297 w 475"/>
                <a:gd name="T89" fmla="*/ 23 h 389"/>
                <a:gd name="T90" fmla="*/ 316 w 475"/>
                <a:gd name="T91" fmla="*/ 16 h 389"/>
                <a:gd name="T92" fmla="*/ 329 w 475"/>
                <a:gd name="T93" fmla="*/ 5 h 389"/>
                <a:gd name="T94" fmla="*/ 347 w 475"/>
                <a:gd name="T95" fmla="*/ 0 h 389"/>
                <a:gd name="T96" fmla="*/ 362 w 475"/>
                <a:gd name="T97" fmla="*/ 3 h 389"/>
                <a:gd name="T98" fmla="*/ 385 w 475"/>
                <a:gd name="T99" fmla="*/ 18 h 389"/>
                <a:gd name="T100" fmla="*/ 421 w 475"/>
                <a:gd name="T101" fmla="*/ 39 h 389"/>
                <a:gd name="T102" fmla="*/ 454 w 475"/>
                <a:gd name="T103" fmla="*/ 66 h 389"/>
                <a:gd name="T104" fmla="*/ 471 w 475"/>
                <a:gd name="T105" fmla="*/ 88 h 389"/>
                <a:gd name="T106" fmla="*/ 475 w 475"/>
                <a:gd name="T107" fmla="*/ 9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75" h="389">
                  <a:moveTo>
                    <a:pt x="475" y="97"/>
                  </a:moveTo>
                  <a:lnTo>
                    <a:pt x="475" y="101"/>
                  </a:lnTo>
                  <a:lnTo>
                    <a:pt x="475" y="104"/>
                  </a:lnTo>
                  <a:lnTo>
                    <a:pt x="473" y="108"/>
                  </a:lnTo>
                  <a:lnTo>
                    <a:pt x="471" y="112"/>
                  </a:lnTo>
                  <a:lnTo>
                    <a:pt x="469" y="115"/>
                  </a:lnTo>
                  <a:lnTo>
                    <a:pt x="465" y="117"/>
                  </a:lnTo>
                  <a:lnTo>
                    <a:pt x="462" y="121"/>
                  </a:lnTo>
                  <a:lnTo>
                    <a:pt x="458" y="122"/>
                  </a:lnTo>
                  <a:lnTo>
                    <a:pt x="454" y="124"/>
                  </a:lnTo>
                  <a:lnTo>
                    <a:pt x="452" y="128"/>
                  </a:lnTo>
                  <a:lnTo>
                    <a:pt x="448" y="131"/>
                  </a:lnTo>
                  <a:lnTo>
                    <a:pt x="444" y="137"/>
                  </a:lnTo>
                  <a:lnTo>
                    <a:pt x="440" y="142"/>
                  </a:lnTo>
                  <a:lnTo>
                    <a:pt x="437" y="149"/>
                  </a:lnTo>
                  <a:lnTo>
                    <a:pt x="433" y="157"/>
                  </a:lnTo>
                  <a:lnTo>
                    <a:pt x="429" y="166"/>
                  </a:lnTo>
                  <a:lnTo>
                    <a:pt x="425" y="175"/>
                  </a:lnTo>
                  <a:lnTo>
                    <a:pt x="419" y="184"/>
                  </a:lnTo>
                  <a:lnTo>
                    <a:pt x="416" y="194"/>
                  </a:lnTo>
                  <a:lnTo>
                    <a:pt x="410" y="205"/>
                  </a:lnTo>
                  <a:lnTo>
                    <a:pt x="406" y="218"/>
                  </a:lnTo>
                  <a:lnTo>
                    <a:pt x="400" y="232"/>
                  </a:lnTo>
                  <a:lnTo>
                    <a:pt x="394" y="247"/>
                  </a:lnTo>
                  <a:lnTo>
                    <a:pt x="389" y="261"/>
                  </a:lnTo>
                  <a:lnTo>
                    <a:pt x="383" y="277"/>
                  </a:lnTo>
                  <a:lnTo>
                    <a:pt x="377" y="292"/>
                  </a:lnTo>
                  <a:lnTo>
                    <a:pt x="371" y="306"/>
                  </a:lnTo>
                  <a:lnTo>
                    <a:pt x="368" y="319"/>
                  </a:lnTo>
                  <a:lnTo>
                    <a:pt x="364" y="330"/>
                  </a:lnTo>
                  <a:lnTo>
                    <a:pt x="360" y="340"/>
                  </a:lnTo>
                  <a:lnTo>
                    <a:pt x="356" y="349"/>
                  </a:lnTo>
                  <a:lnTo>
                    <a:pt x="352" y="358"/>
                  </a:lnTo>
                  <a:lnTo>
                    <a:pt x="350" y="366"/>
                  </a:lnTo>
                  <a:lnTo>
                    <a:pt x="348" y="373"/>
                  </a:lnTo>
                  <a:lnTo>
                    <a:pt x="345" y="378"/>
                  </a:lnTo>
                  <a:lnTo>
                    <a:pt x="343" y="382"/>
                  </a:lnTo>
                  <a:lnTo>
                    <a:pt x="341" y="386"/>
                  </a:lnTo>
                  <a:lnTo>
                    <a:pt x="341" y="387"/>
                  </a:lnTo>
                  <a:lnTo>
                    <a:pt x="339" y="389"/>
                  </a:lnTo>
                  <a:lnTo>
                    <a:pt x="339" y="389"/>
                  </a:lnTo>
                  <a:lnTo>
                    <a:pt x="337" y="389"/>
                  </a:lnTo>
                  <a:lnTo>
                    <a:pt x="335" y="389"/>
                  </a:lnTo>
                  <a:lnTo>
                    <a:pt x="331" y="387"/>
                  </a:lnTo>
                  <a:lnTo>
                    <a:pt x="327" y="384"/>
                  </a:lnTo>
                  <a:lnTo>
                    <a:pt x="324" y="380"/>
                  </a:lnTo>
                  <a:lnTo>
                    <a:pt x="322" y="375"/>
                  </a:lnTo>
                  <a:lnTo>
                    <a:pt x="318" y="371"/>
                  </a:lnTo>
                  <a:lnTo>
                    <a:pt x="316" y="366"/>
                  </a:lnTo>
                  <a:lnTo>
                    <a:pt x="316" y="362"/>
                  </a:lnTo>
                  <a:lnTo>
                    <a:pt x="316" y="358"/>
                  </a:lnTo>
                  <a:lnTo>
                    <a:pt x="316" y="357"/>
                  </a:lnTo>
                  <a:lnTo>
                    <a:pt x="316" y="353"/>
                  </a:lnTo>
                  <a:lnTo>
                    <a:pt x="318" y="349"/>
                  </a:lnTo>
                  <a:lnTo>
                    <a:pt x="318" y="344"/>
                  </a:lnTo>
                  <a:lnTo>
                    <a:pt x="320" y="337"/>
                  </a:lnTo>
                  <a:lnTo>
                    <a:pt x="322" y="330"/>
                  </a:lnTo>
                  <a:lnTo>
                    <a:pt x="324" y="322"/>
                  </a:lnTo>
                  <a:lnTo>
                    <a:pt x="324" y="312"/>
                  </a:lnTo>
                  <a:lnTo>
                    <a:pt x="325" y="303"/>
                  </a:lnTo>
                  <a:lnTo>
                    <a:pt x="327" y="290"/>
                  </a:lnTo>
                  <a:lnTo>
                    <a:pt x="329" y="277"/>
                  </a:lnTo>
                  <a:lnTo>
                    <a:pt x="333" y="263"/>
                  </a:lnTo>
                  <a:lnTo>
                    <a:pt x="335" y="247"/>
                  </a:lnTo>
                  <a:lnTo>
                    <a:pt x="339" y="229"/>
                  </a:lnTo>
                  <a:lnTo>
                    <a:pt x="343" y="209"/>
                  </a:lnTo>
                  <a:lnTo>
                    <a:pt x="347" y="189"/>
                  </a:lnTo>
                  <a:lnTo>
                    <a:pt x="348" y="178"/>
                  </a:lnTo>
                  <a:lnTo>
                    <a:pt x="350" y="169"/>
                  </a:lnTo>
                  <a:lnTo>
                    <a:pt x="352" y="160"/>
                  </a:lnTo>
                  <a:lnTo>
                    <a:pt x="352" y="151"/>
                  </a:lnTo>
                  <a:lnTo>
                    <a:pt x="354" y="142"/>
                  </a:lnTo>
                  <a:lnTo>
                    <a:pt x="356" y="135"/>
                  </a:lnTo>
                  <a:lnTo>
                    <a:pt x="356" y="128"/>
                  </a:lnTo>
                  <a:lnTo>
                    <a:pt x="356" y="121"/>
                  </a:lnTo>
                  <a:lnTo>
                    <a:pt x="358" y="113"/>
                  </a:lnTo>
                  <a:lnTo>
                    <a:pt x="358" y="108"/>
                  </a:lnTo>
                  <a:lnTo>
                    <a:pt x="358" y="102"/>
                  </a:lnTo>
                  <a:lnTo>
                    <a:pt x="358" y="97"/>
                  </a:lnTo>
                  <a:lnTo>
                    <a:pt x="358" y="92"/>
                  </a:lnTo>
                  <a:lnTo>
                    <a:pt x="358" y="88"/>
                  </a:lnTo>
                  <a:lnTo>
                    <a:pt x="356" y="84"/>
                  </a:lnTo>
                  <a:lnTo>
                    <a:pt x="356" y="81"/>
                  </a:lnTo>
                  <a:lnTo>
                    <a:pt x="356" y="81"/>
                  </a:lnTo>
                  <a:lnTo>
                    <a:pt x="354" y="79"/>
                  </a:lnTo>
                  <a:lnTo>
                    <a:pt x="352" y="77"/>
                  </a:lnTo>
                  <a:lnTo>
                    <a:pt x="348" y="77"/>
                  </a:lnTo>
                  <a:lnTo>
                    <a:pt x="347" y="75"/>
                  </a:lnTo>
                  <a:lnTo>
                    <a:pt x="341" y="75"/>
                  </a:lnTo>
                  <a:lnTo>
                    <a:pt x="337" y="75"/>
                  </a:lnTo>
                  <a:lnTo>
                    <a:pt x="331" y="74"/>
                  </a:lnTo>
                  <a:lnTo>
                    <a:pt x="325" y="74"/>
                  </a:lnTo>
                  <a:lnTo>
                    <a:pt x="318" y="74"/>
                  </a:lnTo>
                  <a:lnTo>
                    <a:pt x="310" y="74"/>
                  </a:lnTo>
                  <a:lnTo>
                    <a:pt x="302" y="75"/>
                  </a:lnTo>
                  <a:lnTo>
                    <a:pt x="295" y="75"/>
                  </a:lnTo>
                  <a:lnTo>
                    <a:pt x="285" y="75"/>
                  </a:lnTo>
                  <a:lnTo>
                    <a:pt x="274" y="77"/>
                  </a:lnTo>
                  <a:lnTo>
                    <a:pt x="264" y="77"/>
                  </a:lnTo>
                  <a:lnTo>
                    <a:pt x="253" y="79"/>
                  </a:lnTo>
                  <a:lnTo>
                    <a:pt x="239" y="79"/>
                  </a:lnTo>
                  <a:lnTo>
                    <a:pt x="228" y="81"/>
                  </a:lnTo>
                  <a:lnTo>
                    <a:pt x="214" y="83"/>
                  </a:lnTo>
                  <a:lnTo>
                    <a:pt x="199" y="84"/>
                  </a:lnTo>
                  <a:lnTo>
                    <a:pt x="186" y="86"/>
                  </a:lnTo>
                  <a:lnTo>
                    <a:pt x="168" y="88"/>
                  </a:lnTo>
                  <a:lnTo>
                    <a:pt x="153" y="90"/>
                  </a:lnTo>
                  <a:lnTo>
                    <a:pt x="136" y="92"/>
                  </a:lnTo>
                  <a:lnTo>
                    <a:pt x="118" y="93"/>
                  </a:lnTo>
                  <a:lnTo>
                    <a:pt x="101" y="97"/>
                  </a:lnTo>
                  <a:lnTo>
                    <a:pt x="82" y="99"/>
                  </a:lnTo>
                  <a:lnTo>
                    <a:pt x="63" y="102"/>
                  </a:lnTo>
                  <a:lnTo>
                    <a:pt x="42" y="106"/>
                  </a:lnTo>
                  <a:lnTo>
                    <a:pt x="21" y="108"/>
                  </a:lnTo>
                  <a:lnTo>
                    <a:pt x="0" y="112"/>
                  </a:lnTo>
                  <a:lnTo>
                    <a:pt x="0" y="61"/>
                  </a:lnTo>
                  <a:lnTo>
                    <a:pt x="23" y="61"/>
                  </a:lnTo>
                  <a:lnTo>
                    <a:pt x="46" y="59"/>
                  </a:lnTo>
                  <a:lnTo>
                    <a:pt x="69" y="59"/>
                  </a:lnTo>
                  <a:lnTo>
                    <a:pt x="90" y="57"/>
                  </a:lnTo>
                  <a:lnTo>
                    <a:pt x="109" y="56"/>
                  </a:lnTo>
                  <a:lnTo>
                    <a:pt x="128" y="52"/>
                  </a:lnTo>
                  <a:lnTo>
                    <a:pt x="147" y="48"/>
                  </a:lnTo>
                  <a:lnTo>
                    <a:pt x="164" y="45"/>
                  </a:lnTo>
                  <a:lnTo>
                    <a:pt x="180" y="43"/>
                  </a:lnTo>
                  <a:lnTo>
                    <a:pt x="195" y="41"/>
                  </a:lnTo>
                  <a:lnTo>
                    <a:pt x="209" y="39"/>
                  </a:lnTo>
                  <a:lnTo>
                    <a:pt x="222" y="38"/>
                  </a:lnTo>
                  <a:lnTo>
                    <a:pt x="235" y="36"/>
                  </a:lnTo>
                  <a:lnTo>
                    <a:pt x="247" y="34"/>
                  </a:lnTo>
                  <a:lnTo>
                    <a:pt x="258" y="32"/>
                  </a:lnTo>
                  <a:lnTo>
                    <a:pt x="270" y="30"/>
                  </a:lnTo>
                  <a:lnTo>
                    <a:pt x="279" y="29"/>
                  </a:lnTo>
                  <a:lnTo>
                    <a:pt x="289" y="27"/>
                  </a:lnTo>
                  <a:lnTo>
                    <a:pt x="297" y="23"/>
                  </a:lnTo>
                  <a:lnTo>
                    <a:pt x="304" y="21"/>
                  </a:lnTo>
                  <a:lnTo>
                    <a:pt x="310" y="20"/>
                  </a:lnTo>
                  <a:lnTo>
                    <a:pt x="316" y="16"/>
                  </a:lnTo>
                  <a:lnTo>
                    <a:pt x="320" y="12"/>
                  </a:lnTo>
                  <a:lnTo>
                    <a:pt x="324" y="9"/>
                  </a:lnTo>
                  <a:lnTo>
                    <a:pt x="329" y="5"/>
                  </a:lnTo>
                  <a:lnTo>
                    <a:pt x="335" y="2"/>
                  </a:lnTo>
                  <a:lnTo>
                    <a:pt x="343" y="0"/>
                  </a:lnTo>
                  <a:lnTo>
                    <a:pt x="347" y="0"/>
                  </a:lnTo>
                  <a:lnTo>
                    <a:pt x="352" y="0"/>
                  </a:lnTo>
                  <a:lnTo>
                    <a:pt x="356" y="2"/>
                  </a:lnTo>
                  <a:lnTo>
                    <a:pt x="362" y="3"/>
                  </a:lnTo>
                  <a:lnTo>
                    <a:pt x="368" y="7"/>
                  </a:lnTo>
                  <a:lnTo>
                    <a:pt x="375" y="12"/>
                  </a:lnTo>
                  <a:lnTo>
                    <a:pt x="385" y="18"/>
                  </a:lnTo>
                  <a:lnTo>
                    <a:pt x="396" y="23"/>
                  </a:lnTo>
                  <a:lnTo>
                    <a:pt x="408" y="30"/>
                  </a:lnTo>
                  <a:lnTo>
                    <a:pt x="421" y="39"/>
                  </a:lnTo>
                  <a:lnTo>
                    <a:pt x="433" y="50"/>
                  </a:lnTo>
                  <a:lnTo>
                    <a:pt x="444" y="59"/>
                  </a:lnTo>
                  <a:lnTo>
                    <a:pt x="454" y="66"/>
                  </a:lnTo>
                  <a:lnTo>
                    <a:pt x="462" y="74"/>
                  </a:lnTo>
                  <a:lnTo>
                    <a:pt x="467" y="81"/>
                  </a:lnTo>
                  <a:lnTo>
                    <a:pt x="471" y="88"/>
                  </a:lnTo>
                  <a:lnTo>
                    <a:pt x="475" y="92"/>
                  </a:lnTo>
                  <a:lnTo>
                    <a:pt x="475" y="97"/>
                  </a:lnTo>
                  <a:lnTo>
                    <a:pt x="475" y="97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3"/>
            <p:cNvSpPr>
              <a:spLocks/>
            </p:cNvSpPr>
            <p:nvPr/>
          </p:nvSpPr>
          <p:spPr bwMode="auto">
            <a:xfrm>
              <a:off x="2695576" y="1230313"/>
              <a:ext cx="220663" cy="61913"/>
            </a:xfrm>
            <a:custGeom>
              <a:avLst/>
              <a:gdLst>
                <a:gd name="T0" fmla="*/ 278 w 278"/>
                <a:gd name="T1" fmla="*/ 32 h 77"/>
                <a:gd name="T2" fmla="*/ 274 w 278"/>
                <a:gd name="T3" fmla="*/ 34 h 77"/>
                <a:gd name="T4" fmla="*/ 269 w 278"/>
                <a:gd name="T5" fmla="*/ 36 h 77"/>
                <a:gd name="T6" fmla="*/ 257 w 278"/>
                <a:gd name="T7" fmla="*/ 39 h 77"/>
                <a:gd name="T8" fmla="*/ 244 w 278"/>
                <a:gd name="T9" fmla="*/ 43 h 77"/>
                <a:gd name="T10" fmla="*/ 224 w 278"/>
                <a:gd name="T11" fmla="*/ 47 h 77"/>
                <a:gd name="T12" fmla="*/ 203 w 278"/>
                <a:gd name="T13" fmla="*/ 50 h 77"/>
                <a:gd name="T14" fmla="*/ 178 w 278"/>
                <a:gd name="T15" fmla="*/ 54 h 77"/>
                <a:gd name="T16" fmla="*/ 150 w 278"/>
                <a:gd name="T17" fmla="*/ 59 h 77"/>
                <a:gd name="T18" fmla="*/ 123 w 278"/>
                <a:gd name="T19" fmla="*/ 63 h 77"/>
                <a:gd name="T20" fmla="*/ 98 w 278"/>
                <a:gd name="T21" fmla="*/ 68 h 77"/>
                <a:gd name="T22" fmla="*/ 75 w 278"/>
                <a:gd name="T23" fmla="*/ 70 h 77"/>
                <a:gd name="T24" fmla="*/ 56 w 278"/>
                <a:gd name="T25" fmla="*/ 74 h 77"/>
                <a:gd name="T26" fmla="*/ 37 w 278"/>
                <a:gd name="T27" fmla="*/ 76 h 77"/>
                <a:gd name="T28" fmla="*/ 19 w 278"/>
                <a:gd name="T29" fmla="*/ 76 h 77"/>
                <a:gd name="T30" fmla="*/ 6 w 278"/>
                <a:gd name="T31" fmla="*/ 77 h 77"/>
                <a:gd name="T32" fmla="*/ 0 w 278"/>
                <a:gd name="T33" fmla="*/ 41 h 77"/>
                <a:gd name="T34" fmla="*/ 44 w 278"/>
                <a:gd name="T35" fmla="*/ 32 h 77"/>
                <a:gd name="T36" fmla="*/ 83 w 278"/>
                <a:gd name="T37" fmla="*/ 23 h 77"/>
                <a:gd name="T38" fmla="*/ 115 w 278"/>
                <a:gd name="T39" fmla="*/ 16 h 77"/>
                <a:gd name="T40" fmla="*/ 144 w 278"/>
                <a:gd name="T41" fmla="*/ 11 h 77"/>
                <a:gd name="T42" fmla="*/ 169 w 278"/>
                <a:gd name="T43" fmla="*/ 5 h 77"/>
                <a:gd name="T44" fmla="*/ 188 w 278"/>
                <a:gd name="T45" fmla="*/ 2 h 77"/>
                <a:gd name="T46" fmla="*/ 203 w 278"/>
                <a:gd name="T47" fmla="*/ 0 h 77"/>
                <a:gd name="T48" fmla="*/ 215 w 278"/>
                <a:gd name="T49" fmla="*/ 0 h 77"/>
                <a:gd name="T50" fmla="*/ 240 w 278"/>
                <a:gd name="T51" fmla="*/ 0 h 77"/>
                <a:gd name="T52" fmla="*/ 255 w 278"/>
                <a:gd name="T53" fmla="*/ 3 h 77"/>
                <a:gd name="T54" fmla="*/ 265 w 278"/>
                <a:gd name="T55" fmla="*/ 7 h 77"/>
                <a:gd name="T56" fmla="*/ 272 w 278"/>
                <a:gd name="T57" fmla="*/ 12 h 77"/>
                <a:gd name="T58" fmla="*/ 276 w 278"/>
                <a:gd name="T59" fmla="*/ 20 h 77"/>
                <a:gd name="T60" fmla="*/ 278 w 278"/>
                <a:gd name="T61" fmla="*/ 27 h 77"/>
                <a:gd name="T62" fmla="*/ 278 w 278"/>
                <a:gd name="T63" fmla="*/ 3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8" h="77">
                  <a:moveTo>
                    <a:pt x="278" y="30"/>
                  </a:moveTo>
                  <a:lnTo>
                    <a:pt x="278" y="32"/>
                  </a:lnTo>
                  <a:lnTo>
                    <a:pt x="276" y="32"/>
                  </a:lnTo>
                  <a:lnTo>
                    <a:pt x="274" y="34"/>
                  </a:lnTo>
                  <a:lnTo>
                    <a:pt x="272" y="36"/>
                  </a:lnTo>
                  <a:lnTo>
                    <a:pt x="269" y="36"/>
                  </a:lnTo>
                  <a:lnTo>
                    <a:pt x="263" y="38"/>
                  </a:lnTo>
                  <a:lnTo>
                    <a:pt x="257" y="39"/>
                  </a:lnTo>
                  <a:lnTo>
                    <a:pt x="251" y="41"/>
                  </a:lnTo>
                  <a:lnTo>
                    <a:pt x="244" y="43"/>
                  </a:lnTo>
                  <a:lnTo>
                    <a:pt x="234" y="45"/>
                  </a:lnTo>
                  <a:lnTo>
                    <a:pt x="224" y="47"/>
                  </a:lnTo>
                  <a:lnTo>
                    <a:pt x="215" y="48"/>
                  </a:lnTo>
                  <a:lnTo>
                    <a:pt x="203" y="50"/>
                  </a:lnTo>
                  <a:lnTo>
                    <a:pt x="192" y="52"/>
                  </a:lnTo>
                  <a:lnTo>
                    <a:pt x="178" y="54"/>
                  </a:lnTo>
                  <a:lnTo>
                    <a:pt x="165" y="56"/>
                  </a:lnTo>
                  <a:lnTo>
                    <a:pt x="150" y="59"/>
                  </a:lnTo>
                  <a:lnTo>
                    <a:pt x="136" y="61"/>
                  </a:lnTo>
                  <a:lnTo>
                    <a:pt x="123" y="63"/>
                  </a:lnTo>
                  <a:lnTo>
                    <a:pt x="109" y="66"/>
                  </a:lnTo>
                  <a:lnTo>
                    <a:pt x="98" y="68"/>
                  </a:lnTo>
                  <a:lnTo>
                    <a:pt x="86" y="70"/>
                  </a:lnTo>
                  <a:lnTo>
                    <a:pt x="75" y="70"/>
                  </a:lnTo>
                  <a:lnTo>
                    <a:pt x="65" y="72"/>
                  </a:lnTo>
                  <a:lnTo>
                    <a:pt x="56" y="74"/>
                  </a:lnTo>
                  <a:lnTo>
                    <a:pt x="46" y="74"/>
                  </a:lnTo>
                  <a:lnTo>
                    <a:pt x="37" y="76"/>
                  </a:lnTo>
                  <a:lnTo>
                    <a:pt x="29" y="76"/>
                  </a:lnTo>
                  <a:lnTo>
                    <a:pt x="19" y="76"/>
                  </a:lnTo>
                  <a:lnTo>
                    <a:pt x="14" y="76"/>
                  </a:lnTo>
                  <a:lnTo>
                    <a:pt x="6" y="77"/>
                  </a:lnTo>
                  <a:lnTo>
                    <a:pt x="0" y="77"/>
                  </a:lnTo>
                  <a:lnTo>
                    <a:pt x="0" y="41"/>
                  </a:lnTo>
                  <a:lnTo>
                    <a:pt x="23" y="36"/>
                  </a:lnTo>
                  <a:lnTo>
                    <a:pt x="44" y="32"/>
                  </a:lnTo>
                  <a:lnTo>
                    <a:pt x="63" y="27"/>
                  </a:lnTo>
                  <a:lnTo>
                    <a:pt x="83" y="23"/>
                  </a:lnTo>
                  <a:lnTo>
                    <a:pt x="100" y="20"/>
                  </a:lnTo>
                  <a:lnTo>
                    <a:pt x="115" y="16"/>
                  </a:lnTo>
                  <a:lnTo>
                    <a:pt x="131" y="12"/>
                  </a:lnTo>
                  <a:lnTo>
                    <a:pt x="144" y="11"/>
                  </a:lnTo>
                  <a:lnTo>
                    <a:pt x="157" y="7"/>
                  </a:lnTo>
                  <a:lnTo>
                    <a:pt x="169" y="5"/>
                  </a:lnTo>
                  <a:lnTo>
                    <a:pt x="180" y="3"/>
                  </a:lnTo>
                  <a:lnTo>
                    <a:pt x="188" y="2"/>
                  </a:lnTo>
                  <a:lnTo>
                    <a:pt x="198" y="2"/>
                  </a:lnTo>
                  <a:lnTo>
                    <a:pt x="203" y="0"/>
                  </a:lnTo>
                  <a:lnTo>
                    <a:pt x="209" y="0"/>
                  </a:lnTo>
                  <a:lnTo>
                    <a:pt x="215" y="0"/>
                  </a:lnTo>
                  <a:lnTo>
                    <a:pt x="228" y="0"/>
                  </a:lnTo>
                  <a:lnTo>
                    <a:pt x="240" y="0"/>
                  </a:lnTo>
                  <a:lnTo>
                    <a:pt x="249" y="2"/>
                  </a:lnTo>
                  <a:lnTo>
                    <a:pt x="255" y="3"/>
                  </a:lnTo>
                  <a:lnTo>
                    <a:pt x="261" y="5"/>
                  </a:lnTo>
                  <a:lnTo>
                    <a:pt x="265" y="7"/>
                  </a:lnTo>
                  <a:lnTo>
                    <a:pt x="269" y="9"/>
                  </a:lnTo>
                  <a:lnTo>
                    <a:pt x="272" y="12"/>
                  </a:lnTo>
                  <a:lnTo>
                    <a:pt x="274" y="16"/>
                  </a:lnTo>
                  <a:lnTo>
                    <a:pt x="276" y="20"/>
                  </a:lnTo>
                  <a:lnTo>
                    <a:pt x="278" y="23"/>
                  </a:lnTo>
                  <a:lnTo>
                    <a:pt x="278" y="27"/>
                  </a:lnTo>
                  <a:lnTo>
                    <a:pt x="278" y="30"/>
                  </a:lnTo>
                  <a:lnTo>
                    <a:pt x="278" y="30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4"/>
            <p:cNvSpPr>
              <a:spLocks/>
            </p:cNvSpPr>
            <p:nvPr/>
          </p:nvSpPr>
          <p:spPr bwMode="auto">
            <a:xfrm>
              <a:off x="2716213" y="1352550"/>
              <a:ext cx="242888" cy="52388"/>
            </a:xfrm>
            <a:custGeom>
              <a:avLst/>
              <a:gdLst>
                <a:gd name="T0" fmla="*/ 109 w 307"/>
                <a:gd name="T1" fmla="*/ 16 h 67"/>
                <a:gd name="T2" fmla="*/ 128 w 307"/>
                <a:gd name="T3" fmla="*/ 13 h 67"/>
                <a:gd name="T4" fmla="*/ 150 w 307"/>
                <a:gd name="T5" fmla="*/ 9 h 67"/>
                <a:gd name="T6" fmla="*/ 173 w 307"/>
                <a:gd name="T7" fmla="*/ 7 h 67"/>
                <a:gd name="T8" fmla="*/ 196 w 307"/>
                <a:gd name="T9" fmla="*/ 4 h 67"/>
                <a:gd name="T10" fmla="*/ 222 w 307"/>
                <a:gd name="T11" fmla="*/ 4 h 67"/>
                <a:gd name="T12" fmla="*/ 247 w 307"/>
                <a:gd name="T13" fmla="*/ 2 h 67"/>
                <a:gd name="T14" fmla="*/ 276 w 307"/>
                <a:gd name="T15" fmla="*/ 0 h 67"/>
                <a:gd name="T16" fmla="*/ 307 w 307"/>
                <a:gd name="T17" fmla="*/ 0 h 67"/>
                <a:gd name="T18" fmla="*/ 307 w 307"/>
                <a:gd name="T19" fmla="*/ 41 h 67"/>
                <a:gd name="T20" fmla="*/ 153 w 307"/>
                <a:gd name="T21" fmla="*/ 54 h 67"/>
                <a:gd name="T22" fmla="*/ 0 w 307"/>
                <a:gd name="T23" fmla="*/ 67 h 67"/>
                <a:gd name="T24" fmla="*/ 0 w 307"/>
                <a:gd name="T25" fmla="*/ 27 h 67"/>
                <a:gd name="T26" fmla="*/ 10 w 307"/>
                <a:gd name="T27" fmla="*/ 25 h 67"/>
                <a:gd name="T28" fmla="*/ 19 w 307"/>
                <a:gd name="T29" fmla="*/ 25 h 67"/>
                <a:gd name="T30" fmla="*/ 33 w 307"/>
                <a:gd name="T31" fmla="*/ 25 h 67"/>
                <a:gd name="T32" fmla="*/ 44 w 307"/>
                <a:gd name="T33" fmla="*/ 23 h 67"/>
                <a:gd name="T34" fmla="*/ 59 w 307"/>
                <a:gd name="T35" fmla="*/ 22 h 67"/>
                <a:gd name="T36" fmla="*/ 75 w 307"/>
                <a:gd name="T37" fmla="*/ 20 h 67"/>
                <a:gd name="T38" fmla="*/ 92 w 307"/>
                <a:gd name="T39" fmla="*/ 18 h 67"/>
                <a:gd name="T40" fmla="*/ 109 w 307"/>
                <a:gd name="T41" fmla="*/ 16 h 67"/>
                <a:gd name="T42" fmla="*/ 109 w 307"/>
                <a:gd name="T43" fmla="*/ 1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7" h="67">
                  <a:moveTo>
                    <a:pt x="109" y="16"/>
                  </a:moveTo>
                  <a:lnTo>
                    <a:pt x="128" y="13"/>
                  </a:lnTo>
                  <a:lnTo>
                    <a:pt x="150" y="9"/>
                  </a:lnTo>
                  <a:lnTo>
                    <a:pt x="173" y="7"/>
                  </a:lnTo>
                  <a:lnTo>
                    <a:pt x="196" y="4"/>
                  </a:lnTo>
                  <a:lnTo>
                    <a:pt x="222" y="4"/>
                  </a:lnTo>
                  <a:lnTo>
                    <a:pt x="247" y="2"/>
                  </a:lnTo>
                  <a:lnTo>
                    <a:pt x="276" y="0"/>
                  </a:lnTo>
                  <a:lnTo>
                    <a:pt x="307" y="0"/>
                  </a:lnTo>
                  <a:lnTo>
                    <a:pt x="307" y="41"/>
                  </a:lnTo>
                  <a:lnTo>
                    <a:pt x="153" y="54"/>
                  </a:lnTo>
                  <a:lnTo>
                    <a:pt x="0" y="67"/>
                  </a:lnTo>
                  <a:lnTo>
                    <a:pt x="0" y="27"/>
                  </a:lnTo>
                  <a:lnTo>
                    <a:pt x="10" y="25"/>
                  </a:lnTo>
                  <a:lnTo>
                    <a:pt x="19" y="25"/>
                  </a:lnTo>
                  <a:lnTo>
                    <a:pt x="33" y="25"/>
                  </a:lnTo>
                  <a:lnTo>
                    <a:pt x="44" y="23"/>
                  </a:lnTo>
                  <a:lnTo>
                    <a:pt x="59" y="22"/>
                  </a:lnTo>
                  <a:lnTo>
                    <a:pt x="75" y="20"/>
                  </a:lnTo>
                  <a:lnTo>
                    <a:pt x="92" y="18"/>
                  </a:lnTo>
                  <a:lnTo>
                    <a:pt x="109" y="16"/>
                  </a:lnTo>
                  <a:lnTo>
                    <a:pt x="109" y="16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auto">
            <a:xfrm>
              <a:off x="2530476" y="1450975"/>
              <a:ext cx="628650" cy="111125"/>
            </a:xfrm>
            <a:custGeom>
              <a:avLst/>
              <a:gdLst>
                <a:gd name="T0" fmla="*/ 792 w 792"/>
                <a:gd name="T1" fmla="*/ 87 h 139"/>
                <a:gd name="T2" fmla="*/ 792 w 792"/>
                <a:gd name="T3" fmla="*/ 96 h 139"/>
                <a:gd name="T4" fmla="*/ 788 w 792"/>
                <a:gd name="T5" fmla="*/ 98 h 139"/>
                <a:gd name="T6" fmla="*/ 782 w 792"/>
                <a:gd name="T7" fmla="*/ 98 h 139"/>
                <a:gd name="T8" fmla="*/ 773 w 792"/>
                <a:gd name="T9" fmla="*/ 98 h 139"/>
                <a:gd name="T10" fmla="*/ 757 w 792"/>
                <a:gd name="T11" fmla="*/ 96 h 139"/>
                <a:gd name="T12" fmla="*/ 734 w 792"/>
                <a:gd name="T13" fmla="*/ 96 h 139"/>
                <a:gd name="T14" fmla="*/ 707 w 792"/>
                <a:gd name="T15" fmla="*/ 94 h 139"/>
                <a:gd name="T16" fmla="*/ 656 w 792"/>
                <a:gd name="T17" fmla="*/ 89 h 139"/>
                <a:gd name="T18" fmla="*/ 604 w 792"/>
                <a:gd name="T19" fmla="*/ 83 h 139"/>
                <a:gd name="T20" fmla="*/ 564 w 792"/>
                <a:gd name="T21" fmla="*/ 82 h 139"/>
                <a:gd name="T22" fmla="*/ 541 w 792"/>
                <a:gd name="T23" fmla="*/ 83 h 139"/>
                <a:gd name="T24" fmla="*/ 506 w 792"/>
                <a:gd name="T25" fmla="*/ 87 h 139"/>
                <a:gd name="T26" fmla="*/ 462 w 792"/>
                <a:gd name="T27" fmla="*/ 92 h 139"/>
                <a:gd name="T28" fmla="*/ 408 w 792"/>
                <a:gd name="T29" fmla="*/ 100 h 139"/>
                <a:gd name="T30" fmla="*/ 345 w 792"/>
                <a:gd name="T31" fmla="*/ 109 h 139"/>
                <a:gd name="T32" fmla="*/ 274 w 792"/>
                <a:gd name="T33" fmla="*/ 119 h 139"/>
                <a:gd name="T34" fmla="*/ 213 w 792"/>
                <a:gd name="T35" fmla="*/ 127 h 139"/>
                <a:gd name="T36" fmla="*/ 165 w 792"/>
                <a:gd name="T37" fmla="*/ 132 h 139"/>
                <a:gd name="T38" fmla="*/ 129 w 792"/>
                <a:gd name="T39" fmla="*/ 136 h 139"/>
                <a:gd name="T40" fmla="*/ 104 w 792"/>
                <a:gd name="T41" fmla="*/ 137 h 139"/>
                <a:gd name="T42" fmla="*/ 88 w 792"/>
                <a:gd name="T43" fmla="*/ 139 h 139"/>
                <a:gd name="T44" fmla="*/ 75 w 792"/>
                <a:gd name="T45" fmla="*/ 136 h 139"/>
                <a:gd name="T46" fmla="*/ 42 w 792"/>
                <a:gd name="T47" fmla="*/ 116 h 139"/>
                <a:gd name="T48" fmla="*/ 0 w 792"/>
                <a:gd name="T49" fmla="*/ 82 h 139"/>
                <a:gd name="T50" fmla="*/ 52 w 792"/>
                <a:gd name="T51" fmla="*/ 76 h 139"/>
                <a:gd name="T52" fmla="*/ 98 w 792"/>
                <a:gd name="T53" fmla="*/ 73 h 139"/>
                <a:gd name="T54" fmla="*/ 140 w 792"/>
                <a:gd name="T55" fmla="*/ 69 h 139"/>
                <a:gd name="T56" fmla="*/ 175 w 792"/>
                <a:gd name="T57" fmla="*/ 65 h 139"/>
                <a:gd name="T58" fmla="*/ 203 w 792"/>
                <a:gd name="T59" fmla="*/ 64 h 139"/>
                <a:gd name="T60" fmla="*/ 228 w 792"/>
                <a:gd name="T61" fmla="*/ 60 h 139"/>
                <a:gd name="T62" fmla="*/ 261 w 792"/>
                <a:gd name="T63" fmla="*/ 55 h 139"/>
                <a:gd name="T64" fmla="*/ 301 w 792"/>
                <a:gd name="T65" fmla="*/ 49 h 139"/>
                <a:gd name="T66" fmla="*/ 351 w 792"/>
                <a:gd name="T67" fmla="*/ 42 h 139"/>
                <a:gd name="T68" fmla="*/ 410 w 792"/>
                <a:gd name="T69" fmla="*/ 33 h 139"/>
                <a:gd name="T70" fmla="*/ 476 w 792"/>
                <a:gd name="T71" fmla="*/ 22 h 139"/>
                <a:gd name="T72" fmla="*/ 537 w 792"/>
                <a:gd name="T73" fmla="*/ 15 h 139"/>
                <a:gd name="T74" fmla="*/ 587 w 792"/>
                <a:gd name="T75" fmla="*/ 9 h 139"/>
                <a:gd name="T76" fmla="*/ 627 w 792"/>
                <a:gd name="T77" fmla="*/ 4 h 139"/>
                <a:gd name="T78" fmla="*/ 658 w 792"/>
                <a:gd name="T79" fmla="*/ 0 h 139"/>
                <a:gd name="T80" fmla="*/ 679 w 792"/>
                <a:gd name="T81" fmla="*/ 0 h 139"/>
                <a:gd name="T82" fmla="*/ 709 w 792"/>
                <a:gd name="T83" fmla="*/ 4 h 139"/>
                <a:gd name="T84" fmla="*/ 738 w 792"/>
                <a:gd name="T85" fmla="*/ 15 h 139"/>
                <a:gd name="T86" fmla="*/ 763 w 792"/>
                <a:gd name="T87" fmla="*/ 31 h 139"/>
                <a:gd name="T88" fmla="*/ 782 w 792"/>
                <a:gd name="T89" fmla="*/ 51 h 139"/>
                <a:gd name="T90" fmla="*/ 792 w 792"/>
                <a:gd name="T91" fmla="*/ 7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92" h="139">
                  <a:moveTo>
                    <a:pt x="792" y="76"/>
                  </a:moveTo>
                  <a:lnTo>
                    <a:pt x="792" y="82"/>
                  </a:lnTo>
                  <a:lnTo>
                    <a:pt x="792" y="87"/>
                  </a:lnTo>
                  <a:lnTo>
                    <a:pt x="792" y="91"/>
                  </a:lnTo>
                  <a:lnTo>
                    <a:pt x="792" y="92"/>
                  </a:lnTo>
                  <a:lnTo>
                    <a:pt x="792" y="96"/>
                  </a:lnTo>
                  <a:lnTo>
                    <a:pt x="790" y="96"/>
                  </a:lnTo>
                  <a:lnTo>
                    <a:pt x="790" y="98"/>
                  </a:lnTo>
                  <a:lnTo>
                    <a:pt x="788" y="98"/>
                  </a:lnTo>
                  <a:lnTo>
                    <a:pt x="786" y="98"/>
                  </a:lnTo>
                  <a:lnTo>
                    <a:pt x="784" y="98"/>
                  </a:lnTo>
                  <a:lnTo>
                    <a:pt x="782" y="98"/>
                  </a:lnTo>
                  <a:lnTo>
                    <a:pt x="780" y="98"/>
                  </a:lnTo>
                  <a:lnTo>
                    <a:pt x="776" y="98"/>
                  </a:lnTo>
                  <a:lnTo>
                    <a:pt x="773" y="98"/>
                  </a:lnTo>
                  <a:lnTo>
                    <a:pt x="767" y="98"/>
                  </a:lnTo>
                  <a:lnTo>
                    <a:pt x="763" y="98"/>
                  </a:lnTo>
                  <a:lnTo>
                    <a:pt x="757" y="96"/>
                  </a:lnTo>
                  <a:lnTo>
                    <a:pt x="750" y="96"/>
                  </a:lnTo>
                  <a:lnTo>
                    <a:pt x="742" y="96"/>
                  </a:lnTo>
                  <a:lnTo>
                    <a:pt x="734" y="96"/>
                  </a:lnTo>
                  <a:lnTo>
                    <a:pt x="727" y="94"/>
                  </a:lnTo>
                  <a:lnTo>
                    <a:pt x="717" y="94"/>
                  </a:lnTo>
                  <a:lnTo>
                    <a:pt x="707" y="94"/>
                  </a:lnTo>
                  <a:lnTo>
                    <a:pt x="696" y="92"/>
                  </a:lnTo>
                  <a:lnTo>
                    <a:pt x="675" y="91"/>
                  </a:lnTo>
                  <a:lnTo>
                    <a:pt x="656" y="89"/>
                  </a:lnTo>
                  <a:lnTo>
                    <a:pt x="637" y="87"/>
                  </a:lnTo>
                  <a:lnTo>
                    <a:pt x="619" y="85"/>
                  </a:lnTo>
                  <a:lnTo>
                    <a:pt x="604" y="83"/>
                  </a:lnTo>
                  <a:lnTo>
                    <a:pt x="589" y="83"/>
                  </a:lnTo>
                  <a:lnTo>
                    <a:pt x="575" y="82"/>
                  </a:lnTo>
                  <a:lnTo>
                    <a:pt x="564" y="82"/>
                  </a:lnTo>
                  <a:lnTo>
                    <a:pt x="556" y="82"/>
                  </a:lnTo>
                  <a:lnTo>
                    <a:pt x="548" y="83"/>
                  </a:lnTo>
                  <a:lnTo>
                    <a:pt x="541" y="83"/>
                  </a:lnTo>
                  <a:lnTo>
                    <a:pt x="529" y="83"/>
                  </a:lnTo>
                  <a:lnTo>
                    <a:pt x="520" y="85"/>
                  </a:lnTo>
                  <a:lnTo>
                    <a:pt x="506" y="87"/>
                  </a:lnTo>
                  <a:lnTo>
                    <a:pt x="493" y="89"/>
                  </a:lnTo>
                  <a:lnTo>
                    <a:pt x="477" y="91"/>
                  </a:lnTo>
                  <a:lnTo>
                    <a:pt x="462" y="92"/>
                  </a:lnTo>
                  <a:lnTo>
                    <a:pt x="445" y="94"/>
                  </a:lnTo>
                  <a:lnTo>
                    <a:pt x="428" y="96"/>
                  </a:lnTo>
                  <a:lnTo>
                    <a:pt x="408" y="100"/>
                  </a:lnTo>
                  <a:lnTo>
                    <a:pt x="387" y="103"/>
                  </a:lnTo>
                  <a:lnTo>
                    <a:pt x="366" y="105"/>
                  </a:lnTo>
                  <a:lnTo>
                    <a:pt x="345" y="109"/>
                  </a:lnTo>
                  <a:lnTo>
                    <a:pt x="320" y="112"/>
                  </a:lnTo>
                  <a:lnTo>
                    <a:pt x="297" y="116"/>
                  </a:lnTo>
                  <a:lnTo>
                    <a:pt x="274" y="119"/>
                  </a:lnTo>
                  <a:lnTo>
                    <a:pt x="253" y="121"/>
                  </a:lnTo>
                  <a:lnTo>
                    <a:pt x="232" y="123"/>
                  </a:lnTo>
                  <a:lnTo>
                    <a:pt x="213" y="127"/>
                  </a:lnTo>
                  <a:lnTo>
                    <a:pt x="196" y="128"/>
                  </a:lnTo>
                  <a:lnTo>
                    <a:pt x="180" y="130"/>
                  </a:lnTo>
                  <a:lnTo>
                    <a:pt x="165" y="132"/>
                  </a:lnTo>
                  <a:lnTo>
                    <a:pt x="152" y="134"/>
                  </a:lnTo>
                  <a:lnTo>
                    <a:pt x="140" y="134"/>
                  </a:lnTo>
                  <a:lnTo>
                    <a:pt x="129" y="136"/>
                  </a:lnTo>
                  <a:lnTo>
                    <a:pt x="119" y="137"/>
                  </a:lnTo>
                  <a:lnTo>
                    <a:pt x="111" y="137"/>
                  </a:lnTo>
                  <a:lnTo>
                    <a:pt x="104" y="137"/>
                  </a:lnTo>
                  <a:lnTo>
                    <a:pt x="98" y="139"/>
                  </a:lnTo>
                  <a:lnTo>
                    <a:pt x="92" y="139"/>
                  </a:lnTo>
                  <a:lnTo>
                    <a:pt x="88" y="139"/>
                  </a:lnTo>
                  <a:lnTo>
                    <a:pt x="83" y="137"/>
                  </a:lnTo>
                  <a:lnTo>
                    <a:pt x="79" y="136"/>
                  </a:lnTo>
                  <a:lnTo>
                    <a:pt x="75" y="136"/>
                  </a:lnTo>
                  <a:lnTo>
                    <a:pt x="63" y="130"/>
                  </a:lnTo>
                  <a:lnTo>
                    <a:pt x="54" y="125"/>
                  </a:lnTo>
                  <a:lnTo>
                    <a:pt x="42" y="116"/>
                  </a:lnTo>
                  <a:lnTo>
                    <a:pt x="29" y="107"/>
                  </a:lnTo>
                  <a:lnTo>
                    <a:pt x="16" y="94"/>
                  </a:lnTo>
                  <a:lnTo>
                    <a:pt x="0" y="82"/>
                  </a:lnTo>
                  <a:lnTo>
                    <a:pt x="19" y="80"/>
                  </a:lnTo>
                  <a:lnTo>
                    <a:pt x="37" y="78"/>
                  </a:lnTo>
                  <a:lnTo>
                    <a:pt x="52" y="76"/>
                  </a:lnTo>
                  <a:lnTo>
                    <a:pt x="69" y="76"/>
                  </a:lnTo>
                  <a:lnTo>
                    <a:pt x="85" y="74"/>
                  </a:lnTo>
                  <a:lnTo>
                    <a:pt x="98" y="73"/>
                  </a:lnTo>
                  <a:lnTo>
                    <a:pt x="113" y="71"/>
                  </a:lnTo>
                  <a:lnTo>
                    <a:pt x="127" y="71"/>
                  </a:lnTo>
                  <a:lnTo>
                    <a:pt x="140" y="69"/>
                  </a:lnTo>
                  <a:lnTo>
                    <a:pt x="152" y="67"/>
                  </a:lnTo>
                  <a:lnTo>
                    <a:pt x="163" y="67"/>
                  </a:lnTo>
                  <a:lnTo>
                    <a:pt x="175" y="65"/>
                  </a:lnTo>
                  <a:lnTo>
                    <a:pt x="184" y="65"/>
                  </a:lnTo>
                  <a:lnTo>
                    <a:pt x="194" y="64"/>
                  </a:lnTo>
                  <a:lnTo>
                    <a:pt x="203" y="64"/>
                  </a:lnTo>
                  <a:lnTo>
                    <a:pt x="211" y="62"/>
                  </a:lnTo>
                  <a:lnTo>
                    <a:pt x="219" y="60"/>
                  </a:lnTo>
                  <a:lnTo>
                    <a:pt x="228" y="60"/>
                  </a:lnTo>
                  <a:lnTo>
                    <a:pt x="238" y="58"/>
                  </a:lnTo>
                  <a:lnTo>
                    <a:pt x="249" y="56"/>
                  </a:lnTo>
                  <a:lnTo>
                    <a:pt x="261" y="55"/>
                  </a:lnTo>
                  <a:lnTo>
                    <a:pt x="274" y="53"/>
                  </a:lnTo>
                  <a:lnTo>
                    <a:pt x="288" y="51"/>
                  </a:lnTo>
                  <a:lnTo>
                    <a:pt x="301" y="49"/>
                  </a:lnTo>
                  <a:lnTo>
                    <a:pt x="316" y="47"/>
                  </a:lnTo>
                  <a:lnTo>
                    <a:pt x="334" y="45"/>
                  </a:lnTo>
                  <a:lnTo>
                    <a:pt x="351" y="42"/>
                  </a:lnTo>
                  <a:lnTo>
                    <a:pt x="370" y="40"/>
                  </a:lnTo>
                  <a:lnTo>
                    <a:pt x="389" y="36"/>
                  </a:lnTo>
                  <a:lnTo>
                    <a:pt x="410" y="33"/>
                  </a:lnTo>
                  <a:lnTo>
                    <a:pt x="431" y="29"/>
                  </a:lnTo>
                  <a:lnTo>
                    <a:pt x="454" y="26"/>
                  </a:lnTo>
                  <a:lnTo>
                    <a:pt x="476" y="22"/>
                  </a:lnTo>
                  <a:lnTo>
                    <a:pt x="499" y="20"/>
                  </a:lnTo>
                  <a:lnTo>
                    <a:pt x="518" y="17"/>
                  </a:lnTo>
                  <a:lnTo>
                    <a:pt x="537" y="15"/>
                  </a:lnTo>
                  <a:lnTo>
                    <a:pt x="554" y="13"/>
                  </a:lnTo>
                  <a:lnTo>
                    <a:pt x="571" y="11"/>
                  </a:lnTo>
                  <a:lnTo>
                    <a:pt x="587" y="9"/>
                  </a:lnTo>
                  <a:lnTo>
                    <a:pt x="602" y="8"/>
                  </a:lnTo>
                  <a:lnTo>
                    <a:pt x="615" y="6"/>
                  </a:lnTo>
                  <a:lnTo>
                    <a:pt x="627" y="4"/>
                  </a:lnTo>
                  <a:lnTo>
                    <a:pt x="638" y="2"/>
                  </a:lnTo>
                  <a:lnTo>
                    <a:pt x="648" y="2"/>
                  </a:lnTo>
                  <a:lnTo>
                    <a:pt x="658" y="0"/>
                  </a:lnTo>
                  <a:lnTo>
                    <a:pt x="665" y="0"/>
                  </a:lnTo>
                  <a:lnTo>
                    <a:pt x="673" y="0"/>
                  </a:lnTo>
                  <a:lnTo>
                    <a:pt x="679" y="0"/>
                  </a:lnTo>
                  <a:lnTo>
                    <a:pt x="688" y="0"/>
                  </a:lnTo>
                  <a:lnTo>
                    <a:pt x="698" y="2"/>
                  </a:lnTo>
                  <a:lnTo>
                    <a:pt x="709" y="4"/>
                  </a:lnTo>
                  <a:lnTo>
                    <a:pt x="719" y="8"/>
                  </a:lnTo>
                  <a:lnTo>
                    <a:pt x="729" y="11"/>
                  </a:lnTo>
                  <a:lnTo>
                    <a:pt x="738" y="15"/>
                  </a:lnTo>
                  <a:lnTo>
                    <a:pt x="748" y="20"/>
                  </a:lnTo>
                  <a:lnTo>
                    <a:pt x="755" y="26"/>
                  </a:lnTo>
                  <a:lnTo>
                    <a:pt x="763" y="31"/>
                  </a:lnTo>
                  <a:lnTo>
                    <a:pt x="771" y="38"/>
                  </a:lnTo>
                  <a:lnTo>
                    <a:pt x="776" y="45"/>
                  </a:lnTo>
                  <a:lnTo>
                    <a:pt x="782" y="51"/>
                  </a:lnTo>
                  <a:lnTo>
                    <a:pt x="786" y="58"/>
                  </a:lnTo>
                  <a:lnTo>
                    <a:pt x="790" y="65"/>
                  </a:lnTo>
                  <a:lnTo>
                    <a:pt x="792" y="71"/>
                  </a:lnTo>
                  <a:lnTo>
                    <a:pt x="792" y="76"/>
                  </a:lnTo>
                  <a:lnTo>
                    <a:pt x="792" y="76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077104" y="2081054"/>
            <a:ext cx="1594694" cy="1944216"/>
            <a:chOff x="4348163" y="631825"/>
            <a:chExt cx="811213" cy="989013"/>
          </a:xfrm>
        </p:grpSpPr>
        <p:sp>
          <p:nvSpPr>
            <p:cNvPr id="30" name="Freeform 52"/>
            <p:cNvSpPr>
              <a:spLocks/>
            </p:cNvSpPr>
            <p:nvPr/>
          </p:nvSpPr>
          <p:spPr bwMode="auto">
            <a:xfrm>
              <a:off x="4348163" y="1169988"/>
              <a:ext cx="766763" cy="144463"/>
            </a:xfrm>
            <a:custGeom>
              <a:avLst/>
              <a:gdLst>
                <a:gd name="T0" fmla="*/ 4 w 966"/>
                <a:gd name="T1" fmla="*/ 150 h 182"/>
                <a:gd name="T2" fmla="*/ 0 w 966"/>
                <a:gd name="T3" fmla="*/ 137 h 182"/>
                <a:gd name="T4" fmla="*/ 5 w 966"/>
                <a:gd name="T5" fmla="*/ 128 h 182"/>
                <a:gd name="T6" fmla="*/ 13 w 966"/>
                <a:gd name="T7" fmla="*/ 126 h 182"/>
                <a:gd name="T8" fmla="*/ 27 w 966"/>
                <a:gd name="T9" fmla="*/ 123 h 182"/>
                <a:gd name="T10" fmla="*/ 48 w 966"/>
                <a:gd name="T11" fmla="*/ 119 h 182"/>
                <a:gd name="T12" fmla="*/ 74 w 966"/>
                <a:gd name="T13" fmla="*/ 116 h 182"/>
                <a:gd name="T14" fmla="*/ 107 w 966"/>
                <a:gd name="T15" fmla="*/ 110 h 182"/>
                <a:gd name="T16" fmla="*/ 174 w 966"/>
                <a:gd name="T17" fmla="*/ 103 h 182"/>
                <a:gd name="T18" fmla="*/ 262 w 966"/>
                <a:gd name="T19" fmla="*/ 92 h 182"/>
                <a:gd name="T20" fmla="*/ 358 w 966"/>
                <a:gd name="T21" fmla="*/ 78 h 182"/>
                <a:gd name="T22" fmla="*/ 460 w 966"/>
                <a:gd name="T23" fmla="*/ 60 h 182"/>
                <a:gd name="T24" fmla="*/ 573 w 966"/>
                <a:gd name="T25" fmla="*/ 42 h 182"/>
                <a:gd name="T26" fmla="*/ 676 w 966"/>
                <a:gd name="T27" fmla="*/ 24 h 182"/>
                <a:gd name="T28" fmla="*/ 730 w 966"/>
                <a:gd name="T29" fmla="*/ 15 h 182"/>
                <a:gd name="T30" fmla="*/ 776 w 966"/>
                <a:gd name="T31" fmla="*/ 9 h 182"/>
                <a:gd name="T32" fmla="*/ 812 w 966"/>
                <a:gd name="T33" fmla="*/ 4 h 182"/>
                <a:gd name="T34" fmla="*/ 839 w 966"/>
                <a:gd name="T35" fmla="*/ 2 h 182"/>
                <a:gd name="T36" fmla="*/ 856 w 966"/>
                <a:gd name="T37" fmla="*/ 0 h 182"/>
                <a:gd name="T38" fmla="*/ 883 w 966"/>
                <a:gd name="T39" fmla="*/ 4 h 182"/>
                <a:gd name="T40" fmla="*/ 912 w 966"/>
                <a:gd name="T41" fmla="*/ 16 h 182"/>
                <a:gd name="T42" fmla="*/ 939 w 966"/>
                <a:gd name="T43" fmla="*/ 35 h 182"/>
                <a:gd name="T44" fmla="*/ 956 w 966"/>
                <a:gd name="T45" fmla="*/ 53 h 182"/>
                <a:gd name="T46" fmla="*/ 966 w 966"/>
                <a:gd name="T47" fmla="*/ 65 h 182"/>
                <a:gd name="T48" fmla="*/ 966 w 966"/>
                <a:gd name="T49" fmla="*/ 74 h 182"/>
                <a:gd name="T50" fmla="*/ 956 w 966"/>
                <a:gd name="T51" fmla="*/ 81 h 182"/>
                <a:gd name="T52" fmla="*/ 943 w 966"/>
                <a:gd name="T53" fmla="*/ 83 h 182"/>
                <a:gd name="T54" fmla="*/ 920 w 966"/>
                <a:gd name="T55" fmla="*/ 81 h 182"/>
                <a:gd name="T56" fmla="*/ 889 w 966"/>
                <a:gd name="T57" fmla="*/ 76 h 182"/>
                <a:gd name="T58" fmla="*/ 851 w 966"/>
                <a:gd name="T59" fmla="*/ 71 h 182"/>
                <a:gd name="T60" fmla="*/ 807 w 966"/>
                <a:gd name="T61" fmla="*/ 71 h 182"/>
                <a:gd name="T62" fmla="*/ 774 w 966"/>
                <a:gd name="T63" fmla="*/ 72 h 182"/>
                <a:gd name="T64" fmla="*/ 738 w 966"/>
                <a:gd name="T65" fmla="*/ 74 h 182"/>
                <a:gd name="T66" fmla="*/ 697 w 966"/>
                <a:gd name="T67" fmla="*/ 78 h 182"/>
                <a:gd name="T68" fmla="*/ 611 w 966"/>
                <a:gd name="T69" fmla="*/ 85 h 182"/>
                <a:gd name="T70" fmla="*/ 533 w 966"/>
                <a:gd name="T71" fmla="*/ 94 h 182"/>
                <a:gd name="T72" fmla="*/ 475 w 966"/>
                <a:gd name="T73" fmla="*/ 99 h 182"/>
                <a:gd name="T74" fmla="*/ 437 w 966"/>
                <a:gd name="T75" fmla="*/ 107 h 182"/>
                <a:gd name="T76" fmla="*/ 393 w 966"/>
                <a:gd name="T77" fmla="*/ 116 h 182"/>
                <a:gd name="T78" fmla="*/ 343 w 966"/>
                <a:gd name="T79" fmla="*/ 125 h 182"/>
                <a:gd name="T80" fmla="*/ 289 w 966"/>
                <a:gd name="T81" fmla="*/ 135 h 182"/>
                <a:gd name="T82" fmla="*/ 230 w 966"/>
                <a:gd name="T83" fmla="*/ 150 h 182"/>
                <a:gd name="T84" fmla="*/ 174 w 966"/>
                <a:gd name="T85" fmla="*/ 163 h 182"/>
                <a:gd name="T86" fmla="*/ 128 w 966"/>
                <a:gd name="T87" fmla="*/ 172 h 182"/>
                <a:gd name="T88" fmla="*/ 92 w 966"/>
                <a:gd name="T89" fmla="*/ 179 h 182"/>
                <a:gd name="T90" fmla="*/ 69 w 966"/>
                <a:gd name="T91" fmla="*/ 181 h 182"/>
                <a:gd name="T92" fmla="*/ 53 w 966"/>
                <a:gd name="T93" fmla="*/ 181 h 182"/>
                <a:gd name="T94" fmla="*/ 30 w 966"/>
                <a:gd name="T95" fmla="*/ 172 h 182"/>
                <a:gd name="T96" fmla="*/ 11 w 966"/>
                <a:gd name="T97" fmla="*/ 16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66" h="182">
                  <a:moveTo>
                    <a:pt x="11" y="161"/>
                  </a:moveTo>
                  <a:lnTo>
                    <a:pt x="5" y="154"/>
                  </a:lnTo>
                  <a:lnTo>
                    <a:pt x="4" y="150"/>
                  </a:lnTo>
                  <a:lnTo>
                    <a:pt x="2" y="144"/>
                  </a:lnTo>
                  <a:lnTo>
                    <a:pt x="0" y="141"/>
                  </a:lnTo>
                  <a:lnTo>
                    <a:pt x="0" y="137"/>
                  </a:lnTo>
                  <a:lnTo>
                    <a:pt x="2" y="134"/>
                  </a:lnTo>
                  <a:lnTo>
                    <a:pt x="4" y="132"/>
                  </a:lnTo>
                  <a:lnTo>
                    <a:pt x="5" y="128"/>
                  </a:lnTo>
                  <a:lnTo>
                    <a:pt x="7" y="128"/>
                  </a:lnTo>
                  <a:lnTo>
                    <a:pt x="9" y="126"/>
                  </a:lnTo>
                  <a:lnTo>
                    <a:pt x="13" y="126"/>
                  </a:lnTo>
                  <a:lnTo>
                    <a:pt x="17" y="125"/>
                  </a:lnTo>
                  <a:lnTo>
                    <a:pt x="21" y="125"/>
                  </a:lnTo>
                  <a:lnTo>
                    <a:pt x="27" y="123"/>
                  </a:lnTo>
                  <a:lnTo>
                    <a:pt x="32" y="121"/>
                  </a:lnTo>
                  <a:lnTo>
                    <a:pt x="40" y="121"/>
                  </a:lnTo>
                  <a:lnTo>
                    <a:pt x="48" y="119"/>
                  </a:lnTo>
                  <a:lnTo>
                    <a:pt x="55" y="117"/>
                  </a:lnTo>
                  <a:lnTo>
                    <a:pt x="65" y="117"/>
                  </a:lnTo>
                  <a:lnTo>
                    <a:pt x="74" y="116"/>
                  </a:lnTo>
                  <a:lnTo>
                    <a:pt x="84" y="114"/>
                  </a:lnTo>
                  <a:lnTo>
                    <a:pt x="96" y="112"/>
                  </a:lnTo>
                  <a:lnTo>
                    <a:pt x="107" y="110"/>
                  </a:lnTo>
                  <a:lnTo>
                    <a:pt x="120" y="108"/>
                  </a:lnTo>
                  <a:lnTo>
                    <a:pt x="147" y="107"/>
                  </a:lnTo>
                  <a:lnTo>
                    <a:pt x="174" y="103"/>
                  </a:lnTo>
                  <a:lnTo>
                    <a:pt x="203" y="101"/>
                  </a:lnTo>
                  <a:lnTo>
                    <a:pt x="232" y="98"/>
                  </a:lnTo>
                  <a:lnTo>
                    <a:pt x="262" y="92"/>
                  </a:lnTo>
                  <a:lnTo>
                    <a:pt x="295" y="89"/>
                  </a:lnTo>
                  <a:lnTo>
                    <a:pt x="326" y="83"/>
                  </a:lnTo>
                  <a:lnTo>
                    <a:pt x="358" y="78"/>
                  </a:lnTo>
                  <a:lnTo>
                    <a:pt x="391" y="72"/>
                  </a:lnTo>
                  <a:lnTo>
                    <a:pt x="425" y="65"/>
                  </a:lnTo>
                  <a:lnTo>
                    <a:pt x="460" y="60"/>
                  </a:lnTo>
                  <a:lnTo>
                    <a:pt x="496" y="54"/>
                  </a:lnTo>
                  <a:lnTo>
                    <a:pt x="534" y="47"/>
                  </a:lnTo>
                  <a:lnTo>
                    <a:pt x="573" y="42"/>
                  </a:lnTo>
                  <a:lnTo>
                    <a:pt x="613" y="35"/>
                  </a:lnTo>
                  <a:lnTo>
                    <a:pt x="655" y="26"/>
                  </a:lnTo>
                  <a:lnTo>
                    <a:pt x="676" y="24"/>
                  </a:lnTo>
                  <a:lnTo>
                    <a:pt x="695" y="20"/>
                  </a:lnTo>
                  <a:lnTo>
                    <a:pt x="713" y="18"/>
                  </a:lnTo>
                  <a:lnTo>
                    <a:pt x="730" y="15"/>
                  </a:lnTo>
                  <a:lnTo>
                    <a:pt x="745" y="13"/>
                  </a:lnTo>
                  <a:lnTo>
                    <a:pt x="761" y="11"/>
                  </a:lnTo>
                  <a:lnTo>
                    <a:pt x="776" y="9"/>
                  </a:lnTo>
                  <a:lnTo>
                    <a:pt x="789" y="7"/>
                  </a:lnTo>
                  <a:lnTo>
                    <a:pt x="801" y="6"/>
                  </a:lnTo>
                  <a:lnTo>
                    <a:pt x="812" y="4"/>
                  </a:lnTo>
                  <a:lnTo>
                    <a:pt x="822" y="4"/>
                  </a:lnTo>
                  <a:lnTo>
                    <a:pt x="832" y="2"/>
                  </a:lnTo>
                  <a:lnTo>
                    <a:pt x="839" y="2"/>
                  </a:lnTo>
                  <a:lnTo>
                    <a:pt x="847" y="0"/>
                  </a:lnTo>
                  <a:lnTo>
                    <a:pt x="853" y="0"/>
                  </a:lnTo>
                  <a:lnTo>
                    <a:pt x="856" y="0"/>
                  </a:lnTo>
                  <a:lnTo>
                    <a:pt x="866" y="0"/>
                  </a:lnTo>
                  <a:lnTo>
                    <a:pt x="874" y="2"/>
                  </a:lnTo>
                  <a:lnTo>
                    <a:pt x="883" y="4"/>
                  </a:lnTo>
                  <a:lnTo>
                    <a:pt x="893" y="7"/>
                  </a:lnTo>
                  <a:lnTo>
                    <a:pt x="902" y="11"/>
                  </a:lnTo>
                  <a:lnTo>
                    <a:pt x="912" y="16"/>
                  </a:lnTo>
                  <a:lnTo>
                    <a:pt x="922" y="20"/>
                  </a:lnTo>
                  <a:lnTo>
                    <a:pt x="929" y="26"/>
                  </a:lnTo>
                  <a:lnTo>
                    <a:pt x="939" y="35"/>
                  </a:lnTo>
                  <a:lnTo>
                    <a:pt x="945" y="40"/>
                  </a:lnTo>
                  <a:lnTo>
                    <a:pt x="952" y="47"/>
                  </a:lnTo>
                  <a:lnTo>
                    <a:pt x="956" y="53"/>
                  </a:lnTo>
                  <a:lnTo>
                    <a:pt x="960" y="58"/>
                  </a:lnTo>
                  <a:lnTo>
                    <a:pt x="964" y="62"/>
                  </a:lnTo>
                  <a:lnTo>
                    <a:pt x="966" y="65"/>
                  </a:lnTo>
                  <a:lnTo>
                    <a:pt x="966" y="67"/>
                  </a:lnTo>
                  <a:lnTo>
                    <a:pt x="966" y="71"/>
                  </a:lnTo>
                  <a:lnTo>
                    <a:pt x="966" y="74"/>
                  </a:lnTo>
                  <a:lnTo>
                    <a:pt x="962" y="76"/>
                  </a:lnTo>
                  <a:lnTo>
                    <a:pt x="960" y="80"/>
                  </a:lnTo>
                  <a:lnTo>
                    <a:pt x="956" y="81"/>
                  </a:lnTo>
                  <a:lnTo>
                    <a:pt x="952" y="81"/>
                  </a:lnTo>
                  <a:lnTo>
                    <a:pt x="948" y="83"/>
                  </a:lnTo>
                  <a:lnTo>
                    <a:pt x="943" y="83"/>
                  </a:lnTo>
                  <a:lnTo>
                    <a:pt x="937" y="83"/>
                  </a:lnTo>
                  <a:lnTo>
                    <a:pt x="927" y="81"/>
                  </a:lnTo>
                  <a:lnTo>
                    <a:pt x="920" y="81"/>
                  </a:lnTo>
                  <a:lnTo>
                    <a:pt x="910" y="80"/>
                  </a:lnTo>
                  <a:lnTo>
                    <a:pt x="901" y="78"/>
                  </a:lnTo>
                  <a:lnTo>
                    <a:pt x="889" y="76"/>
                  </a:lnTo>
                  <a:lnTo>
                    <a:pt x="878" y="74"/>
                  </a:lnTo>
                  <a:lnTo>
                    <a:pt x="866" y="72"/>
                  </a:lnTo>
                  <a:lnTo>
                    <a:pt x="851" y="71"/>
                  </a:lnTo>
                  <a:lnTo>
                    <a:pt x="835" y="71"/>
                  </a:lnTo>
                  <a:lnTo>
                    <a:pt x="816" y="71"/>
                  </a:lnTo>
                  <a:lnTo>
                    <a:pt x="807" y="71"/>
                  </a:lnTo>
                  <a:lnTo>
                    <a:pt x="797" y="71"/>
                  </a:lnTo>
                  <a:lnTo>
                    <a:pt x="786" y="72"/>
                  </a:lnTo>
                  <a:lnTo>
                    <a:pt x="774" y="72"/>
                  </a:lnTo>
                  <a:lnTo>
                    <a:pt x="763" y="72"/>
                  </a:lnTo>
                  <a:lnTo>
                    <a:pt x="751" y="74"/>
                  </a:lnTo>
                  <a:lnTo>
                    <a:pt x="738" y="74"/>
                  </a:lnTo>
                  <a:lnTo>
                    <a:pt x="724" y="76"/>
                  </a:lnTo>
                  <a:lnTo>
                    <a:pt x="711" y="76"/>
                  </a:lnTo>
                  <a:lnTo>
                    <a:pt x="697" y="78"/>
                  </a:lnTo>
                  <a:lnTo>
                    <a:pt x="667" y="80"/>
                  </a:lnTo>
                  <a:lnTo>
                    <a:pt x="640" y="81"/>
                  </a:lnTo>
                  <a:lnTo>
                    <a:pt x="611" y="85"/>
                  </a:lnTo>
                  <a:lnTo>
                    <a:pt x="584" y="89"/>
                  </a:lnTo>
                  <a:lnTo>
                    <a:pt x="557" y="90"/>
                  </a:lnTo>
                  <a:lnTo>
                    <a:pt x="533" y="94"/>
                  </a:lnTo>
                  <a:lnTo>
                    <a:pt x="510" y="96"/>
                  </a:lnTo>
                  <a:lnTo>
                    <a:pt x="487" y="98"/>
                  </a:lnTo>
                  <a:lnTo>
                    <a:pt x="475" y="99"/>
                  </a:lnTo>
                  <a:lnTo>
                    <a:pt x="462" y="103"/>
                  </a:lnTo>
                  <a:lnTo>
                    <a:pt x="450" y="105"/>
                  </a:lnTo>
                  <a:lnTo>
                    <a:pt x="437" y="107"/>
                  </a:lnTo>
                  <a:lnTo>
                    <a:pt x="423" y="110"/>
                  </a:lnTo>
                  <a:lnTo>
                    <a:pt x="408" y="112"/>
                  </a:lnTo>
                  <a:lnTo>
                    <a:pt x="393" y="116"/>
                  </a:lnTo>
                  <a:lnTo>
                    <a:pt x="377" y="117"/>
                  </a:lnTo>
                  <a:lnTo>
                    <a:pt x="360" y="121"/>
                  </a:lnTo>
                  <a:lnTo>
                    <a:pt x="343" y="125"/>
                  </a:lnTo>
                  <a:lnTo>
                    <a:pt x="326" y="128"/>
                  </a:lnTo>
                  <a:lnTo>
                    <a:pt x="308" y="132"/>
                  </a:lnTo>
                  <a:lnTo>
                    <a:pt x="289" y="135"/>
                  </a:lnTo>
                  <a:lnTo>
                    <a:pt x="270" y="141"/>
                  </a:lnTo>
                  <a:lnTo>
                    <a:pt x="251" y="144"/>
                  </a:lnTo>
                  <a:lnTo>
                    <a:pt x="230" y="150"/>
                  </a:lnTo>
                  <a:lnTo>
                    <a:pt x="211" y="154"/>
                  </a:lnTo>
                  <a:lnTo>
                    <a:pt x="191" y="159"/>
                  </a:lnTo>
                  <a:lnTo>
                    <a:pt x="174" y="163"/>
                  </a:lnTo>
                  <a:lnTo>
                    <a:pt x="157" y="166"/>
                  </a:lnTo>
                  <a:lnTo>
                    <a:pt x="142" y="170"/>
                  </a:lnTo>
                  <a:lnTo>
                    <a:pt x="128" y="172"/>
                  </a:lnTo>
                  <a:lnTo>
                    <a:pt x="115" y="175"/>
                  </a:lnTo>
                  <a:lnTo>
                    <a:pt x="103" y="177"/>
                  </a:lnTo>
                  <a:lnTo>
                    <a:pt x="92" y="179"/>
                  </a:lnTo>
                  <a:lnTo>
                    <a:pt x="84" y="181"/>
                  </a:lnTo>
                  <a:lnTo>
                    <a:pt x="74" y="181"/>
                  </a:lnTo>
                  <a:lnTo>
                    <a:pt x="69" y="181"/>
                  </a:lnTo>
                  <a:lnTo>
                    <a:pt x="63" y="182"/>
                  </a:lnTo>
                  <a:lnTo>
                    <a:pt x="57" y="182"/>
                  </a:lnTo>
                  <a:lnTo>
                    <a:pt x="53" y="181"/>
                  </a:lnTo>
                  <a:lnTo>
                    <a:pt x="51" y="181"/>
                  </a:lnTo>
                  <a:lnTo>
                    <a:pt x="42" y="177"/>
                  </a:lnTo>
                  <a:lnTo>
                    <a:pt x="30" y="172"/>
                  </a:lnTo>
                  <a:lnTo>
                    <a:pt x="21" y="166"/>
                  </a:lnTo>
                  <a:lnTo>
                    <a:pt x="15" y="164"/>
                  </a:lnTo>
                  <a:lnTo>
                    <a:pt x="11" y="161"/>
                  </a:lnTo>
                  <a:lnTo>
                    <a:pt x="11" y="161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368801" y="631825"/>
              <a:ext cx="790575" cy="989013"/>
              <a:chOff x="4368801" y="631825"/>
              <a:chExt cx="790575" cy="989013"/>
            </a:xfrm>
          </p:grpSpPr>
          <p:sp>
            <p:nvSpPr>
              <p:cNvPr id="32" name="Freeform 46"/>
              <p:cNvSpPr>
                <a:spLocks/>
              </p:cNvSpPr>
              <p:nvPr/>
            </p:nvSpPr>
            <p:spPr bwMode="auto">
              <a:xfrm>
                <a:off x="4546601" y="631825"/>
                <a:ext cx="366713" cy="288925"/>
              </a:xfrm>
              <a:custGeom>
                <a:avLst/>
                <a:gdLst>
                  <a:gd name="T0" fmla="*/ 213 w 462"/>
                  <a:gd name="T1" fmla="*/ 294 h 365"/>
                  <a:gd name="T2" fmla="*/ 155 w 462"/>
                  <a:gd name="T3" fmla="*/ 323 h 365"/>
                  <a:gd name="T4" fmla="*/ 92 w 462"/>
                  <a:gd name="T5" fmla="*/ 345 h 365"/>
                  <a:gd name="T6" fmla="*/ 61 w 462"/>
                  <a:gd name="T7" fmla="*/ 354 h 365"/>
                  <a:gd name="T8" fmla="*/ 36 w 462"/>
                  <a:gd name="T9" fmla="*/ 361 h 365"/>
                  <a:gd name="T10" fmla="*/ 17 w 462"/>
                  <a:gd name="T11" fmla="*/ 365 h 365"/>
                  <a:gd name="T12" fmla="*/ 6 w 462"/>
                  <a:gd name="T13" fmla="*/ 365 h 365"/>
                  <a:gd name="T14" fmla="*/ 0 w 462"/>
                  <a:gd name="T15" fmla="*/ 361 h 365"/>
                  <a:gd name="T16" fmla="*/ 0 w 462"/>
                  <a:gd name="T17" fmla="*/ 357 h 365"/>
                  <a:gd name="T18" fmla="*/ 4 w 462"/>
                  <a:gd name="T19" fmla="*/ 352 h 365"/>
                  <a:gd name="T20" fmla="*/ 15 w 462"/>
                  <a:gd name="T21" fmla="*/ 345 h 365"/>
                  <a:gd name="T22" fmla="*/ 34 w 462"/>
                  <a:gd name="T23" fmla="*/ 336 h 365"/>
                  <a:gd name="T24" fmla="*/ 57 w 462"/>
                  <a:gd name="T25" fmla="*/ 323 h 365"/>
                  <a:gd name="T26" fmla="*/ 98 w 462"/>
                  <a:gd name="T27" fmla="*/ 303 h 365"/>
                  <a:gd name="T28" fmla="*/ 153 w 462"/>
                  <a:gd name="T29" fmla="*/ 274 h 365"/>
                  <a:gd name="T30" fmla="*/ 203 w 462"/>
                  <a:gd name="T31" fmla="*/ 244 h 365"/>
                  <a:gd name="T32" fmla="*/ 247 w 462"/>
                  <a:gd name="T33" fmla="*/ 208 h 365"/>
                  <a:gd name="T34" fmla="*/ 282 w 462"/>
                  <a:gd name="T35" fmla="*/ 172 h 365"/>
                  <a:gd name="T36" fmla="*/ 310 w 462"/>
                  <a:gd name="T37" fmla="*/ 134 h 365"/>
                  <a:gd name="T38" fmla="*/ 330 w 462"/>
                  <a:gd name="T39" fmla="*/ 103 h 365"/>
                  <a:gd name="T40" fmla="*/ 339 w 462"/>
                  <a:gd name="T41" fmla="*/ 83 h 365"/>
                  <a:gd name="T42" fmla="*/ 335 w 462"/>
                  <a:gd name="T43" fmla="*/ 76 h 365"/>
                  <a:gd name="T44" fmla="*/ 328 w 462"/>
                  <a:gd name="T45" fmla="*/ 76 h 365"/>
                  <a:gd name="T46" fmla="*/ 316 w 462"/>
                  <a:gd name="T47" fmla="*/ 76 h 365"/>
                  <a:gd name="T48" fmla="*/ 299 w 462"/>
                  <a:gd name="T49" fmla="*/ 80 h 365"/>
                  <a:gd name="T50" fmla="*/ 278 w 462"/>
                  <a:gd name="T51" fmla="*/ 83 h 365"/>
                  <a:gd name="T52" fmla="*/ 241 w 462"/>
                  <a:gd name="T53" fmla="*/ 92 h 365"/>
                  <a:gd name="T54" fmla="*/ 188 w 462"/>
                  <a:gd name="T55" fmla="*/ 103 h 365"/>
                  <a:gd name="T56" fmla="*/ 142 w 462"/>
                  <a:gd name="T57" fmla="*/ 110 h 365"/>
                  <a:gd name="T58" fmla="*/ 101 w 462"/>
                  <a:gd name="T59" fmla="*/ 119 h 365"/>
                  <a:gd name="T60" fmla="*/ 71 w 462"/>
                  <a:gd name="T61" fmla="*/ 121 h 365"/>
                  <a:gd name="T62" fmla="*/ 50 w 462"/>
                  <a:gd name="T63" fmla="*/ 119 h 365"/>
                  <a:gd name="T64" fmla="*/ 29 w 462"/>
                  <a:gd name="T65" fmla="*/ 110 h 365"/>
                  <a:gd name="T66" fmla="*/ 9 w 462"/>
                  <a:gd name="T67" fmla="*/ 98 h 365"/>
                  <a:gd name="T68" fmla="*/ 21 w 462"/>
                  <a:gd name="T69" fmla="*/ 85 h 365"/>
                  <a:gd name="T70" fmla="*/ 78 w 462"/>
                  <a:gd name="T71" fmla="*/ 80 h 365"/>
                  <a:gd name="T72" fmla="*/ 132 w 462"/>
                  <a:gd name="T73" fmla="*/ 74 h 365"/>
                  <a:gd name="T74" fmla="*/ 178 w 462"/>
                  <a:gd name="T75" fmla="*/ 67 h 365"/>
                  <a:gd name="T76" fmla="*/ 216 w 462"/>
                  <a:gd name="T77" fmla="*/ 60 h 365"/>
                  <a:gd name="T78" fmla="*/ 251 w 462"/>
                  <a:gd name="T79" fmla="*/ 53 h 365"/>
                  <a:gd name="T80" fmla="*/ 280 w 462"/>
                  <a:gd name="T81" fmla="*/ 44 h 365"/>
                  <a:gd name="T82" fmla="*/ 303 w 462"/>
                  <a:gd name="T83" fmla="*/ 36 h 365"/>
                  <a:gd name="T84" fmla="*/ 322 w 462"/>
                  <a:gd name="T85" fmla="*/ 29 h 365"/>
                  <a:gd name="T86" fmla="*/ 345 w 462"/>
                  <a:gd name="T87" fmla="*/ 20 h 365"/>
                  <a:gd name="T88" fmla="*/ 360 w 462"/>
                  <a:gd name="T89" fmla="*/ 9 h 365"/>
                  <a:gd name="T90" fmla="*/ 374 w 462"/>
                  <a:gd name="T91" fmla="*/ 2 h 365"/>
                  <a:gd name="T92" fmla="*/ 389 w 462"/>
                  <a:gd name="T93" fmla="*/ 0 h 365"/>
                  <a:gd name="T94" fmla="*/ 400 w 462"/>
                  <a:gd name="T95" fmla="*/ 8 h 365"/>
                  <a:gd name="T96" fmla="*/ 418 w 462"/>
                  <a:gd name="T97" fmla="*/ 20 h 365"/>
                  <a:gd name="T98" fmla="*/ 441 w 462"/>
                  <a:gd name="T99" fmla="*/ 38 h 365"/>
                  <a:gd name="T100" fmla="*/ 454 w 462"/>
                  <a:gd name="T101" fmla="*/ 58 h 365"/>
                  <a:gd name="T102" fmla="*/ 462 w 462"/>
                  <a:gd name="T103" fmla="*/ 71 h 365"/>
                  <a:gd name="T104" fmla="*/ 454 w 462"/>
                  <a:gd name="T105" fmla="*/ 80 h 365"/>
                  <a:gd name="T106" fmla="*/ 443 w 462"/>
                  <a:gd name="T107" fmla="*/ 85 h 365"/>
                  <a:gd name="T108" fmla="*/ 433 w 462"/>
                  <a:gd name="T109" fmla="*/ 91 h 365"/>
                  <a:gd name="T110" fmla="*/ 420 w 462"/>
                  <a:gd name="T111" fmla="*/ 101 h 365"/>
                  <a:gd name="T112" fmla="*/ 397 w 462"/>
                  <a:gd name="T113" fmla="*/ 132 h 365"/>
                  <a:gd name="T114" fmla="*/ 362 w 462"/>
                  <a:gd name="T115" fmla="*/ 175 h 365"/>
                  <a:gd name="T116" fmla="*/ 320 w 462"/>
                  <a:gd name="T117" fmla="*/ 219 h 365"/>
                  <a:gd name="T118" fmla="*/ 270 w 462"/>
                  <a:gd name="T119" fmla="*/ 258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62" h="365">
                    <a:moveTo>
                      <a:pt x="251" y="273"/>
                    </a:moveTo>
                    <a:lnTo>
                      <a:pt x="232" y="283"/>
                    </a:lnTo>
                    <a:lnTo>
                      <a:pt x="213" y="294"/>
                    </a:lnTo>
                    <a:lnTo>
                      <a:pt x="193" y="305"/>
                    </a:lnTo>
                    <a:lnTo>
                      <a:pt x="174" y="314"/>
                    </a:lnTo>
                    <a:lnTo>
                      <a:pt x="155" y="323"/>
                    </a:lnTo>
                    <a:lnTo>
                      <a:pt x="134" y="330"/>
                    </a:lnTo>
                    <a:lnTo>
                      <a:pt x="113" y="338"/>
                    </a:lnTo>
                    <a:lnTo>
                      <a:pt x="92" y="345"/>
                    </a:lnTo>
                    <a:lnTo>
                      <a:pt x="80" y="348"/>
                    </a:lnTo>
                    <a:lnTo>
                      <a:pt x="71" y="352"/>
                    </a:lnTo>
                    <a:lnTo>
                      <a:pt x="61" y="354"/>
                    </a:lnTo>
                    <a:lnTo>
                      <a:pt x="52" y="357"/>
                    </a:lnTo>
                    <a:lnTo>
                      <a:pt x="44" y="359"/>
                    </a:lnTo>
                    <a:lnTo>
                      <a:pt x="36" y="361"/>
                    </a:lnTo>
                    <a:lnTo>
                      <a:pt x="29" y="363"/>
                    </a:lnTo>
                    <a:lnTo>
                      <a:pt x="23" y="365"/>
                    </a:lnTo>
                    <a:lnTo>
                      <a:pt x="17" y="365"/>
                    </a:lnTo>
                    <a:lnTo>
                      <a:pt x="13" y="365"/>
                    </a:lnTo>
                    <a:lnTo>
                      <a:pt x="9" y="365"/>
                    </a:lnTo>
                    <a:lnTo>
                      <a:pt x="6" y="365"/>
                    </a:lnTo>
                    <a:lnTo>
                      <a:pt x="4" y="365"/>
                    </a:lnTo>
                    <a:lnTo>
                      <a:pt x="2" y="363"/>
                    </a:lnTo>
                    <a:lnTo>
                      <a:pt x="0" y="361"/>
                    </a:lnTo>
                    <a:lnTo>
                      <a:pt x="0" y="359"/>
                    </a:lnTo>
                    <a:lnTo>
                      <a:pt x="0" y="359"/>
                    </a:lnTo>
                    <a:lnTo>
                      <a:pt x="0" y="357"/>
                    </a:lnTo>
                    <a:lnTo>
                      <a:pt x="0" y="356"/>
                    </a:lnTo>
                    <a:lnTo>
                      <a:pt x="2" y="354"/>
                    </a:lnTo>
                    <a:lnTo>
                      <a:pt x="4" y="352"/>
                    </a:lnTo>
                    <a:lnTo>
                      <a:pt x="8" y="350"/>
                    </a:lnTo>
                    <a:lnTo>
                      <a:pt x="11" y="347"/>
                    </a:lnTo>
                    <a:lnTo>
                      <a:pt x="15" y="345"/>
                    </a:lnTo>
                    <a:lnTo>
                      <a:pt x="21" y="341"/>
                    </a:lnTo>
                    <a:lnTo>
                      <a:pt x="27" y="338"/>
                    </a:lnTo>
                    <a:lnTo>
                      <a:pt x="34" y="336"/>
                    </a:lnTo>
                    <a:lnTo>
                      <a:pt x="42" y="330"/>
                    </a:lnTo>
                    <a:lnTo>
                      <a:pt x="50" y="327"/>
                    </a:lnTo>
                    <a:lnTo>
                      <a:pt x="57" y="323"/>
                    </a:lnTo>
                    <a:lnTo>
                      <a:pt x="67" y="318"/>
                    </a:lnTo>
                    <a:lnTo>
                      <a:pt x="77" y="314"/>
                    </a:lnTo>
                    <a:lnTo>
                      <a:pt x="98" y="303"/>
                    </a:lnTo>
                    <a:lnTo>
                      <a:pt x="117" y="294"/>
                    </a:lnTo>
                    <a:lnTo>
                      <a:pt x="136" y="285"/>
                    </a:lnTo>
                    <a:lnTo>
                      <a:pt x="153" y="274"/>
                    </a:lnTo>
                    <a:lnTo>
                      <a:pt x="170" y="264"/>
                    </a:lnTo>
                    <a:lnTo>
                      <a:pt x="188" y="255"/>
                    </a:lnTo>
                    <a:lnTo>
                      <a:pt x="203" y="244"/>
                    </a:lnTo>
                    <a:lnTo>
                      <a:pt x="218" y="231"/>
                    </a:lnTo>
                    <a:lnTo>
                      <a:pt x="234" y="220"/>
                    </a:lnTo>
                    <a:lnTo>
                      <a:pt x="247" y="208"/>
                    </a:lnTo>
                    <a:lnTo>
                      <a:pt x="261" y="197"/>
                    </a:lnTo>
                    <a:lnTo>
                      <a:pt x="272" y="184"/>
                    </a:lnTo>
                    <a:lnTo>
                      <a:pt x="282" y="172"/>
                    </a:lnTo>
                    <a:lnTo>
                      <a:pt x="293" y="161"/>
                    </a:lnTo>
                    <a:lnTo>
                      <a:pt x="301" y="146"/>
                    </a:lnTo>
                    <a:lnTo>
                      <a:pt x="310" y="134"/>
                    </a:lnTo>
                    <a:lnTo>
                      <a:pt x="318" y="123"/>
                    </a:lnTo>
                    <a:lnTo>
                      <a:pt x="326" y="112"/>
                    </a:lnTo>
                    <a:lnTo>
                      <a:pt x="330" y="103"/>
                    </a:lnTo>
                    <a:lnTo>
                      <a:pt x="333" y="96"/>
                    </a:lnTo>
                    <a:lnTo>
                      <a:pt x="337" y="89"/>
                    </a:lnTo>
                    <a:lnTo>
                      <a:pt x="339" y="83"/>
                    </a:lnTo>
                    <a:lnTo>
                      <a:pt x="339" y="80"/>
                    </a:lnTo>
                    <a:lnTo>
                      <a:pt x="337" y="78"/>
                    </a:lnTo>
                    <a:lnTo>
                      <a:pt x="335" y="76"/>
                    </a:lnTo>
                    <a:lnTo>
                      <a:pt x="333" y="76"/>
                    </a:lnTo>
                    <a:lnTo>
                      <a:pt x="331" y="76"/>
                    </a:lnTo>
                    <a:lnTo>
                      <a:pt x="328" y="76"/>
                    </a:lnTo>
                    <a:lnTo>
                      <a:pt x="324" y="76"/>
                    </a:lnTo>
                    <a:lnTo>
                      <a:pt x="320" y="76"/>
                    </a:lnTo>
                    <a:lnTo>
                      <a:pt x="316" y="76"/>
                    </a:lnTo>
                    <a:lnTo>
                      <a:pt x="310" y="78"/>
                    </a:lnTo>
                    <a:lnTo>
                      <a:pt x="305" y="78"/>
                    </a:lnTo>
                    <a:lnTo>
                      <a:pt x="299" y="80"/>
                    </a:lnTo>
                    <a:lnTo>
                      <a:pt x="293" y="82"/>
                    </a:lnTo>
                    <a:lnTo>
                      <a:pt x="285" y="82"/>
                    </a:lnTo>
                    <a:lnTo>
                      <a:pt x="278" y="83"/>
                    </a:lnTo>
                    <a:lnTo>
                      <a:pt x="270" y="85"/>
                    </a:lnTo>
                    <a:lnTo>
                      <a:pt x="261" y="87"/>
                    </a:lnTo>
                    <a:lnTo>
                      <a:pt x="241" y="92"/>
                    </a:lnTo>
                    <a:lnTo>
                      <a:pt x="224" y="96"/>
                    </a:lnTo>
                    <a:lnTo>
                      <a:pt x="205" y="100"/>
                    </a:lnTo>
                    <a:lnTo>
                      <a:pt x="188" y="103"/>
                    </a:lnTo>
                    <a:lnTo>
                      <a:pt x="172" y="105"/>
                    </a:lnTo>
                    <a:lnTo>
                      <a:pt x="157" y="109"/>
                    </a:lnTo>
                    <a:lnTo>
                      <a:pt x="142" y="110"/>
                    </a:lnTo>
                    <a:lnTo>
                      <a:pt x="128" y="114"/>
                    </a:lnTo>
                    <a:lnTo>
                      <a:pt x="115" y="118"/>
                    </a:lnTo>
                    <a:lnTo>
                      <a:pt x="101" y="119"/>
                    </a:lnTo>
                    <a:lnTo>
                      <a:pt x="90" y="121"/>
                    </a:lnTo>
                    <a:lnTo>
                      <a:pt x="80" y="121"/>
                    </a:lnTo>
                    <a:lnTo>
                      <a:pt x="71" y="121"/>
                    </a:lnTo>
                    <a:lnTo>
                      <a:pt x="63" y="121"/>
                    </a:lnTo>
                    <a:lnTo>
                      <a:pt x="55" y="119"/>
                    </a:lnTo>
                    <a:lnTo>
                      <a:pt x="50" y="119"/>
                    </a:lnTo>
                    <a:lnTo>
                      <a:pt x="42" y="116"/>
                    </a:lnTo>
                    <a:lnTo>
                      <a:pt x="36" y="114"/>
                    </a:lnTo>
                    <a:lnTo>
                      <a:pt x="29" y="110"/>
                    </a:lnTo>
                    <a:lnTo>
                      <a:pt x="23" y="107"/>
                    </a:lnTo>
                    <a:lnTo>
                      <a:pt x="17" y="103"/>
                    </a:lnTo>
                    <a:lnTo>
                      <a:pt x="9" y="98"/>
                    </a:lnTo>
                    <a:lnTo>
                      <a:pt x="6" y="92"/>
                    </a:lnTo>
                    <a:lnTo>
                      <a:pt x="0" y="87"/>
                    </a:lnTo>
                    <a:lnTo>
                      <a:pt x="21" y="85"/>
                    </a:lnTo>
                    <a:lnTo>
                      <a:pt x="40" y="83"/>
                    </a:lnTo>
                    <a:lnTo>
                      <a:pt x="61" y="82"/>
                    </a:lnTo>
                    <a:lnTo>
                      <a:pt x="78" y="80"/>
                    </a:lnTo>
                    <a:lnTo>
                      <a:pt x="98" y="78"/>
                    </a:lnTo>
                    <a:lnTo>
                      <a:pt x="115" y="76"/>
                    </a:lnTo>
                    <a:lnTo>
                      <a:pt x="132" y="74"/>
                    </a:lnTo>
                    <a:lnTo>
                      <a:pt x="147" y="71"/>
                    </a:lnTo>
                    <a:lnTo>
                      <a:pt x="163" y="69"/>
                    </a:lnTo>
                    <a:lnTo>
                      <a:pt x="178" y="67"/>
                    </a:lnTo>
                    <a:lnTo>
                      <a:pt x="192" y="65"/>
                    </a:lnTo>
                    <a:lnTo>
                      <a:pt x="205" y="62"/>
                    </a:lnTo>
                    <a:lnTo>
                      <a:pt x="216" y="60"/>
                    </a:lnTo>
                    <a:lnTo>
                      <a:pt x="230" y="58"/>
                    </a:lnTo>
                    <a:lnTo>
                      <a:pt x="239" y="54"/>
                    </a:lnTo>
                    <a:lnTo>
                      <a:pt x="251" y="53"/>
                    </a:lnTo>
                    <a:lnTo>
                      <a:pt x="261" y="49"/>
                    </a:lnTo>
                    <a:lnTo>
                      <a:pt x="270" y="45"/>
                    </a:lnTo>
                    <a:lnTo>
                      <a:pt x="280" y="44"/>
                    </a:lnTo>
                    <a:lnTo>
                      <a:pt x="287" y="42"/>
                    </a:lnTo>
                    <a:lnTo>
                      <a:pt x="295" y="38"/>
                    </a:lnTo>
                    <a:lnTo>
                      <a:pt x="303" y="36"/>
                    </a:lnTo>
                    <a:lnTo>
                      <a:pt x="310" y="35"/>
                    </a:lnTo>
                    <a:lnTo>
                      <a:pt x="316" y="31"/>
                    </a:lnTo>
                    <a:lnTo>
                      <a:pt x="322" y="29"/>
                    </a:lnTo>
                    <a:lnTo>
                      <a:pt x="328" y="27"/>
                    </a:lnTo>
                    <a:lnTo>
                      <a:pt x="337" y="24"/>
                    </a:lnTo>
                    <a:lnTo>
                      <a:pt x="345" y="20"/>
                    </a:lnTo>
                    <a:lnTo>
                      <a:pt x="353" y="17"/>
                    </a:lnTo>
                    <a:lnTo>
                      <a:pt x="356" y="13"/>
                    </a:lnTo>
                    <a:lnTo>
                      <a:pt x="360" y="9"/>
                    </a:lnTo>
                    <a:lnTo>
                      <a:pt x="366" y="6"/>
                    </a:lnTo>
                    <a:lnTo>
                      <a:pt x="370" y="4"/>
                    </a:lnTo>
                    <a:lnTo>
                      <a:pt x="374" y="2"/>
                    </a:lnTo>
                    <a:lnTo>
                      <a:pt x="379" y="2"/>
                    </a:lnTo>
                    <a:lnTo>
                      <a:pt x="383" y="0"/>
                    </a:lnTo>
                    <a:lnTo>
                      <a:pt x="389" y="0"/>
                    </a:lnTo>
                    <a:lnTo>
                      <a:pt x="391" y="2"/>
                    </a:lnTo>
                    <a:lnTo>
                      <a:pt x="397" y="6"/>
                    </a:lnTo>
                    <a:lnTo>
                      <a:pt x="400" y="8"/>
                    </a:lnTo>
                    <a:lnTo>
                      <a:pt x="406" y="11"/>
                    </a:lnTo>
                    <a:lnTo>
                      <a:pt x="412" y="17"/>
                    </a:lnTo>
                    <a:lnTo>
                      <a:pt x="418" y="20"/>
                    </a:lnTo>
                    <a:lnTo>
                      <a:pt x="425" y="26"/>
                    </a:lnTo>
                    <a:lnTo>
                      <a:pt x="433" y="31"/>
                    </a:lnTo>
                    <a:lnTo>
                      <a:pt x="441" y="38"/>
                    </a:lnTo>
                    <a:lnTo>
                      <a:pt x="446" y="45"/>
                    </a:lnTo>
                    <a:lnTo>
                      <a:pt x="450" y="53"/>
                    </a:lnTo>
                    <a:lnTo>
                      <a:pt x="454" y="58"/>
                    </a:lnTo>
                    <a:lnTo>
                      <a:pt x="458" y="62"/>
                    </a:lnTo>
                    <a:lnTo>
                      <a:pt x="460" y="67"/>
                    </a:lnTo>
                    <a:lnTo>
                      <a:pt x="462" y="71"/>
                    </a:lnTo>
                    <a:lnTo>
                      <a:pt x="462" y="73"/>
                    </a:lnTo>
                    <a:lnTo>
                      <a:pt x="458" y="76"/>
                    </a:lnTo>
                    <a:lnTo>
                      <a:pt x="454" y="80"/>
                    </a:lnTo>
                    <a:lnTo>
                      <a:pt x="450" y="82"/>
                    </a:lnTo>
                    <a:lnTo>
                      <a:pt x="446" y="83"/>
                    </a:lnTo>
                    <a:lnTo>
                      <a:pt x="443" y="85"/>
                    </a:lnTo>
                    <a:lnTo>
                      <a:pt x="439" y="87"/>
                    </a:lnTo>
                    <a:lnTo>
                      <a:pt x="435" y="89"/>
                    </a:lnTo>
                    <a:lnTo>
                      <a:pt x="433" y="91"/>
                    </a:lnTo>
                    <a:lnTo>
                      <a:pt x="429" y="92"/>
                    </a:lnTo>
                    <a:lnTo>
                      <a:pt x="427" y="96"/>
                    </a:lnTo>
                    <a:lnTo>
                      <a:pt x="420" y="101"/>
                    </a:lnTo>
                    <a:lnTo>
                      <a:pt x="414" y="110"/>
                    </a:lnTo>
                    <a:lnTo>
                      <a:pt x="404" y="119"/>
                    </a:lnTo>
                    <a:lnTo>
                      <a:pt x="397" y="132"/>
                    </a:lnTo>
                    <a:lnTo>
                      <a:pt x="385" y="145"/>
                    </a:lnTo>
                    <a:lnTo>
                      <a:pt x="374" y="159"/>
                    </a:lnTo>
                    <a:lnTo>
                      <a:pt x="362" y="175"/>
                    </a:lnTo>
                    <a:lnTo>
                      <a:pt x="349" y="190"/>
                    </a:lnTo>
                    <a:lnTo>
                      <a:pt x="335" y="204"/>
                    </a:lnTo>
                    <a:lnTo>
                      <a:pt x="320" y="219"/>
                    </a:lnTo>
                    <a:lnTo>
                      <a:pt x="303" y="231"/>
                    </a:lnTo>
                    <a:lnTo>
                      <a:pt x="287" y="246"/>
                    </a:lnTo>
                    <a:lnTo>
                      <a:pt x="270" y="258"/>
                    </a:lnTo>
                    <a:lnTo>
                      <a:pt x="251" y="273"/>
                    </a:lnTo>
                    <a:lnTo>
                      <a:pt x="251" y="273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47"/>
              <p:cNvSpPr>
                <a:spLocks/>
              </p:cNvSpPr>
              <p:nvPr/>
            </p:nvSpPr>
            <p:spPr bwMode="auto">
              <a:xfrm>
                <a:off x="4589463" y="755650"/>
                <a:ext cx="265113" cy="139700"/>
              </a:xfrm>
              <a:custGeom>
                <a:avLst/>
                <a:gdLst>
                  <a:gd name="T0" fmla="*/ 1 w 335"/>
                  <a:gd name="T1" fmla="*/ 9 h 177"/>
                  <a:gd name="T2" fmla="*/ 7 w 335"/>
                  <a:gd name="T3" fmla="*/ 4 h 177"/>
                  <a:gd name="T4" fmla="*/ 17 w 335"/>
                  <a:gd name="T5" fmla="*/ 0 h 177"/>
                  <a:gd name="T6" fmla="*/ 28 w 335"/>
                  <a:gd name="T7" fmla="*/ 2 h 177"/>
                  <a:gd name="T8" fmla="*/ 46 w 335"/>
                  <a:gd name="T9" fmla="*/ 4 h 177"/>
                  <a:gd name="T10" fmla="*/ 65 w 335"/>
                  <a:gd name="T11" fmla="*/ 9 h 177"/>
                  <a:gd name="T12" fmla="*/ 93 w 335"/>
                  <a:gd name="T13" fmla="*/ 15 h 177"/>
                  <a:gd name="T14" fmla="*/ 126 w 335"/>
                  <a:gd name="T15" fmla="*/ 24 h 177"/>
                  <a:gd name="T16" fmla="*/ 166 w 335"/>
                  <a:gd name="T17" fmla="*/ 35 h 177"/>
                  <a:gd name="T18" fmla="*/ 205 w 335"/>
                  <a:gd name="T19" fmla="*/ 47 h 177"/>
                  <a:gd name="T20" fmla="*/ 239 w 335"/>
                  <a:gd name="T21" fmla="*/ 60 h 177"/>
                  <a:gd name="T22" fmla="*/ 270 w 335"/>
                  <a:gd name="T23" fmla="*/ 76 h 177"/>
                  <a:gd name="T24" fmla="*/ 295 w 335"/>
                  <a:gd name="T25" fmla="*/ 94 h 177"/>
                  <a:gd name="T26" fmla="*/ 314 w 335"/>
                  <a:gd name="T27" fmla="*/ 112 h 177"/>
                  <a:gd name="T28" fmla="*/ 327 w 335"/>
                  <a:gd name="T29" fmla="*/ 126 h 177"/>
                  <a:gd name="T30" fmla="*/ 333 w 335"/>
                  <a:gd name="T31" fmla="*/ 141 h 177"/>
                  <a:gd name="T32" fmla="*/ 333 w 335"/>
                  <a:gd name="T33" fmla="*/ 153 h 177"/>
                  <a:gd name="T34" fmla="*/ 329 w 335"/>
                  <a:gd name="T35" fmla="*/ 166 h 177"/>
                  <a:gd name="T36" fmla="*/ 325 w 335"/>
                  <a:gd name="T37" fmla="*/ 173 h 177"/>
                  <a:gd name="T38" fmla="*/ 322 w 335"/>
                  <a:gd name="T39" fmla="*/ 177 h 177"/>
                  <a:gd name="T40" fmla="*/ 318 w 335"/>
                  <a:gd name="T41" fmla="*/ 177 h 177"/>
                  <a:gd name="T42" fmla="*/ 310 w 335"/>
                  <a:gd name="T43" fmla="*/ 175 h 177"/>
                  <a:gd name="T44" fmla="*/ 299 w 335"/>
                  <a:gd name="T45" fmla="*/ 170 h 177"/>
                  <a:gd name="T46" fmla="*/ 281 w 335"/>
                  <a:gd name="T47" fmla="*/ 163 h 177"/>
                  <a:gd name="T48" fmla="*/ 262 w 335"/>
                  <a:gd name="T49" fmla="*/ 153 h 177"/>
                  <a:gd name="T50" fmla="*/ 237 w 335"/>
                  <a:gd name="T51" fmla="*/ 141 h 177"/>
                  <a:gd name="T52" fmla="*/ 207 w 335"/>
                  <a:gd name="T53" fmla="*/ 126 h 177"/>
                  <a:gd name="T54" fmla="*/ 174 w 335"/>
                  <a:gd name="T55" fmla="*/ 110 h 177"/>
                  <a:gd name="T56" fmla="*/ 138 w 335"/>
                  <a:gd name="T57" fmla="*/ 90 h 177"/>
                  <a:gd name="T58" fmla="*/ 103 w 335"/>
                  <a:gd name="T59" fmla="*/ 72 h 177"/>
                  <a:gd name="T60" fmla="*/ 74 w 335"/>
                  <a:gd name="T61" fmla="*/ 58 h 177"/>
                  <a:gd name="T62" fmla="*/ 49 w 335"/>
                  <a:gd name="T63" fmla="*/ 45 h 177"/>
                  <a:gd name="T64" fmla="*/ 30 w 335"/>
                  <a:gd name="T65" fmla="*/ 35 h 177"/>
                  <a:gd name="T66" fmla="*/ 15 w 335"/>
                  <a:gd name="T67" fmla="*/ 25 h 177"/>
                  <a:gd name="T68" fmla="*/ 5 w 335"/>
                  <a:gd name="T69" fmla="*/ 18 h 177"/>
                  <a:gd name="T70" fmla="*/ 1 w 335"/>
                  <a:gd name="T71" fmla="*/ 15 h 177"/>
                  <a:gd name="T72" fmla="*/ 0 w 335"/>
                  <a:gd name="T73" fmla="*/ 13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35" h="177">
                    <a:moveTo>
                      <a:pt x="0" y="13"/>
                    </a:moveTo>
                    <a:lnTo>
                      <a:pt x="1" y="9"/>
                    </a:lnTo>
                    <a:lnTo>
                      <a:pt x="5" y="6"/>
                    </a:lnTo>
                    <a:lnTo>
                      <a:pt x="7" y="4"/>
                    </a:lnTo>
                    <a:lnTo>
                      <a:pt x="11" y="2"/>
                    </a:lnTo>
                    <a:lnTo>
                      <a:pt x="17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8" y="2"/>
                    </a:lnTo>
                    <a:lnTo>
                      <a:pt x="46" y="4"/>
                    </a:lnTo>
                    <a:lnTo>
                      <a:pt x="53" y="7"/>
                    </a:lnTo>
                    <a:lnTo>
                      <a:pt x="65" y="9"/>
                    </a:lnTo>
                    <a:lnTo>
                      <a:pt x="78" y="11"/>
                    </a:lnTo>
                    <a:lnTo>
                      <a:pt x="93" y="15"/>
                    </a:lnTo>
                    <a:lnTo>
                      <a:pt x="109" y="18"/>
                    </a:lnTo>
                    <a:lnTo>
                      <a:pt x="126" y="24"/>
                    </a:lnTo>
                    <a:lnTo>
                      <a:pt x="147" y="29"/>
                    </a:lnTo>
                    <a:lnTo>
                      <a:pt x="166" y="35"/>
                    </a:lnTo>
                    <a:lnTo>
                      <a:pt x="185" y="40"/>
                    </a:lnTo>
                    <a:lnTo>
                      <a:pt x="205" y="47"/>
                    </a:lnTo>
                    <a:lnTo>
                      <a:pt x="222" y="53"/>
                    </a:lnTo>
                    <a:lnTo>
                      <a:pt x="239" y="60"/>
                    </a:lnTo>
                    <a:lnTo>
                      <a:pt x="254" y="67"/>
                    </a:lnTo>
                    <a:lnTo>
                      <a:pt x="270" y="76"/>
                    </a:lnTo>
                    <a:lnTo>
                      <a:pt x="283" y="85"/>
                    </a:lnTo>
                    <a:lnTo>
                      <a:pt x="295" y="94"/>
                    </a:lnTo>
                    <a:lnTo>
                      <a:pt x="304" y="103"/>
                    </a:lnTo>
                    <a:lnTo>
                      <a:pt x="314" y="112"/>
                    </a:lnTo>
                    <a:lnTo>
                      <a:pt x="322" y="119"/>
                    </a:lnTo>
                    <a:lnTo>
                      <a:pt x="327" y="126"/>
                    </a:lnTo>
                    <a:lnTo>
                      <a:pt x="331" y="134"/>
                    </a:lnTo>
                    <a:lnTo>
                      <a:pt x="333" y="141"/>
                    </a:lnTo>
                    <a:lnTo>
                      <a:pt x="335" y="146"/>
                    </a:lnTo>
                    <a:lnTo>
                      <a:pt x="333" y="153"/>
                    </a:lnTo>
                    <a:lnTo>
                      <a:pt x="331" y="161"/>
                    </a:lnTo>
                    <a:lnTo>
                      <a:pt x="329" y="166"/>
                    </a:lnTo>
                    <a:lnTo>
                      <a:pt x="327" y="170"/>
                    </a:lnTo>
                    <a:lnTo>
                      <a:pt x="325" y="173"/>
                    </a:lnTo>
                    <a:lnTo>
                      <a:pt x="323" y="175"/>
                    </a:lnTo>
                    <a:lnTo>
                      <a:pt x="322" y="177"/>
                    </a:lnTo>
                    <a:lnTo>
                      <a:pt x="320" y="177"/>
                    </a:lnTo>
                    <a:lnTo>
                      <a:pt x="318" y="177"/>
                    </a:lnTo>
                    <a:lnTo>
                      <a:pt x="314" y="175"/>
                    </a:lnTo>
                    <a:lnTo>
                      <a:pt x="310" y="175"/>
                    </a:lnTo>
                    <a:lnTo>
                      <a:pt x="304" y="173"/>
                    </a:lnTo>
                    <a:lnTo>
                      <a:pt x="299" y="170"/>
                    </a:lnTo>
                    <a:lnTo>
                      <a:pt x="291" y="166"/>
                    </a:lnTo>
                    <a:lnTo>
                      <a:pt x="281" y="163"/>
                    </a:lnTo>
                    <a:lnTo>
                      <a:pt x="272" y="159"/>
                    </a:lnTo>
                    <a:lnTo>
                      <a:pt x="262" y="153"/>
                    </a:lnTo>
                    <a:lnTo>
                      <a:pt x="249" y="148"/>
                    </a:lnTo>
                    <a:lnTo>
                      <a:pt x="237" y="141"/>
                    </a:lnTo>
                    <a:lnTo>
                      <a:pt x="222" y="134"/>
                    </a:lnTo>
                    <a:lnTo>
                      <a:pt x="207" y="126"/>
                    </a:lnTo>
                    <a:lnTo>
                      <a:pt x="191" y="119"/>
                    </a:lnTo>
                    <a:lnTo>
                      <a:pt x="174" y="110"/>
                    </a:lnTo>
                    <a:lnTo>
                      <a:pt x="157" y="99"/>
                    </a:lnTo>
                    <a:lnTo>
                      <a:pt x="138" y="90"/>
                    </a:lnTo>
                    <a:lnTo>
                      <a:pt x="118" y="81"/>
                    </a:lnTo>
                    <a:lnTo>
                      <a:pt x="103" y="72"/>
                    </a:lnTo>
                    <a:lnTo>
                      <a:pt x="88" y="65"/>
                    </a:lnTo>
                    <a:lnTo>
                      <a:pt x="74" y="58"/>
                    </a:lnTo>
                    <a:lnTo>
                      <a:pt x="61" y="51"/>
                    </a:lnTo>
                    <a:lnTo>
                      <a:pt x="49" y="45"/>
                    </a:lnTo>
                    <a:lnTo>
                      <a:pt x="38" y="38"/>
                    </a:lnTo>
                    <a:lnTo>
                      <a:pt x="30" y="35"/>
                    </a:lnTo>
                    <a:lnTo>
                      <a:pt x="23" y="29"/>
                    </a:lnTo>
                    <a:lnTo>
                      <a:pt x="15" y="25"/>
                    </a:lnTo>
                    <a:lnTo>
                      <a:pt x="9" y="22"/>
                    </a:lnTo>
                    <a:lnTo>
                      <a:pt x="5" y="18"/>
                    </a:lnTo>
                    <a:lnTo>
                      <a:pt x="3" y="16"/>
                    </a:lnTo>
                    <a:lnTo>
                      <a:pt x="1" y="15"/>
                    </a:lnTo>
                    <a:lnTo>
                      <a:pt x="0" y="13"/>
                    </a:lnTo>
                    <a:lnTo>
                      <a:pt x="0" y="13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48"/>
              <p:cNvSpPr>
                <a:spLocks/>
              </p:cNvSpPr>
              <p:nvPr/>
            </p:nvSpPr>
            <p:spPr bwMode="auto">
              <a:xfrm>
                <a:off x="4489451" y="1025525"/>
                <a:ext cx="161925" cy="157163"/>
              </a:xfrm>
              <a:custGeom>
                <a:avLst/>
                <a:gdLst>
                  <a:gd name="T0" fmla="*/ 173 w 205"/>
                  <a:gd name="T1" fmla="*/ 108 h 196"/>
                  <a:gd name="T2" fmla="*/ 188 w 205"/>
                  <a:gd name="T3" fmla="*/ 126 h 196"/>
                  <a:gd name="T4" fmla="*/ 199 w 205"/>
                  <a:gd name="T5" fmla="*/ 144 h 196"/>
                  <a:gd name="T6" fmla="*/ 205 w 205"/>
                  <a:gd name="T7" fmla="*/ 159 h 196"/>
                  <a:gd name="T8" fmla="*/ 205 w 205"/>
                  <a:gd name="T9" fmla="*/ 171 h 196"/>
                  <a:gd name="T10" fmla="*/ 205 w 205"/>
                  <a:gd name="T11" fmla="*/ 180 h 196"/>
                  <a:gd name="T12" fmla="*/ 203 w 205"/>
                  <a:gd name="T13" fmla="*/ 187 h 196"/>
                  <a:gd name="T14" fmla="*/ 201 w 205"/>
                  <a:gd name="T15" fmla="*/ 193 h 196"/>
                  <a:gd name="T16" fmla="*/ 199 w 205"/>
                  <a:gd name="T17" fmla="*/ 196 h 196"/>
                  <a:gd name="T18" fmla="*/ 196 w 205"/>
                  <a:gd name="T19" fmla="*/ 195 h 196"/>
                  <a:gd name="T20" fmla="*/ 188 w 205"/>
                  <a:gd name="T21" fmla="*/ 191 h 196"/>
                  <a:gd name="T22" fmla="*/ 178 w 205"/>
                  <a:gd name="T23" fmla="*/ 184 h 196"/>
                  <a:gd name="T24" fmla="*/ 165 w 205"/>
                  <a:gd name="T25" fmla="*/ 175 h 196"/>
                  <a:gd name="T26" fmla="*/ 150 w 205"/>
                  <a:gd name="T27" fmla="*/ 162 h 196"/>
                  <a:gd name="T28" fmla="*/ 132 w 205"/>
                  <a:gd name="T29" fmla="*/ 144 h 196"/>
                  <a:gd name="T30" fmla="*/ 111 w 205"/>
                  <a:gd name="T31" fmla="*/ 124 h 196"/>
                  <a:gd name="T32" fmla="*/ 88 w 205"/>
                  <a:gd name="T33" fmla="*/ 103 h 196"/>
                  <a:gd name="T34" fmla="*/ 65 w 205"/>
                  <a:gd name="T35" fmla="*/ 83 h 196"/>
                  <a:gd name="T36" fmla="*/ 46 w 205"/>
                  <a:gd name="T37" fmla="*/ 65 h 196"/>
                  <a:gd name="T38" fmla="*/ 31 w 205"/>
                  <a:gd name="T39" fmla="*/ 49 h 196"/>
                  <a:gd name="T40" fmla="*/ 17 w 205"/>
                  <a:gd name="T41" fmla="*/ 34 h 196"/>
                  <a:gd name="T42" fmla="*/ 10 w 205"/>
                  <a:gd name="T43" fmla="*/ 22 h 196"/>
                  <a:gd name="T44" fmla="*/ 2 w 205"/>
                  <a:gd name="T45" fmla="*/ 13 h 196"/>
                  <a:gd name="T46" fmla="*/ 0 w 205"/>
                  <a:gd name="T47" fmla="*/ 4 h 196"/>
                  <a:gd name="T48" fmla="*/ 15 w 205"/>
                  <a:gd name="T49" fmla="*/ 7 h 196"/>
                  <a:gd name="T50" fmla="*/ 44 w 205"/>
                  <a:gd name="T51" fmla="*/ 20 h 196"/>
                  <a:gd name="T52" fmla="*/ 71 w 205"/>
                  <a:gd name="T53" fmla="*/ 32 h 196"/>
                  <a:gd name="T54" fmla="*/ 94 w 205"/>
                  <a:gd name="T55" fmla="*/ 45 h 196"/>
                  <a:gd name="T56" fmla="*/ 115 w 205"/>
                  <a:gd name="T57" fmla="*/ 58 h 196"/>
                  <a:gd name="T58" fmla="*/ 132 w 205"/>
                  <a:gd name="T59" fmla="*/ 68 h 196"/>
                  <a:gd name="T60" fmla="*/ 148 w 205"/>
                  <a:gd name="T61" fmla="*/ 81 h 196"/>
                  <a:gd name="T62" fmla="*/ 159 w 205"/>
                  <a:gd name="T63" fmla="*/ 92 h 196"/>
                  <a:gd name="T64" fmla="*/ 165 w 205"/>
                  <a:gd name="T65" fmla="*/ 99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5" h="196">
                    <a:moveTo>
                      <a:pt x="165" y="99"/>
                    </a:moveTo>
                    <a:lnTo>
                      <a:pt x="173" y="108"/>
                    </a:lnTo>
                    <a:lnTo>
                      <a:pt x="182" y="117"/>
                    </a:lnTo>
                    <a:lnTo>
                      <a:pt x="188" y="126"/>
                    </a:lnTo>
                    <a:lnTo>
                      <a:pt x="196" y="135"/>
                    </a:lnTo>
                    <a:lnTo>
                      <a:pt x="199" y="144"/>
                    </a:lnTo>
                    <a:lnTo>
                      <a:pt x="203" y="151"/>
                    </a:lnTo>
                    <a:lnTo>
                      <a:pt x="205" y="159"/>
                    </a:lnTo>
                    <a:lnTo>
                      <a:pt x="205" y="166"/>
                    </a:lnTo>
                    <a:lnTo>
                      <a:pt x="205" y="171"/>
                    </a:lnTo>
                    <a:lnTo>
                      <a:pt x="205" y="175"/>
                    </a:lnTo>
                    <a:lnTo>
                      <a:pt x="205" y="180"/>
                    </a:lnTo>
                    <a:lnTo>
                      <a:pt x="205" y="184"/>
                    </a:lnTo>
                    <a:lnTo>
                      <a:pt x="203" y="187"/>
                    </a:lnTo>
                    <a:lnTo>
                      <a:pt x="203" y="191"/>
                    </a:lnTo>
                    <a:lnTo>
                      <a:pt x="201" y="193"/>
                    </a:lnTo>
                    <a:lnTo>
                      <a:pt x="201" y="196"/>
                    </a:lnTo>
                    <a:lnTo>
                      <a:pt x="199" y="196"/>
                    </a:lnTo>
                    <a:lnTo>
                      <a:pt x="197" y="196"/>
                    </a:lnTo>
                    <a:lnTo>
                      <a:pt x="196" y="195"/>
                    </a:lnTo>
                    <a:lnTo>
                      <a:pt x="192" y="195"/>
                    </a:lnTo>
                    <a:lnTo>
                      <a:pt x="188" y="191"/>
                    </a:lnTo>
                    <a:lnTo>
                      <a:pt x="184" y="189"/>
                    </a:lnTo>
                    <a:lnTo>
                      <a:pt x="178" y="184"/>
                    </a:lnTo>
                    <a:lnTo>
                      <a:pt x="173" y="180"/>
                    </a:lnTo>
                    <a:lnTo>
                      <a:pt x="165" y="175"/>
                    </a:lnTo>
                    <a:lnTo>
                      <a:pt x="159" y="168"/>
                    </a:lnTo>
                    <a:lnTo>
                      <a:pt x="150" y="162"/>
                    </a:lnTo>
                    <a:lnTo>
                      <a:pt x="142" y="153"/>
                    </a:lnTo>
                    <a:lnTo>
                      <a:pt x="132" y="144"/>
                    </a:lnTo>
                    <a:lnTo>
                      <a:pt x="123" y="135"/>
                    </a:lnTo>
                    <a:lnTo>
                      <a:pt x="111" y="124"/>
                    </a:lnTo>
                    <a:lnTo>
                      <a:pt x="100" y="114"/>
                    </a:lnTo>
                    <a:lnTo>
                      <a:pt x="88" y="103"/>
                    </a:lnTo>
                    <a:lnTo>
                      <a:pt x="77" y="94"/>
                    </a:lnTo>
                    <a:lnTo>
                      <a:pt x="65" y="83"/>
                    </a:lnTo>
                    <a:lnTo>
                      <a:pt x="56" y="74"/>
                    </a:lnTo>
                    <a:lnTo>
                      <a:pt x="46" y="65"/>
                    </a:lnTo>
                    <a:lnTo>
                      <a:pt x="38" y="58"/>
                    </a:lnTo>
                    <a:lnTo>
                      <a:pt x="31" y="49"/>
                    </a:lnTo>
                    <a:lnTo>
                      <a:pt x="23" y="41"/>
                    </a:lnTo>
                    <a:lnTo>
                      <a:pt x="17" y="34"/>
                    </a:lnTo>
                    <a:lnTo>
                      <a:pt x="13" y="29"/>
                    </a:lnTo>
                    <a:lnTo>
                      <a:pt x="10" y="22"/>
                    </a:lnTo>
                    <a:lnTo>
                      <a:pt x="6" y="16"/>
                    </a:lnTo>
                    <a:lnTo>
                      <a:pt x="2" y="13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15" y="7"/>
                    </a:lnTo>
                    <a:lnTo>
                      <a:pt x="31" y="14"/>
                    </a:lnTo>
                    <a:lnTo>
                      <a:pt x="44" y="20"/>
                    </a:lnTo>
                    <a:lnTo>
                      <a:pt x="58" y="27"/>
                    </a:lnTo>
                    <a:lnTo>
                      <a:pt x="71" y="32"/>
                    </a:lnTo>
                    <a:lnTo>
                      <a:pt x="82" y="40"/>
                    </a:lnTo>
                    <a:lnTo>
                      <a:pt x="94" y="45"/>
                    </a:lnTo>
                    <a:lnTo>
                      <a:pt x="105" y="52"/>
                    </a:lnTo>
                    <a:lnTo>
                      <a:pt x="115" y="58"/>
                    </a:lnTo>
                    <a:lnTo>
                      <a:pt x="125" y="63"/>
                    </a:lnTo>
                    <a:lnTo>
                      <a:pt x="132" y="68"/>
                    </a:lnTo>
                    <a:lnTo>
                      <a:pt x="140" y="76"/>
                    </a:lnTo>
                    <a:lnTo>
                      <a:pt x="148" y="81"/>
                    </a:lnTo>
                    <a:lnTo>
                      <a:pt x="153" y="87"/>
                    </a:lnTo>
                    <a:lnTo>
                      <a:pt x="159" y="92"/>
                    </a:lnTo>
                    <a:lnTo>
                      <a:pt x="165" y="99"/>
                    </a:lnTo>
                    <a:lnTo>
                      <a:pt x="165" y="99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49"/>
              <p:cNvSpPr>
                <a:spLocks/>
              </p:cNvSpPr>
              <p:nvPr/>
            </p:nvSpPr>
            <p:spPr bwMode="auto">
              <a:xfrm>
                <a:off x="4730751" y="879475"/>
                <a:ext cx="258763" cy="255588"/>
              </a:xfrm>
              <a:custGeom>
                <a:avLst/>
                <a:gdLst>
                  <a:gd name="T0" fmla="*/ 245 w 326"/>
                  <a:gd name="T1" fmla="*/ 6 h 323"/>
                  <a:gd name="T2" fmla="*/ 255 w 326"/>
                  <a:gd name="T3" fmla="*/ 0 h 323"/>
                  <a:gd name="T4" fmla="*/ 266 w 326"/>
                  <a:gd name="T5" fmla="*/ 2 h 323"/>
                  <a:gd name="T6" fmla="*/ 274 w 326"/>
                  <a:gd name="T7" fmla="*/ 8 h 323"/>
                  <a:gd name="T8" fmla="*/ 289 w 326"/>
                  <a:gd name="T9" fmla="*/ 15 h 323"/>
                  <a:gd name="T10" fmla="*/ 306 w 326"/>
                  <a:gd name="T11" fmla="*/ 27 h 323"/>
                  <a:gd name="T12" fmla="*/ 320 w 326"/>
                  <a:gd name="T13" fmla="*/ 42 h 323"/>
                  <a:gd name="T14" fmla="*/ 326 w 326"/>
                  <a:gd name="T15" fmla="*/ 51 h 323"/>
                  <a:gd name="T16" fmla="*/ 324 w 326"/>
                  <a:gd name="T17" fmla="*/ 60 h 323"/>
                  <a:gd name="T18" fmla="*/ 316 w 326"/>
                  <a:gd name="T19" fmla="*/ 67 h 323"/>
                  <a:gd name="T20" fmla="*/ 303 w 326"/>
                  <a:gd name="T21" fmla="*/ 74 h 323"/>
                  <a:gd name="T22" fmla="*/ 287 w 326"/>
                  <a:gd name="T23" fmla="*/ 85 h 323"/>
                  <a:gd name="T24" fmla="*/ 272 w 326"/>
                  <a:gd name="T25" fmla="*/ 107 h 323"/>
                  <a:gd name="T26" fmla="*/ 257 w 326"/>
                  <a:gd name="T27" fmla="*/ 137 h 323"/>
                  <a:gd name="T28" fmla="*/ 234 w 326"/>
                  <a:gd name="T29" fmla="*/ 172 h 323"/>
                  <a:gd name="T30" fmla="*/ 205 w 326"/>
                  <a:gd name="T31" fmla="*/ 206 h 323"/>
                  <a:gd name="T32" fmla="*/ 167 w 326"/>
                  <a:gd name="T33" fmla="*/ 244 h 323"/>
                  <a:gd name="T34" fmla="*/ 122 w 326"/>
                  <a:gd name="T35" fmla="*/ 274 h 323"/>
                  <a:gd name="T36" fmla="*/ 75 w 326"/>
                  <a:gd name="T37" fmla="*/ 300 h 323"/>
                  <a:gd name="T38" fmla="*/ 52 w 326"/>
                  <a:gd name="T39" fmla="*/ 310 h 323"/>
                  <a:gd name="T40" fmla="*/ 32 w 326"/>
                  <a:gd name="T41" fmla="*/ 318 h 323"/>
                  <a:gd name="T42" fmla="*/ 17 w 326"/>
                  <a:gd name="T43" fmla="*/ 321 h 323"/>
                  <a:gd name="T44" fmla="*/ 4 w 326"/>
                  <a:gd name="T45" fmla="*/ 321 h 323"/>
                  <a:gd name="T46" fmla="*/ 0 w 326"/>
                  <a:gd name="T47" fmla="*/ 318 h 323"/>
                  <a:gd name="T48" fmla="*/ 4 w 326"/>
                  <a:gd name="T49" fmla="*/ 312 h 323"/>
                  <a:gd name="T50" fmla="*/ 11 w 326"/>
                  <a:gd name="T51" fmla="*/ 305 h 323"/>
                  <a:gd name="T52" fmla="*/ 38 w 326"/>
                  <a:gd name="T53" fmla="*/ 283 h 323"/>
                  <a:gd name="T54" fmla="*/ 78 w 326"/>
                  <a:gd name="T55" fmla="*/ 258 h 323"/>
                  <a:gd name="T56" fmla="*/ 115 w 326"/>
                  <a:gd name="T57" fmla="*/ 227 h 323"/>
                  <a:gd name="T58" fmla="*/ 147 w 326"/>
                  <a:gd name="T59" fmla="*/ 191 h 323"/>
                  <a:gd name="T60" fmla="*/ 178 w 326"/>
                  <a:gd name="T61" fmla="*/ 148 h 323"/>
                  <a:gd name="T62" fmla="*/ 201 w 326"/>
                  <a:gd name="T63" fmla="*/ 110 h 323"/>
                  <a:gd name="T64" fmla="*/ 211 w 326"/>
                  <a:gd name="T65" fmla="*/ 87 h 323"/>
                  <a:gd name="T66" fmla="*/ 213 w 326"/>
                  <a:gd name="T67" fmla="*/ 74 h 323"/>
                  <a:gd name="T68" fmla="*/ 209 w 326"/>
                  <a:gd name="T69" fmla="*/ 67 h 323"/>
                  <a:gd name="T70" fmla="*/ 190 w 326"/>
                  <a:gd name="T71" fmla="*/ 67 h 323"/>
                  <a:gd name="T72" fmla="*/ 157 w 326"/>
                  <a:gd name="T73" fmla="*/ 76 h 323"/>
                  <a:gd name="T74" fmla="*/ 115 w 326"/>
                  <a:gd name="T75" fmla="*/ 85 h 323"/>
                  <a:gd name="T76" fmla="*/ 86 w 326"/>
                  <a:gd name="T77" fmla="*/ 90 h 323"/>
                  <a:gd name="T78" fmla="*/ 69 w 326"/>
                  <a:gd name="T79" fmla="*/ 89 h 323"/>
                  <a:gd name="T80" fmla="*/ 55 w 326"/>
                  <a:gd name="T81" fmla="*/ 85 h 323"/>
                  <a:gd name="T82" fmla="*/ 40 w 326"/>
                  <a:gd name="T83" fmla="*/ 74 h 323"/>
                  <a:gd name="T84" fmla="*/ 32 w 326"/>
                  <a:gd name="T85" fmla="*/ 63 h 323"/>
                  <a:gd name="T86" fmla="*/ 98 w 326"/>
                  <a:gd name="T87" fmla="*/ 49 h 323"/>
                  <a:gd name="T88" fmla="*/ 151 w 326"/>
                  <a:gd name="T89" fmla="*/ 36 h 323"/>
                  <a:gd name="T90" fmla="*/ 191 w 326"/>
                  <a:gd name="T91" fmla="*/ 27 h 323"/>
                  <a:gd name="T92" fmla="*/ 220 w 326"/>
                  <a:gd name="T93" fmla="*/ 18 h 323"/>
                  <a:gd name="T94" fmla="*/ 236 w 326"/>
                  <a:gd name="T95" fmla="*/ 1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26" h="323">
                    <a:moveTo>
                      <a:pt x="239" y="13"/>
                    </a:moveTo>
                    <a:lnTo>
                      <a:pt x="241" y="9"/>
                    </a:lnTo>
                    <a:lnTo>
                      <a:pt x="245" y="6"/>
                    </a:lnTo>
                    <a:lnTo>
                      <a:pt x="249" y="2"/>
                    </a:lnTo>
                    <a:lnTo>
                      <a:pt x="253" y="0"/>
                    </a:lnTo>
                    <a:lnTo>
                      <a:pt x="255" y="0"/>
                    </a:lnTo>
                    <a:lnTo>
                      <a:pt x="259" y="0"/>
                    </a:lnTo>
                    <a:lnTo>
                      <a:pt x="262" y="0"/>
                    </a:lnTo>
                    <a:lnTo>
                      <a:pt x="266" y="2"/>
                    </a:lnTo>
                    <a:lnTo>
                      <a:pt x="268" y="4"/>
                    </a:lnTo>
                    <a:lnTo>
                      <a:pt x="270" y="6"/>
                    </a:lnTo>
                    <a:lnTo>
                      <a:pt x="274" y="8"/>
                    </a:lnTo>
                    <a:lnTo>
                      <a:pt x="280" y="9"/>
                    </a:lnTo>
                    <a:lnTo>
                      <a:pt x="283" y="13"/>
                    </a:lnTo>
                    <a:lnTo>
                      <a:pt x="289" y="15"/>
                    </a:lnTo>
                    <a:lnTo>
                      <a:pt x="295" y="18"/>
                    </a:lnTo>
                    <a:lnTo>
                      <a:pt x="303" y="22"/>
                    </a:lnTo>
                    <a:lnTo>
                      <a:pt x="306" y="27"/>
                    </a:lnTo>
                    <a:lnTo>
                      <a:pt x="312" y="33"/>
                    </a:lnTo>
                    <a:lnTo>
                      <a:pt x="316" y="38"/>
                    </a:lnTo>
                    <a:lnTo>
                      <a:pt x="320" y="42"/>
                    </a:lnTo>
                    <a:lnTo>
                      <a:pt x="322" y="45"/>
                    </a:lnTo>
                    <a:lnTo>
                      <a:pt x="324" y="49"/>
                    </a:lnTo>
                    <a:lnTo>
                      <a:pt x="326" y="51"/>
                    </a:lnTo>
                    <a:lnTo>
                      <a:pt x="326" y="53"/>
                    </a:lnTo>
                    <a:lnTo>
                      <a:pt x="326" y="56"/>
                    </a:lnTo>
                    <a:lnTo>
                      <a:pt x="324" y="60"/>
                    </a:lnTo>
                    <a:lnTo>
                      <a:pt x="322" y="63"/>
                    </a:lnTo>
                    <a:lnTo>
                      <a:pt x="320" y="65"/>
                    </a:lnTo>
                    <a:lnTo>
                      <a:pt x="316" y="67"/>
                    </a:lnTo>
                    <a:lnTo>
                      <a:pt x="312" y="71"/>
                    </a:lnTo>
                    <a:lnTo>
                      <a:pt x="306" y="72"/>
                    </a:lnTo>
                    <a:lnTo>
                      <a:pt x="303" y="74"/>
                    </a:lnTo>
                    <a:lnTo>
                      <a:pt x="297" y="76"/>
                    </a:lnTo>
                    <a:lnTo>
                      <a:pt x="293" y="80"/>
                    </a:lnTo>
                    <a:lnTo>
                      <a:pt x="287" y="85"/>
                    </a:lnTo>
                    <a:lnTo>
                      <a:pt x="282" y="92"/>
                    </a:lnTo>
                    <a:lnTo>
                      <a:pt x="276" y="99"/>
                    </a:lnTo>
                    <a:lnTo>
                      <a:pt x="272" y="107"/>
                    </a:lnTo>
                    <a:lnTo>
                      <a:pt x="266" y="116"/>
                    </a:lnTo>
                    <a:lnTo>
                      <a:pt x="260" y="125"/>
                    </a:lnTo>
                    <a:lnTo>
                      <a:pt x="257" y="137"/>
                    </a:lnTo>
                    <a:lnTo>
                      <a:pt x="249" y="148"/>
                    </a:lnTo>
                    <a:lnTo>
                      <a:pt x="241" y="159"/>
                    </a:lnTo>
                    <a:lnTo>
                      <a:pt x="234" y="172"/>
                    </a:lnTo>
                    <a:lnTo>
                      <a:pt x="224" y="182"/>
                    </a:lnTo>
                    <a:lnTo>
                      <a:pt x="214" y="195"/>
                    </a:lnTo>
                    <a:lnTo>
                      <a:pt x="205" y="206"/>
                    </a:lnTo>
                    <a:lnTo>
                      <a:pt x="193" y="218"/>
                    </a:lnTo>
                    <a:lnTo>
                      <a:pt x="180" y="231"/>
                    </a:lnTo>
                    <a:lnTo>
                      <a:pt x="167" y="244"/>
                    </a:lnTo>
                    <a:lnTo>
                      <a:pt x="153" y="254"/>
                    </a:lnTo>
                    <a:lnTo>
                      <a:pt x="138" y="265"/>
                    </a:lnTo>
                    <a:lnTo>
                      <a:pt x="122" y="274"/>
                    </a:lnTo>
                    <a:lnTo>
                      <a:pt x="107" y="283"/>
                    </a:lnTo>
                    <a:lnTo>
                      <a:pt x="90" y="292"/>
                    </a:lnTo>
                    <a:lnTo>
                      <a:pt x="75" y="300"/>
                    </a:lnTo>
                    <a:lnTo>
                      <a:pt x="65" y="303"/>
                    </a:lnTo>
                    <a:lnTo>
                      <a:pt x="57" y="307"/>
                    </a:lnTo>
                    <a:lnTo>
                      <a:pt x="52" y="310"/>
                    </a:lnTo>
                    <a:lnTo>
                      <a:pt x="44" y="312"/>
                    </a:lnTo>
                    <a:lnTo>
                      <a:pt x="38" y="314"/>
                    </a:lnTo>
                    <a:lnTo>
                      <a:pt x="32" y="318"/>
                    </a:lnTo>
                    <a:lnTo>
                      <a:pt x="27" y="318"/>
                    </a:lnTo>
                    <a:lnTo>
                      <a:pt x="23" y="319"/>
                    </a:lnTo>
                    <a:lnTo>
                      <a:pt x="17" y="321"/>
                    </a:lnTo>
                    <a:lnTo>
                      <a:pt x="13" y="321"/>
                    </a:lnTo>
                    <a:lnTo>
                      <a:pt x="7" y="323"/>
                    </a:lnTo>
                    <a:lnTo>
                      <a:pt x="4" y="321"/>
                    </a:lnTo>
                    <a:lnTo>
                      <a:pt x="0" y="321"/>
                    </a:lnTo>
                    <a:lnTo>
                      <a:pt x="0" y="319"/>
                    </a:lnTo>
                    <a:lnTo>
                      <a:pt x="0" y="318"/>
                    </a:lnTo>
                    <a:lnTo>
                      <a:pt x="0" y="316"/>
                    </a:lnTo>
                    <a:lnTo>
                      <a:pt x="2" y="314"/>
                    </a:lnTo>
                    <a:lnTo>
                      <a:pt x="4" y="312"/>
                    </a:lnTo>
                    <a:lnTo>
                      <a:pt x="6" y="310"/>
                    </a:lnTo>
                    <a:lnTo>
                      <a:pt x="7" y="309"/>
                    </a:lnTo>
                    <a:lnTo>
                      <a:pt x="11" y="305"/>
                    </a:lnTo>
                    <a:lnTo>
                      <a:pt x="17" y="300"/>
                    </a:lnTo>
                    <a:lnTo>
                      <a:pt x="27" y="292"/>
                    </a:lnTo>
                    <a:lnTo>
                      <a:pt x="38" y="283"/>
                    </a:lnTo>
                    <a:lnTo>
                      <a:pt x="52" y="274"/>
                    </a:lnTo>
                    <a:lnTo>
                      <a:pt x="65" y="265"/>
                    </a:lnTo>
                    <a:lnTo>
                      <a:pt x="78" y="258"/>
                    </a:lnTo>
                    <a:lnTo>
                      <a:pt x="90" y="249"/>
                    </a:lnTo>
                    <a:lnTo>
                      <a:pt x="103" y="238"/>
                    </a:lnTo>
                    <a:lnTo>
                      <a:pt x="115" y="227"/>
                    </a:lnTo>
                    <a:lnTo>
                      <a:pt x="126" y="217"/>
                    </a:lnTo>
                    <a:lnTo>
                      <a:pt x="136" y="204"/>
                    </a:lnTo>
                    <a:lnTo>
                      <a:pt x="147" y="191"/>
                    </a:lnTo>
                    <a:lnTo>
                      <a:pt x="155" y="181"/>
                    </a:lnTo>
                    <a:lnTo>
                      <a:pt x="163" y="170"/>
                    </a:lnTo>
                    <a:lnTo>
                      <a:pt x="178" y="148"/>
                    </a:lnTo>
                    <a:lnTo>
                      <a:pt x="191" y="128"/>
                    </a:lnTo>
                    <a:lnTo>
                      <a:pt x="197" y="119"/>
                    </a:lnTo>
                    <a:lnTo>
                      <a:pt x="201" y="110"/>
                    </a:lnTo>
                    <a:lnTo>
                      <a:pt x="205" y="101"/>
                    </a:lnTo>
                    <a:lnTo>
                      <a:pt x="207" y="92"/>
                    </a:lnTo>
                    <a:lnTo>
                      <a:pt x="211" y="87"/>
                    </a:lnTo>
                    <a:lnTo>
                      <a:pt x="211" y="81"/>
                    </a:lnTo>
                    <a:lnTo>
                      <a:pt x="213" y="78"/>
                    </a:lnTo>
                    <a:lnTo>
                      <a:pt x="213" y="74"/>
                    </a:lnTo>
                    <a:lnTo>
                      <a:pt x="213" y="71"/>
                    </a:lnTo>
                    <a:lnTo>
                      <a:pt x="211" y="69"/>
                    </a:lnTo>
                    <a:lnTo>
                      <a:pt x="209" y="67"/>
                    </a:lnTo>
                    <a:lnTo>
                      <a:pt x="205" y="67"/>
                    </a:lnTo>
                    <a:lnTo>
                      <a:pt x="197" y="67"/>
                    </a:lnTo>
                    <a:lnTo>
                      <a:pt x="190" y="67"/>
                    </a:lnTo>
                    <a:lnTo>
                      <a:pt x="180" y="69"/>
                    </a:lnTo>
                    <a:lnTo>
                      <a:pt x="170" y="72"/>
                    </a:lnTo>
                    <a:lnTo>
                      <a:pt x="157" y="76"/>
                    </a:lnTo>
                    <a:lnTo>
                      <a:pt x="142" y="80"/>
                    </a:lnTo>
                    <a:lnTo>
                      <a:pt x="128" y="83"/>
                    </a:lnTo>
                    <a:lnTo>
                      <a:pt x="115" y="85"/>
                    </a:lnTo>
                    <a:lnTo>
                      <a:pt x="103" y="89"/>
                    </a:lnTo>
                    <a:lnTo>
                      <a:pt x="94" y="90"/>
                    </a:lnTo>
                    <a:lnTo>
                      <a:pt x="86" y="90"/>
                    </a:lnTo>
                    <a:lnTo>
                      <a:pt x="78" y="90"/>
                    </a:lnTo>
                    <a:lnTo>
                      <a:pt x="73" y="90"/>
                    </a:lnTo>
                    <a:lnTo>
                      <a:pt x="69" y="89"/>
                    </a:lnTo>
                    <a:lnTo>
                      <a:pt x="65" y="89"/>
                    </a:lnTo>
                    <a:lnTo>
                      <a:pt x="63" y="89"/>
                    </a:lnTo>
                    <a:lnTo>
                      <a:pt x="55" y="85"/>
                    </a:lnTo>
                    <a:lnTo>
                      <a:pt x="50" y="83"/>
                    </a:lnTo>
                    <a:lnTo>
                      <a:pt x="46" y="80"/>
                    </a:lnTo>
                    <a:lnTo>
                      <a:pt x="40" y="74"/>
                    </a:lnTo>
                    <a:lnTo>
                      <a:pt x="36" y="71"/>
                    </a:lnTo>
                    <a:lnTo>
                      <a:pt x="34" y="67"/>
                    </a:lnTo>
                    <a:lnTo>
                      <a:pt x="32" y="63"/>
                    </a:lnTo>
                    <a:lnTo>
                      <a:pt x="55" y="58"/>
                    </a:lnTo>
                    <a:lnTo>
                      <a:pt x="78" y="54"/>
                    </a:lnTo>
                    <a:lnTo>
                      <a:pt x="98" y="49"/>
                    </a:lnTo>
                    <a:lnTo>
                      <a:pt x="117" y="45"/>
                    </a:lnTo>
                    <a:lnTo>
                      <a:pt x="136" y="42"/>
                    </a:lnTo>
                    <a:lnTo>
                      <a:pt x="151" y="36"/>
                    </a:lnTo>
                    <a:lnTo>
                      <a:pt x="167" y="33"/>
                    </a:lnTo>
                    <a:lnTo>
                      <a:pt x="180" y="29"/>
                    </a:lnTo>
                    <a:lnTo>
                      <a:pt x="191" y="27"/>
                    </a:lnTo>
                    <a:lnTo>
                      <a:pt x="203" y="24"/>
                    </a:lnTo>
                    <a:lnTo>
                      <a:pt x="213" y="20"/>
                    </a:lnTo>
                    <a:lnTo>
                      <a:pt x="220" y="18"/>
                    </a:lnTo>
                    <a:lnTo>
                      <a:pt x="228" y="17"/>
                    </a:lnTo>
                    <a:lnTo>
                      <a:pt x="232" y="15"/>
                    </a:lnTo>
                    <a:lnTo>
                      <a:pt x="236" y="13"/>
                    </a:lnTo>
                    <a:lnTo>
                      <a:pt x="239" y="13"/>
                    </a:lnTo>
                    <a:lnTo>
                      <a:pt x="239" y="13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50"/>
              <p:cNvSpPr>
                <a:spLocks/>
              </p:cNvSpPr>
              <p:nvPr/>
            </p:nvSpPr>
            <p:spPr bwMode="auto">
              <a:xfrm>
                <a:off x="4738688" y="990600"/>
                <a:ext cx="250825" cy="153988"/>
              </a:xfrm>
              <a:custGeom>
                <a:avLst/>
                <a:gdLst>
                  <a:gd name="T0" fmla="*/ 251 w 317"/>
                  <a:gd name="T1" fmla="*/ 97 h 195"/>
                  <a:gd name="T2" fmla="*/ 269 w 317"/>
                  <a:gd name="T3" fmla="*/ 108 h 195"/>
                  <a:gd name="T4" fmla="*/ 282 w 317"/>
                  <a:gd name="T5" fmla="*/ 119 h 195"/>
                  <a:gd name="T6" fmla="*/ 294 w 317"/>
                  <a:gd name="T7" fmla="*/ 130 h 195"/>
                  <a:gd name="T8" fmla="*/ 303 w 317"/>
                  <a:gd name="T9" fmla="*/ 139 h 195"/>
                  <a:gd name="T10" fmla="*/ 309 w 317"/>
                  <a:gd name="T11" fmla="*/ 146 h 195"/>
                  <a:gd name="T12" fmla="*/ 315 w 317"/>
                  <a:gd name="T13" fmla="*/ 155 h 195"/>
                  <a:gd name="T14" fmla="*/ 317 w 317"/>
                  <a:gd name="T15" fmla="*/ 160 h 195"/>
                  <a:gd name="T16" fmla="*/ 317 w 317"/>
                  <a:gd name="T17" fmla="*/ 171 h 195"/>
                  <a:gd name="T18" fmla="*/ 315 w 317"/>
                  <a:gd name="T19" fmla="*/ 182 h 195"/>
                  <a:gd name="T20" fmla="*/ 309 w 317"/>
                  <a:gd name="T21" fmla="*/ 191 h 195"/>
                  <a:gd name="T22" fmla="*/ 303 w 317"/>
                  <a:gd name="T23" fmla="*/ 195 h 195"/>
                  <a:gd name="T24" fmla="*/ 296 w 317"/>
                  <a:gd name="T25" fmla="*/ 195 h 195"/>
                  <a:gd name="T26" fmla="*/ 292 w 317"/>
                  <a:gd name="T27" fmla="*/ 193 h 195"/>
                  <a:gd name="T28" fmla="*/ 286 w 317"/>
                  <a:gd name="T29" fmla="*/ 191 h 195"/>
                  <a:gd name="T30" fmla="*/ 276 w 317"/>
                  <a:gd name="T31" fmla="*/ 186 h 195"/>
                  <a:gd name="T32" fmla="*/ 267 w 317"/>
                  <a:gd name="T33" fmla="*/ 180 h 195"/>
                  <a:gd name="T34" fmla="*/ 253 w 317"/>
                  <a:gd name="T35" fmla="*/ 173 h 195"/>
                  <a:gd name="T36" fmla="*/ 240 w 317"/>
                  <a:gd name="T37" fmla="*/ 164 h 195"/>
                  <a:gd name="T38" fmla="*/ 223 w 317"/>
                  <a:gd name="T39" fmla="*/ 155 h 195"/>
                  <a:gd name="T40" fmla="*/ 204 w 317"/>
                  <a:gd name="T41" fmla="*/ 142 h 195"/>
                  <a:gd name="T42" fmla="*/ 184 w 317"/>
                  <a:gd name="T43" fmla="*/ 130 h 195"/>
                  <a:gd name="T44" fmla="*/ 161 w 317"/>
                  <a:gd name="T45" fmla="*/ 113 h 195"/>
                  <a:gd name="T46" fmla="*/ 136 w 317"/>
                  <a:gd name="T47" fmla="*/ 97 h 195"/>
                  <a:gd name="T48" fmla="*/ 110 w 317"/>
                  <a:gd name="T49" fmla="*/ 79 h 195"/>
                  <a:gd name="T50" fmla="*/ 81 w 317"/>
                  <a:gd name="T51" fmla="*/ 61 h 195"/>
                  <a:gd name="T52" fmla="*/ 50 w 317"/>
                  <a:gd name="T53" fmla="*/ 40 h 195"/>
                  <a:gd name="T54" fmla="*/ 18 w 317"/>
                  <a:gd name="T55" fmla="*/ 16 h 195"/>
                  <a:gd name="T56" fmla="*/ 2 w 317"/>
                  <a:gd name="T57" fmla="*/ 4 h 195"/>
                  <a:gd name="T58" fmla="*/ 8 w 317"/>
                  <a:gd name="T59" fmla="*/ 0 h 195"/>
                  <a:gd name="T60" fmla="*/ 16 w 317"/>
                  <a:gd name="T61" fmla="*/ 0 h 195"/>
                  <a:gd name="T62" fmla="*/ 25 w 317"/>
                  <a:gd name="T63" fmla="*/ 0 h 195"/>
                  <a:gd name="T64" fmla="*/ 39 w 317"/>
                  <a:gd name="T65" fmla="*/ 0 h 195"/>
                  <a:gd name="T66" fmla="*/ 52 w 317"/>
                  <a:gd name="T67" fmla="*/ 4 h 195"/>
                  <a:gd name="T68" fmla="*/ 67 w 317"/>
                  <a:gd name="T69" fmla="*/ 7 h 195"/>
                  <a:gd name="T70" fmla="*/ 87 w 317"/>
                  <a:gd name="T71" fmla="*/ 13 h 195"/>
                  <a:gd name="T72" fmla="*/ 135 w 317"/>
                  <a:gd name="T73" fmla="*/ 31 h 195"/>
                  <a:gd name="T74" fmla="*/ 171 w 317"/>
                  <a:gd name="T75" fmla="*/ 50 h 195"/>
                  <a:gd name="T76" fmla="*/ 207 w 317"/>
                  <a:gd name="T77" fmla="*/ 70 h 195"/>
                  <a:gd name="T78" fmla="*/ 244 w 317"/>
                  <a:gd name="T79" fmla="*/ 92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195">
                    <a:moveTo>
                      <a:pt x="244" y="92"/>
                    </a:moveTo>
                    <a:lnTo>
                      <a:pt x="251" y="97"/>
                    </a:lnTo>
                    <a:lnTo>
                      <a:pt x="261" y="103"/>
                    </a:lnTo>
                    <a:lnTo>
                      <a:pt x="269" y="108"/>
                    </a:lnTo>
                    <a:lnTo>
                      <a:pt x="276" y="113"/>
                    </a:lnTo>
                    <a:lnTo>
                      <a:pt x="282" y="119"/>
                    </a:lnTo>
                    <a:lnTo>
                      <a:pt x="288" y="124"/>
                    </a:lnTo>
                    <a:lnTo>
                      <a:pt x="294" y="130"/>
                    </a:lnTo>
                    <a:lnTo>
                      <a:pt x="299" y="133"/>
                    </a:lnTo>
                    <a:lnTo>
                      <a:pt x="303" y="139"/>
                    </a:lnTo>
                    <a:lnTo>
                      <a:pt x="307" y="142"/>
                    </a:lnTo>
                    <a:lnTo>
                      <a:pt x="309" y="146"/>
                    </a:lnTo>
                    <a:lnTo>
                      <a:pt x="313" y="151"/>
                    </a:lnTo>
                    <a:lnTo>
                      <a:pt x="315" y="155"/>
                    </a:lnTo>
                    <a:lnTo>
                      <a:pt x="315" y="157"/>
                    </a:lnTo>
                    <a:lnTo>
                      <a:pt x="317" y="160"/>
                    </a:lnTo>
                    <a:lnTo>
                      <a:pt x="317" y="164"/>
                    </a:lnTo>
                    <a:lnTo>
                      <a:pt x="317" y="171"/>
                    </a:lnTo>
                    <a:lnTo>
                      <a:pt x="315" y="177"/>
                    </a:lnTo>
                    <a:lnTo>
                      <a:pt x="315" y="182"/>
                    </a:lnTo>
                    <a:lnTo>
                      <a:pt x="313" y="187"/>
                    </a:lnTo>
                    <a:lnTo>
                      <a:pt x="309" y="191"/>
                    </a:lnTo>
                    <a:lnTo>
                      <a:pt x="307" y="193"/>
                    </a:lnTo>
                    <a:lnTo>
                      <a:pt x="303" y="195"/>
                    </a:lnTo>
                    <a:lnTo>
                      <a:pt x="297" y="195"/>
                    </a:lnTo>
                    <a:lnTo>
                      <a:pt x="296" y="195"/>
                    </a:lnTo>
                    <a:lnTo>
                      <a:pt x="294" y="195"/>
                    </a:lnTo>
                    <a:lnTo>
                      <a:pt x="292" y="193"/>
                    </a:lnTo>
                    <a:lnTo>
                      <a:pt x="290" y="191"/>
                    </a:lnTo>
                    <a:lnTo>
                      <a:pt x="286" y="191"/>
                    </a:lnTo>
                    <a:lnTo>
                      <a:pt x="282" y="187"/>
                    </a:lnTo>
                    <a:lnTo>
                      <a:pt x="276" y="186"/>
                    </a:lnTo>
                    <a:lnTo>
                      <a:pt x="273" y="184"/>
                    </a:lnTo>
                    <a:lnTo>
                      <a:pt x="267" y="180"/>
                    </a:lnTo>
                    <a:lnTo>
                      <a:pt x="261" y="177"/>
                    </a:lnTo>
                    <a:lnTo>
                      <a:pt x="253" y="173"/>
                    </a:lnTo>
                    <a:lnTo>
                      <a:pt x="248" y="169"/>
                    </a:lnTo>
                    <a:lnTo>
                      <a:pt x="240" y="164"/>
                    </a:lnTo>
                    <a:lnTo>
                      <a:pt x="232" y="159"/>
                    </a:lnTo>
                    <a:lnTo>
                      <a:pt x="223" y="155"/>
                    </a:lnTo>
                    <a:lnTo>
                      <a:pt x="213" y="148"/>
                    </a:lnTo>
                    <a:lnTo>
                      <a:pt x="204" y="142"/>
                    </a:lnTo>
                    <a:lnTo>
                      <a:pt x="194" y="135"/>
                    </a:lnTo>
                    <a:lnTo>
                      <a:pt x="184" y="130"/>
                    </a:lnTo>
                    <a:lnTo>
                      <a:pt x="173" y="123"/>
                    </a:lnTo>
                    <a:lnTo>
                      <a:pt x="161" y="113"/>
                    </a:lnTo>
                    <a:lnTo>
                      <a:pt x="150" y="106"/>
                    </a:lnTo>
                    <a:lnTo>
                      <a:pt x="136" y="97"/>
                    </a:lnTo>
                    <a:lnTo>
                      <a:pt x="123" y="88"/>
                    </a:lnTo>
                    <a:lnTo>
                      <a:pt x="110" y="79"/>
                    </a:lnTo>
                    <a:lnTo>
                      <a:pt x="96" y="70"/>
                    </a:lnTo>
                    <a:lnTo>
                      <a:pt x="81" y="61"/>
                    </a:lnTo>
                    <a:lnTo>
                      <a:pt x="66" y="50"/>
                    </a:lnTo>
                    <a:lnTo>
                      <a:pt x="50" y="40"/>
                    </a:lnTo>
                    <a:lnTo>
                      <a:pt x="35" y="29"/>
                    </a:lnTo>
                    <a:lnTo>
                      <a:pt x="18" y="16"/>
                    </a:lnTo>
                    <a:lnTo>
                      <a:pt x="0" y="5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44" y="2"/>
                    </a:lnTo>
                    <a:lnTo>
                      <a:pt x="52" y="4"/>
                    </a:lnTo>
                    <a:lnTo>
                      <a:pt x="60" y="5"/>
                    </a:lnTo>
                    <a:lnTo>
                      <a:pt x="67" y="7"/>
                    </a:lnTo>
                    <a:lnTo>
                      <a:pt x="77" y="9"/>
                    </a:lnTo>
                    <a:lnTo>
                      <a:pt x="87" y="13"/>
                    </a:lnTo>
                    <a:lnTo>
                      <a:pt x="96" y="14"/>
                    </a:lnTo>
                    <a:lnTo>
                      <a:pt x="135" y="31"/>
                    </a:lnTo>
                    <a:lnTo>
                      <a:pt x="154" y="40"/>
                    </a:lnTo>
                    <a:lnTo>
                      <a:pt x="171" y="50"/>
                    </a:lnTo>
                    <a:lnTo>
                      <a:pt x="190" y="59"/>
                    </a:lnTo>
                    <a:lnTo>
                      <a:pt x="207" y="70"/>
                    </a:lnTo>
                    <a:lnTo>
                      <a:pt x="227" y="81"/>
                    </a:lnTo>
                    <a:lnTo>
                      <a:pt x="244" y="92"/>
                    </a:lnTo>
                    <a:lnTo>
                      <a:pt x="244" y="92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51"/>
              <p:cNvSpPr>
                <a:spLocks/>
              </p:cNvSpPr>
              <p:nvPr/>
            </p:nvSpPr>
            <p:spPr bwMode="auto">
              <a:xfrm>
                <a:off x="4689476" y="1147763"/>
                <a:ext cx="80963" cy="473075"/>
              </a:xfrm>
              <a:custGeom>
                <a:avLst/>
                <a:gdLst>
                  <a:gd name="T0" fmla="*/ 84 w 102"/>
                  <a:gd name="T1" fmla="*/ 366 h 597"/>
                  <a:gd name="T2" fmla="*/ 82 w 102"/>
                  <a:gd name="T3" fmla="*/ 438 h 597"/>
                  <a:gd name="T4" fmla="*/ 82 w 102"/>
                  <a:gd name="T5" fmla="*/ 494 h 597"/>
                  <a:gd name="T6" fmla="*/ 79 w 102"/>
                  <a:gd name="T7" fmla="*/ 536 h 597"/>
                  <a:gd name="T8" fmla="*/ 77 w 102"/>
                  <a:gd name="T9" fmla="*/ 563 h 597"/>
                  <a:gd name="T10" fmla="*/ 73 w 102"/>
                  <a:gd name="T11" fmla="*/ 577 h 597"/>
                  <a:gd name="T12" fmla="*/ 65 w 102"/>
                  <a:gd name="T13" fmla="*/ 592 h 597"/>
                  <a:gd name="T14" fmla="*/ 59 w 102"/>
                  <a:gd name="T15" fmla="*/ 597 h 597"/>
                  <a:gd name="T16" fmla="*/ 54 w 102"/>
                  <a:gd name="T17" fmla="*/ 595 h 597"/>
                  <a:gd name="T18" fmla="*/ 42 w 102"/>
                  <a:gd name="T19" fmla="*/ 579 h 597"/>
                  <a:gd name="T20" fmla="*/ 35 w 102"/>
                  <a:gd name="T21" fmla="*/ 559 h 597"/>
                  <a:gd name="T22" fmla="*/ 25 w 102"/>
                  <a:gd name="T23" fmla="*/ 534 h 597"/>
                  <a:gd name="T24" fmla="*/ 15 w 102"/>
                  <a:gd name="T25" fmla="*/ 496 h 597"/>
                  <a:gd name="T26" fmla="*/ 15 w 102"/>
                  <a:gd name="T27" fmla="*/ 464 h 597"/>
                  <a:gd name="T28" fmla="*/ 19 w 102"/>
                  <a:gd name="T29" fmla="*/ 429 h 597"/>
                  <a:gd name="T30" fmla="*/ 27 w 102"/>
                  <a:gd name="T31" fmla="*/ 390 h 597"/>
                  <a:gd name="T32" fmla="*/ 35 w 102"/>
                  <a:gd name="T33" fmla="*/ 341 h 597"/>
                  <a:gd name="T34" fmla="*/ 36 w 102"/>
                  <a:gd name="T35" fmla="*/ 312 h 597"/>
                  <a:gd name="T36" fmla="*/ 38 w 102"/>
                  <a:gd name="T37" fmla="*/ 276 h 597"/>
                  <a:gd name="T38" fmla="*/ 38 w 102"/>
                  <a:gd name="T39" fmla="*/ 235 h 597"/>
                  <a:gd name="T40" fmla="*/ 36 w 102"/>
                  <a:gd name="T41" fmla="*/ 190 h 597"/>
                  <a:gd name="T42" fmla="*/ 35 w 102"/>
                  <a:gd name="T43" fmla="*/ 137 h 597"/>
                  <a:gd name="T44" fmla="*/ 33 w 102"/>
                  <a:gd name="T45" fmla="*/ 99 h 597"/>
                  <a:gd name="T46" fmla="*/ 29 w 102"/>
                  <a:gd name="T47" fmla="*/ 74 h 597"/>
                  <a:gd name="T48" fmla="*/ 25 w 102"/>
                  <a:gd name="T49" fmla="*/ 54 h 597"/>
                  <a:gd name="T50" fmla="*/ 19 w 102"/>
                  <a:gd name="T51" fmla="*/ 40 h 597"/>
                  <a:gd name="T52" fmla="*/ 15 w 102"/>
                  <a:gd name="T53" fmla="*/ 31 h 597"/>
                  <a:gd name="T54" fmla="*/ 8 w 102"/>
                  <a:gd name="T55" fmla="*/ 25 h 597"/>
                  <a:gd name="T56" fmla="*/ 0 w 102"/>
                  <a:gd name="T57" fmla="*/ 18 h 597"/>
                  <a:gd name="T58" fmla="*/ 0 w 102"/>
                  <a:gd name="T59" fmla="*/ 11 h 597"/>
                  <a:gd name="T60" fmla="*/ 8 w 102"/>
                  <a:gd name="T61" fmla="*/ 4 h 597"/>
                  <a:gd name="T62" fmla="*/ 25 w 102"/>
                  <a:gd name="T63" fmla="*/ 0 h 597"/>
                  <a:gd name="T64" fmla="*/ 52 w 102"/>
                  <a:gd name="T65" fmla="*/ 2 h 597"/>
                  <a:gd name="T66" fmla="*/ 79 w 102"/>
                  <a:gd name="T67" fmla="*/ 9 h 597"/>
                  <a:gd name="T68" fmla="*/ 94 w 102"/>
                  <a:gd name="T69" fmla="*/ 18 h 597"/>
                  <a:gd name="T70" fmla="*/ 102 w 102"/>
                  <a:gd name="T71" fmla="*/ 31 h 597"/>
                  <a:gd name="T72" fmla="*/ 98 w 102"/>
                  <a:gd name="T73" fmla="*/ 53 h 597"/>
                  <a:gd name="T74" fmla="*/ 96 w 102"/>
                  <a:gd name="T75" fmla="*/ 69 h 597"/>
                  <a:gd name="T76" fmla="*/ 94 w 102"/>
                  <a:gd name="T77" fmla="*/ 99 h 597"/>
                  <a:gd name="T78" fmla="*/ 90 w 102"/>
                  <a:gd name="T79" fmla="*/ 144 h 597"/>
                  <a:gd name="T80" fmla="*/ 88 w 102"/>
                  <a:gd name="T81" fmla="*/ 206 h 597"/>
                  <a:gd name="T82" fmla="*/ 86 w 102"/>
                  <a:gd name="T83" fmla="*/ 281 h 597"/>
                  <a:gd name="T84" fmla="*/ 84 w 102"/>
                  <a:gd name="T85" fmla="*/ 31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2" h="597">
                    <a:moveTo>
                      <a:pt x="84" y="310"/>
                    </a:moveTo>
                    <a:lnTo>
                      <a:pt x="84" y="339"/>
                    </a:lnTo>
                    <a:lnTo>
                      <a:pt x="84" y="366"/>
                    </a:lnTo>
                    <a:lnTo>
                      <a:pt x="84" y="391"/>
                    </a:lnTo>
                    <a:lnTo>
                      <a:pt x="84" y="417"/>
                    </a:lnTo>
                    <a:lnTo>
                      <a:pt x="82" y="438"/>
                    </a:lnTo>
                    <a:lnTo>
                      <a:pt x="82" y="458"/>
                    </a:lnTo>
                    <a:lnTo>
                      <a:pt x="82" y="478"/>
                    </a:lnTo>
                    <a:lnTo>
                      <a:pt x="82" y="494"/>
                    </a:lnTo>
                    <a:lnTo>
                      <a:pt x="81" y="510"/>
                    </a:lnTo>
                    <a:lnTo>
                      <a:pt x="81" y="525"/>
                    </a:lnTo>
                    <a:lnTo>
                      <a:pt x="79" y="536"/>
                    </a:lnTo>
                    <a:lnTo>
                      <a:pt x="79" y="546"/>
                    </a:lnTo>
                    <a:lnTo>
                      <a:pt x="79" y="555"/>
                    </a:lnTo>
                    <a:lnTo>
                      <a:pt x="77" y="563"/>
                    </a:lnTo>
                    <a:lnTo>
                      <a:pt x="77" y="568"/>
                    </a:lnTo>
                    <a:lnTo>
                      <a:pt x="75" y="572"/>
                    </a:lnTo>
                    <a:lnTo>
                      <a:pt x="73" y="577"/>
                    </a:lnTo>
                    <a:lnTo>
                      <a:pt x="69" y="583"/>
                    </a:lnTo>
                    <a:lnTo>
                      <a:pt x="67" y="586"/>
                    </a:lnTo>
                    <a:lnTo>
                      <a:pt x="65" y="592"/>
                    </a:lnTo>
                    <a:lnTo>
                      <a:pt x="63" y="593"/>
                    </a:lnTo>
                    <a:lnTo>
                      <a:pt x="61" y="595"/>
                    </a:lnTo>
                    <a:lnTo>
                      <a:pt x="59" y="597"/>
                    </a:lnTo>
                    <a:lnTo>
                      <a:pt x="58" y="597"/>
                    </a:lnTo>
                    <a:lnTo>
                      <a:pt x="56" y="597"/>
                    </a:lnTo>
                    <a:lnTo>
                      <a:pt x="54" y="595"/>
                    </a:lnTo>
                    <a:lnTo>
                      <a:pt x="50" y="592"/>
                    </a:lnTo>
                    <a:lnTo>
                      <a:pt x="46" y="586"/>
                    </a:lnTo>
                    <a:lnTo>
                      <a:pt x="42" y="579"/>
                    </a:lnTo>
                    <a:lnTo>
                      <a:pt x="38" y="570"/>
                    </a:lnTo>
                    <a:lnTo>
                      <a:pt x="36" y="565"/>
                    </a:lnTo>
                    <a:lnTo>
                      <a:pt x="35" y="559"/>
                    </a:lnTo>
                    <a:lnTo>
                      <a:pt x="33" y="554"/>
                    </a:lnTo>
                    <a:lnTo>
                      <a:pt x="31" y="546"/>
                    </a:lnTo>
                    <a:lnTo>
                      <a:pt x="25" y="534"/>
                    </a:lnTo>
                    <a:lnTo>
                      <a:pt x="21" y="521"/>
                    </a:lnTo>
                    <a:lnTo>
                      <a:pt x="19" y="509"/>
                    </a:lnTo>
                    <a:lnTo>
                      <a:pt x="15" y="496"/>
                    </a:lnTo>
                    <a:lnTo>
                      <a:pt x="15" y="485"/>
                    </a:lnTo>
                    <a:lnTo>
                      <a:pt x="15" y="474"/>
                    </a:lnTo>
                    <a:lnTo>
                      <a:pt x="15" y="464"/>
                    </a:lnTo>
                    <a:lnTo>
                      <a:pt x="15" y="455"/>
                    </a:lnTo>
                    <a:lnTo>
                      <a:pt x="17" y="442"/>
                    </a:lnTo>
                    <a:lnTo>
                      <a:pt x="19" y="429"/>
                    </a:lnTo>
                    <a:lnTo>
                      <a:pt x="23" y="417"/>
                    </a:lnTo>
                    <a:lnTo>
                      <a:pt x="25" y="404"/>
                    </a:lnTo>
                    <a:lnTo>
                      <a:pt x="27" y="390"/>
                    </a:lnTo>
                    <a:lnTo>
                      <a:pt x="31" y="373"/>
                    </a:lnTo>
                    <a:lnTo>
                      <a:pt x="33" y="357"/>
                    </a:lnTo>
                    <a:lnTo>
                      <a:pt x="35" y="341"/>
                    </a:lnTo>
                    <a:lnTo>
                      <a:pt x="35" y="332"/>
                    </a:lnTo>
                    <a:lnTo>
                      <a:pt x="36" y="323"/>
                    </a:lnTo>
                    <a:lnTo>
                      <a:pt x="36" y="312"/>
                    </a:lnTo>
                    <a:lnTo>
                      <a:pt x="36" y="301"/>
                    </a:lnTo>
                    <a:lnTo>
                      <a:pt x="36" y="289"/>
                    </a:lnTo>
                    <a:lnTo>
                      <a:pt x="38" y="276"/>
                    </a:lnTo>
                    <a:lnTo>
                      <a:pt x="38" y="263"/>
                    </a:lnTo>
                    <a:lnTo>
                      <a:pt x="38" y="249"/>
                    </a:lnTo>
                    <a:lnTo>
                      <a:pt x="38" y="235"/>
                    </a:lnTo>
                    <a:lnTo>
                      <a:pt x="38" y="220"/>
                    </a:lnTo>
                    <a:lnTo>
                      <a:pt x="36" y="206"/>
                    </a:lnTo>
                    <a:lnTo>
                      <a:pt x="36" y="190"/>
                    </a:lnTo>
                    <a:lnTo>
                      <a:pt x="36" y="173"/>
                    </a:lnTo>
                    <a:lnTo>
                      <a:pt x="36" y="155"/>
                    </a:lnTo>
                    <a:lnTo>
                      <a:pt x="35" y="137"/>
                    </a:lnTo>
                    <a:lnTo>
                      <a:pt x="35" y="119"/>
                    </a:lnTo>
                    <a:lnTo>
                      <a:pt x="33" y="110"/>
                    </a:lnTo>
                    <a:lnTo>
                      <a:pt x="33" y="99"/>
                    </a:lnTo>
                    <a:lnTo>
                      <a:pt x="31" y="90"/>
                    </a:lnTo>
                    <a:lnTo>
                      <a:pt x="31" y="83"/>
                    </a:lnTo>
                    <a:lnTo>
                      <a:pt x="29" y="74"/>
                    </a:lnTo>
                    <a:lnTo>
                      <a:pt x="27" y="67"/>
                    </a:lnTo>
                    <a:lnTo>
                      <a:pt x="27" y="60"/>
                    </a:lnTo>
                    <a:lnTo>
                      <a:pt x="25" y="54"/>
                    </a:lnTo>
                    <a:lnTo>
                      <a:pt x="23" y="49"/>
                    </a:lnTo>
                    <a:lnTo>
                      <a:pt x="21" y="43"/>
                    </a:lnTo>
                    <a:lnTo>
                      <a:pt x="19" y="40"/>
                    </a:lnTo>
                    <a:lnTo>
                      <a:pt x="17" y="36"/>
                    </a:lnTo>
                    <a:lnTo>
                      <a:pt x="17" y="33"/>
                    </a:lnTo>
                    <a:lnTo>
                      <a:pt x="15" y="31"/>
                    </a:lnTo>
                    <a:lnTo>
                      <a:pt x="13" y="29"/>
                    </a:lnTo>
                    <a:lnTo>
                      <a:pt x="12" y="27"/>
                    </a:lnTo>
                    <a:lnTo>
                      <a:pt x="8" y="25"/>
                    </a:lnTo>
                    <a:lnTo>
                      <a:pt x="4" y="24"/>
                    </a:lnTo>
                    <a:lnTo>
                      <a:pt x="2" y="22"/>
                    </a:lnTo>
                    <a:lnTo>
                      <a:pt x="0" y="18"/>
                    </a:lnTo>
                    <a:lnTo>
                      <a:pt x="0" y="16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8" y="4"/>
                    </a:lnTo>
                    <a:lnTo>
                      <a:pt x="13" y="2"/>
                    </a:lnTo>
                    <a:lnTo>
                      <a:pt x="19" y="0"/>
                    </a:lnTo>
                    <a:lnTo>
                      <a:pt x="25" y="0"/>
                    </a:lnTo>
                    <a:lnTo>
                      <a:pt x="35" y="0"/>
                    </a:lnTo>
                    <a:lnTo>
                      <a:pt x="42" y="0"/>
                    </a:lnTo>
                    <a:lnTo>
                      <a:pt x="52" y="2"/>
                    </a:lnTo>
                    <a:lnTo>
                      <a:pt x="61" y="4"/>
                    </a:lnTo>
                    <a:lnTo>
                      <a:pt x="71" y="6"/>
                    </a:lnTo>
                    <a:lnTo>
                      <a:pt x="79" y="9"/>
                    </a:lnTo>
                    <a:lnTo>
                      <a:pt x="84" y="13"/>
                    </a:lnTo>
                    <a:lnTo>
                      <a:pt x="88" y="15"/>
                    </a:lnTo>
                    <a:lnTo>
                      <a:pt x="94" y="18"/>
                    </a:lnTo>
                    <a:lnTo>
                      <a:pt x="96" y="20"/>
                    </a:lnTo>
                    <a:lnTo>
                      <a:pt x="98" y="22"/>
                    </a:lnTo>
                    <a:lnTo>
                      <a:pt x="102" y="31"/>
                    </a:lnTo>
                    <a:lnTo>
                      <a:pt x="102" y="38"/>
                    </a:lnTo>
                    <a:lnTo>
                      <a:pt x="102" y="45"/>
                    </a:lnTo>
                    <a:lnTo>
                      <a:pt x="98" y="53"/>
                    </a:lnTo>
                    <a:lnTo>
                      <a:pt x="98" y="56"/>
                    </a:lnTo>
                    <a:lnTo>
                      <a:pt x="96" y="62"/>
                    </a:lnTo>
                    <a:lnTo>
                      <a:pt x="96" y="69"/>
                    </a:lnTo>
                    <a:lnTo>
                      <a:pt x="94" y="78"/>
                    </a:lnTo>
                    <a:lnTo>
                      <a:pt x="94" y="87"/>
                    </a:lnTo>
                    <a:lnTo>
                      <a:pt x="94" y="99"/>
                    </a:lnTo>
                    <a:lnTo>
                      <a:pt x="92" y="112"/>
                    </a:lnTo>
                    <a:lnTo>
                      <a:pt x="92" y="128"/>
                    </a:lnTo>
                    <a:lnTo>
                      <a:pt x="90" y="144"/>
                    </a:lnTo>
                    <a:lnTo>
                      <a:pt x="90" y="162"/>
                    </a:lnTo>
                    <a:lnTo>
                      <a:pt x="88" y="182"/>
                    </a:lnTo>
                    <a:lnTo>
                      <a:pt x="88" y="206"/>
                    </a:lnTo>
                    <a:lnTo>
                      <a:pt x="86" y="229"/>
                    </a:lnTo>
                    <a:lnTo>
                      <a:pt x="86" y="254"/>
                    </a:lnTo>
                    <a:lnTo>
                      <a:pt x="86" y="281"/>
                    </a:lnTo>
                    <a:lnTo>
                      <a:pt x="84" y="296"/>
                    </a:lnTo>
                    <a:lnTo>
                      <a:pt x="84" y="310"/>
                    </a:lnTo>
                    <a:lnTo>
                      <a:pt x="84" y="310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53"/>
              <p:cNvSpPr>
                <a:spLocks/>
              </p:cNvSpPr>
              <p:nvPr/>
            </p:nvSpPr>
            <p:spPr bwMode="auto">
              <a:xfrm>
                <a:off x="4368801" y="1239838"/>
                <a:ext cx="374650" cy="301625"/>
              </a:xfrm>
              <a:custGeom>
                <a:avLst/>
                <a:gdLst>
                  <a:gd name="T0" fmla="*/ 120 w 471"/>
                  <a:gd name="T1" fmla="*/ 290 h 380"/>
                  <a:gd name="T2" fmla="*/ 163 w 471"/>
                  <a:gd name="T3" fmla="*/ 263 h 380"/>
                  <a:gd name="T4" fmla="*/ 203 w 471"/>
                  <a:gd name="T5" fmla="*/ 232 h 380"/>
                  <a:gd name="T6" fmla="*/ 241 w 471"/>
                  <a:gd name="T7" fmla="*/ 200 h 380"/>
                  <a:gd name="T8" fmla="*/ 258 w 471"/>
                  <a:gd name="T9" fmla="*/ 182 h 380"/>
                  <a:gd name="T10" fmla="*/ 278 w 471"/>
                  <a:gd name="T11" fmla="*/ 164 h 380"/>
                  <a:gd name="T12" fmla="*/ 297 w 471"/>
                  <a:gd name="T13" fmla="*/ 142 h 380"/>
                  <a:gd name="T14" fmla="*/ 316 w 471"/>
                  <a:gd name="T15" fmla="*/ 119 h 380"/>
                  <a:gd name="T16" fmla="*/ 337 w 471"/>
                  <a:gd name="T17" fmla="*/ 92 h 380"/>
                  <a:gd name="T18" fmla="*/ 358 w 471"/>
                  <a:gd name="T19" fmla="*/ 63 h 380"/>
                  <a:gd name="T20" fmla="*/ 379 w 471"/>
                  <a:gd name="T21" fmla="*/ 32 h 380"/>
                  <a:gd name="T22" fmla="*/ 402 w 471"/>
                  <a:gd name="T23" fmla="*/ 0 h 380"/>
                  <a:gd name="T24" fmla="*/ 460 w 471"/>
                  <a:gd name="T25" fmla="*/ 16 h 380"/>
                  <a:gd name="T26" fmla="*/ 440 w 471"/>
                  <a:gd name="T27" fmla="*/ 48 h 380"/>
                  <a:gd name="T28" fmla="*/ 419 w 471"/>
                  <a:gd name="T29" fmla="*/ 79 h 380"/>
                  <a:gd name="T30" fmla="*/ 398 w 471"/>
                  <a:gd name="T31" fmla="*/ 108 h 380"/>
                  <a:gd name="T32" fmla="*/ 377 w 471"/>
                  <a:gd name="T33" fmla="*/ 135 h 380"/>
                  <a:gd name="T34" fmla="*/ 356 w 471"/>
                  <a:gd name="T35" fmla="*/ 160 h 380"/>
                  <a:gd name="T36" fmla="*/ 333 w 471"/>
                  <a:gd name="T37" fmla="*/ 183 h 380"/>
                  <a:gd name="T38" fmla="*/ 301 w 471"/>
                  <a:gd name="T39" fmla="*/ 214 h 380"/>
                  <a:gd name="T40" fmla="*/ 256 w 471"/>
                  <a:gd name="T41" fmla="*/ 254 h 380"/>
                  <a:gd name="T42" fmla="*/ 209 w 471"/>
                  <a:gd name="T43" fmla="*/ 288 h 380"/>
                  <a:gd name="T44" fmla="*/ 159 w 471"/>
                  <a:gd name="T45" fmla="*/ 319 h 380"/>
                  <a:gd name="T46" fmla="*/ 109 w 471"/>
                  <a:gd name="T47" fmla="*/ 344 h 380"/>
                  <a:gd name="T48" fmla="*/ 84 w 471"/>
                  <a:gd name="T49" fmla="*/ 353 h 380"/>
                  <a:gd name="T50" fmla="*/ 63 w 471"/>
                  <a:gd name="T51" fmla="*/ 362 h 380"/>
                  <a:gd name="T52" fmla="*/ 46 w 471"/>
                  <a:gd name="T53" fmla="*/ 369 h 380"/>
                  <a:gd name="T54" fmla="*/ 30 w 471"/>
                  <a:gd name="T55" fmla="*/ 375 h 380"/>
                  <a:gd name="T56" fmla="*/ 19 w 471"/>
                  <a:gd name="T57" fmla="*/ 378 h 380"/>
                  <a:gd name="T58" fmla="*/ 9 w 471"/>
                  <a:gd name="T59" fmla="*/ 380 h 380"/>
                  <a:gd name="T60" fmla="*/ 2 w 471"/>
                  <a:gd name="T61" fmla="*/ 380 h 380"/>
                  <a:gd name="T62" fmla="*/ 0 w 471"/>
                  <a:gd name="T63" fmla="*/ 378 h 380"/>
                  <a:gd name="T64" fmla="*/ 0 w 471"/>
                  <a:gd name="T65" fmla="*/ 376 h 380"/>
                  <a:gd name="T66" fmla="*/ 2 w 471"/>
                  <a:gd name="T67" fmla="*/ 373 h 380"/>
                  <a:gd name="T68" fmla="*/ 5 w 471"/>
                  <a:gd name="T69" fmla="*/ 367 h 380"/>
                  <a:gd name="T70" fmla="*/ 15 w 471"/>
                  <a:gd name="T71" fmla="*/ 360 h 380"/>
                  <a:gd name="T72" fmla="*/ 25 w 471"/>
                  <a:gd name="T73" fmla="*/ 351 h 380"/>
                  <a:gd name="T74" fmla="*/ 40 w 471"/>
                  <a:gd name="T75" fmla="*/ 342 h 380"/>
                  <a:gd name="T76" fmla="*/ 57 w 471"/>
                  <a:gd name="T77" fmla="*/ 330 h 380"/>
                  <a:gd name="T78" fmla="*/ 76 w 471"/>
                  <a:gd name="T79" fmla="*/ 317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71" h="380">
                    <a:moveTo>
                      <a:pt x="76" y="317"/>
                    </a:moveTo>
                    <a:lnTo>
                      <a:pt x="120" y="290"/>
                    </a:lnTo>
                    <a:lnTo>
                      <a:pt x="141" y="275"/>
                    </a:lnTo>
                    <a:lnTo>
                      <a:pt x="163" y="263"/>
                    </a:lnTo>
                    <a:lnTo>
                      <a:pt x="184" y="248"/>
                    </a:lnTo>
                    <a:lnTo>
                      <a:pt x="203" y="232"/>
                    </a:lnTo>
                    <a:lnTo>
                      <a:pt x="222" y="216"/>
                    </a:lnTo>
                    <a:lnTo>
                      <a:pt x="241" y="200"/>
                    </a:lnTo>
                    <a:lnTo>
                      <a:pt x="251" y="191"/>
                    </a:lnTo>
                    <a:lnTo>
                      <a:pt x="258" y="182"/>
                    </a:lnTo>
                    <a:lnTo>
                      <a:pt x="268" y="173"/>
                    </a:lnTo>
                    <a:lnTo>
                      <a:pt x="278" y="164"/>
                    </a:lnTo>
                    <a:lnTo>
                      <a:pt x="287" y="153"/>
                    </a:lnTo>
                    <a:lnTo>
                      <a:pt x="297" y="142"/>
                    </a:lnTo>
                    <a:lnTo>
                      <a:pt x="306" y="131"/>
                    </a:lnTo>
                    <a:lnTo>
                      <a:pt x="316" y="119"/>
                    </a:lnTo>
                    <a:lnTo>
                      <a:pt x="327" y="106"/>
                    </a:lnTo>
                    <a:lnTo>
                      <a:pt x="337" y="92"/>
                    </a:lnTo>
                    <a:lnTo>
                      <a:pt x="348" y="79"/>
                    </a:lnTo>
                    <a:lnTo>
                      <a:pt x="358" y="63"/>
                    </a:lnTo>
                    <a:lnTo>
                      <a:pt x="370" y="48"/>
                    </a:lnTo>
                    <a:lnTo>
                      <a:pt x="379" y="32"/>
                    </a:lnTo>
                    <a:lnTo>
                      <a:pt x="391" y="16"/>
                    </a:lnTo>
                    <a:lnTo>
                      <a:pt x="402" y="0"/>
                    </a:lnTo>
                    <a:lnTo>
                      <a:pt x="471" y="0"/>
                    </a:lnTo>
                    <a:lnTo>
                      <a:pt x="460" y="16"/>
                    </a:lnTo>
                    <a:lnTo>
                      <a:pt x="450" y="32"/>
                    </a:lnTo>
                    <a:lnTo>
                      <a:pt x="440" y="48"/>
                    </a:lnTo>
                    <a:lnTo>
                      <a:pt x="429" y="65"/>
                    </a:lnTo>
                    <a:lnTo>
                      <a:pt x="419" y="79"/>
                    </a:lnTo>
                    <a:lnTo>
                      <a:pt x="408" y="93"/>
                    </a:lnTo>
                    <a:lnTo>
                      <a:pt x="398" y="108"/>
                    </a:lnTo>
                    <a:lnTo>
                      <a:pt x="387" y="122"/>
                    </a:lnTo>
                    <a:lnTo>
                      <a:pt x="377" y="135"/>
                    </a:lnTo>
                    <a:lnTo>
                      <a:pt x="366" y="147"/>
                    </a:lnTo>
                    <a:lnTo>
                      <a:pt x="356" y="160"/>
                    </a:lnTo>
                    <a:lnTo>
                      <a:pt x="345" y="173"/>
                    </a:lnTo>
                    <a:lnTo>
                      <a:pt x="333" y="183"/>
                    </a:lnTo>
                    <a:lnTo>
                      <a:pt x="324" y="194"/>
                    </a:lnTo>
                    <a:lnTo>
                      <a:pt x="301" y="214"/>
                    </a:lnTo>
                    <a:lnTo>
                      <a:pt x="279" y="236"/>
                    </a:lnTo>
                    <a:lnTo>
                      <a:pt x="256" y="254"/>
                    </a:lnTo>
                    <a:lnTo>
                      <a:pt x="232" y="272"/>
                    </a:lnTo>
                    <a:lnTo>
                      <a:pt x="209" y="288"/>
                    </a:lnTo>
                    <a:lnTo>
                      <a:pt x="184" y="304"/>
                    </a:lnTo>
                    <a:lnTo>
                      <a:pt x="159" y="319"/>
                    </a:lnTo>
                    <a:lnTo>
                      <a:pt x="134" y="331"/>
                    </a:lnTo>
                    <a:lnTo>
                      <a:pt x="109" y="344"/>
                    </a:lnTo>
                    <a:lnTo>
                      <a:pt x="97" y="349"/>
                    </a:lnTo>
                    <a:lnTo>
                      <a:pt x="84" y="353"/>
                    </a:lnTo>
                    <a:lnTo>
                      <a:pt x="74" y="358"/>
                    </a:lnTo>
                    <a:lnTo>
                      <a:pt x="63" y="362"/>
                    </a:lnTo>
                    <a:lnTo>
                      <a:pt x="53" y="366"/>
                    </a:lnTo>
                    <a:lnTo>
                      <a:pt x="46" y="369"/>
                    </a:lnTo>
                    <a:lnTo>
                      <a:pt x="38" y="373"/>
                    </a:lnTo>
                    <a:lnTo>
                      <a:pt x="30" y="375"/>
                    </a:lnTo>
                    <a:lnTo>
                      <a:pt x="25" y="376"/>
                    </a:lnTo>
                    <a:lnTo>
                      <a:pt x="19" y="378"/>
                    </a:lnTo>
                    <a:lnTo>
                      <a:pt x="13" y="380"/>
                    </a:lnTo>
                    <a:lnTo>
                      <a:pt x="9" y="380"/>
                    </a:lnTo>
                    <a:lnTo>
                      <a:pt x="5" y="380"/>
                    </a:lnTo>
                    <a:lnTo>
                      <a:pt x="2" y="380"/>
                    </a:lnTo>
                    <a:lnTo>
                      <a:pt x="0" y="380"/>
                    </a:lnTo>
                    <a:lnTo>
                      <a:pt x="0" y="378"/>
                    </a:lnTo>
                    <a:lnTo>
                      <a:pt x="0" y="378"/>
                    </a:lnTo>
                    <a:lnTo>
                      <a:pt x="0" y="376"/>
                    </a:lnTo>
                    <a:lnTo>
                      <a:pt x="0" y="375"/>
                    </a:lnTo>
                    <a:lnTo>
                      <a:pt x="2" y="373"/>
                    </a:lnTo>
                    <a:lnTo>
                      <a:pt x="3" y="369"/>
                    </a:lnTo>
                    <a:lnTo>
                      <a:pt x="5" y="367"/>
                    </a:lnTo>
                    <a:lnTo>
                      <a:pt x="9" y="364"/>
                    </a:lnTo>
                    <a:lnTo>
                      <a:pt x="15" y="360"/>
                    </a:lnTo>
                    <a:lnTo>
                      <a:pt x="19" y="357"/>
                    </a:lnTo>
                    <a:lnTo>
                      <a:pt x="25" y="351"/>
                    </a:lnTo>
                    <a:lnTo>
                      <a:pt x="32" y="348"/>
                    </a:lnTo>
                    <a:lnTo>
                      <a:pt x="40" y="342"/>
                    </a:lnTo>
                    <a:lnTo>
                      <a:pt x="48" y="337"/>
                    </a:lnTo>
                    <a:lnTo>
                      <a:pt x="57" y="330"/>
                    </a:lnTo>
                    <a:lnTo>
                      <a:pt x="67" y="324"/>
                    </a:lnTo>
                    <a:lnTo>
                      <a:pt x="76" y="317"/>
                    </a:lnTo>
                    <a:lnTo>
                      <a:pt x="76" y="317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54"/>
              <p:cNvSpPr>
                <a:spLocks/>
              </p:cNvSpPr>
              <p:nvPr/>
            </p:nvSpPr>
            <p:spPr bwMode="auto">
              <a:xfrm>
                <a:off x="4727576" y="1235075"/>
                <a:ext cx="431800" cy="292100"/>
              </a:xfrm>
              <a:custGeom>
                <a:avLst/>
                <a:gdLst>
                  <a:gd name="T0" fmla="*/ 366 w 544"/>
                  <a:gd name="T1" fmla="*/ 363 h 368"/>
                  <a:gd name="T2" fmla="*/ 347 w 544"/>
                  <a:gd name="T3" fmla="*/ 361 h 368"/>
                  <a:gd name="T4" fmla="*/ 333 w 544"/>
                  <a:gd name="T5" fmla="*/ 359 h 368"/>
                  <a:gd name="T6" fmla="*/ 320 w 544"/>
                  <a:gd name="T7" fmla="*/ 355 h 368"/>
                  <a:gd name="T8" fmla="*/ 314 w 544"/>
                  <a:gd name="T9" fmla="*/ 354 h 368"/>
                  <a:gd name="T10" fmla="*/ 309 w 544"/>
                  <a:gd name="T11" fmla="*/ 350 h 368"/>
                  <a:gd name="T12" fmla="*/ 303 w 544"/>
                  <a:gd name="T13" fmla="*/ 345 h 368"/>
                  <a:gd name="T14" fmla="*/ 293 w 544"/>
                  <a:gd name="T15" fmla="*/ 336 h 368"/>
                  <a:gd name="T16" fmla="*/ 282 w 544"/>
                  <a:gd name="T17" fmla="*/ 325 h 368"/>
                  <a:gd name="T18" fmla="*/ 268 w 544"/>
                  <a:gd name="T19" fmla="*/ 312 h 368"/>
                  <a:gd name="T20" fmla="*/ 253 w 544"/>
                  <a:gd name="T21" fmla="*/ 296 h 368"/>
                  <a:gd name="T22" fmla="*/ 236 w 544"/>
                  <a:gd name="T23" fmla="*/ 278 h 368"/>
                  <a:gd name="T24" fmla="*/ 215 w 544"/>
                  <a:gd name="T25" fmla="*/ 256 h 368"/>
                  <a:gd name="T26" fmla="*/ 194 w 544"/>
                  <a:gd name="T27" fmla="*/ 235 h 368"/>
                  <a:gd name="T28" fmla="*/ 169 w 544"/>
                  <a:gd name="T29" fmla="*/ 208 h 368"/>
                  <a:gd name="T30" fmla="*/ 144 w 544"/>
                  <a:gd name="T31" fmla="*/ 180 h 368"/>
                  <a:gd name="T32" fmla="*/ 115 w 544"/>
                  <a:gd name="T33" fmla="*/ 150 h 368"/>
                  <a:gd name="T34" fmla="*/ 84 w 544"/>
                  <a:gd name="T35" fmla="*/ 117 h 368"/>
                  <a:gd name="T36" fmla="*/ 52 w 544"/>
                  <a:gd name="T37" fmla="*/ 83 h 368"/>
                  <a:gd name="T38" fmla="*/ 17 w 544"/>
                  <a:gd name="T39" fmla="*/ 45 h 368"/>
                  <a:gd name="T40" fmla="*/ 8 w 544"/>
                  <a:gd name="T41" fmla="*/ 13 h 368"/>
                  <a:gd name="T42" fmla="*/ 38 w 544"/>
                  <a:gd name="T43" fmla="*/ 24 h 368"/>
                  <a:gd name="T44" fmla="*/ 88 w 544"/>
                  <a:gd name="T45" fmla="*/ 69 h 368"/>
                  <a:gd name="T46" fmla="*/ 136 w 544"/>
                  <a:gd name="T47" fmla="*/ 108 h 368"/>
                  <a:gd name="T48" fmla="*/ 180 w 544"/>
                  <a:gd name="T49" fmla="*/ 143 h 368"/>
                  <a:gd name="T50" fmla="*/ 222 w 544"/>
                  <a:gd name="T51" fmla="*/ 175 h 368"/>
                  <a:gd name="T52" fmla="*/ 270 w 544"/>
                  <a:gd name="T53" fmla="*/ 204 h 368"/>
                  <a:gd name="T54" fmla="*/ 324 w 544"/>
                  <a:gd name="T55" fmla="*/ 231 h 368"/>
                  <a:gd name="T56" fmla="*/ 385 w 544"/>
                  <a:gd name="T57" fmla="*/ 258 h 368"/>
                  <a:gd name="T58" fmla="*/ 431 w 544"/>
                  <a:gd name="T59" fmla="*/ 278 h 368"/>
                  <a:gd name="T60" fmla="*/ 460 w 544"/>
                  <a:gd name="T61" fmla="*/ 290 h 368"/>
                  <a:gd name="T62" fmla="*/ 485 w 544"/>
                  <a:gd name="T63" fmla="*/ 303 h 368"/>
                  <a:gd name="T64" fmla="*/ 506 w 544"/>
                  <a:gd name="T65" fmla="*/ 314 h 368"/>
                  <a:gd name="T66" fmla="*/ 521 w 544"/>
                  <a:gd name="T67" fmla="*/ 323 h 368"/>
                  <a:gd name="T68" fmla="*/ 535 w 544"/>
                  <a:gd name="T69" fmla="*/ 330 h 368"/>
                  <a:gd name="T70" fmla="*/ 542 w 544"/>
                  <a:gd name="T71" fmla="*/ 337 h 368"/>
                  <a:gd name="T72" fmla="*/ 544 w 544"/>
                  <a:gd name="T73" fmla="*/ 341 h 368"/>
                  <a:gd name="T74" fmla="*/ 542 w 544"/>
                  <a:gd name="T75" fmla="*/ 346 h 368"/>
                  <a:gd name="T76" fmla="*/ 533 w 544"/>
                  <a:gd name="T77" fmla="*/ 352 h 368"/>
                  <a:gd name="T78" fmla="*/ 517 w 544"/>
                  <a:gd name="T79" fmla="*/ 357 h 368"/>
                  <a:gd name="T80" fmla="*/ 506 w 544"/>
                  <a:gd name="T81" fmla="*/ 359 h 368"/>
                  <a:gd name="T82" fmla="*/ 494 w 544"/>
                  <a:gd name="T83" fmla="*/ 363 h 368"/>
                  <a:gd name="T84" fmla="*/ 481 w 544"/>
                  <a:gd name="T85" fmla="*/ 364 h 368"/>
                  <a:gd name="T86" fmla="*/ 450 w 544"/>
                  <a:gd name="T87" fmla="*/ 368 h 368"/>
                  <a:gd name="T88" fmla="*/ 424 w 544"/>
                  <a:gd name="T89" fmla="*/ 368 h 368"/>
                  <a:gd name="T90" fmla="*/ 399 w 544"/>
                  <a:gd name="T91" fmla="*/ 368 h 368"/>
                  <a:gd name="T92" fmla="*/ 376 w 544"/>
                  <a:gd name="T93" fmla="*/ 364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44" h="368">
                    <a:moveTo>
                      <a:pt x="376" y="364"/>
                    </a:moveTo>
                    <a:lnTo>
                      <a:pt x="366" y="363"/>
                    </a:lnTo>
                    <a:lnTo>
                      <a:pt x="356" y="361"/>
                    </a:lnTo>
                    <a:lnTo>
                      <a:pt x="347" y="361"/>
                    </a:lnTo>
                    <a:lnTo>
                      <a:pt x="339" y="359"/>
                    </a:lnTo>
                    <a:lnTo>
                      <a:pt x="333" y="359"/>
                    </a:lnTo>
                    <a:lnTo>
                      <a:pt x="326" y="357"/>
                    </a:lnTo>
                    <a:lnTo>
                      <a:pt x="320" y="355"/>
                    </a:lnTo>
                    <a:lnTo>
                      <a:pt x="316" y="354"/>
                    </a:lnTo>
                    <a:lnTo>
                      <a:pt x="314" y="354"/>
                    </a:lnTo>
                    <a:lnTo>
                      <a:pt x="312" y="352"/>
                    </a:lnTo>
                    <a:lnTo>
                      <a:pt x="309" y="350"/>
                    </a:lnTo>
                    <a:lnTo>
                      <a:pt x="307" y="348"/>
                    </a:lnTo>
                    <a:lnTo>
                      <a:pt x="303" y="345"/>
                    </a:lnTo>
                    <a:lnTo>
                      <a:pt x="297" y="341"/>
                    </a:lnTo>
                    <a:lnTo>
                      <a:pt x="293" y="336"/>
                    </a:lnTo>
                    <a:lnTo>
                      <a:pt x="287" y="330"/>
                    </a:lnTo>
                    <a:lnTo>
                      <a:pt x="282" y="325"/>
                    </a:lnTo>
                    <a:lnTo>
                      <a:pt x="276" y="317"/>
                    </a:lnTo>
                    <a:lnTo>
                      <a:pt x="268" y="312"/>
                    </a:lnTo>
                    <a:lnTo>
                      <a:pt x="261" y="303"/>
                    </a:lnTo>
                    <a:lnTo>
                      <a:pt x="253" y="296"/>
                    </a:lnTo>
                    <a:lnTo>
                      <a:pt x="243" y="287"/>
                    </a:lnTo>
                    <a:lnTo>
                      <a:pt x="236" y="278"/>
                    </a:lnTo>
                    <a:lnTo>
                      <a:pt x="226" y="267"/>
                    </a:lnTo>
                    <a:lnTo>
                      <a:pt x="215" y="256"/>
                    </a:lnTo>
                    <a:lnTo>
                      <a:pt x="205" y="245"/>
                    </a:lnTo>
                    <a:lnTo>
                      <a:pt x="194" y="235"/>
                    </a:lnTo>
                    <a:lnTo>
                      <a:pt x="182" y="222"/>
                    </a:lnTo>
                    <a:lnTo>
                      <a:pt x="169" y="208"/>
                    </a:lnTo>
                    <a:lnTo>
                      <a:pt x="157" y="195"/>
                    </a:lnTo>
                    <a:lnTo>
                      <a:pt x="144" y="180"/>
                    </a:lnTo>
                    <a:lnTo>
                      <a:pt x="130" y="166"/>
                    </a:lnTo>
                    <a:lnTo>
                      <a:pt x="115" y="150"/>
                    </a:lnTo>
                    <a:lnTo>
                      <a:pt x="100" y="134"/>
                    </a:lnTo>
                    <a:lnTo>
                      <a:pt x="84" y="117"/>
                    </a:lnTo>
                    <a:lnTo>
                      <a:pt x="69" y="101"/>
                    </a:lnTo>
                    <a:lnTo>
                      <a:pt x="52" y="83"/>
                    </a:lnTo>
                    <a:lnTo>
                      <a:pt x="34" y="63"/>
                    </a:lnTo>
                    <a:lnTo>
                      <a:pt x="17" y="45"/>
                    </a:lnTo>
                    <a:lnTo>
                      <a:pt x="0" y="25"/>
                    </a:lnTo>
                    <a:lnTo>
                      <a:pt x="8" y="13"/>
                    </a:lnTo>
                    <a:lnTo>
                      <a:pt x="13" y="0"/>
                    </a:lnTo>
                    <a:lnTo>
                      <a:pt x="38" y="24"/>
                    </a:lnTo>
                    <a:lnTo>
                      <a:pt x="63" y="47"/>
                    </a:lnTo>
                    <a:lnTo>
                      <a:pt x="88" y="69"/>
                    </a:lnTo>
                    <a:lnTo>
                      <a:pt x="113" y="89"/>
                    </a:lnTo>
                    <a:lnTo>
                      <a:pt x="136" y="108"/>
                    </a:lnTo>
                    <a:lnTo>
                      <a:pt x="159" y="126"/>
                    </a:lnTo>
                    <a:lnTo>
                      <a:pt x="180" y="143"/>
                    </a:lnTo>
                    <a:lnTo>
                      <a:pt x="201" y="159"/>
                    </a:lnTo>
                    <a:lnTo>
                      <a:pt x="222" y="175"/>
                    </a:lnTo>
                    <a:lnTo>
                      <a:pt x="245" y="189"/>
                    </a:lnTo>
                    <a:lnTo>
                      <a:pt x="270" y="204"/>
                    </a:lnTo>
                    <a:lnTo>
                      <a:pt x="297" y="217"/>
                    </a:lnTo>
                    <a:lnTo>
                      <a:pt x="324" y="231"/>
                    </a:lnTo>
                    <a:lnTo>
                      <a:pt x="355" y="245"/>
                    </a:lnTo>
                    <a:lnTo>
                      <a:pt x="385" y="258"/>
                    </a:lnTo>
                    <a:lnTo>
                      <a:pt x="416" y="272"/>
                    </a:lnTo>
                    <a:lnTo>
                      <a:pt x="431" y="278"/>
                    </a:lnTo>
                    <a:lnTo>
                      <a:pt x="447" y="285"/>
                    </a:lnTo>
                    <a:lnTo>
                      <a:pt x="460" y="290"/>
                    </a:lnTo>
                    <a:lnTo>
                      <a:pt x="473" y="298"/>
                    </a:lnTo>
                    <a:lnTo>
                      <a:pt x="485" y="303"/>
                    </a:lnTo>
                    <a:lnTo>
                      <a:pt x="496" y="308"/>
                    </a:lnTo>
                    <a:lnTo>
                      <a:pt x="506" y="314"/>
                    </a:lnTo>
                    <a:lnTo>
                      <a:pt x="514" y="317"/>
                    </a:lnTo>
                    <a:lnTo>
                      <a:pt x="521" y="323"/>
                    </a:lnTo>
                    <a:lnTo>
                      <a:pt x="529" y="327"/>
                    </a:lnTo>
                    <a:lnTo>
                      <a:pt x="535" y="330"/>
                    </a:lnTo>
                    <a:lnTo>
                      <a:pt x="539" y="334"/>
                    </a:lnTo>
                    <a:lnTo>
                      <a:pt x="542" y="337"/>
                    </a:lnTo>
                    <a:lnTo>
                      <a:pt x="544" y="339"/>
                    </a:lnTo>
                    <a:lnTo>
                      <a:pt x="544" y="341"/>
                    </a:lnTo>
                    <a:lnTo>
                      <a:pt x="544" y="345"/>
                    </a:lnTo>
                    <a:lnTo>
                      <a:pt x="542" y="346"/>
                    </a:lnTo>
                    <a:lnTo>
                      <a:pt x="539" y="348"/>
                    </a:lnTo>
                    <a:lnTo>
                      <a:pt x="533" y="352"/>
                    </a:lnTo>
                    <a:lnTo>
                      <a:pt x="525" y="354"/>
                    </a:lnTo>
                    <a:lnTo>
                      <a:pt x="517" y="357"/>
                    </a:lnTo>
                    <a:lnTo>
                      <a:pt x="512" y="359"/>
                    </a:lnTo>
                    <a:lnTo>
                      <a:pt x="506" y="359"/>
                    </a:lnTo>
                    <a:lnTo>
                      <a:pt x="500" y="361"/>
                    </a:lnTo>
                    <a:lnTo>
                      <a:pt x="494" y="363"/>
                    </a:lnTo>
                    <a:lnTo>
                      <a:pt x="487" y="363"/>
                    </a:lnTo>
                    <a:lnTo>
                      <a:pt x="481" y="364"/>
                    </a:lnTo>
                    <a:lnTo>
                      <a:pt x="466" y="366"/>
                    </a:lnTo>
                    <a:lnTo>
                      <a:pt x="450" y="368"/>
                    </a:lnTo>
                    <a:lnTo>
                      <a:pt x="437" y="368"/>
                    </a:lnTo>
                    <a:lnTo>
                      <a:pt x="424" y="368"/>
                    </a:lnTo>
                    <a:lnTo>
                      <a:pt x="412" y="368"/>
                    </a:lnTo>
                    <a:lnTo>
                      <a:pt x="399" y="368"/>
                    </a:lnTo>
                    <a:lnTo>
                      <a:pt x="387" y="366"/>
                    </a:lnTo>
                    <a:lnTo>
                      <a:pt x="376" y="364"/>
                    </a:lnTo>
                    <a:lnTo>
                      <a:pt x="376" y="364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55"/>
              <p:cNvSpPr>
                <a:spLocks/>
              </p:cNvSpPr>
              <p:nvPr/>
            </p:nvSpPr>
            <p:spPr bwMode="auto">
              <a:xfrm>
                <a:off x="4451351" y="933450"/>
                <a:ext cx="257175" cy="277813"/>
              </a:xfrm>
              <a:custGeom>
                <a:avLst/>
                <a:gdLst>
                  <a:gd name="T0" fmla="*/ 0 w 326"/>
                  <a:gd name="T1" fmla="*/ 346 h 350"/>
                  <a:gd name="T2" fmla="*/ 4 w 326"/>
                  <a:gd name="T3" fmla="*/ 341 h 350"/>
                  <a:gd name="T4" fmla="*/ 12 w 326"/>
                  <a:gd name="T5" fmla="*/ 330 h 350"/>
                  <a:gd name="T6" fmla="*/ 25 w 326"/>
                  <a:gd name="T7" fmla="*/ 319 h 350"/>
                  <a:gd name="T8" fmla="*/ 42 w 326"/>
                  <a:gd name="T9" fmla="*/ 303 h 350"/>
                  <a:gd name="T10" fmla="*/ 71 w 326"/>
                  <a:gd name="T11" fmla="*/ 281 h 350"/>
                  <a:gd name="T12" fmla="*/ 111 w 326"/>
                  <a:gd name="T13" fmla="*/ 247 h 350"/>
                  <a:gd name="T14" fmla="*/ 144 w 326"/>
                  <a:gd name="T15" fmla="*/ 211 h 350"/>
                  <a:gd name="T16" fmla="*/ 186 w 326"/>
                  <a:gd name="T17" fmla="*/ 153 h 350"/>
                  <a:gd name="T18" fmla="*/ 207 w 326"/>
                  <a:gd name="T19" fmla="*/ 119 h 350"/>
                  <a:gd name="T20" fmla="*/ 221 w 326"/>
                  <a:gd name="T21" fmla="*/ 90 h 350"/>
                  <a:gd name="T22" fmla="*/ 230 w 326"/>
                  <a:gd name="T23" fmla="*/ 68 h 350"/>
                  <a:gd name="T24" fmla="*/ 230 w 326"/>
                  <a:gd name="T25" fmla="*/ 56 h 350"/>
                  <a:gd name="T26" fmla="*/ 217 w 326"/>
                  <a:gd name="T27" fmla="*/ 54 h 350"/>
                  <a:gd name="T28" fmla="*/ 203 w 326"/>
                  <a:gd name="T29" fmla="*/ 56 h 350"/>
                  <a:gd name="T30" fmla="*/ 188 w 326"/>
                  <a:gd name="T31" fmla="*/ 59 h 350"/>
                  <a:gd name="T32" fmla="*/ 165 w 326"/>
                  <a:gd name="T33" fmla="*/ 65 h 350"/>
                  <a:gd name="T34" fmla="*/ 140 w 326"/>
                  <a:gd name="T35" fmla="*/ 70 h 350"/>
                  <a:gd name="T36" fmla="*/ 117 w 326"/>
                  <a:gd name="T37" fmla="*/ 74 h 350"/>
                  <a:gd name="T38" fmla="*/ 98 w 326"/>
                  <a:gd name="T39" fmla="*/ 77 h 350"/>
                  <a:gd name="T40" fmla="*/ 81 w 326"/>
                  <a:gd name="T41" fmla="*/ 81 h 350"/>
                  <a:gd name="T42" fmla="*/ 67 w 326"/>
                  <a:gd name="T43" fmla="*/ 81 h 350"/>
                  <a:gd name="T44" fmla="*/ 48 w 326"/>
                  <a:gd name="T45" fmla="*/ 76 h 350"/>
                  <a:gd name="T46" fmla="*/ 29 w 326"/>
                  <a:gd name="T47" fmla="*/ 68 h 350"/>
                  <a:gd name="T48" fmla="*/ 21 w 326"/>
                  <a:gd name="T49" fmla="*/ 61 h 350"/>
                  <a:gd name="T50" fmla="*/ 19 w 326"/>
                  <a:gd name="T51" fmla="*/ 50 h 350"/>
                  <a:gd name="T52" fmla="*/ 94 w 326"/>
                  <a:gd name="T53" fmla="*/ 39 h 350"/>
                  <a:gd name="T54" fmla="*/ 125 w 326"/>
                  <a:gd name="T55" fmla="*/ 34 h 350"/>
                  <a:gd name="T56" fmla="*/ 152 w 326"/>
                  <a:gd name="T57" fmla="*/ 30 h 350"/>
                  <a:gd name="T58" fmla="*/ 173 w 326"/>
                  <a:gd name="T59" fmla="*/ 27 h 350"/>
                  <a:gd name="T60" fmla="*/ 201 w 326"/>
                  <a:gd name="T61" fmla="*/ 20 h 350"/>
                  <a:gd name="T62" fmla="*/ 224 w 326"/>
                  <a:gd name="T63" fmla="*/ 12 h 350"/>
                  <a:gd name="T64" fmla="*/ 240 w 326"/>
                  <a:gd name="T65" fmla="*/ 5 h 350"/>
                  <a:gd name="T66" fmla="*/ 253 w 326"/>
                  <a:gd name="T67" fmla="*/ 0 h 350"/>
                  <a:gd name="T68" fmla="*/ 268 w 326"/>
                  <a:gd name="T69" fmla="*/ 2 h 350"/>
                  <a:gd name="T70" fmla="*/ 280 w 326"/>
                  <a:gd name="T71" fmla="*/ 9 h 350"/>
                  <a:gd name="T72" fmla="*/ 297 w 326"/>
                  <a:gd name="T73" fmla="*/ 20 h 350"/>
                  <a:gd name="T74" fmla="*/ 313 w 326"/>
                  <a:gd name="T75" fmla="*/ 36 h 350"/>
                  <a:gd name="T76" fmla="*/ 322 w 326"/>
                  <a:gd name="T77" fmla="*/ 52 h 350"/>
                  <a:gd name="T78" fmla="*/ 326 w 326"/>
                  <a:gd name="T79" fmla="*/ 61 h 350"/>
                  <a:gd name="T80" fmla="*/ 314 w 326"/>
                  <a:gd name="T81" fmla="*/ 72 h 350"/>
                  <a:gd name="T82" fmla="*/ 297 w 326"/>
                  <a:gd name="T83" fmla="*/ 83 h 350"/>
                  <a:gd name="T84" fmla="*/ 282 w 326"/>
                  <a:gd name="T85" fmla="*/ 99 h 350"/>
                  <a:gd name="T86" fmla="*/ 267 w 326"/>
                  <a:gd name="T87" fmla="*/ 128 h 350"/>
                  <a:gd name="T88" fmla="*/ 244 w 326"/>
                  <a:gd name="T89" fmla="*/ 167 h 350"/>
                  <a:gd name="T90" fmla="*/ 213 w 326"/>
                  <a:gd name="T91" fmla="*/ 205 h 350"/>
                  <a:gd name="T92" fmla="*/ 176 w 326"/>
                  <a:gd name="T93" fmla="*/ 243 h 350"/>
                  <a:gd name="T94" fmla="*/ 136 w 326"/>
                  <a:gd name="T95" fmla="*/ 277 h 350"/>
                  <a:gd name="T96" fmla="*/ 75 w 326"/>
                  <a:gd name="T97" fmla="*/ 319 h 350"/>
                  <a:gd name="T98" fmla="*/ 35 w 326"/>
                  <a:gd name="T99" fmla="*/ 341 h 350"/>
                  <a:gd name="T100" fmla="*/ 12 w 326"/>
                  <a:gd name="T101" fmla="*/ 350 h 350"/>
                  <a:gd name="T102" fmla="*/ 4 w 326"/>
                  <a:gd name="T103" fmla="*/ 350 h 350"/>
                  <a:gd name="T104" fmla="*/ 2 w 326"/>
                  <a:gd name="T105" fmla="*/ 35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26" h="350">
                    <a:moveTo>
                      <a:pt x="2" y="350"/>
                    </a:moveTo>
                    <a:lnTo>
                      <a:pt x="0" y="348"/>
                    </a:lnTo>
                    <a:lnTo>
                      <a:pt x="0" y="346"/>
                    </a:lnTo>
                    <a:lnTo>
                      <a:pt x="2" y="344"/>
                    </a:lnTo>
                    <a:lnTo>
                      <a:pt x="2" y="342"/>
                    </a:lnTo>
                    <a:lnTo>
                      <a:pt x="4" y="341"/>
                    </a:lnTo>
                    <a:lnTo>
                      <a:pt x="6" y="337"/>
                    </a:lnTo>
                    <a:lnTo>
                      <a:pt x="8" y="333"/>
                    </a:lnTo>
                    <a:lnTo>
                      <a:pt x="12" y="330"/>
                    </a:lnTo>
                    <a:lnTo>
                      <a:pt x="15" y="326"/>
                    </a:lnTo>
                    <a:lnTo>
                      <a:pt x="19" y="323"/>
                    </a:lnTo>
                    <a:lnTo>
                      <a:pt x="25" y="319"/>
                    </a:lnTo>
                    <a:lnTo>
                      <a:pt x="31" y="313"/>
                    </a:lnTo>
                    <a:lnTo>
                      <a:pt x="37" y="308"/>
                    </a:lnTo>
                    <a:lnTo>
                      <a:pt x="42" y="303"/>
                    </a:lnTo>
                    <a:lnTo>
                      <a:pt x="48" y="297"/>
                    </a:lnTo>
                    <a:lnTo>
                      <a:pt x="56" y="292"/>
                    </a:lnTo>
                    <a:lnTo>
                      <a:pt x="71" y="281"/>
                    </a:lnTo>
                    <a:lnTo>
                      <a:pt x="84" y="268"/>
                    </a:lnTo>
                    <a:lnTo>
                      <a:pt x="98" y="258"/>
                    </a:lnTo>
                    <a:lnTo>
                      <a:pt x="111" y="247"/>
                    </a:lnTo>
                    <a:lnTo>
                      <a:pt x="123" y="234"/>
                    </a:lnTo>
                    <a:lnTo>
                      <a:pt x="134" y="223"/>
                    </a:lnTo>
                    <a:lnTo>
                      <a:pt x="144" y="211"/>
                    </a:lnTo>
                    <a:lnTo>
                      <a:pt x="152" y="200"/>
                    </a:lnTo>
                    <a:lnTo>
                      <a:pt x="169" y="176"/>
                    </a:lnTo>
                    <a:lnTo>
                      <a:pt x="186" y="153"/>
                    </a:lnTo>
                    <a:lnTo>
                      <a:pt x="194" y="142"/>
                    </a:lnTo>
                    <a:lnTo>
                      <a:pt x="199" y="131"/>
                    </a:lnTo>
                    <a:lnTo>
                      <a:pt x="207" y="119"/>
                    </a:lnTo>
                    <a:lnTo>
                      <a:pt x="213" y="108"/>
                    </a:lnTo>
                    <a:lnTo>
                      <a:pt x="217" y="97"/>
                    </a:lnTo>
                    <a:lnTo>
                      <a:pt x="221" y="90"/>
                    </a:lnTo>
                    <a:lnTo>
                      <a:pt x="224" y="81"/>
                    </a:lnTo>
                    <a:lnTo>
                      <a:pt x="228" y="74"/>
                    </a:lnTo>
                    <a:lnTo>
                      <a:pt x="230" y="68"/>
                    </a:lnTo>
                    <a:lnTo>
                      <a:pt x="232" y="63"/>
                    </a:lnTo>
                    <a:lnTo>
                      <a:pt x="232" y="59"/>
                    </a:lnTo>
                    <a:lnTo>
                      <a:pt x="230" y="56"/>
                    </a:lnTo>
                    <a:lnTo>
                      <a:pt x="228" y="54"/>
                    </a:lnTo>
                    <a:lnTo>
                      <a:pt x="222" y="54"/>
                    </a:lnTo>
                    <a:lnTo>
                      <a:pt x="217" y="54"/>
                    </a:lnTo>
                    <a:lnTo>
                      <a:pt x="213" y="54"/>
                    </a:lnTo>
                    <a:lnTo>
                      <a:pt x="209" y="56"/>
                    </a:lnTo>
                    <a:lnTo>
                      <a:pt x="203" y="56"/>
                    </a:lnTo>
                    <a:lnTo>
                      <a:pt x="199" y="57"/>
                    </a:lnTo>
                    <a:lnTo>
                      <a:pt x="194" y="57"/>
                    </a:lnTo>
                    <a:lnTo>
                      <a:pt x="188" y="59"/>
                    </a:lnTo>
                    <a:lnTo>
                      <a:pt x="180" y="61"/>
                    </a:lnTo>
                    <a:lnTo>
                      <a:pt x="173" y="63"/>
                    </a:lnTo>
                    <a:lnTo>
                      <a:pt x="165" y="65"/>
                    </a:lnTo>
                    <a:lnTo>
                      <a:pt x="157" y="67"/>
                    </a:lnTo>
                    <a:lnTo>
                      <a:pt x="148" y="68"/>
                    </a:lnTo>
                    <a:lnTo>
                      <a:pt x="140" y="70"/>
                    </a:lnTo>
                    <a:lnTo>
                      <a:pt x="130" y="72"/>
                    </a:lnTo>
                    <a:lnTo>
                      <a:pt x="123" y="74"/>
                    </a:lnTo>
                    <a:lnTo>
                      <a:pt x="117" y="74"/>
                    </a:lnTo>
                    <a:lnTo>
                      <a:pt x="109" y="76"/>
                    </a:lnTo>
                    <a:lnTo>
                      <a:pt x="104" y="77"/>
                    </a:lnTo>
                    <a:lnTo>
                      <a:pt x="98" y="77"/>
                    </a:lnTo>
                    <a:lnTo>
                      <a:pt x="92" y="79"/>
                    </a:lnTo>
                    <a:lnTo>
                      <a:pt x="88" y="79"/>
                    </a:lnTo>
                    <a:lnTo>
                      <a:pt x="81" y="81"/>
                    </a:lnTo>
                    <a:lnTo>
                      <a:pt x="75" y="81"/>
                    </a:lnTo>
                    <a:lnTo>
                      <a:pt x="71" y="81"/>
                    </a:lnTo>
                    <a:lnTo>
                      <a:pt x="67" y="81"/>
                    </a:lnTo>
                    <a:lnTo>
                      <a:pt x="63" y="81"/>
                    </a:lnTo>
                    <a:lnTo>
                      <a:pt x="56" y="79"/>
                    </a:lnTo>
                    <a:lnTo>
                      <a:pt x="48" y="76"/>
                    </a:lnTo>
                    <a:lnTo>
                      <a:pt x="38" y="72"/>
                    </a:lnTo>
                    <a:lnTo>
                      <a:pt x="33" y="70"/>
                    </a:lnTo>
                    <a:lnTo>
                      <a:pt x="29" y="68"/>
                    </a:lnTo>
                    <a:lnTo>
                      <a:pt x="27" y="65"/>
                    </a:lnTo>
                    <a:lnTo>
                      <a:pt x="23" y="63"/>
                    </a:lnTo>
                    <a:lnTo>
                      <a:pt x="21" y="61"/>
                    </a:lnTo>
                    <a:lnTo>
                      <a:pt x="21" y="57"/>
                    </a:lnTo>
                    <a:lnTo>
                      <a:pt x="19" y="54"/>
                    </a:lnTo>
                    <a:lnTo>
                      <a:pt x="19" y="50"/>
                    </a:lnTo>
                    <a:lnTo>
                      <a:pt x="46" y="47"/>
                    </a:lnTo>
                    <a:lnTo>
                      <a:pt x="71" y="43"/>
                    </a:lnTo>
                    <a:lnTo>
                      <a:pt x="94" y="39"/>
                    </a:lnTo>
                    <a:lnTo>
                      <a:pt x="106" y="38"/>
                    </a:lnTo>
                    <a:lnTo>
                      <a:pt x="115" y="36"/>
                    </a:lnTo>
                    <a:lnTo>
                      <a:pt x="125" y="34"/>
                    </a:lnTo>
                    <a:lnTo>
                      <a:pt x="134" y="32"/>
                    </a:lnTo>
                    <a:lnTo>
                      <a:pt x="144" y="32"/>
                    </a:lnTo>
                    <a:lnTo>
                      <a:pt x="152" y="30"/>
                    </a:lnTo>
                    <a:lnTo>
                      <a:pt x="159" y="29"/>
                    </a:lnTo>
                    <a:lnTo>
                      <a:pt x="167" y="27"/>
                    </a:lnTo>
                    <a:lnTo>
                      <a:pt x="173" y="27"/>
                    </a:lnTo>
                    <a:lnTo>
                      <a:pt x="180" y="25"/>
                    </a:lnTo>
                    <a:lnTo>
                      <a:pt x="192" y="23"/>
                    </a:lnTo>
                    <a:lnTo>
                      <a:pt x="201" y="20"/>
                    </a:lnTo>
                    <a:lnTo>
                      <a:pt x="211" y="18"/>
                    </a:lnTo>
                    <a:lnTo>
                      <a:pt x="219" y="14"/>
                    </a:lnTo>
                    <a:lnTo>
                      <a:pt x="224" y="12"/>
                    </a:lnTo>
                    <a:lnTo>
                      <a:pt x="230" y="9"/>
                    </a:lnTo>
                    <a:lnTo>
                      <a:pt x="236" y="7"/>
                    </a:lnTo>
                    <a:lnTo>
                      <a:pt x="240" y="5"/>
                    </a:lnTo>
                    <a:lnTo>
                      <a:pt x="244" y="3"/>
                    </a:lnTo>
                    <a:lnTo>
                      <a:pt x="245" y="2"/>
                    </a:lnTo>
                    <a:lnTo>
                      <a:pt x="253" y="0"/>
                    </a:lnTo>
                    <a:lnTo>
                      <a:pt x="261" y="0"/>
                    </a:lnTo>
                    <a:lnTo>
                      <a:pt x="267" y="0"/>
                    </a:lnTo>
                    <a:lnTo>
                      <a:pt x="268" y="2"/>
                    </a:lnTo>
                    <a:lnTo>
                      <a:pt x="272" y="3"/>
                    </a:lnTo>
                    <a:lnTo>
                      <a:pt x="276" y="5"/>
                    </a:lnTo>
                    <a:lnTo>
                      <a:pt x="280" y="9"/>
                    </a:lnTo>
                    <a:lnTo>
                      <a:pt x="286" y="12"/>
                    </a:lnTo>
                    <a:lnTo>
                      <a:pt x="291" y="16"/>
                    </a:lnTo>
                    <a:lnTo>
                      <a:pt x="297" y="20"/>
                    </a:lnTo>
                    <a:lnTo>
                      <a:pt x="303" y="25"/>
                    </a:lnTo>
                    <a:lnTo>
                      <a:pt x="309" y="30"/>
                    </a:lnTo>
                    <a:lnTo>
                      <a:pt x="313" y="36"/>
                    </a:lnTo>
                    <a:lnTo>
                      <a:pt x="316" y="41"/>
                    </a:lnTo>
                    <a:lnTo>
                      <a:pt x="320" y="47"/>
                    </a:lnTo>
                    <a:lnTo>
                      <a:pt x="322" y="52"/>
                    </a:lnTo>
                    <a:lnTo>
                      <a:pt x="324" y="56"/>
                    </a:lnTo>
                    <a:lnTo>
                      <a:pt x="326" y="59"/>
                    </a:lnTo>
                    <a:lnTo>
                      <a:pt x="326" y="61"/>
                    </a:lnTo>
                    <a:lnTo>
                      <a:pt x="322" y="65"/>
                    </a:lnTo>
                    <a:lnTo>
                      <a:pt x="318" y="68"/>
                    </a:lnTo>
                    <a:lnTo>
                      <a:pt x="314" y="72"/>
                    </a:lnTo>
                    <a:lnTo>
                      <a:pt x="309" y="77"/>
                    </a:lnTo>
                    <a:lnTo>
                      <a:pt x="303" y="79"/>
                    </a:lnTo>
                    <a:lnTo>
                      <a:pt x="297" y="83"/>
                    </a:lnTo>
                    <a:lnTo>
                      <a:pt x="291" y="86"/>
                    </a:lnTo>
                    <a:lnTo>
                      <a:pt x="288" y="92"/>
                    </a:lnTo>
                    <a:lnTo>
                      <a:pt x="282" y="99"/>
                    </a:lnTo>
                    <a:lnTo>
                      <a:pt x="276" y="108"/>
                    </a:lnTo>
                    <a:lnTo>
                      <a:pt x="272" y="117"/>
                    </a:lnTo>
                    <a:lnTo>
                      <a:pt x="267" y="128"/>
                    </a:lnTo>
                    <a:lnTo>
                      <a:pt x="259" y="142"/>
                    </a:lnTo>
                    <a:lnTo>
                      <a:pt x="251" y="155"/>
                    </a:lnTo>
                    <a:lnTo>
                      <a:pt x="244" y="167"/>
                    </a:lnTo>
                    <a:lnTo>
                      <a:pt x="234" y="180"/>
                    </a:lnTo>
                    <a:lnTo>
                      <a:pt x="222" y="193"/>
                    </a:lnTo>
                    <a:lnTo>
                      <a:pt x="213" y="205"/>
                    </a:lnTo>
                    <a:lnTo>
                      <a:pt x="201" y="218"/>
                    </a:lnTo>
                    <a:lnTo>
                      <a:pt x="190" y="231"/>
                    </a:lnTo>
                    <a:lnTo>
                      <a:pt x="176" y="243"/>
                    </a:lnTo>
                    <a:lnTo>
                      <a:pt x="163" y="256"/>
                    </a:lnTo>
                    <a:lnTo>
                      <a:pt x="150" y="267"/>
                    </a:lnTo>
                    <a:lnTo>
                      <a:pt x="136" y="277"/>
                    </a:lnTo>
                    <a:lnTo>
                      <a:pt x="121" y="288"/>
                    </a:lnTo>
                    <a:lnTo>
                      <a:pt x="106" y="299"/>
                    </a:lnTo>
                    <a:lnTo>
                      <a:pt x="75" y="319"/>
                    </a:lnTo>
                    <a:lnTo>
                      <a:pt x="60" y="328"/>
                    </a:lnTo>
                    <a:lnTo>
                      <a:pt x="46" y="335"/>
                    </a:lnTo>
                    <a:lnTo>
                      <a:pt x="35" y="341"/>
                    </a:lnTo>
                    <a:lnTo>
                      <a:pt x="25" y="346"/>
                    </a:lnTo>
                    <a:lnTo>
                      <a:pt x="15" y="348"/>
                    </a:lnTo>
                    <a:lnTo>
                      <a:pt x="12" y="350"/>
                    </a:lnTo>
                    <a:lnTo>
                      <a:pt x="10" y="350"/>
                    </a:lnTo>
                    <a:lnTo>
                      <a:pt x="6" y="350"/>
                    </a:lnTo>
                    <a:lnTo>
                      <a:pt x="4" y="350"/>
                    </a:lnTo>
                    <a:lnTo>
                      <a:pt x="2" y="350"/>
                    </a:lnTo>
                    <a:lnTo>
                      <a:pt x="2" y="350"/>
                    </a:lnTo>
                    <a:lnTo>
                      <a:pt x="2" y="350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3292373" y="258793"/>
            <a:ext cx="4447979" cy="656773"/>
            <a:chOff x="3250968" y="341864"/>
            <a:chExt cx="4447979" cy="656773"/>
          </a:xfrm>
        </p:grpSpPr>
        <p:sp>
          <p:nvSpPr>
            <p:cNvPr id="42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064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8"/>
          <p:cNvSpPr txBox="1">
            <a:spLocks noChangeArrowheads="1"/>
          </p:cNvSpPr>
          <p:nvPr/>
        </p:nvSpPr>
        <p:spPr bwMode="auto">
          <a:xfrm>
            <a:off x="957126" y="915566"/>
            <a:ext cx="328494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6600" dirty="0" err="1" smtClean="0">
                <a:latin typeface="汉语拼音" panose="020B0604020202020204" pitchFamily="34" charset="0"/>
                <a:ea typeface="GB Pinyinok-B" panose="02010601030101010101" pitchFamily="2" charset="-122"/>
                <a:cs typeface="汉语拼音" panose="020B0604020202020204" pitchFamily="34" charset="0"/>
              </a:rPr>
              <a:t>xiǎo</a:t>
            </a:r>
            <a:endParaRPr lang="zh-CN" altLang="en-US" sz="6600" dirty="0">
              <a:latin typeface="汉语拼音" panose="020B0604020202020204" pitchFamily="34" charset="0"/>
              <a:ea typeface="GB Pinyinok-B" panose="02010601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389174" y="2001149"/>
            <a:ext cx="2318547" cy="2326669"/>
            <a:chOff x="5534807" y="1672548"/>
            <a:chExt cx="2318547" cy="2326669"/>
          </a:xfrm>
        </p:grpSpPr>
        <p:sp>
          <p:nvSpPr>
            <p:cNvPr id="52" name="矩形 51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3" name="直接连接符 52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文本框 13">
            <a:extLst>
              <a:ext uri="{FF2B5EF4-FFF2-40B4-BE49-F238E27FC236}">
                <a16:creationId xmlns:a16="http://schemas.microsoft.com/office/drawing/2014/main" xmlns="" id="{4A676EDD-A7D0-468D-8327-64CC8ACEE30F}"/>
              </a:ext>
            </a:extLst>
          </p:cNvPr>
          <p:cNvSpPr txBox="1"/>
          <p:nvPr/>
        </p:nvSpPr>
        <p:spPr>
          <a:xfrm>
            <a:off x="4211960" y="2599626"/>
            <a:ext cx="4176464" cy="11264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左窄右宽，注意左右穿插。不要多点少撇。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3250968" y="341864"/>
            <a:ext cx="4447979" cy="656773"/>
            <a:chOff x="3250968" y="341864"/>
            <a:chExt cx="4447979" cy="656773"/>
          </a:xfrm>
        </p:grpSpPr>
        <p:sp>
          <p:nvSpPr>
            <p:cNvPr id="57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1759972" y="2193776"/>
            <a:ext cx="1551002" cy="1753852"/>
            <a:chOff x="5289551" y="654050"/>
            <a:chExt cx="788987" cy="892176"/>
          </a:xfrm>
        </p:grpSpPr>
        <p:sp>
          <p:nvSpPr>
            <p:cNvPr id="12" name="Freeform 56"/>
            <p:cNvSpPr>
              <a:spLocks/>
            </p:cNvSpPr>
            <p:nvPr/>
          </p:nvSpPr>
          <p:spPr bwMode="auto">
            <a:xfrm>
              <a:off x="5289551" y="835025"/>
              <a:ext cx="63500" cy="582613"/>
            </a:xfrm>
            <a:custGeom>
              <a:avLst/>
              <a:gdLst>
                <a:gd name="T0" fmla="*/ 75 w 81"/>
                <a:gd name="T1" fmla="*/ 71 h 736"/>
                <a:gd name="T2" fmla="*/ 77 w 81"/>
                <a:gd name="T3" fmla="*/ 177 h 736"/>
                <a:gd name="T4" fmla="*/ 81 w 81"/>
                <a:gd name="T5" fmla="*/ 228 h 736"/>
                <a:gd name="T6" fmla="*/ 81 w 81"/>
                <a:gd name="T7" fmla="*/ 255 h 736"/>
                <a:gd name="T8" fmla="*/ 79 w 81"/>
                <a:gd name="T9" fmla="*/ 283 h 736"/>
                <a:gd name="T10" fmla="*/ 79 w 81"/>
                <a:gd name="T11" fmla="*/ 318 h 736"/>
                <a:gd name="T12" fmla="*/ 79 w 81"/>
                <a:gd name="T13" fmla="*/ 354 h 736"/>
                <a:gd name="T14" fmla="*/ 79 w 81"/>
                <a:gd name="T15" fmla="*/ 393 h 736"/>
                <a:gd name="T16" fmla="*/ 77 w 81"/>
                <a:gd name="T17" fmla="*/ 437 h 736"/>
                <a:gd name="T18" fmla="*/ 77 w 81"/>
                <a:gd name="T19" fmla="*/ 482 h 736"/>
                <a:gd name="T20" fmla="*/ 75 w 81"/>
                <a:gd name="T21" fmla="*/ 530 h 736"/>
                <a:gd name="T22" fmla="*/ 73 w 81"/>
                <a:gd name="T23" fmla="*/ 579 h 736"/>
                <a:gd name="T24" fmla="*/ 71 w 81"/>
                <a:gd name="T25" fmla="*/ 621 h 736"/>
                <a:gd name="T26" fmla="*/ 69 w 81"/>
                <a:gd name="T27" fmla="*/ 657 h 736"/>
                <a:gd name="T28" fmla="*/ 67 w 81"/>
                <a:gd name="T29" fmla="*/ 685 h 736"/>
                <a:gd name="T30" fmla="*/ 65 w 81"/>
                <a:gd name="T31" fmla="*/ 707 h 736"/>
                <a:gd name="T32" fmla="*/ 63 w 81"/>
                <a:gd name="T33" fmla="*/ 723 h 736"/>
                <a:gd name="T34" fmla="*/ 60 w 81"/>
                <a:gd name="T35" fmla="*/ 732 h 736"/>
                <a:gd name="T36" fmla="*/ 58 w 81"/>
                <a:gd name="T37" fmla="*/ 736 h 736"/>
                <a:gd name="T38" fmla="*/ 52 w 81"/>
                <a:gd name="T39" fmla="*/ 736 h 736"/>
                <a:gd name="T40" fmla="*/ 48 w 81"/>
                <a:gd name="T41" fmla="*/ 736 h 736"/>
                <a:gd name="T42" fmla="*/ 42 w 81"/>
                <a:gd name="T43" fmla="*/ 732 h 736"/>
                <a:gd name="T44" fmla="*/ 39 w 81"/>
                <a:gd name="T45" fmla="*/ 725 h 736"/>
                <a:gd name="T46" fmla="*/ 35 w 81"/>
                <a:gd name="T47" fmla="*/ 718 h 736"/>
                <a:gd name="T48" fmla="*/ 31 w 81"/>
                <a:gd name="T49" fmla="*/ 709 h 736"/>
                <a:gd name="T50" fmla="*/ 25 w 81"/>
                <a:gd name="T51" fmla="*/ 684 h 736"/>
                <a:gd name="T52" fmla="*/ 19 w 81"/>
                <a:gd name="T53" fmla="*/ 660 h 736"/>
                <a:gd name="T54" fmla="*/ 16 w 81"/>
                <a:gd name="T55" fmla="*/ 640 h 736"/>
                <a:gd name="T56" fmla="*/ 14 w 81"/>
                <a:gd name="T57" fmla="*/ 626 h 736"/>
                <a:gd name="T58" fmla="*/ 16 w 81"/>
                <a:gd name="T59" fmla="*/ 613 h 736"/>
                <a:gd name="T60" fmla="*/ 17 w 81"/>
                <a:gd name="T61" fmla="*/ 606 h 736"/>
                <a:gd name="T62" fmla="*/ 17 w 81"/>
                <a:gd name="T63" fmla="*/ 595 h 736"/>
                <a:gd name="T64" fmla="*/ 19 w 81"/>
                <a:gd name="T65" fmla="*/ 585 h 736"/>
                <a:gd name="T66" fmla="*/ 19 w 81"/>
                <a:gd name="T67" fmla="*/ 570 h 736"/>
                <a:gd name="T68" fmla="*/ 21 w 81"/>
                <a:gd name="T69" fmla="*/ 554 h 736"/>
                <a:gd name="T70" fmla="*/ 21 w 81"/>
                <a:gd name="T71" fmla="*/ 534 h 736"/>
                <a:gd name="T72" fmla="*/ 23 w 81"/>
                <a:gd name="T73" fmla="*/ 512 h 736"/>
                <a:gd name="T74" fmla="*/ 25 w 81"/>
                <a:gd name="T75" fmla="*/ 489 h 736"/>
                <a:gd name="T76" fmla="*/ 27 w 81"/>
                <a:gd name="T77" fmla="*/ 437 h 736"/>
                <a:gd name="T78" fmla="*/ 29 w 81"/>
                <a:gd name="T79" fmla="*/ 377 h 736"/>
                <a:gd name="T80" fmla="*/ 29 w 81"/>
                <a:gd name="T81" fmla="*/ 312 h 736"/>
                <a:gd name="T82" fmla="*/ 29 w 81"/>
                <a:gd name="T83" fmla="*/ 242 h 736"/>
                <a:gd name="T84" fmla="*/ 27 w 81"/>
                <a:gd name="T85" fmla="*/ 208 h 736"/>
                <a:gd name="T86" fmla="*/ 25 w 81"/>
                <a:gd name="T87" fmla="*/ 175 h 736"/>
                <a:gd name="T88" fmla="*/ 23 w 81"/>
                <a:gd name="T89" fmla="*/ 148 h 736"/>
                <a:gd name="T90" fmla="*/ 21 w 81"/>
                <a:gd name="T91" fmla="*/ 121 h 736"/>
                <a:gd name="T92" fmla="*/ 19 w 81"/>
                <a:gd name="T93" fmla="*/ 100 h 736"/>
                <a:gd name="T94" fmla="*/ 17 w 81"/>
                <a:gd name="T95" fmla="*/ 80 h 736"/>
                <a:gd name="T96" fmla="*/ 14 w 81"/>
                <a:gd name="T97" fmla="*/ 62 h 736"/>
                <a:gd name="T98" fmla="*/ 12 w 81"/>
                <a:gd name="T99" fmla="*/ 47 h 736"/>
                <a:gd name="T100" fmla="*/ 4 w 81"/>
                <a:gd name="T101" fmla="*/ 27 h 736"/>
                <a:gd name="T102" fmla="*/ 0 w 81"/>
                <a:gd name="T103" fmla="*/ 13 h 736"/>
                <a:gd name="T104" fmla="*/ 2 w 81"/>
                <a:gd name="T105" fmla="*/ 4 h 736"/>
                <a:gd name="T106" fmla="*/ 6 w 81"/>
                <a:gd name="T107" fmla="*/ 0 h 736"/>
                <a:gd name="T108" fmla="*/ 16 w 81"/>
                <a:gd name="T109" fmla="*/ 2 h 736"/>
                <a:gd name="T110" fmla="*/ 31 w 81"/>
                <a:gd name="T111" fmla="*/ 6 h 736"/>
                <a:gd name="T112" fmla="*/ 50 w 81"/>
                <a:gd name="T113" fmla="*/ 9 h 736"/>
                <a:gd name="T114" fmla="*/ 75 w 81"/>
                <a:gd name="T115" fmla="*/ 17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" h="736">
                  <a:moveTo>
                    <a:pt x="75" y="17"/>
                  </a:moveTo>
                  <a:lnTo>
                    <a:pt x="75" y="71"/>
                  </a:lnTo>
                  <a:lnTo>
                    <a:pt x="75" y="123"/>
                  </a:lnTo>
                  <a:lnTo>
                    <a:pt x="77" y="177"/>
                  </a:lnTo>
                  <a:lnTo>
                    <a:pt x="79" y="202"/>
                  </a:lnTo>
                  <a:lnTo>
                    <a:pt x="81" y="228"/>
                  </a:lnTo>
                  <a:lnTo>
                    <a:pt x="81" y="240"/>
                  </a:lnTo>
                  <a:lnTo>
                    <a:pt x="81" y="255"/>
                  </a:lnTo>
                  <a:lnTo>
                    <a:pt x="79" y="269"/>
                  </a:lnTo>
                  <a:lnTo>
                    <a:pt x="79" y="283"/>
                  </a:lnTo>
                  <a:lnTo>
                    <a:pt x="79" y="300"/>
                  </a:lnTo>
                  <a:lnTo>
                    <a:pt x="79" y="318"/>
                  </a:lnTo>
                  <a:lnTo>
                    <a:pt x="79" y="336"/>
                  </a:lnTo>
                  <a:lnTo>
                    <a:pt x="79" y="354"/>
                  </a:lnTo>
                  <a:lnTo>
                    <a:pt x="79" y="374"/>
                  </a:lnTo>
                  <a:lnTo>
                    <a:pt x="79" y="393"/>
                  </a:lnTo>
                  <a:lnTo>
                    <a:pt x="79" y="415"/>
                  </a:lnTo>
                  <a:lnTo>
                    <a:pt x="77" y="437"/>
                  </a:lnTo>
                  <a:lnTo>
                    <a:pt x="77" y="458"/>
                  </a:lnTo>
                  <a:lnTo>
                    <a:pt x="77" y="482"/>
                  </a:lnTo>
                  <a:lnTo>
                    <a:pt x="77" y="505"/>
                  </a:lnTo>
                  <a:lnTo>
                    <a:pt x="75" y="530"/>
                  </a:lnTo>
                  <a:lnTo>
                    <a:pt x="75" y="556"/>
                  </a:lnTo>
                  <a:lnTo>
                    <a:pt x="73" y="579"/>
                  </a:lnTo>
                  <a:lnTo>
                    <a:pt x="73" y="601"/>
                  </a:lnTo>
                  <a:lnTo>
                    <a:pt x="71" y="621"/>
                  </a:lnTo>
                  <a:lnTo>
                    <a:pt x="71" y="640"/>
                  </a:lnTo>
                  <a:lnTo>
                    <a:pt x="69" y="657"/>
                  </a:lnTo>
                  <a:lnTo>
                    <a:pt x="69" y="671"/>
                  </a:lnTo>
                  <a:lnTo>
                    <a:pt x="67" y="685"/>
                  </a:lnTo>
                  <a:lnTo>
                    <a:pt x="67" y="696"/>
                  </a:lnTo>
                  <a:lnTo>
                    <a:pt x="65" y="707"/>
                  </a:lnTo>
                  <a:lnTo>
                    <a:pt x="63" y="716"/>
                  </a:lnTo>
                  <a:lnTo>
                    <a:pt x="63" y="723"/>
                  </a:lnTo>
                  <a:lnTo>
                    <a:pt x="62" y="729"/>
                  </a:lnTo>
                  <a:lnTo>
                    <a:pt x="60" y="732"/>
                  </a:lnTo>
                  <a:lnTo>
                    <a:pt x="58" y="736"/>
                  </a:lnTo>
                  <a:lnTo>
                    <a:pt x="58" y="736"/>
                  </a:lnTo>
                  <a:lnTo>
                    <a:pt x="54" y="736"/>
                  </a:lnTo>
                  <a:lnTo>
                    <a:pt x="52" y="736"/>
                  </a:lnTo>
                  <a:lnTo>
                    <a:pt x="50" y="736"/>
                  </a:lnTo>
                  <a:lnTo>
                    <a:pt x="48" y="736"/>
                  </a:lnTo>
                  <a:lnTo>
                    <a:pt x="44" y="734"/>
                  </a:lnTo>
                  <a:lnTo>
                    <a:pt x="42" y="732"/>
                  </a:lnTo>
                  <a:lnTo>
                    <a:pt x="40" y="729"/>
                  </a:lnTo>
                  <a:lnTo>
                    <a:pt x="39" y="725"/>
                  </a:lnTo>
                  <a:lnTo>
                    <a:pt x="37" y="722"/>
                  </a:lnTo>
                  <a:lnTo>
                    <a:pt x="35" y="718"/>
                  </a:lnTo>
                  <a:lnTo>
                    <a:pt x="33" y="713"/>
                  </a:lnTo>
                  <a:lnTo>
                    <a:pt x="31" y="709"/>
                  </a:lnTo>
                  <a:lnTo>
                    <a:pt x="29" y="696"/>
                  </a:lnTo>
                  <a:lnTo>
                    <a:pt x="25" y="684"/>
                  </a:lnTo>
                  <a:lnTo>
                    <a:pt x="21" y="671"/>
                  </a:lnTo>
                  <a:lnTo>
                    <a:pt x="19" y="660"/>
                  </a:lnTo>
                  <a:lnTo>
                    <a:pt x="17" y="649"/>
                  </a:lnTo>
                  <a:lnTo>
                    <a:pt x="16" y="640"/>
                  </a:lnTo>
                  <a:lnTo>
                    <a:pt x="14" y="633"/>
                  </a:lnTo>
                  <a:lnTo>
                    <a:pt x="14" y="626"/>
                  </a:lnTo>
                  <a:lnTo>
                    <a:pt x="14" y="619"/>
                  </a:lnTo>
                  <a:lnTo>
                    <a:pt x="16" y="613"/>
                  </a:lnTo>
                  <a:lnTo>
                    <a:pt x="16" y="610"/>
                  </a:lnTo>
                  <a:lnTo>
                    <a:pt x="17" y="606"/>
                  </a:lnTo>
                  <a:lnTo>
                    <a:pt x="17" y="601"/>
                  </a:lnTo>
                  <a:lnTo>
                    <a:pt x="17" y="595"/>
                  </a:lnTo>
                  <a:lnTo>
                    <a:pt x="19" y="590"/>
                  </a:lnTo>
                  <a:lnTo>
                    <a:pt x="19" y="585"/>
                  </a:lnTo>
                  <a:lnTo>
                    <a:pt x="19" y="577"/>
                  </a:lnTo>
                  <a:lnTo>
                    <a:pt x="19" y="570"/>
                  </a:lnTo>
                  <a:lnTo>
                    <a:pt x="21" y="563"/>
                  </a:lnTo>
                  <a:lnTo>
                    <a:pt x="21" y="554"/>
                  </a:lnTo>
                  <a:lnTo>
                    <a:pt x="21" y="545"/>
                  </a:lnTo>
                  <a:lnTo>
                    <a:pt x="21" y="534"/>
                  </a:lnTo>
                  <a:lnTo>
                    <a:pt x="23" y="523"/>
                  </a:lnTo>
                  <a:lnTo>
                    <a:pt x="23" y="512"/>
                  </a:lnTo>
                  <a:lnTo>
                    <a:pt x="23" y="502"/>
                  </a:lnTo>
                  <a:lnTo>
                    <a:pt x="25" y="489"/>
                  </a:lnTo>
                  <a:lnTo>
                    <a:pt x="27" y="464"/>
                  </a:lnTo>
                  <a:lnTo>
                    <a:pt x="27" y="437"/>
                  </a:lnTo>
                  <a:lnTo>
                    <a:pt x="29" y="408"/>
                  </a:lnTo>
                  <a:lnTo>
                    <a:pt x="29" y="377"/>
                  </a:lnTo>
                  <a:lnTo>
                    <a:pt x="29" y="347"/>
                  </a:lnTo>
                  <a:lnTo>
                    <a:pt x="29" y="312"/>
                  </a:lnTo>
                  <a:lnTo>
                    <a:pt x="29" y="278"/>
                  </a:lnTo>
                  <a:lnTo>
                    <a:pt x="29" y="242"/>
                  </a:lnTo>
                  <a:lnTo>
                    <a:pt x="29" y="224"/>
                  </a:lnTo>
                  <a:lnTo>
                    <a:pt x="27" y="208"/>
                  </a:lnTo>
                  <a:lnTo>
                    <a:pt x="27" y="192"/>
                  </a:lnTo>
                  <a:lnTo>
                    <a:pt x="25" y="175"/>
                  </a:lnTo>
                  <a:lnTo>
                    <a:pt x="25" y="161"/>
                  </a:lnTo>
                  <a:lnTo>
                    <a:pt x="23" y="148"/>
                  </a:lnTo>
                  <a:lnTo>
                    <a:pt x="23" y="134"/>
                  </a:lnTo>
                  <a:lnTo>
                    <a:pt x="21" y="121"/>
                  </a:lnTo>
                  <a:lnTo>
                    <a:pt x="21" y="110"/>
                  </a:lnTo>
                  <a:lnTo>
                    <a:pt x="19" y="100"/>
                  </a:lnTo>
                  <a:lnTo>
                    <a:pt x="19" y="89"/>
                  </a:lnTo>
                  <a:lnTo>
                    <a:pt x="17" y="80"/>
                  </a:lnTo>
                  <a:lnTo>
                    <a:pt x="16" y="71"/>
                  </a:lnTo>
                  <a:lnTo>
                    <a:pt x="14" y="62"/>
                  </a:lnTo>
                  <a:lnTo>
                    <a:pt x="14" y="54"/>
                  </a:lnTo>
                  <a:lnTo>
                    <a:pt x="12" y="47"/>
                  </a:lnTo>
                  <a:lnTo>
                    <a:pt x="6" y="36"/>
                  </a:lnTo>
                  <a:lnTo>
                    <a:pt x="4" y="27"/>
                  </a:lnTo>
                  <a:lnTo>
                    <a:pt x="2" y="18"/>
                  </a:lnTo>
                  <a:lnTo>
                    <a:pt x="0" y="13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6" y="2"/>
                  </a:lnTo>
                  <a:lnTo>
                    <a:pt x="23" y="4"/>
                  </a:lnTo>
                  <a:lnTo>
                    <a:pt x="31" y="6"/>
                  </a:lnTo>
                  <a:lnTo>
                    <a:pt x="40" y="8"/>
                  </a:lnTo>
                  <a:lnTo>
                    <a:pt x="50" y="9"/>
                  </a:lnTo>
                  <a:lnTo>
                    <a:pt x="62" y="13"/>
                  </a:lnTo>
                  <a:lnTo>
                    <a:pt x="75" y="17"/>
                  </a:lnTo>
                  <a:lnTo>
                    <a:pt x="75" y="17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57"/>
            <p:cNvSpPr>
              <a:spLocks/>
            </p:cNvSpPr>
            <p:nvPr/>
          </p:nvSpPr>
          <p:spPr bwMode="auto">
            <a:xfrm>
              <a:off x="5319713" y="814388"/>
              <a:ext cx="214313" cy="608013"/>
            </a:xfrm>
            <a:custGeom>
              <a:avLst/>
              <a:gdLst>
                <a:gd name="T0" fmla="*/ 241 w 270"/>
                <a:gd name="T1" fmla="*/ 447 h 766"/>
                <a:gd name="T2" fmla="*/ 241 w 270"/>
                <a:gd name="T3" fmla="*/ 532 h 766"/>
                <a:gd name="T4" fmla="*/ 239 w 270"/>
                <a:gd name="T5" fmla="*/ 601 h 766"/>
                <a:gd name="T6" fmla="*/ 237 w 270"/>
                <a:gd name="T7" fmla="*/ 655 h 766"/>
                <a:gd name="T8" fmla="*/ 235 w 270"/>
                <a:gd name="T9" fmla="*/ 692 h 766"/>
                <a:gd name="T10" fmla="*/ 230 w 270"/>
                <a:gd name="T11" fmla="*/ 721 h 766"/>
                <a:gd name="T12" fmla="*/ 222 w 270"/>
                <a:gd name="T13" fmla="*/ 752 h 766"/>
                <a:gd name="T14" fmla="*/ 218 w 270"/>
                <a:gd name="T15" fmla="*/ 763 h 766"/>
                <a:gd name="T16" fmla="*/ 216 w 270"/>
                <a:gd name="T17" fmla="*/ 766 h 766"/>
                <a:gd name="T18" fmla="*/ 212 w 270"/>
                <a:gd name="T19" fmla="*/ 765 h 766"/>
                <a:gd name="T20" fmla="*/ 207 w 270"/>
                <a:gd name="T21" fmla="*/ 757 h 766"/>
                <a:gd name="T22" fmla="*/ 197 w 270"/>
                <a:gd name="T23" fmla="*/ 734 h 766"/>
                <a:gd name="T24" fmla="*/ 182 w 270"/>
                <a:gd name="T25" fmla="*/ 696 h 766"/>
                <a:gd name="T26" fmla="*/ 176 w 270"/>
                <a:gd name="T27" fmla="*/ 658 h 766"/>
                <a:gd name="T28" fmla="*/ 176 w 270"/>
                <a:gd name="T29" fmla="*/ 624 h 766"/>
                <a:gd name="T30" fmla="*/ 180 w 270"/>
                <a:gd name="T31" fmla="*/ 601 h 766"/>
                <a:gd name="T32" fmla="*/ 182 w 270"/>
                <a:gd name="T33" fmla="*/ 579 h 766"/>
                <a:gd name="T34" fmla="*/ 185 w 270"/>
                <a:gd name="T35" fmla="*/ 550 h 766"/>
                <a:gd name="T36" fmla="*/ 187 w 270"/>
                <a:gd name="T37" fmla="*/ 518 h 766"/>
                <a:gd name="T38" fmla="*/ 189 w 270"/>
                <a:gd name="T39" fmla="*/ 478 h 766"/>
                <a:gd name="T40" fmla="*/ 191 w 270"/>
                <a:gd name="T41" fmla="*/ 418 h 766"/>
                <a:gd name="T42" fmla="*/ 189 w 270"/>
                <a:gd name="T43" fmla="*/ 267 h 766"/>
                <a:gd name="T44" fmla="*/ 185 w 270"/>
                <a:gd name="T45" fmla="*/ 179 h 766"/>
                <a:gd name="T46" fmla="*/ 184 w 270"/>
                <a:gd name="T47" fmla="*/ 143 h 766"/>
                <a:gd name="T48" fmla="*/ 180 w 270"/>
                <a:gd name="T49" fmla="*/ 114 h 766"/>
                <a:gd name="T50" fmla="*/ 178 w 270"/>
                <a:gd name="T51" fmla="*/ 92 h 766"/>
                <a:gd name="T52" fmla="*/ 176 w 270"/>
                <a:gd name="T53" fmla="*/ 78 h 766"/>
                <a:gd name="T54" fmla="*/ 170 w 270"/>
                <a:gd name="T55" fmla="*/ 70 h 766"/>
                <a:gd name="T56" fmla="*/ 157 w 270"/>
                <a:gd name="T57" fmla="*/ 69 h 766"/>
                <a:gd name="T58" fmla="*/ 130 w 270"/>
                <a:gd name="T59" fmla="*/ 70 h 766"/>
                <a:gd name="T60" fmla="*/ 93 w 270"/>
                <a:gd name="T61" fmla="*/ 76 h 766"/>
                <a:gd name="T62" fmla="*/ 49 w 270"/>
                <a:gd name="T63" fmla="*/ 81 h 766"/>
                <a:gd name="T64" fmla="*/ 0 w 270"/>
                <a:gd name="T65" fmla="*/ 83 h 766"/>
                <a:gd name="T66" fmla="*/ 28 w 270"/>
                <a:gd name="T67" fmla="*/ 42 h 766"/>
                <a:gd name="T68" fmla="*/ 80 w 270"/>
                <a:gd name="T69" fmla="*/ 34 h 766"/>
                <a:gd name="T70" fmla="*/ 126 w 270"/>
                <a:gd name="T71" fmla="*/ 27 h 766"/>
                <a:gd name="T72" fmla="*/ 149 w 270"/>
                <a:gd name="T73" fmla="*/ 18 h 766"/>
                <a:gd name="T74" fmla="*/ 161 w 270"/>
                <a:gd name="T75" fmla="*/ 11 h 766"/>
                <a:gd name="T76" fmla="*/ 178 w 270"/>
                <a:gd name="T77" fmla="*/ 2 h 766"/>
                <a:gd name="T78" fmla="*/ 191 w 270"/>
                <a:gd name="T79" fmla="*/ 0 h 766"/>
                <a:gd name="T80" fmla="*/ 207 w 270"/>
                <a:gd name="T81" fmla="*/ 7 h 766"/>
                <a:gd name="T82" fmla="*/ 230 w 270"/>
                <a:gd name="T83" fmla="*/ 20 h 766"/>
                <a:gd name="T84" fmla="*/ 253 w 270"/>
                <a:gd name="T85" fmla="*/ 40 h 766"/>
                <a:gd name="T86" fmla="*/ 266 w 270"/>
                <a:gd name="T87" fmla="*/ 58 h 766"/>
                <a:gd name="T88" fmla="*/ 270 w 270"/>
                <a:gd name="T89" fmla="*/ 67 h 766"/>
                <a:gd name="T90" fmla="*/ 266 w 270"/>
                <a:gd name="T91" fmla="*/ 78 h 766"/>
                <a:gd name="T92" fmla="*/ 256 w 270"/>
                <a:gd name="T93" fmla="*/ 89 h 766"/>
                <a:gd name="T94" fmla="*/ 253 w 270"/>
                <a:gd name="T95" fmla="*/ 94 h 766"/>
                <a:gd name="T96" fmla="*/ 251 w 270"/>
                <a:gd name="T97" fmla="*/ 103 h 766"/>
                <a:gd name="T98" fmla="*/ 249 w 270"/>
                <a:gd name="T99" fmla="*/ 117 h 766"/>
                <a:gd name="T100" fmla="*/ 247 w 270"/>
                <a:gd name="T101" fmla="*/ 137 h 766"/>
                <a:gd name="T102" fmla="*/ 247 w 270"/>
                <a:gd name="T103" fmla="*/ 161 h 766"/>
                <a:gd name="T104" fmla="*/ 245 w 270"/>
                <a:gd name="T105" fmla="*/ 188 h 766"/>
                <a:gd name="T106" fmla="*/ 243 w 270"/>
                <a:gd name="T107" fmla="*/ 220 h 766"/>
                <a:gd name="T108" fmla="*/ 243 w 270"/>
                <a:gd name="T109" fmla="*/ 258 h 766"/>
                <a:gd name="T110" fmla="*/ 243 w 270"/>
                <a:gd name="T111" fmla="*/ 301 h 766"/>
                <a:gd name="T112" fmla="*/ 243 w 270"/>
                <a:gd name="T113" fmla="*/ 346 h 766"/>
                <a:gd name="T114" fmla="*/ 243 w 270"/>
                <a:gd name="T115" fmla="*/ 381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0" h="766">
                  <a:moveTo>
                    <a:pt x="243" y="381"/>
                  </a:moveTo>
                  <a:lnTo>
                    <a:pt x="241" y="415"/>
                  </a:lnTo>
                  <a:lnTo>
                    <a:pt x="241" y="447"/>
                  </a:lnTo>
                  <a:lnTo>
                    <a:pt x="241" y="476"/>
                  </a:lnTo>
                  <a:lnTo>
                    <a:pt x="241" y="505"/>
                  </a:lnTo>
                  <a:lnTo>
                    <a:pt x="241" y="532"/>
                  </a:lnTo>
                  <a:lnTo>
                    <a:pt x="241" y="557"/>
                  </a:lnTo>
                  <a:lnTo>
                    <a:pt x="239" y="579"/>
                  </a:lnTo>
                  <a:lnTo>
                    <a:pt x="239" y="601"/>
                  </a:lnTo>
                  <a:lnTo>
                    <a:pt x="239" y="620"/>
                  </a:lnTo>
                  <a:lnTo>
                    <a:pt x="237" y="638"/>
                  </a:lnTo>
                  <a:lnTo>
                    <a:pt x="237" y="655"/>
                  </a:lnTo>
                  <a:lnTo>
                    <a:pt x="235" y="669"/>
                  </a:lnTo>
                  <a:lnTo>
                    <a:pt x="235" y="682"/>
                  </a:lnTo>
                  <a:lnTo>
                    <a:pt x="235" y="692"/>
                  </a:lnTo>
                  <a:lnTo>
                    <a:pt x="233" y="701"/>
                  </a:lnTo>
                  <a:lnTo>
                    <a:pt x="233" y="709"/>
                  </a:lnTo>
                  <a:lnTo>
                    <a:pt x="230" y="721"/>
                  </a:lnTo>
                  <a:lnTo>
                    <a:pt x="228" y="734"/>
                  </a:lnTo>
                  <a:lnTo>
                    <a:pt x="224" y="743"/>
                  </a:lnTo>
                  <a:lnTo>
                    <a:pt x="222" y="752"/>
                  </a:lnTo>
                  <a:lnTo>
                    <a:pt x="220" y="757"/>
                  </a:lnTo>
                  <a:lnTo>
                    <a:pt x="218" y="761"/>
                  </a:lnTo>
                  <a:lnTo>
                    <a:pt x="218" y="763"/>
                  </a:lnTo>
                  <a:lnTo>
                    <a:pt x="218" y="765"/>
                  </a:lnTo>
                  <a:lnTo>
                    <a:pt x="216" y="765"/>
                  </a:lnTo>
                  <a:lnTo>
                    <a:pt x="216" y="766"/>
                  </a:lnTo>
                  <a:lnTo>
                    <a:pt x="214" y="766"/>
                  </a:lnTo>
                  <a:lnTo>
                    <a:pt x="214" y="766"/>
                  </a:lnTo>
                  <a:lnTo>
                    <a:pt x="212" y="765"/>
                  </a:lnTo>
                  <a:lnTo>
                    <a:pt x="212" y="765"/>
                  </a:lnTo>
                  <a:lnTo>
                    <a:pt x="210" y="763"/>
                  </a:lnTo>
                  <a:lnTo>
                    <a:pt x="207" y="757"/>
                  </a:lnTo>
                  <a:lnTo>
                    <a:pt x="205" y="752"/>
                  </a:lnTo>
                  <a:lnTo>
                    <a:pt x="201" y="743"/>
                  </a:lnTo>
                  <a:lnTo>
                    <a:pt x="197" y="734"/>
                  </a:lnTo>
                  <a:lnTo>
                    <a:pt x="191" y="723"/>
                  </a:lnTo>
                  <a:lnTo>
                    <a:pt x="187" y="709"/>
                  </a:lnTo>
                  <a:lnTo>
                    <a:pt x="182" y="696"/>
                  </a:lnTo>
                  <a:lnTo>
                    <a:pt x="180" y="683"/>
                  </a:lnTo>
                  <a:lnTo>
                    <a:pt x="178" y="671"/>
                  </a:lnTo>
                  <a:lnTo>
                    <a:pt x="176" y="658"/>
                  </a:lnTo>
                  <a:lnTo>
                    <a:pt x="176" y="647"/>
                  </a:lnTo>
                  <a:lnTo>
                    <a:pt x="176" y="635"/>
                  </a:lnTo>
                  <a:lnTo>
                    <a:pt x="176" y="624"/>
                  </a:lnTo>
                  <a:lnTo>
                    <a:pt x="178" y="611"/>
                  </a:lnTo>
                  <a:lnTo>
                    <a:pt x="178" y="606"/>
                  </a:lnTo>
                  <a:lnTo>
                    <a:pt x="180" y="601"/>
                  </a:lnTo>
                  <a:lnTo>
                    <a:pt x="180" y="593"/>
                  </a:lnTo>
                  <a:lnTo>
                    <a:pt x="182" y="586"/>
                  </a:lnTo>
                  <a:lnTo>
                    <a:pt x="182" y="579"/>
                  </a:lnTo>
                  <a:lnTo>
                    <a:pt x="184" y="570"/>
                  </a:lnTo>
                  <a:lnTo>
                    <a:pt x="184" y="561"/>
                  </a:lnTo>
                  <a:lnTo>
                    <a:pt x="185" y="550"/>
                  </a:lnTo>
                  <a:lnTo>
                    <a:pt x="185" y="541"/>
                  </a:lnTo>
                  <a:lnTo>
                    <a:pt x="187" y="528"/>
                  </a:lnTo>
                  <a:lnTo>
                    <a:pt x="187" y="518"/>
                  </a:lnTo>
                  <a:lnTo>
                    <a:pt x="187" y="505"/>
                  </a:lnTo>
                  <a:lnTo>
                    <a:pt x="189" y="491"/>
                  </a:lnTo>
                  <a:lnTo>
                    <a:pt x="189" y="478"/>
                  </a:lnTo>
                  <a:lnTo>
                    <a:pt x="191" y="463"/>
                  </a:lnTo>
                  <a:lnTo>
                    <a:pt x="191" y="447"/>
                  </a:lnTo>
                  <a:lnTo>
                    <a:pt x="191" y="418"/>
                  </a:lnTo>
                  <a:lnTo>
                    <a:pt x="191" y="390"/>
                  </a:lnTo>
                  <a:lnTo>
                    <a:pt x="191" y="328"/>
                  </a:lnTo>
                  <a:lnTo>
                    <a:pt x="189" y="267"/>
                  </a:lnTo>
                  <a:lnTo>
                    <a:pt x="187" y="206"/>
                  </a:lnTo>
                  <a:lnTo>
                    <a:pt x="185" y="191"/>
                  </a:lnTo>
                  <a:lnTo>
                    <a:pt x="185" y="179"/>
                  </a:lnTo>
                  <a:lnTo>
                    <a:pt x="184" y="166"/>
                  </a:lnTo>
                  <a:lnTo>
                    <a:pt x="184" y="153"/>
                  </a:lnTo>
                  <a:lnTo>
                    <a:pt x="184" y="143"/>
                  </a:lnTo>
                  <a:lnTo>
                    <a:pt x="182" y="132"/>
                  </a:lnTo>
                  <a:lnTo>
                    <a:pt x="182" y="123"/>
                  </a:lnTo>
                  <a:lnTo>
                    <a:pt x="180" y="114"/>
                  </a:lnTo>
                  <a:lnTo>
                    <a:pt x="180" y="107"/>
                  </a:lnTo>
                  <a:lnTo>
                    <a:pt x="178" y="99"/>
                  </a:lnTo>
                  <a:lnTo>
                    <a:pt x="178" y="92"/>
                  </a:lnTo>
                  <a:lnTo>
                    <a:pt x="176" y="87"/>
                  </a:lnTo>
                  <a:lnTo>
                    <a:pt x="176" y="81"/>
                  </a:lnTo>
                  <a:lnTo>
                    <a:pt x="176" y="78"/>
                  </a:lnTo>
                  <a:lnTo>
                    <a:pt x="174" y="74"/>
                  </a:lnTo>
                  <a:lnTo>
                    <a:pt x="174" y="72"/>
                  </a:lnTo>
                  <a:lnTo>
                    <a:pt x="170" y="70"/>
                  </a:lnTo>
                  <a:lnTo>
                    <a:pt x="168" y="70"/>
                  </a:lnTo>
                  <a:lnTo>
                    <a:pt x="162" y="69"/>
                  </a:lnTo>
                  <a:lnTo>
                    <a:pt x="157" y="69"/>
                  </a:lnTo>
                  <a:lnTo>
                    <a:pt x="149" y="69"/>
                  </a:lnTo>
                  <a:lnTo>
                    <a:pt x="139" y="69"/>
                  </a:lnTo>
                  <a:lnTo>
                    <a:pt x="130" y="70"/>
                  </a:lnTo>
                  <a:lnTo>
                    <a:pt x="118" y="72"/>
                  </a:lnTo>
                  <a:lnTo>
                    <a:pt x="107" y="74"/>
                  </a:lnTo>
                  <a:lnTo>
                    <a:pt x="93" y="76"/>
                  </a:lnTo>
                  <a:lnTo>
                    <a:pt x="78" y="78"/>
                  </a:lnTo>
                  <a:lnTo>
                    <a:pt x="65" y="79"/>
                  </a:lnTo>
                  <a:lnTo>
                    <a:pt x="49" y="81"/>
                  </a:lnTo>
                  <a:lnTo>
                    <a:pt x="32" y="81"/>
                  </a:lnTo>
                  <a:lnTo>
                    <a:pt x="17" y="83"/>
                  </a:lnTo>
                  <a:lnTo>
                    <a:pt x="0" y="83"/>
                  </a:lnTo>
                  <a:lnTo>
                    <a:pt x="0" y="42"/>
                  </a:lnTo>
                  <a:lnTo>
                    <a:pt x="15" y="42"/>
                  </a:lnTo>
                  <a:lnTo>
                    <a:pt x="28" y="42"/>
                  </a:lnTo>
                  <a:lnTo>
                    <a:pt x="42" y="40"/>
                  </a:lnTo>
                  <a:lnTo>
                    <a:pt x="55" y="38"/>
                  </a:lnTo>
                  <a:lnTo>
                    <a:pt x="80" y="34"/>
                  </a:lnTo>
                  <a:lnTo>
                    <a:pt x="105" y="31"/>
                  </a:lnTo>
                  <a:lnTo>
                    <a:pt x="116" y="29"/>
                  </a:lnTo>
                  <a:lnTo>
                    <a:pt x="126" y="27"/>
                  </a:lnTo>
                  <a:lnTo>
                    <a:pt x="136" y="24"/>
                  </a:lnTo>
                  <a:lnTo>
                    <a:pt x="143" y="22"/>
                  </a:lnTo>
                  <a:lnTo>
                    <a:pt x="149" y="18"/>
                  </a:lnTo>
                  <a:lnTo>
                    <a:pt x="153" y="15"/>
                  </a:lnTo>
                  <a:lnTo>
                    <a:pt x="157" y="13"/>
                  </a:lnTo>
                  <a:lnTo>
                    <a:pt x="161" y="11"/>
                  </a:lnTo>
                  <a:lnTo>
                    <a:pt x="164" y="7"/>
                  </a:lnTo>
                  <a:lnTo>
                    <a:pt x="170" y="4"/>
                  </a:lnTo>
                  <a:lnTo>
                    <a:pt x="178" y="2"/>
                  </a:lnTo>
                  <a:lnTo>
                    <a:pt x="182" y="0"/>
                  </a:lnTo>
                  <a:lnTo>
                    <a:pt x="187" y="0"/>
                  </a:lnTo>
                  <a:lnTo>
                    <a:pt x="191" y="0"/>
                  </a:lnTo>
                  <a:lnTo>
                    <a:pt x="195" y="2"/>
                  </a:lnTo>
                  <a:lnTo>
                    <a:pt x="201" y="4"/>
                  </a:lnTo>
                  <a:lnTo>
                    <a:pt x="207" y="7"/>
                  </a:lnTo>
                  <a:lnTo>
                    <a:pt x="214" y="11"/>
                  </a:lnTo>
                  <a:lnTo>
                    <a:pt x="222" y="16"/>
                  </a:lnTo>
                  <a:lnTo>
                    <a:pt x="230" y="20"/>
                  </a:lnTo>
                  <a:lnTo>
                    <a:pt x="237" y="25"/>
                  </a:lnTo>
                  <a:lnTo>
                    <a:pt x="245" y="34"/>
                  </a:lnTo>
                  <a:lnTo>
                    <a:pt x="253" y="40"/>
                  </a:lnTo>
                  <a:lnTo>
                    <a:pt x="258" y="47"/>
                  </a:lnTo>
                  <a:lnTo>
                    <a:pt x="262" y="52"/>
                  </a:lnTo>
                  <a:lnTo>
                    <a:pt x="266" y="58"/>
                  </a:lnTo>
                  <a:lnTo>
                    <a:pt x="268" y="61"/>
                  </a:lnTo>
                  <a:lnTo>
                    <a:pt x="270" y="65"/>
                  </a:lnTo>
                  <a:lnTo>
                    <a:pt x="270" y="67"/>
                  </a:lnTo>
                  <a:lnTo>
                    <a:pt x="270" y="69"/>
                  </a:lnTo>
                  <a:lnTo>
                    <a:pt x="268" y="72"/>
                  </a:lnTo>
                  <a:lnTo>
                    <a:pt x="266" y="78"/>
                  </a:lnTo>
                  <a:lnTo>
                    <a:pt x="262" y="83"/>
                  </a:lnTo>
                  <a:lnTo>
                    <a:pt x="258" y="85"/>
                  </a:lnTo>
                  <a:lnTo>
                    <a:pt x="256" y="89"/>
                  </a:lnTo>
                  <a:lnTo>
                    <a:pt x="254" y="89"/>
                  </a:lnTo>
                  <a:lnTo>
                    <a:pt x="254" y="90"/>
                  </a:lnTo>
                  <a:lnTo>
                    <a:pt x="253" y="94"/>
                  </a:lnTo>
                  <a:lnTo>
                    <a:pt x="253" y="96"/>
                  </a:lnTo>
                  <a:lnTo>
                    <a:pt x="253" y="99"/>
                  </a:lnTo>
                  <a:lnTo>
                    <a:pt x="251" y="103"/>
                  </a:lnTo>
                  <a:lnTo>
                    <a:pt x="251" y="107"/>
                  </a:lnTo>
                  <a:lnTo>
                    <a:pt x="251" y="112"/>
                  </a:lnTo>
                  <a:lnTo>
                    <a:pt x="249" y="117"/>
                  </a:lnTo>
                  <a:lnTo>
                    <a:pt x="249" y="123"/>
                  </a:lnTo>
                  <a:lnTo>
                    <a:pt x="249" y="130"/>
                  </a:lnTo>
                  <a:lnTo>
                    <a:pt x="247" y="137"/>
                  </a:lnTo>
                  <a:lnTo>
                    <a:pt x="247" y="144"/>
                  </a:lnTo>
                  <a:lnTo>
                    <a:pt x="247" y="152"/>
                  </a:lnTo>
                  <a:lnTo>
                    <a:pt x="247" y="161"/>
                  </a:lnTo>
                  <a:lnTo>
                    <a:pt x="245" y="170"/>
                  </a:lnTo>
                  <a:lnTo>
                    <a:pt x="245" y="179"/>
                  </a:lnTo>
                  <a:lnTo>
                    <a:pt x="245" y="188"/>
                  </a:lnTo>
                  <a:lnTo>
                    <a:pt x="245" y="198"/>
                  </a:lnTo>
                  <a:lnTo>
                    <a:pt x="245" y="209"/>
                  </a:lnTo>
                  <a:lnTo>
                    <a:pt x="243" y="220"/>
                  </a:lnTo>
                  <a:lnTo>
                    <a:pt x="243" y="233"/>
                  </a:lnTo>
                  <a:lnTo>
                    <a:pt x="243" y="245"/>
                  </a:lnTo>
                  <a:lnTo>
                    <a:pt x="243" y="258"/>
                  </a:lnTo>
                  <a:lnTo>
                    <a:pt x="243" y="272"/>
                  </a:lnTo>
                  <a:lnTo>
                    <a:pt x="243" y="287"/>
                  </a:lnTo>
                  <a:lnTo>
                    <a:pt x="243" y="301"/>
                  </a:lnTo>
                  <a:lnTo>
                    <a:pt x="243" y="316"/>
                  </a:lnTo>
                  <a:lnTo>
                    <a:pt x="243" y="332"/>
                  </a:lnTo>
                  <a:lnTo>
                    <a:pt x="243" y="346"/>
                  </a:lnTo>
                  <a:lnTo>
                    <a:pt x="243" y="364"/>
                  </a:lnTo>
                  <a:lnTo>
                    <a:pt x="243" y="381"/>
                  </a:lnTo>
                  <a:lnTo>
                    <a:pt x="243" y="381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58"/>
            <p:cNvSpPr>
              <a:spLocks/>
            </p:cNvSpPr>
            <p:nvPr/>
          </p:nvSpPr>
          <p:spPr bwMode="auto">
            <a:xfrm>
              <a:off x="5337176" y="1063625"/>
              <a:ext cx="114300" cy="52388"/>
            </a:xfrm>
            <a:custGeom>
              <a:avLst/>
              <a:gdLst>
                <a:gd name="T0" fmla="*/ 0 w 143"/>
                <a:gd name="T1" fmla="*/ 67 h 67"/>
                <a:gd name="T2" fmla="*/ 0 w 143"/>
                <a:gd name="T3" fmla="*/ 20 h 67"/>
                <a:gd name="T4" fmla="*/ 5 w 143"/>
                <a:gd name="T5" fmla="*/ 20 h 67"/>
                <a:gd name="T6" fmla="*/ 11 w 143"/>
                <a:gd name="T7" fmla="*/ 20 h 67"/>
                <a:gd name="T8" fmla="*/ 23 w 143"/>
                <a:gd name="T9" fmla="*/ 18 h 67"/>
                <a:gd name="T10" fmla="*/ 38 w 143"/>
                <a:gd name="T11" fmla="*/ 14 h 67"/>
                <a:gd name="T12" fmla="*/ 55 w 143"/>
                <a:gd name="T13" fmla="*/ 11 h 67"/>
                <a:gd name="T14" fmla="*/ 63 w 143"/>
                <a:gd name="T15" fmla="*/ 9 h 67"/>
                <a:gd name="T16" fmla="*/ 70 w 143"/>
                <a:gd name="T17" fmla="*/ 7 h 67"/>
                <a:gd name="T18" fmla="*/ 76 w 143"/>
                <a:gd name="T19" fmla="*/ 5 h 67"/>
                <a:gd name="T20" fmla="*/ 82 w 143"/>
                <a:gd name="T21" fmla="*/ 3 h 67"/>
                <a:gd name="T22" fmla="*/ 88 w 143"/>
                <a:gd name="T23" fmla="*/ 2 h 67"/>
                <a:gd name="T24" fmla="*/ 92 w 143"/>
                <a:gd name="T25" fmla="*/ 0 h 67"/>
                <a:gd name="T26" fmla="*/ 95 w 143"/>
                <a:gd name="T27" fmla="*/ 0 h 67"/>
                <a:gd name="T28" fmla="*/ 99 w 143"/>
                <a:gd name="T29" fmla="*/ 0 h 67"/>
                <a:gd name="T30" fmla="*/ 101 w 143"/>
                <a:gd name="T31" fmla="*/ 0 h 67"/>
                <a:gd name="T32" fmla="*/ 105 w 143"/>
                <a:gd name="T33" fmla="*/ 0 h 67"/>
                <a:gd name="T34" fmla="*/ 111 w 143"/>
                <a:gd name="T35" fmla="*/ 3 h 67"/>
                <a:gd name="T36" fmla="*/ 118 w 143"/>
                <a:gd name="T37" fmla="*/ 7 h 67"/>
                <a:gd name="T38" fmla="*/ 128 w 143"/>
                <a:gd name="T39" fmla="*/ 11 h 67"/>
                <a:gd name="T40" fmla="*/ 132 w 143"/>
                <a:gd name="T41" fmla="*/ 12 h 67"/>
                <a:gd name="T42" fmla="*/ 136 w 143"/>
                <a:gd name="T43" fmla="*/ 14 h 67"/>
                <a:gd name="T44" fmla="*/ 139 w 143"/>
                <a:gd name="T45" fmla="*/ 18 h 67"/>
                <a:gd name="T46" fmla="*/ 141 w 143"/>
                <a:gd name="T47" fmla="*/ 21 h 67"/>
                <a:gd name="T48" fmla="*/ 143 w 143"/>
                <a:gd name="T49" fmla="*/ 25 h 67"/>
                <a:gd name="T50" fmla="*/ 143 w 143"/>
                <a:gd name="T51" fmla="*/ 29 h 67"/>
                <a:gd name="T52" fmla="*/ 143 w 143"/>
                <a:gd name="T53" fmla="*/ 32 h 67"/>
                <a:gd name="T54" fmla="*/ 141 w 143"/>
                <a:gd name="T55" fmla="*/ 36 h 67"/>
                <a:gd name="T56" fmla="*/ 139 w 143"/>
                <a:gd name="T57" fmla="*/ 38 h 67"/>
                <a:gd name="T58" fmla="*/ 138 w 143"/>
                <a:gd name="T59" fmla="*/ 40 h 67"/>
                <a:gd name="T60" fmla="*/ 134 w 143"/>
                <a:gd name="T61" fmla="*/ 41 h 67"/>
                <a:gd name="T62" fmla="*/ 130 w 143"/>
                <a:gd name="T63" fmla="*/ 43 h 67"/>
                <a:gd name="T64" fmla="*/ 124 w 143"/>
                <a:gd name="T65" fmla="*/ 45 h 67"/>
                <a:gd name="T66" fmla="*/ 118 w 143"/>
                <a:gd name="T67" fmla="*/ 47 h 67"/>
                <a:gd name="T68" fmla="*/ 111 w 143"/>
                <a:gd name="T69" fmla="*/ 49 h 67"/>
                <a:gd name="T70" fmla="*/ 103 w 143"/>
                <a:gd name="T71" fmla="*/ 50 h 67"/>
                <a:gd name="T72" fmla="*/ 93 w 143"/>
                <a:gd name="T73" fmla="*/ 54 h 67"/>
                <a:gd name="T74" fmla="*/ 84 w 143"/>
                <a:gd name="T75" fmla="*/ 56 h 67"/>
                <a:gd name="T76" fmla="*/ 72 w 143"/>
                <a:gd name="T77" fmla="*/ 58 h 67"/>
                <a:gd name="T78" fmla="*/ 59 w 143"/>
                <a:gd name="T79" fmla="*/ 59 h 67"/>
                <a:gd name="T80" fmla="*/ 46 w 143"/>
                <a:gd name="T81" fmla="*/ 61 h 67"/>
                <a:gd name="T82" fmla="*/ 32 w 143"/>
                <a:gd name="T83" fmla="*/ 63 h 67"/>
                <a:gd name="T84" fmla="*/ 17 w 143"/>
                <a:gd name="T85" fmla="*/ 65 h 67"/>
                <a:gd name="T86" fmla="*/ 0 w 143"/>
                <a:gd name="T87" fmla="*/ 67 h 67"/>
                <a:gd name="T88" fmla="*/ 0 w 143"/>
                <a:gd name="T8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3" h="67">
                  <a:moveTo>
                    <a:pt x="0" y="67"/>
                  </a:moveTo>
                  <a:lnTo>
                    <a:pt x="0" y="20"/>
                  </a:lnTo>
                  <a:lnTo>
                    <a:pt x="5" y="20"/>
                  </a:lnTo>
                  <a:lnTo>
                    <a:pt x="11" y="20"/>
                  </a:lnTo>
                  <a:lnTo>
                    <a:pt x="23" y="18"/>
                  </a:lnTo>
                  <a:lnTo>
                    <a:pt x="38" y="14"/>
                  </a:lnTo>
                  <a:lnTo>
                    <a:pt x="55" y="11"/>
                  </a:lnTo>
                  <a:lnTo>
                    <a:pt x="63" y="9"/>
                  </a:lnTo>
                  <a:lnTo>
                    <a:pt x="70" y="7"/>
                  </a:lnTo>
                  <a:lnTo>
                    <a:pt x="76" y="5"/>
                  </a:lnTo>
                  <a:lnTo>
                    <a:pt x="82" y="3"/>
                  </a:lnTo>
                  <a:lnTo>
                    <a:pt x="88" y="2"/>
                  </a:lnTo>
                  <a:lnTo>
                    <a:pt x="92" y="0"/>
                  </a:lnTo>
                  <a:lnTo>
                    <a:pt x="95" y="0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5" y="0"/>
                  </a:lnTo>
                  <a:lnTo>
                    <a:pt x="111" y="3"/>
                  </a:lnTo>
                  <a:lnTo>
                    <a:pt x="118" y="7"/>
                  </a:lnTo>
                  <a:lnTo>
                    <a:pt x="128" y="11"/>
                  </a:lnTo>
                  <a:lnTo>
                    <a:pt x="132" y="12"/>
                  </a:lnTo>
                  <a:lnTo>
                    <a:pt x="136" y="14"/>
                  </a:lnTo>
                  <a:lnTo>
                    <a:pt x="139" y="18"/>
                  </a:lnTo>
                  <a:lnTo>
                    <a:pt x="141" y="21"/>
                  </a:lnTo>
                  <a:lnTo>
                    <a:pt x="143" y="25"/>
                  </a:lnTo>
                  <a:lnTo>
                    <a:pt x="143" y="29"/>
                  </a:lnTo>
                  <a:lnTo>
                    <a:pt x="143" y="32"/>
                  </a:lnTo>
                  <a:lnTo>
                    <a:pt x="141" y="36"/>
                  </a:lnTo>
                  <a:lnTo>
                    <a:pt x="139" y="38"/>
                  </a:lnTo>
                  <a:lnTo>
                    <a:pt x="138" y="40"/>
                  </a:lnTo>
                  <a:lnTo>
                    <a:pt x="134" y="41"/>
                  </a:lnTo>
                  <a:lnTo>
                    <a:pt x="130" y="43"/>
                  </a:lnTo>
                  <a:lnTo>
                    <a:pt x="124" y="45"/>
                  </a:lnTo>
                  <a:lnTo>
                    <a:pt x="118" y="47"/>
                  </a:lnTo>
                  <a:lnTo>
                    <a:pt x="111" y="49"/>
                  </a:lnTo>
                  <a:lnTo>
                    <a:pt x="103" y="50"/>
                  </a:lnTo>
                  <a:lnTo>
                    <a:pt x="93" y="54"/>
                  </a:lnTo>
                  <a:lnTo>
                    <a:pt x="84" y="56"/>
                  </a:lnTo>
                  <a:lnTo>
                    <a:pt x="72" y="58"/>
                  </a:lnTo>
                  <a:lnTo>
                    <a:pt x="59" y="59"/>
                  </a:lnTo>
                  <a:lnTo>
                    <a:pt x="46" y="61"/>
                  </a:lnTo>
                  <a:lnTo>
                    <a:pt x="32" y="63"/>
                  </a:lnTo>
                  <a:lnTo>
                    <a:pt x="17" y="65"/>
                  </a:lnTo>
                  <a:lnTo>
                    <a:pt x="0" y="67"/>
                  </a:lnTo>
                  <a:lnTo>
                    <a:pt x="0" y="67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59"/>
            <p:cNvSpPr>
              <a:spLocks/>
            </p:cNvSpPr>
            <p:nvPr/>
          </p:nvSpPr>
          <p:spPr bwMode="auto">
            <a:xfrm>
              <a:off x="5334001" y="1293813"/>
              <a:ext cx="160338" cy="55563"/>
            </a:xfrm>
            <a:custGeom>
              <a:avLst/>
              <a:gdLst>
                <a:gd name="T0" fmla="*/ 168 w 201"/>
                <a:gd name="T1" fmla="*/ 4 h 70"/>
                <a:gd name="T2" fmla="*/ 176 w 201"/>
                <a:gd name="T3" fmla="*/ 6 h 70"/>
                <a:gd name="T4" fmla="*/ 182 w 201"/>
                <a:gd name="T5" fmla="*/ 9 h 70"/>
                <a:gd name="T6" fmla="*/ 188 w 201"/>
                <a:gd name="T7" fmla="*/ 15 h 70"/>
                <a:gd name="T8" fmla="*/ 193 w 201"/>
                <a:gd name="T9" fmla="*/ 22 h 70"/>
                <a:gd name="T10" fmla="*/ 195 w 201"/>
                <a:gd name="T11" fmla="*/ 27 h 70"/>
                <a:gd name="T12" fmla="*/ 199 w 201"/>
                <a:gd name="T13" fmla="*/ 36 h 70"/>
                <a:gd name="T14" fmla="*/ 199 w 201"/>
                <a:gd name="T15" fmla="*/ 45 h 70"/>
                <a:gd name="T16" fmla="*/ 201 w 201"/>
                <a:gd name="T17" fmla="*/ 54 h 70"/>
                <a:gd name="T18" fmla="*/ 191 w 201"/>
                <a:gd name="T19" fmla="*/ 54 h 70"/>
                <a:gd name="T20" fmla="*/ 184 w 201"/>
                <a:gd name="T21" fmla="*/ 54 h 70"/>
                <a:gd name="T22" fmla="*/ 174 w 201"/>
                <a:gd name="T23" fmla="*/ 54 h 70"/>
                <a:gd name="T24" fmla="*/ 165 w 201"/>
                <a:gd name="T25" fmla="*/ 56 h 70"/>
                <a:gd name="T26" fmla="*/ 153 w 201"/>
                <a:gd name="T27" fmla="*/ 56 h 70"/>
                <a:gd name="T28" fmla="*/ 143 w 201"/>
                <a:gd name="T29" fmla="*/ 56 h 70"/>
                <a:gd name="T30" fmla="*/ 132 w 201"/>
                <a:gd name="T31" fmla="*/ 58 h 70"/>
                <a:gd name="T32" fmla="*/ 119 w 201"/>
                <a:gd name="T33" fmla="*/ 58 h 70"/>
                <a:gd name="T34" fmla="*/ 107 w 201"/>
                <a:gd name="T35" fmla="*/ 60 h 70"/>
                <a:gd name="T36" fmla="*/ 94 w 201"/>
                <a:gd name="T37" fmla="*/ 60 h 70"/>
                <a:gd name="T38" fmla="*/ 78 w 201"/>
                <a:gd name="T39" fmla="*/ 61 h 70"/>
                <a:gd name="T40" fmla="*/ 65 w 201"/>
                <a:gd name="T41" fmla="*/ 63 h 70"/>
                <a:gd name="T42" fmla="*/ 50 w 201"/>
                <a:gd name="T43" fmla="*/ 65 h 70"/>
                <a:gd name="T44" fmla="*/ 34 w 201"/>
                <a:gd name="T45" fmla="*/ 65 h 70"/>
                <a:gd name="T46" fmla="*/ 4 w 201"/>
                <a:gd name="T47" fmla="*/ 70 h 70"/>
                <a:gd name="T48" fmla="*/ 0 w 201"/>
                <a:gd name="T49" fmla="*/ 18 h 70"/>
                <a:gd name="T50" fmla="*/ 17 w 201"/>
                <a:gd name="T51" fmla="*/ 15 h 70"/>
                <a:gd name="T52" fmla="*/ 32 w 201"/>
                <a:gd name="T53" fmla="*/ 13 h 70"/>
                <a:gd name="T54" fmla="*/ 48 w 201"/>
                <a:gd name="T55" fmla="*/ 11 h 70"/>
                <a:gd name="T56" fmla="*/ 63 w 201"/>
                <a:gd name="T57" fmla="*/ 9 h 70"/>
                <a:gd name="T58" fmla="*/ 76 w 201"/>
                <a:gd name="T59" fmla="*/ 7 h 70"/>
                <a:gd name="T60" fmla="*/ 90 w 201"/>
                <a:gd name="T61" fmla="*/ 6 h 70"/>
                <a:gd name="T62" fmla="*/ 101 w 201"/>
                <a:gd name="T63" fmla="*/ 4 h 70"/>
                <a:gd name="T64" fmla="*/ 113 w 201"/>
                <a:gd name="T65" fmla="*/ 2 h 70"/>
                <a:gd name="T66" fmla="*/ 122 w 201"/>
                <a:gd name="T67" fmla="*/ 2 h 70"/>
                <a:gd name="T68" fmla="*/ 132 w 201"/>
                <a:gd name="T69" fmla="*/ 2 h 70"/>
                <a:gd name="T70" fmla="*/ 140 w 201"/>
                <a:gd name="T71" fmla="*/ 0 h 70"/>
                <a:gd name="T72" fmla="*/ 147 w 201"/>
                <a:gd name="T73" fmla="*/ 0 h 70"/>
                <a:gd name="T74" fmla="*/ 153 w 201"/>
                <a:gd name="T75" fmla="*/ 0 h 70"/>
                <a:gd name="T76" fmla="*/ 159 w 201"/>
                <a:gd name="T77" fmla="*/ 2 h 70"/>
                <a:gd name="T78" fmla="*/ 165 w 201"/>
                <a:gd name="T79" fmla="*/ 2 h 70"/>
                <a:gd name="T80" fmla="*/ 168 w 201"/>
                <a:gd name="T81" fmla="*/ 4 h 70"/>
                <a:gd name="T82" fmla="*/ 168 w 201"/>
                <a:gd name="T83" fmla="*/ 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1" h="70">
                  <a:moveTo>
                    <a:pt x="168" y="4"/>
                  </a:moveTo>
                  <a:lnTo>
                    <a:pt x="176" y="6"/>
                  </a:lnTo>
                  <a:lnTo>
                    <a:pt x="182" y="9"/>
                  </a:lnTo>
                  <a:lnTo>
                    <a:pt x="188" y="15"/>
                  </a:lnTo>
                  <a:lnTo>
                    <a:pt x="193" y="22"/>
                  </a:lnTo>
                  <a:lnTo>
                    <a:pt x="195" y="27"/>
                  </a:lnTo>
                  <a:lnTo>
                    <a:pt x="199" y="36"/>
                  </a:lnTo>
                  <a:lnTo>
                    <a:pt x="199" y="45"/>
                  </a:lnTo>
                  <a:lnTo>
                    <a:pt x="201" y="54"/>
                  </a:lnTo>
                  <a:lnTo>
                    <a:pt x="191" y="54"/>
                  </a:lnTo>
                  <a:lnTo>
                    <a:pt x="184" y="54"/>
                  </a:lnTo>
                  <a:lnTo>
                    <a:pt x="174" y="54"/>
                  </a:lnTo>
                  <a:lnTo>
                    <a:pt x="165" y="56"/>
                  </a:lnTo>
                  <a:lnTo>
                    <a:pt x="153" y="56"/>
                  </a:lnTo>
                  <a:lnTo>
                    <a:pt x="143" y="56"/>
                  </a:lnTo>
                  <a:lnTo>
                    <a:pt x="132" y="58"/>
                  </a:lnTo>
                  <a:lnTo>
                    <a:pt x="119" y="58"/>
                  </a:lnTo>
                  <a:lnTo>
                    <a:pt x="107" y="60"/>
                  </a:lnTo>
                  <a:lnTo>
                    <a:pt x="94" y="60"/>
                  </a:lnTo>
                  <a:lnTo>
                    <a:pt x="78" y="61"/>
                  </a:lnTo>
                  <a:lnTo>
                    <a:pt x="65" y="63"/>
                  </a:lnTo>
                  <a:lnTo>
                    <a:pt x="50" y="65"/>
                  </a:lnTo>
                  <a:lnTo>
                    <a:pt x="34" y="65"/>
                  </a:lnTo>
                  <a:lnTo>
                    <a:pt x="4" y="70"/>
                  </a:lnTo>
                  <a:lnTo>
                    <a:pt x="0" y="18"/>
                  </a:lnTo>
                  <a:lnTo>
                    <a:pt x="17" y="15"/>
                  </a:lnTo>
                  <a:lnTo>
                    <a:pt x="32" y="13"/>
                  </a:lnTo>
                  <a:lnTo>
                    <a:pt x="48" y="11"/>
                  </a:lnTo>
                  <a:lnTo>
                    <a:pt x="63" y="9"/>
                  </a:lnTo>
                  <a:lnTo>
                    <a:pt x="76" y="7"/>
                  </a:lnTo>
                  <a:lnTo>
                    <a:pt x="90" y="6"/>
                  </a:lnTo>
                  <a:lnTo>
                    <a:pt x="101" y="4"/>
                  </a:lnTo>
                  <a:lnTo>
                    <a:pt x="113" y="2"/>
                  </a:lnTo>
                  <a:lnTo>
                    <a:pt x="122" y="2"/>
                  </a:lnTo>
                  <a:lnTo>
                    <a:pt x="132" y="2"/>
                  </a:lnTo>
                  <a:lnTo>
                    <a:pt x="140" y="0"/>
                  </a:lnTo>
                  <a:lnTo>
                    <a:pt x="147" y="0"/>
                  </a:lnTo>
                  <a:lnTo>
                    <a:pt x="153" y="0"/>
                  </a:lnTo>
                  <a:lnTo>
                    <a:pt x="159" y="2"/>
                  </a:lnTo>
                  <a:lnTo>
                    <a:pt x="165" y="2"/>
                  </a:lnTo>
                  <a:lnTo>
                    <a:pt x="168" y="4"/>
                  </a:lnTo>
                  <a:lnTo>
                    <a:pt x="168" y="4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0"/>
            <p:cNvSpPr>
              <a:spLocks/>
            </p:cNvSpPr>
            <p:nvPr/>
          </p:nvSpPr>
          <p:spPr bwMode="auto">
            <a:xfrm>
              <a:off x="5554663" y="755650"/>
              <a:ext cx="354013" cy="165100"/>
            </a:xfrm>
            <a:custGeom>
              <a:avLst/>
              <a:gdLst>
                <a:gd name="T0" fmla="*/ 387 w 444"/>
                <a:gd name="T1" fmla="*/ 2 h 208"/>
                <a:gd name="T2" fmla="*/ 398 w 444"/>
                <a:gd name="T3" fmla="*/ 0 h 208"/>
                <a:gd name="T4" fmla="*/ 410 w 444"/>
                <a:gd name="T5" fmla="*/ 2 h 208"/>
                <a:gd name="T6" fmla="*/ 425 w 444"/>
                <a:gd name="T7" fmla="*/ 7 h 208"/>
                <a:gd name="T8" fmla="*/ 435 w 444"/>
                <a:gd name="T9" fmla="*/ 15 h 208"/>
                <a:gd name="T10" fmla="*/ 439 w 444"/>
                <a:gd name="T11" fmla="*/ 20 h 208"/>
                <a:gd name="T12" fmla="*/ 442 w 444"/>
                <a:gd name="T13" fmla="*/ 24 h 208"/>
                <a:gd name="T14" fmla="*/ 444 w 444"/>
                <a:gd name="T15" fmla="*/ 29 h 208"/>
                <a:gd name="T16" fmla="*/ 440 w 444"/>
                <a:gd name="T17" fmla="*/ 31 h 208"/>
                <a:gd name="T18" fmla="*/ 431 w 444"/>
                <a:gd name="T19" fmla="*/ 36 h 208"/>
                <a:gd name="T20" fmla="*/ 416 w 444"/>
                <a:gd name="T21" fmla="*/ 45 h 208"/>
                <a:gd name="T22" fmla="*/ 394 w 444"/>
                <a:gd name="T23" fmla="*/ 54 h 208"/>
                <a:gd name="T24" fmla="*/ 368 w 444"/>
                <a:gd name="T25" fmla="*/ 67 h 208"/>
                <a:gd name="T26" fmla="*/ 335 w 444"/>
                <a:gd name="T27" fmla="*/ 83 h 208"/>
                <a:gd name="T28" fmla="*/ 297 w 444"/>
                <a:gd name="T29" fmla="*/ 101 h 208"/>
                <a:gd name="T30" fmla="*/ 251 w 444"/>
                <a:gd name="T31" fmla="*/ 121 h 208"/>
                <a:gd name="T32" fmla="*/ 207 w 444"/>
                <a:gd name="T33" fmla="*/ 141 h 208"/>
                <a:gd name="T34" fmla="*/ 166 w 444"/>
                <a:gd name="T35" fmla="*/ 159 h 208"/>
                <a:gd name="T36" fmla="*/ 132 w 444"/>
                <a:gd name="T37" fmla="*/ 173 h 208"/>
                <a:gd name="T38" fmla="*/ 105 w 444"/>
                <a:gd name="T39" fmla="*/ 186 h 208"/>
                <a:gd name="T40" fmla="*/ 82 w 444"/>
                <a:gd name="T41" fmla="*/ 195 h 208"/>
                <a:gd name="T42" fmla="*/ 65 w 444"/>
                <a:gd name="T43" fmla="*/ 202 h 208"/>
                <a:gd name="T44" fmla="*/ 55 w 444"/>
                <a:gd name="T45" fmla="*/ 206 h 208"/>
                <a:gd name="T46" fmla="*/ 49 w 444"/>
                <a:gd name="T47" fmla="*/ 208 h 208"/>
                <a:gd name="T48" fmla="*/ 46 w 444"/>
                <a:gd name="T49" fmla="*/ 208 h 208"/>
                <a:gd name="T50" fmla="*/ 32 w 444"/>
                <a:gd name="T51" fmla="*/ 202 h 208"/>
                <a:gd name="T52" fmla="*/ 17 w 444"/>
                <a:gd name="T53" fmla="*/ 195 h 208"/>
                <a:gd name="T54" fmla="*/ 9 w 444"/>
                <a:gd name="T55" fmla="*/ 191 h 208"/>
                <a:gd name="T56" fmla="*/ 3 w 444"/>
                <a:gd name="T57" fmla="*/ 188 h 208"/>
                <a:gd name="T58" fmla="*/ 0 w 444"/>
                <a:gd name="T59" fmla="*/ 184 h 208"/>
                <a:gd name="T60" fmla="*/ 2 w 444"/>
                <a:gd name="T61" fmla="*/ 181 h 208"/>
                <a:gd name="T62" fmla="*/ 5 w 444"/>
                <a:gd name="T63" fmla="*/ 177 h 208"/>
                <a:gd name="T64" fmla="*/ 17 w 444"/>
                <a:gd name="T65" fmla="*/ 170 h 208"/>
                <a:gd name="T66" fmla="*/ 34 w 444"/>
                <a:gd name="T67" fmla="*/ 161 h 208"/>
                <a:gd name="T68" fmla="*/ 57 w 444"/>
                <a:gd name="T69" fmla="*/ 150 h 208"/>
                <a:gd name="T70" fmla="*/ 84 w 444"/>
                <a:gd name="T71" fmla="*/ 135 h 208"/>
                <a:gd name="T72" fmla="*/ 118 w 444"/>
                <a:gd name="T73" fmla="*/ 119 h 208"/>
                <a:gd name="T74" fmla="*/ 157 w 444"/>
                <a:gd name="T75" fmla="*/ 101 h 208"/>
                <a:gd name="T76" fmla="*/ 199 w 444"/>
                <a:gd name="T77" fmla="*/ 80 h 208"/>
                <a:gd name="T78" fmla="*/ 239 w 444"/>
                <a:gd name="T79" fmla="*/ 60 h 208"/>
                <a:gd name="T80" fmla="*/ 274 w 444"/>
                <a:gd name="T81" fmla="*/ 44 h 208"/>
                <a:gd name="T82" fmla="*/ 304 w 444"/>
                <a:gd name="T83" fmla="*/ 31 h 208"/>
                <a:gd name="T84" fmla="*/ 329 w 444"/>
                <a:gd name="T85" fmla="*/ 20 h 208"/>
                <a:gd name="T86" fmla="*/ 350 w 444"/>
                <a:gd name="T87" fmla="*/ 11 h 208"/>
                <a:gd name="T88" fmla="*/ 366 w 444"/>
                <a:gd name="T89" fmla="*/ 6 h 208"/>
                <a:gd name="T90" fmla="*/ 375 w 444"/>
                <a:gd name="T91" fmla="*/ 4 h 208"/>
                <a:gd name="T92" fmla="*/ 379 w 444"/>
                <a:gd name="T93" fmla="*/ 2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44" h="208">
                  <a:moveTo>
                    <a:pt x="379" y="2"/>
                  </a:moveTo>
                  <a:lnTo>
                    <a:pt x="387" y="2"/>
                  </a:lnTo>
                  <a:lnTo>
                    <a:pt x="393" y="0"/>
                  </a:lnTo>
                  <a:lnTo>
                    <a:pt x="398" y="0"/>
                  </a:lnTo>
                  <a:lnTo>
                    <a:pt x="404" y="2"/>
                  </a:lnTo>
                  <a:lnTo>
                    <a:pt x="410" y="2"/>
                  </a:lnTo>
                  <a:lnTo>
                    <a:pt x="416" y="4"/>
                  </a:lnTo>
                  <a:lnTo>
                    <a:pt x="425" y="7"/>
                  </a:lnTo>
                  <a:lnTo>
                    <a:pt x="429" y="11"/>
                  </a:lnTo>
                  <a:lnTo>
                    <a:pt x="435" y="15"/>
                  </a:lnTo>
                  <a:lnTo>
                    <a:pt x="437" y="18"/>
                  </a:lnTo>
                  <a:lnTo>
                    <a:pt x="439" y="20"/>
                  </a:lnTo>
                  <a:lnTo>
                    <a:pt x="440" y="22"/>
                  </a:lnTo>
                  <a:lnTo>
                    <a:pt x="442" y="24"/>
                  </a:lnTo>
                  <a:lnTo>
                    <a:pt x="442" y="25"/>
                  </a:lnTo>
                  <a:lnTo>
                    <a:pt x="444" y="29"/>
                  </a:lnTo>
                  <a:lnTo>
                    <a:pt x="442" y="29"/>
                  </a:lnTo>
                  <a:lnTo>
                    <a:pt x="440" y="31"/>
                  </a:lnTo>
                  <a:lnTo>
                    <a:pt x="437" y="35"/>
                  </a:lnTo>
                  <a:lnTo>
                    <a:pt x="431" y="36"/>
                  </a:lnTo>
                  <a:lnTo>
                    <a:pt x="425" y="40"/>
                  </a:lnTo>
                  <a:lnTo>
                    <a:pt x="416" y="45"/>
                  </a:lnTo>
                  <a:lnTo>
                    <a:pt x="406" y="49"/>
                  </a:lnTo>
                  <a:lnTo>
                    <a:pt x="394" y="54"/>
                  </a:lnTo>
                  <a:lnTo>
                    <a:pt x="383" y="62"/>
                  </a:lnTo>
                  <a:lnTo>
                    <a:pt x="368" y="67"/>
                  </a:lnTo>
                  <a:lnTo>
                    <a:pt x="352" y="74"/>
                  </a:lnTo>
                  <a:lnTo>
                    <a:pt x="335" y="83"/>
                  </a:lnTo>
                  <a:lnTo>
                    <a:pt x="316" y="92"/>
                  </a:lnTo>
                  <a:lnTo>
                    <a:pt x="297" y="101"/>
                  </a:lnTo>
                  <a:lnTo>
                    <a:pt x="274" y="110"/>
                  </a:lnTo>
                  <a:lnTo>
                    <a:pt x="251" y="121"/>
                  </a:lnTo>
                  <a:lnTo>
                    <a:pt x="228" y="132"/>
                  </a:lnTo>
                  <a:lnTo>
                    <a:pt x="207" y="141"/>
                  </a:lnTo>
                  <a:lnTo>
                    <a:pt x="186" y="150"/>
                  </a:lnTo>
                  <a:lnTo>
                    <a:pt x="166" y="159"/>
                  </a:lnTo>
                  <a:lnTo>
                    <a:pt x="149" y="166"/>
                  </a:lnTo>
                  <a:lnTo>
                    <a:pt x="132" y="173"/>
                  </a:lnTo>
                  <a:lnTo>
                    <a:pt x="118" y="181"/>
                  </a:lnTo>
                  <a:lnTo>
                    <a:pt x="105" y="186"/>
                  </a:lnTo>
                  <a:lnTo>
                    <a:pt x="94" y="191"/>
                  </a:lnTo>
                  <a:lnTo>
                    <a:pt x="82" y="195"/>
                  </a:lnTo>
                  <a:lnTo>
                    <a:pt x="72" y="199"/>
                  </a:lnTo>
                  <a:lnTo>
                    <a:pt x="65" y="202"/>
                  </a:lnTo>
                  <a:lnTo>
                    <a:pt x="59" y="206"/>
                  </a:lnTo>
                  <a:lnTo>
                    <a:pt x="55" y="206"/>
                  </a:lnTo>
                  <a:lnTo>
                    <a:pt x="51" y="208"/>
                  </a:lnTo>
                  <a:lnTo>
                    <a:pt x="49" y="208"/>
                  </a:lnTo>
                  <a:lnTo>
                    <a:pt x="48" y="208"/>
                  </a:lnTo>
                  <a:lnTo>
                    <a:pt x="46" y="208"/>
                  </a:lnTo>
                  <a:lnTo>
                    <a:pt x="40" y="206"/>
                  </a:lnTo>
                  <a:lnTo>
                    <a:pt x="32" y="202"/>
                  </a:lnTo>
                  <a:lnTo>
                    <a:pt x="23" y="199"/>
                  </a:lnTo>
                  <a:lnTo>
                    <a:pt x="17" y="195"/>
                  </a:lnTo>
                  <a:lnTo>
                    <a:pt x="13" y="193"/>
                  </a:lnTo>
                  <a:lnTo>
                    <a:pt x="9" y="191"/>
                  </a:lnTo>
                  <a:lnTo>
                    <a:pt x="5" y="190"/>
                  </a:lnTo>
                  <a:lnTo>
                    <a:pt x="3" y="188"/>
                  </a:lnTo>
                  <a:lnTo>
                    <a:pt x="2" y="186"/>
                  </a:lnTo>
                  <a:lnTo>
                    <a:pt x="0" y="184"/>
                  </a:lnTo>
                  <a:lnTo>
                    <a:pt x="0" y="182"/>
                  </a:lnTo>
                  <a:lnTo>
                    <a:pt x="2" y="181"/>
                  </a:lnTo>
                  <a:lnTo>
                    <a:pt x="3" y="179"/>
                  </a:lnTo>
                  <a:lnTo>
                    <a:pt x="5" y="177"/>
                  </a:lnTo>
                  <a:lnTo>
                    <a:pt x="11" y="173"/>
                  </a:lnTo>
                  <a:lnTo>
                    <a:pt x="17" y="170"/>
                  </a:lnTo>
                  <a:lnTo>
                    <a:pt x="25" y="166"/>
                  </a:lnTo>
                  <a:lnTo>
                    <a:pt x="34" y="161"/>
                  </a:lnTo>
                  <a:lnTo>
                    <a:pt x="44" y="155"/>
                  </a:lnTo>
                  <a:lnTo>
                    <a:pt x="57" y="150"/>
                  </a:lnTo>
                  <a:lnTo>
                    <a:pt x="71" y="143"/>
                  </a:lnTo>
                  <a:lnTo>
                    <a:pt x="84" y="135"/>
                  </a:lnTo>
                  <a:lnTo>
                    <a:pt x="101" y="128"/>
                  </a:lnTo>
                  <a:lnTo>
                    <a:pt x="118" y="119"/>
                  </a:lnTo>
                  <a:lnTo>
                    <a:pt x="136" y="110"/>
                  </a:lnTo>
                  <a:lnTo>
                    <a:pt x="157" y="101"/>
                  </a:lnTo>
                  <a:lnTo>
                    <a:pt x="178" y="90"/>
                  </a:lnTo>
                  <a:lnTo>
                    <a:pt x="199" y="80"/>
                  </a:lnTo>
                  <a:lnTo>
                    <a:pt x="220" y="71"/>
                  </a:lnTo>
                  <a:lnTo>
                    <a:pt x="239" y="60"/>
                  </a:lnTo>
                  <a:lnTo>
                    <a:pt x="258" y="53"/>
                  </a:lnTo>
                  <a:lnTo>
                    <a:pt x="274" y="44"/>
                  </a:lnTo>
                  <a:lnTo>
                    <a:pt x="291" y="36"/>
                  </a:lnTo>
                  <a:lnTo>
                    <a:pt x="304" y="31"/>
                  </a:lnTo>
                  <a:lnTo>
                    <a:pt x="318" y="25"/>
                  </a:lnTo>
                  <a:lnTo>
                    <a:pt x="329" y="20"/>
                  </a:lnTo>
                  <a:lnTo>
                    <a:pt x="341" y="15"/>
                  </a:lnTo>
                  <a:lnTo>
                    <a:pt x="350" y="11"/>
                  </a:lnTo>
                  <a:lnTo>
                    <a:pt x="358" y="7"/>
                  </a:lnTo>
                  <a:lnTo>
                    <a:pt x="366" y="6"/>
                  </a:lnTo>
                  <a:lnTo>
                    <a:pt x="371" y="4"/>
                  </a:lnTo>
                  <a:lnTo>
                    <a:pt x="375" y="4"/>
                  </a:lnTo>
                  <a:lnTo>
                    <a:pt x="379" y="2"/>
                  </a:lnTo>
                  <a:lnTo>
                    <a:pt x="379" y="2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1"/>
            <p:cNvSpPr>
              <a:spLocks/>
            </p:cNvSpPr>
            <p:nvPr/>
          </p:nvSpPr>
          <p:spPr bwMode="auto">
            <a:xfrm>
              <a:off x="5588001" y="841375"/>
              <a:ext cx="355600" cy="249238"/>
            </a:xfrm>
            <a:custGeom>
              <a:avLst/>
              <a:gdLst>
                <a:gd name="T0" fmla="*/ 293 w 446"/>
                <a:gd name="T1" fmla="*/ 210 h 314"/>
                <a:gd name="T2" fmla="*/ 259 w 446"/>
                <a:gd name="T3" fmla="*/ 229 h 314"/>
                <a:gd name="T4" fmla="*/ 224 w 446"/>
                <a:gd name="T5" fmla="*/ 247 h 314"/>
                <a:gd name="T6" fmla="*/ 188 w 446"/>
                <a:gd name="T7" fmla="*/ 264 h 314"/>
                <a:gd name="T8" fmla="*/ 149 w 446"/>
                <a:gd name="T9" fmla="*/ 278 h 314"/>
                <a:gd name="T10" fmla="*/ 117 w 446"/>
                <a:gd name="T11" fmla="*/ 291 h 314"/>
                <a:gd name="T12" fmla="*/ 88 w 446"/>
                <a:gd name="T13" fmla="*/ 301 h 314"/>
                <a:gd name="T14" fmla="*/ 61 w 446"/>
                <a:gd name="T15" fmla="*/ 309 h 314"/>
                <a:gd name="T16" fmla="*/ 38 w 446"/>
                <a:gd name="T17" fmla="*/ 312 h 314"/>
                <a:gd name="T18" fmla="*/ 19 w 446"/>
                <a:gd name="T19" fmla="*/ 314 h 314"/>
                <a:gd name="T20" fmla="*/ 6 w 446"/>
                <a:gd name="T21" fmla="*/ 314 h 314"/>
                <a:gd name="T22" fmla="*/ 0 w 446"/>
                <a:gd name="T23" fmla="*/ 312 h 314"/>
                <a:gd name="T24" fmla="*/ 0 w 446"/>
                <a:gd name="T25" fmla="*/ 311 h 314"/>
                <a:gd name="T26" fmla="*/ 2 w 446"/>
                <a:gd name="T27" fmla="*/ 307 h 314"/>
                <a:gd name="T28" fmla="*/ 7 w 446"/>
                <a:gd name="T29" fmla="*/ 303 h 314"/>
                <a:gd name="T30" fmla="*/ 15 w 446"/>
                <a:gd name="T31" fmla="*/ 298 h 314"/>
                <a:gd name="T32" fmla="*/ 25 w 446"/>
                <a:gd name="T33" fmla="*/ 292 h 314"/>
                <a:gd name="T34" fmla="*/ 38 w 446"/>
                <a:gd name="T35" fmla="*/ 285 h 314"/>
                <a:gd name="T36" fmla="*/ 53 w 446"/>
                <a:gd name="T37" fmla="*/ 278 h 314"/>
                <a:gd name="T38" fmla="*/ 71 w 446"/>
                <a:gd name="T39" fmla="*/ 269 h 314"/>
                <a:gd name="T40" fmla="*/ 122 w 446"/>
                <a:gd name="T41" fmla="*/ 244 h 314"/>
                <a:gd name="T42" fmla="*/ 163 w 446"/>
                <a:gd name="T43" fmla="*/ 222 h 314"/>
                <a:gd name="T44" fmla="*/ 203 w 446"/>
                <a:gd name="T45" fmla="*/ 199 h 314"/>
                <a:gd name="T46" fmla="*/ 241 w 446"/>
                <a:gd name="T47" fmla="*/ 172 h 314"/>
                <a:gd name="T48" fmla="*/ 276 w 446"/>
                <a:gd name="T49" fmla="*/ 145 h 314"/>
                <a:gd name="T50" fmla="*/ 306 w 446"/>
                <a:gd name="T51" fmla="*/ 119 h 314"/>
                <a:gd name="T52" fmla="*/ 331 w 446"/>
                <a:gd name="T53" fmla="*/ 96 h 314"/>
                <a:gd name="T54" fmla="*/ 351 w 446"/>
                <a:gd name="T55" fmla="*/ 74 h 314"/>
                <a:gd name="T56" fmla="*/ 366 w 446"/>
                <a:gd name="T57" fmla="*/ 56 h 314"/>
                <a:gd name="T58" fmla="*/ 375 w 446"/>
                <a:gd name="T59" fmla="*/ 44 h 314"/>
                <a:gd name="T60" fmla="*/ 379 w 446"/>
                <a:gd name="T61" fmla="*/ 31 h 314"/>
                <a:gd name="T62" fmla="*/ 379 w 446"/>
                <a:gd name="T63" fmla="*/ 24 h 314"/>
                <a:gd name="T64" fmla="*/ 375 w 446"/>
                <a:gd name="T65" fmla="*/ 17 h 314"/>
                <a:gd name="T66" fmla="*/ 375 w 446"/>
                <a:gd name="T67" fmla="*/ 11 h 314"/>
                <a:gd name="T68" fmla="*/ 377 w 446"/>
                <a:gd name="T69" fmla="*/ 6 h 314"/>
                <a:gd name="T70" fmla="*/ 383 w 446"/>
                <a:gd name="T71" fmla="*/ 2 h 314"/>
                <a:gd name="T72" fmla="*/ 391 w 446"/>
                <a:gd name="T73" fmla="*/ 0 h 314"/>
                <a:gd name="T74" fmla="*/ 400 w 446"/>
                <a:gd name="T75" fmla="*/ 6 h 314"/>
                <a:gd name="T76" fmla="*/ 412 w 446"/>
                <a:gd name="T77" fmla="*/ 13 h 314"/>
                <a:gd name="T78" fmla="*/ 425 w 446"/>
                <a:gd name="T79" fmla="*/ 24 h 314"/>
                <a:gd name="T80" fmla="*/ 433 w 446"/>
                <a:gd name="T81" fmla="*/ 35 h 314"/>
                <a:gd name="T82" fmla="*/ 441 w 446"/>
                <a:gd name="T83" fmla="*/ 45 h 314"/>
                <a:gd name="T84" fmla="*/ 446 w 446"/>
                <a:gd name="T85" fmla="*/ 56 h 314"/>
                <a:gd name="T86" fmla="*/ 446 w 446"/>
                <a:gd name="T87" fmla="*/ 64 h 314"/>
                <a:gd name="T88" fmla="*/ 444 w 446"/>
                <a:gd name="T89" fmla="*/ 73 h 314"/>
                <a:gd name="T90" fmla="*/ 439 w 446"/>
                <a:gd name="T91" fmla="*/ 83 h 314"/>
                <a:gd name="T92" fmla="*/ 429 w 446"/>
                <a:gd name="T93" fmla="*/ 96 h 314"/>
                <a:gd name="T94" fmla="*/ 416 w 446"/>
                <a:gd name="T95" fmla="*/ 110 h 314"/>
                <a:gd name="T96" fmla="*/ 397 w 446"/>
                <a:gd name="T97" fmla="*/ 130 h 314"/>
                <a:gd name="T98" fmla="*/ 374 w 446"/>
                <a:gd name="T99" fmla="*/ 150 h 314"/>
                <a:gd name="T100" fmla="*/ 345 w 446"/>
                <a:gd name="T101" fmla="*/ 172 h 314"/>
                <a:gd name="T102" fmla="*/ 310 w 446"/>
                <a:gd name="T103" fmla="*/ 197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14">
                  <a:moveTo>
                    <a:pt x="310" y="197"/>
                  </a:moveTo>
                  <a:lnTo>
                    <a:pt x="293" y="210"/>
                  </a:lnTo>
                  <a:lnTo>
                    <a:pt x="276" y="220"/>
                  </a:lnTo>
                  <a:lnTo>
                    <a:pt x="259" y="229"/>
                  </a:lnTo>
                  <a:lnTo>
                    <a:pt x="241" y="240"/>
                  </a:lnTo>
                  <a:lnTo>
                    <a:pt x="224" y="247"/>
                  </a:lnTo>
                  <a:lnTo>
                    <a:pt x="205" y="256"/>
                  </a:lnTo>
                  <a:lnTo>
                    <a:pt x="188" y="264"/>
                  </a:lnTo>
                  <a:lnTo>
                    <a:pt x="168" y="269"/>
                  </a:lnTo>
                  <a:lnTo>
                    <a:pt x="149" y="278"/>
                  </a:lnTo>
                  <a:lnTo>
                    <a:pt x="132" y="283"/>
                  </a:lnTo>
                  <a:lnTo>
                    <a:pt x="117" y="291"/>
                  </a:lnTo>
                  <a:lnTo>
                    <a:pt x="101" y="296"/>
                  </a:lnTo>
                  <a:lnTo>
                    <a:pt x="88" y="301"/>
                  </a:lnTo>
                  <a:lnTo>
                    <a:pt x="75" y="305"/>
                  </a:lnTo>
                  <a:lnTo>
                    <a:pt x="61" y="309"/>
                  </a:lnTo>
                  <a:lnTo>
                    <a:pt x="50" y="311"/>
                  </a:lnTo>
                  <a:lnTo>
                    <a:pt x="38" y="312"/>
                  </a:lnTo>
                  <a:lnTo>
                    <a:pt x="29" y="314"/>
                  </a:lnTo>
                  <a:lnTo>
                    <a:pt x="19" y="314"/>
                  </a:lnTo>
                  <a:lnTo>
                    <a:pt x="11" y="314"/>
                  </a:lnTo>
                  <a:lnTo>
                    <a:pt x="6" y="314"/>
                  </a:lnTo>
                  <a:lnTo>
                    <a:pt x="2" y="314"/>
                  </a:lnTo>
                  <a:lnTo>
                    <a:pt x="0" y="312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309"/>
                  </a:lnTo>
                  <a:lnTo>
                    <a:pt x="2" y="307"/>
                  </a:lnTo>
                  <a:lnTo>
                    <a:pt x="4" y="305"/>
                  </a:lnTo>
                  <a:lnTo>
                    <a:pt x="7" y="303"/>
                  </a:lnTo>
                  <a:lnTo>
                    <a:pt x="11" y="301"/>
                  </a:lnTo>
                  <a:lnTo>
                    <a:pt x="15" y="298"/>
                  </a:lnTo>
                  <a:lnTo>
                    <a:pt x="19" y="296"/>
                  </a:lnTo>
                  <a:lnTo>
                    <a:pt x="25" y="292"/>
                  </a:lnTo>
                  <a:lnTo>
                    <a:pt x="30" y="289"/>
                  </a:lnTo>
                  <a:lnTo>
                    <a:pt x="38" y="285"/>
                  </a:lnTo>
                  <a:lnTo>
                    <a:pt x="46" y="282"/>
                  </a:lnTo>
                  <a:lnTo>
                    <a:pt x="53" y="278"/>
                  </a:lnTo>
                  <a:lnTo>
                    <a:pt x="61" y="274"/>
                  </a:lnTo>
                  <a:lnTo>
                    <a:pt x="71" y="269"/>
                  </a:lnTo>
                  <a:lnTo>
                    <a:pt x="82" y="265"/>
                  </a:lnTo>
                  <a:lnTo>
                    <a:pt x="122" y="244"/>
                  </a:lnTo>
                  <a:lnTo>
                    <a:pt x="144" y="233"/>
                  </a:lnTo>
                  <a:lnTo>
                    <a:pt x="163" y="222"/>
                  </a:lnTo>
                  <a:lnTo>
                    <a:pt x="184" y="210"/>
                  </a:lnTo>
                  <a:lnTo>
                    <a:pt x="203" y="199"/>
                  </a:lnTo>
                  <a:lnTo>
                    <a:pt x="222" y="186"/>
                  </a:lnTo>
                  <a:lnTo>
                    <a:pt x="241" y="172"/>
                  </a:lnTo>
                  <a:lnTo>
                    <a:pt x="259" y="159"/>
                  </a:lnTo>
                  <a:lnTo>
                    <a:pt x="276" y="145"/>
                  </a:lnTo>
                  <a:lnTo>
                    <a:pt x="293" y="132"/>
                  </a:lnTo>
                  <a:lnTo>
                    <a:pt x="306" y="119"/>
                  </a:lnTo>
                  <a:lnTo>
                    <a:pt x="320" y="107"/>
                  </a:lnTo>
                  <a:lnTo>
                    <a:pt x="331" y="96"/>
                  </a:lnTo>
                  <a:lnTo>
                    <a:pt x="343" y="85"/>
                  </a:lnTo>
                  <a:lnTo>
                    <a:pt x="351" y="74"/>
                  </a:lnTo>
                  <a:lnTo>
                    <a:pt x="358" y="65"/>
                  </a:lnTo>
                  <a:lnTo>
                    <a:pt x="366" y="56"/>
                  </a:lnTo>
                  <a:lnTo>
                    <a:pt x="372" y="49"/>
                  </a:lnTo>
                  <a:lnTo>
                    <a:pt x="375" y="44"/>
                  </a:lnTo>
                  <a:lnTo>
                    <a:pt x="377" y="36"/>
                  </a:lnTo>
                  <a:lnTo>
                    <a:pt x="379" y="31"/>
                  </a:lnTo>
                  <a:lnTo>
                    <a:pt x="379" y="27"/>
                  </a:lnTo>
                  <a:lnTo>
                    <a:pt x="379" y="24"/>
                  </a:lnTo>
                  <a:lnTo>
                    <a:pt x="377" y="20"/>
                  </a:lnTo>
                  <a:lnTo>
                    <a:pt x="375" y="17"/>
                  </a:lnTo>
                  <a:lnTo>
                    <a:pt x="375" y="13"/>
                  </a:lnTo>
                  <a:lnTo>
                    <a:pt x="375" y="11"/>
                  </a:lnTo>
                  <a:lnTo>
                    <a:pt x="377" y="9"/>
                  </a:lnTo>
                  <a:lnTo>
                    <a:pt x="377" y="6"/>
                  </a:lnTo>
                  <a:lnTo>
                    <a:pt x="379" y="4"/>
                  </a:lnTo>
                  <a:lnTo>
                    <a:pt x="383" y="2"/>
                  </a:lnTo>
                  <a:lnTo>
                    <a:pt x="387" y="0"/>
                  </a:lnTo>
                  <a:lnTo>
                    <a:pt x="391" y="0"/>
                  </a:lnTo>
                  <a:lnTo>
                    <a:pt x="395" y="2"/>
                  </a:lnTo>
                  <a:lnTo>
                    <a:pt x="400" y="6"/>
                  </a:lnTo>
                  <a:lnTo>
                    <a:pt x="406" y="8"/>
                  </a:lnTo>
                  <a:lnTo>
                    <a:pt x="412" y="13"/>
                  </a:lnTo>
                  <a:lnTo>
                    <a:pt x="418" y="17"/>
                  </a:lnTo>
                  <a:lnTo>
                    <a:pt x="425" y="24"/>
                  </a:lnTo>
                  <a:lnTo>
                    <a:pt x="429" y="29"/>
                  </a:lnTo>
                  <a:lnTo>
                    <a:pt x="433" y="35"/>
                  </a:lnTo>
                  <a:lnTo>
                    <a:pt x="437" y="40"/>
                  </a:lnTo>
                  <a:lnTo>
                    <a:pt x="441" y="45"/>
                  </a:lnTo>
                  <a:lnTo>
                    <a:pt x="443" y="51"/>
                  </a:lnTo>
                  <a:lnTo>
                    <a:pt x="446" y="56"/>
                  </a:lnTo>
                  <a:lnTo>
                    <a:pt x="446" y="60"/>
                  </a:lnTo>
                  <a:lnTo>
                    <a:pt x="446" y="64"/>
                  </a:lnTo>
                  <a:lnTo>
                    <a:pt x="446" y="69"/>
                  </a:lnTo>
                  <a:lnTo>
                    <a:pt x="444" y="73"/>
                  </a:lnTo>
                  <a:lnTo>
                    <a:pt x="443" y="78"/>
                  </a:lnTo>
                  <a:lnTo>
                    <a:pt x="439" y="83"/>
                  </a:lnTo>
                  <a:lnTo>
                    <a:pt x="435" y="89"/>
                  </a:lnTo>
                  <a:lnTo>
                    <a:pt x="429" y="96"/>
                  </a:lnTo>
                  <a:lnTo>
                    <a:pt x="423" y="103"/>
                  </a:lnTo>
                  <a:lnTo>
                    <a:pt x="416" y="110"/>
                  </a:lnTo>
                  <a:lnTo>
                    <a:pt x="406" y="119"/>
                  </a:lnTo>
                  <a:lnTo>
                    <a:pt x="397" y="130"/>
                  </a:lnTo>
                  <a:lnTo>
                    <a:pt x="385" y="139"/>
                  </a:lnTo>
                  <a:lnTo>
                    <a:pt x="374" y="150"/>
                  </a:lnTo>
                  <a:lnTo>
                    <a:pt x="360" y="161"/>
                  </a:lnTo>
                  <a:lnTo>
                    <a:pt x="345" y="172"/>
                  </a:lnTo>
                  <a:lnTo>
                    <a:pt x="328" y="184"/>
                  </a:lnTo>
                  <a:lnTo>
                    <a:pt x="310" y="197"/>
                  </a:lnTo>
                  <a:lnTo>
                    <a:pt x="310" y="197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2"/>
            <p:cNvSpPr>
              <a:spLocks/>
            </p:cNvSpPr>
            <p:nvPr/>
          </p:nvSpPr>
          <p:spPr bwMode="auto">
            <a:xfrm>
              <a:off x="5551488" y="1128713"/>
              <a:ext cx="338138" cy="85725"/>
            </a:xfrm>
            <a:custGeom>
              <a:avLst/>
              <a:gdLst>
                <a:gd name="T0" fmla="*/ 19 w 425"/>
                <a:gd name="T1" fmla="*/ 66 h 108"/>
                <a:gd name="T2" fmla="*/ 59 w 425"/>
                <a:gd name="T3" fmla="*/ 59 h 108"/>
                <a:gd name="T4" fmla="*/ 96 w 425"/>
                <a:gd name="T5" fmla="*/ 50 h 108"/>
                <a:gd name="T6" fmla="*/ 130 w 425"/>
                <a:gd name="T7" fmla="*/ 43 h 108"/>
                <a:gd name="T8" fmla="*/ 161 w 425"/>
                <a:gd name="T9" fmla="*/ 36 h 108"/>
                <a:gd name="T10" fmla="*/ 191 w 425"/>
                <a:gd name="T11" fmla="*/ 30 h 108"/>
                <a:gd name="T12" fmla="*/ 218 w 425"/>
                <a:gd name="T13" fmla="*/ 25 h 108"/>
                <a:gd name="T14" fmla="*/ 243 w 425"/>
                <a:gd name="T15" fmla="*/ 20 h 108"/>
                <a:gd name="T16" fmla="*/ 266 w 425"/>
                <a:gd name="T17" fmla="*/ 16 h 108"/>
                <a:gd name="T18" fmla="*/ 287 w 425"/>
                <a:gd name="T19" fmla="*/ 11 h 108"/>
                <a:gd name="T20" fmla="*/ 306 w 425"/>
                <a:gd name="T21" fmla="*/ 7 h 108"/>
                <a:gd name="T22" fmla="*/ 322 w 425"/>
                <a:gd name="T23" fmla="*/ 5 h 108"/>
                <a:gd name="T24" fmla="*/ 335 w 425"/>
                <a:gd name="T25" fmla="*/ 3 h 108"/>
                <a:gd name="T26" fmla="*/ 347 w 425"/>
                <a:gd name="T27" fmla="*/ 2 h 108"/>
                <a:gd name="T28" fmla="*/ 356 w 425"/>
                <a:gd name="T29" fmla="*/ 0 h 108"/>
                <a:gd name="T30" fmla="*/ 362 w 425"/>
                <a:gd name="T31" fmla="*/ 0 h 108"/>
                <a:gd name="T32" fmla="*/ 374 w 425"/>
                <a:gd name="T33" fmla="*/ 0 h 108"/>
                <a:gd name="T34" fmla="*/ 391 w 425"/>
                <a:gd name="T35" fmla="*/ 5 h 108"/>
                <a:gd name="T36" fmla="*/ 406 w 425"/>
                <a:gd name="T37" fmla="*/ 16 h 108"/>
                <a:gd name="T38" fmla="*/ 420 w 425"/>
                <a:gd name="T39" fmla="*/ 30 h 108"/>
                <a:gd name="T40" fmla="*/ 402 w 425"/>
                <a:gd name="T41" fmla="*/ 45 h 108"/>
                <a:gd name="T42" fmla="*/ 360 w 425"/>
                <a:gd name="T43" fmla="*/ 52 h 108"/>
                <a:gd name="T44" fmla="*/ 320 w 425"/>
                <a:gd name="T45" fmla="*/ 61 h 108"/>
                <a:gd name="T46" fmla="*/ 282 w 425"/>
                <a:gd name="T47" fmla="*/ 66 h 108"/>
                <a:gd name="T48" fmla="*/ 247 w 425"/>
                <a:gd name="T49" fmla="*/ 74 h 108"/>
                <a:gd name="T50" fmla="*/ 214 w 425"/>
                <a:gd name="T51" fmla="*/ 79 h 108"/>
                <a:gd name="T52" fmla="*/ 186 w 425"/>
                <a:gd name="T53" fmla="*/ 85 h 108"/>
                <a:gd name="T54" fmla="*/ 159 w 425"/>
                <a:gd name="T55" fmla="*/ 90 h 108"/>
                <a:gd name="T56" fmla="*/ 136 w 425"/>
                <a:gd name="T57" fmla="*/ 94 h 108"/>
                <a:gd name="T58" fmla="*/ 113 w 425"/>
                <a:gd name="T59" fmla="*/ 97 h 108"/>
                <a:gd name="T60" fmla="*/ 96 w 425"/>
                <a:gd name="T61" fmla="*/ 99 h 108"/>
                <a:gd name="T62" fmla="*/ 78 w 425"/>
                <a:gd name="T63" fmla="*/ 103 h 108"/>
                <a:gd name="T64" fmla="*/ 65 w 425"/>
                <a:gd name="T65" fmla="*/ 104 h 108"/>
                <a:gd name="T66" fmla="*/ 55 w 425"/>
                <a:gd name="T67" fmla="*/ 106 h 108"/>
                <a:gd name="T68" fmla="*/ 48 w 425"/>
                <a:gd name="T69" fmla="*/ 106 h 108"/>
                <a:gd name="T70" fmla="*/ 42 w 425"/>
                <a:gd name="T71" fmla="*/ 106 h 108"/>
                <a:gd name="T72" fmla="*/ 34 w 425"/>
                <a:gd name="T73" fmla="*/ 106 h 108"/>
                <a:gd name="T74" fmla="*/ 25 w 425"/>
                <a:gd name="T75" fmla="*/ 103 h 108"/>
                <a:gd name="T76" fmla="*/ 15 w 425"/>
                <a:gd name="T77" fmla="*/ 94 h 108"/>
                <a:gd name="T78" fmla="*/ 4 w 425"/>
                <a:gd name="T79" fmla="*/ 79 h 108"/>
                <a:gd name="T80" fmla="*/ 0 w 425"/>
                <a:gd name="T81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25" h="108">
                  <a:moveTo>
                    <a:pt x="0" y="72"/>
                  </a:moveTo>
                  <a:lnTo>
                    <a:pt x="19" y="66"/>
                  </a:lnTo>
                  <a:lnTo>
                    <a:pt x="40" y="63"/>
                  </a:lnTo>
                  <a:lnTo>
                    <a:pt x="59" y="59"/>
                  </a:lnTo>
                  <a:lnTo>
                    <a:pt x="76" y="54"/>
                  </a:lnTo>
                  <a:lnTo>
                    <a:pt x="96" y="50"/>
                  </a:lnTo>
                  <a:lnTo>
                    <a:pt x="113" y="47"/>
                  </a:lnTo>
                  <a:lnTo>
                    <a:pt x="130" y="43"/>
                  </a:lnTo>
                  <a:lnTo>
                    <a:pt x="145" y="39"/>
                  </a:lnTo>
                  <a:lnTo>
                    <a:pt x="161" y="36"/>
                  </a:lnTo>
                  <a:lnTo>
                    <a:pt x="176" y="34"/>
                  </a:lnTo>
                  <a:lnTo>
                    <a:pt x="191" y="30"/>
                  </a:lnTo>
                  <a:lnTo>
                    <a:pt x="205" y="27"/>
                  </a:lnTo>
                  <a:lnTo>
                    <a:pt x="218" y="25"/>
                  </a:lnTo>
                  <a:lnTo>
                    <a:pt x="232" y="21"/>
                  </a:lnTo>
                  <a:lnTo>
                    <a:pt x="243" y="20"/>
                  </a:lnTo>
                  <a:lnTo>
                    <a:pt x="257" y="18"/>
                  </a:lnTo>
                  <a:lnTo>
                    <a:pt x="266" y="16"/>
                  </a:lnTo>
                  <a:lnTo>
                    <a:pt x="278" y="12"/>
                  </a:lnTo>
                  <a:lnTo>
                    <a:pt x="287" y="11"/>
                  </a:lnTo>
                  <a:lnTo>
                    <a:pt x="297" y="9"/>
                  </a:lnTo>
                  <a:lnTo>
                    <a:pt x="306" y="7"/>
                  </a:lnTo>
                  <a:lnTo>
                    <a:pt x="314" y="7"/>
                  </a:lnTo>
                  <a:lnTo>
                    <a:pt x="322" y="5"/>
                  </a:lnTo>
                  <a:lnTo>
                    <a:pt x="329" y="3"/>
                  </a:lnTo>
                  <a:lnTo>
                    <a:pt x="335" y="3"/>
                  </a:lnTo>
                  <a:lnTo>
                    <a:pt x="341" y="2"/>
                  </a:lnTo>
                  <a:lnTo>
                    <a:pt x="347" y="2"/>
                  </a:lnTo>
                  <a:lnTo>
                    <a:pt x="352" y="0"/>
                  </a:lnTo>
                  <a:lnTo>
                    <a:pt x="356" y="0"/>
                  </a:lnTo>
                  <a:lnTo>
                    <a:pt x="360" y="0"/>
                  </a:lnTo>
                  <a:lnTo>
                    <a:pt x="362" y="0"/>
                  </a:lnTo>
                  <a:lnTo>
                    <a:pt x="366" y="0"/>
                  </a:lnTo>
                  <a:lnTo>
                    <a:pt x="374" y="0"/>
                  </a:lnTo>
                  <a:lnTo>
                    <a:pt x="381" y="2"/>
                  </a:lnTo>
                  <a:lnTo>
                    <a:pt x="391" y="5"/>
                  </a:lnTo>
                  <a:lnTo>
                    <a:pt x="398" y="11"/>
                  </a:lnTo>
                  <a:lnTo>
                    <a:pt x="406" y="16"/>
                  </a:lnTo>
                  <a:lnTo>
                    <a:pt x="412" y="23"/>
                  </a:lnTo>
                  <a:lnTo>
                    <a:pt x="420" y="30"/>
                  </a:lnTo>
                  <a:lnTo>
                    <a:pt x="425" y="39"/>
                  </a:lnTo>
                  <a:lnTo>
                    <a:pt x="402" y="45"/>
                  </a:lnTo>
                  <a:lnTo>
                    <a:pt x="381" y="48"/>
                  </a:lnTo>
                  <a:lnTo>
                    <a:pt x="360" y="52"/>
                  </a:lnTo>
                  <a:lnTo>
                    <a:pt x="339" y="56"/>
                  </a:lnTo>
                  <a:lnTo>
                    <a:pt x="320" y="61"/>
                  </a:lnTo>
                  <a:lnTo>
                    <a:pt x="301" y="65"/>
                  </a:lnTo>
                  <a:lnTo>
                    <a:pt x="282" y="66"/>
                  </a:lnTo>
                  <a:lnTo>
                    <a:pt x="264" y="70"/>
                  </a:lnTo>
                  <a:lnTo>
                    <a:pt x="247" y="74"/>
                  </a:lnTo>
                  <a:lnTo>
                    <a:pt x="232" y="77"/>
                  </a:lnTo>
                  <a:lnTo>
                    <a:pt x="214" y="79"/>
                  </a:lnTo>
                  <a:lnTo>
                    <a:pt x="201" y="83"/>
                  </a:lnTo>
                  <a:lnTo>
                    <a:pt x="186" y="85"/>
                  </a:lnTo>
                  <a:lnTo>
                    <a:pt x="172" y="86"/>
                  </a:lnTo>
                  <a:lnTo>
                    <a:pt x="159" y="90"/>
                  </a:lnTo>
                  <a:lnTo>
                    <a:pt x="147" y="92"/>
                  </a:lnTo>
                  <a:lnTo>
                    <a:pt x="136" y="94"/>
                  </a:lnTo>
                  <a:lnTo>
                    <a:pt x="124" y="95"/>
                  </a:lnTo>
                  <a:lnTo>
                    <a:pt x="113" y="97"/>
                  </a:lnTo>
                  <a:lnTo>
                    <a:pt x="103" y="99"/>
                  </a:lnTo>
                  <a:lnTo>
                    <a:pt x="96" y="99"/>
                  </a:lnTo>
                  <a:lnTo>
                    <a:pt x="86" y="101"/>
                  </a:lnTo>
                  <a:lnTo>
                    <a:pt x="78" y="103"/>
                  </a:lnTo>
                  <a:lnTo>
                    <a:pt x="73" y="103"/>
                  </a:lnTo>
                  <a:lnTo>
                    <a:pt x="65" y="104"/>
                  </a:lnTo>
                  <a:lnTo>
                    <a:pt x="61" y="104"/>
                  </a:lnTo>
                  <a:lnTo>
                    <a:pt x="55" y="106"/>
                  </a:lnTo>
                  <a:lnTo>
                    <a:pt x="52" y="106"/>
                  </a:lnTo>
                  <a:lnTo>
                    <a:pt x="48" y="106"/>
                  </a:lnTo>
                  <a:lnTo>
                    <a:pt x="44" y="106"/>
                  </a:lnTo>
                  <a:lnTo>
                    <a:pt x="42" y="106"/>
                  </a:lnTo>
                  <a:lnTo>
                    <a:pt x="40" y="108"/>
                  </a:lnTo>
                  <a:lnTo>
                    <a:pt x="34" y="106"/>
                  </a:lnTo>
                  <a:lnTo>
                    <a:pt x="30" y="104"/>
                  </a:lnTo>
                  <a:lnTo>
                    <a:pt x="25" y="103"/>
                  </a:lnTo>
                  <a:lnTo>
                    <a:pt x="19" y="99"/>
                  </a:lnTo>
                  <a:lnTo>
                    <a:pt x="15" y="94"/>
                  </a:lnTo>
                  <a:lnTo>
                    <a:pt x="9" y="88"/>
                  </a:lnTo>
                  <a:lnTo>
                    <a:pt x="4" y="79"/>
                  </a:lnTo>
                  <a:lnTo>
                    <a:pt x="0" y="72"/>
                  </a:lnTo>
                  <a:lnTo>
                    <a:pt x="0" y="72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3"/>
            <p:cNvSpPr>
              <a:spLocks/>
            </p:cNvSpPr>
            <p:nvPr/>
          </p:nvSpPr>
          <p:spPr bwMode="auto">
            <a:xfrm>
              <a:off x="5432426" y="1193800"/>
              <a:ext cx="263525" cy="339725"/>
            </a:xfrm>
            <a:custGeom>
              <a:avLst/>
              <a:gdLst>
                <a:gd name="T0" fmla="*/ 227 w 334"/>
                <a:gd name="T1" fmla="*/ 155 h 429"/>
                <a:gd name="T2" fmla="*/ 238 w 334"/>
                <a:gd name="T3" fmla="*/ 128 h 429"/>
                <a:gd name="T4" fmla="*/ 248 w 334"/>
                <a:gd name="T5" fmla="*/ 103 h 429"/>
                <a:gd name="T6" fmla="*/ 257 w 334"/>
                <a:gd name="T7" fmla="*/ 81 h 429"/>
                <a:gd name="T8" fmla="*/ 265 w 334"/>
                <a:gd name="T9" fmla="*/ 59 h 429"/>
                <a:gd name="T10" fmla="*/ 269 w 334"/>
                <a:gd name="T11" fmla="*/ 40 h 429"/>
                <a:gd name="T12" fmla="*/ 273 w 334"/>
                <a:gd name="T13" fmla="*/ 23 h 429"/>
                <a:gd name="T14" fmla="*/ 274 w 334"/>
                <a:gd name="T15" fmla="*/ 7 h 429"/>
                <a:gd name="T16" fmla="*/ 282 w 334"/>
                <a:gd name="T17" fmla="*/ 7 h 429"/>
                <a:gd name="T18" fmla="*/ 296 w 334"/>
                <a:gd name="T19" fmla="*/ 22 h 429"/>
                <a:gd name="T20" fmla="*/ 307 w 334"/>
                <a:gd name="T21" fmla="*/ 34 h 429"/>
                <a:gd name="T22" fmla="*/ 317 w 334"/>
                <a:gd name="T23" fmla="*/ 45 h 429"/>
                <a:gd name="T24" fmla="*/ 326 w 334"/>
                <a:gd name="T25" fmla="*/ 59 h 429"/>
                <a:gd name="T26" fmla="*/ 334 w 334"/>
                <a:gd name="T27" fmla="*/ 72 h 429"/>
                <a:gd name="T28" fmla="*/ 334 w 334"/>
                <a:gd name="T29" fmla="*/ 85 h 429"/>
                <a:gd name="T30" fmla="*/ 328 w 334"/>
                <a:gd name="T31" fmla="*/ 101 h 429"/>
                <a:gd name="T32" fmla="*/ 317 w 334"/>
                <a:gd name="T33" fmla="*/ 126 h 429"/>
                <a:gd name="T34" fmla="*/ 309 w 334"/>
                <a:gd name="T35" fmla="*/ 141 h 429"/>
                <a:gd name="T36" fmla="*/ 299 w 334"/>
                <a:gd name="T37" fmla="*/ 157 h 429"/>
                <a:gd name="T38" fmla="*/ 288 w 334"/>
                <a:gd name="T39" fmla="*/ 175 h 429"/>
                <a:gd name="T40" fmla="*/ 265 w 334"/>
                <a:gd name="T41" fmla="*/ 214 h 429"/>
                <a:gd name="T42" fmla="*/ 240 w 334"/>
                <a:gd name="T43" fmla="*/ 249 h 429"/>
                <a:gd name="T44" fmla="*/ 217 w 334"/>
                <a:gd name="T45" fmla="*/ 281 h 429"/>
                <a:gd name="T46" fmla="*/ 192 w 334"/>
                <a:gd name="T47" fmla="*/ 308 h 429"/>
                <a:gd name="T48" fmla="*/ 165 w 334"/>
                <a:gd name="T49" fmla="*/ 335 h 429"/>
                <a:gd name="T50" fmla="*/ 135 w 334"/>
                <a:gd name="T51" fmla="*/ 359 h 429"/>
                <a:gd name="T52" fmla="*/ 104 w 334"/>
                <a:gd name="T53" fmla="*/ 380 h 429"/>
                <a:gd name="T54" fmla="*/ 66 w 334"/>
                <a:gd name="T55" fmla="*/ 406 h 429"/>
                <a:gd name="T56" fmla="*/ 50 w 334"/>
                <a:gd name="T57" fmla="*/ 413 h 429"/>
                <a:gd name="T58" fmla="*/ 37 w 334"/>
                <a:gd name="T59" fmla="*/ 420 h 429"/>
                <a:gd name="T60" fmla="*/ 27 w 334"/>
                <a:gd name="T61" fmla="*/ 424 h 429"/>
                <a:gd name="T62" fmla="*/ 18 w 334"/>
                <a:gd name="T63" fmla="*/ 427 h 429"/>
                <a:gd name="T64" fmla="*/ 8 w 334"/>
                <a:gd name="T65" fmla="*/ 429 h 429"/>
                <a:gd name="T66" fmla="*/ 0 w 334"/>
                <a:gd name="T67" fmla="*/ 427 h 429"/>
                <a:gd name="T68" fmla="*/ 0 w 334"/>
                <a:gd name="T69" fmla="*/ 424 h 429"/>
                <a:gd name="T70" fmla="*/ 2 w 334"/>
                <a:gd name="T71" fmla="*/ 418 h 429"/>
                <a:gd name="T72" fmla="*/ 8 w 334"/>
                <a:gd name="T73" fmla="*/ 413 h 429"/>
                <a:gd name="T74" fmla="*/ 16 w 334"/>
                <a:gd name="T75" fmla="*/ 404 h 429"/>
                <a:gd name="T76" fmla="*/ 27 w 334"/>
                <a:gd name="T77" fmla="*/ 393 h 429"/>
                <a:gd name="T78" fmla="*/ 41 w 334"/>
                <a:gd name="T79" fmla="*/ 379 h 429"/>
                <a:gd name="T80" fmla="*/ 58 w 334"/>
                <a:gd name="T81" fmla="*/ 362 h 429"/>
                <a:gd name="T82" fmla="*/ 79 w 334"/>
                <a:gd name="T83" fmla="*/ 344 h 429"/>
                <a:gd name="T84" fmla="*/ 119 w 334"/>
                <a:gd name="T85" fmla="*/ 308 h 429"/>
                <a:gd name="T86" fmla="*/ 158 w 334"/>
                <a:gd name="T87" fmla="*/ 267 h 429"/>
                <a:gd name="T88" fmla="*/ 190 w 334"/>
                <a:gd name="T89" fmla="*/ 222 h 429"/>
                <a:gd name="T90" fmla="*/ 221 w 334"/>
                <a:gd name="T91" fmla="*/ 16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34" h="429">
                  <a:moveTo>
                    <a:pt x="221" y="169"/>
                  </a:moveTo>
                  <a:lnTo>
                    <a:pt x="227" y="155"/>
                  </a:lnTo>
                  <a:lnTo>
                    <a:pt x="232" y="142"/>
                  </a:lnTo>
                  <a:lnTo>
                    <a:pt x="238" y="128"/>
                  </a:lnTo>
                  <a:lnTo>
                    <a:pt x="244" y="115"/>
                  </a:lnTo>
                  <a:lnTo>
                    <a:pt x="248" y="103"/>
                  </a:lnTo>
                  <a:lnTo>
                    <a:pt x="253" y="92"/>
                  </a:lnTo>
                  <a:lnTo>
                    <a:pt x="257" y="81"/>
                  </a:lnTo>
                  <a:lnTo>
                    <a:pt x="261" y="70"/>
                  </a:lnTo>
                  <a:lnTo>
                    <a:pt x="265" y="59"/>
                  </a:lnTo>
                  <a:lnTo>
                    <a:pt x="267" y="49"/>
                  </a:lnTo>
                  <a:lnTo>
                    <a:pt x="269" y="40"/>
                  </a:lnTo>
                  <a:lnTo>
                    <a:pt x="271" y="31"/>
                  </a:lnTo>
                  <a:lnTo>
                    <a:pt x="273" y="23"/>
                  </a:lnTo>
                  <a:lnTo>
                    <a:pt x="274" y="14"/>
                  </a:lnTo>
                  <a:lnTo>
                    <a:pt x="274" y="7"/>
                  </a:lnTo>
                  <a:lnTo>
                    <a:pt x="274" y="0"/>
                  </a:lnTo>
                  <a:lnTo>
                    <a:pt x="282" y="7"/>
                  </a:lnTo>
                  <a:lnTo>
                    <a:pt x="290" y="14"/>
                  </a:lnTo>
                  <a:lnTo>
                    <a:pt x="296" y="22"/>
                  </a:lnTo>
                  <a:lnTo>
                    <a:pt x="301" y="29"/>
                  </a:lnTo>
                  <a:lnTo>
                    <a:pt x="307" y="34"/>
                  </a:lnTo>
                  <a:lnTo>
                    <a:pt x="311" y="40"/>
                  </a:lnTo>
                  <a:lnTo>
                    <a:pt x="317" y="45"/>
                  </a:lnTo>
                  <a:lnTo>
                    <a:pt x="320" y="50"/>
                  </a:lnTo>
                  <a:lnTo>
                    <a:pt x="326" y="59"/>
                  </a:lnTo>
                  <a:lnTo>
                    <a:pt x="330" y="67"/>
                  </a:lnTo>
                  <a:lnTo>
                    <a:pt x="334" y="72"/>
                  </a:lnTo>
                  <a:lnTo>
                    <a:pt x="334" y="77"/>
                  </a:lnTo>
                  <a:lnTo>
                    <a:pt x="334" y="85"/>
                  </a:lnTo>
                  <a:lnTo>
                    <a:pt x="332" y="92"/>
                  </a:lnTo>
                  <a:lnTo>
                    <a:pt x="328" y="101"/>
                  </a:lnTo>
                  <a:lnTo>
                    <a:pt x="322" y="113"/>
                  </a:lnTo>
                  <a:lnTo>
                    <a:pt x="317" y="126"/>
                  </a:lnTo>
                  <a:lnTo>
                    <a:pt x="313" y="133"/>
                  </a:lnTo>
                  <a:lnTo>
                    <a:pt x="309" y="141"/>
                  </a:lnTo>
                  <a:lnTo>
                    <a:pt x="305" y="148"/>
                  </a:lnTo>
                  <a:lnTo>
                    <a:pt x="299" y="157"/>
                  </a:lnTo>
                  <a:lnTo>
                    <a:pt x="294" y="166"/>
                  </a:lnTo>
                  <a:lnTo>
                    <a:pt x="288" y="175"/>
                  </a:lnTo>
                  <a:lnTo>
                    <a:pt x="276" y="196"/>
                  </a:lnTo>
                  <a:lnTo>
                    <a:pt x="265" y="214"/>
                  </a:lnTo>
                  <a:lnTo>
                    <a:pt x="253" y="232"/>
                  </a:lnTo>
                  <a:lnTo>
                    <a:pt x="240" y="249"/>
                  </a:lnTo>
                  <a:lnTo>
                    <a:pt x="228" y="265"/>
                  </a:lnTo>
                  <a:lnTo>
                    <a:pt x="217" y="281"/>
                  </a:lnTo>
                  <a:lnTo>
                    <a:pt x="204" y="294"/>
                  </a:lnTo>
                  <a:lnTo>
                    <a:pt x="192" y="308"/>
                  </a:lnTo>
                  <a:lnTo>
                    <a:pt x="179" y="323"/>
                  </a:lnTo>
                  <a:lnTo>
                    <a:pt x="165" y="335"/>
                  </a:lnTo>
                  <a:lnTo>
                    <a:pt x="150" y="346"/>
                  </a:lnTo>
                  <a:lnTo>
                    <a:pt x="135" y="359"/>
                  </a:lnTo>
                  <a:lnTo>
                    <a:pt x="119" y="369"/>
                  </a:lnTo>
                  <a:lnTo>
                    <a:pt x="104" y="380"/>
                  </a:lnTo>
                  <a:lnTo>
                    <a:pt x="73" y="402"/>
                  </a:lnTo>
                  <a:lnTo>
                    <a:pt x="66" y="406"/>
                  </a:lnTo>
                  <a:lnTo>
                    <a:pt x="58" y="409"/>
                  </a:lnTo>
                  <a:lnTo>
                    <a:pt x="50" y="413"/>
                  </a:lnTo>
                  <a:lnTo>
                    <a:pt x="44" y="416"/>
                  </a:lnTo>
                  <a:lnTo>
                    <a:pt x="37" y="420"/>
                  </a:lnTo>
                  <a:lnTo>
                    <a:pt x="31" y="422"/>
                  </a:lnTo>
                  <a:lnTo>
                    <a:pt x="27" y="424"/>
                  </a:lnTo>
                  <a:lnTo>
                    <a:pt x="21" y="425"/>
                  </a:lnTo>
                  <a:lnTo>
                    <a:pt x="18" y="427"/>
                  </a:lnTo>
                  <a:lnTo>
                    <a:pt x="14" y="427"/>
                  </a:lnTo>
                  <a:lnTo>
                    <a:pt x="8" y="429"/>
                  </a:lnTo>
                  <a:lnTo>
                    <a:pt x="2" y="429"/>
                  </a:lnTo>
                  <a:lnTo>
                    <a:pt x="0" y="427"/>
                  </a:lnTo>
                  <a:lnTo>
                    <a:pt x="0" y="425"/>
                  </a:lnTo>
                  <a:lnTo>
                    <a:pt x="0" y="424"/>
                  </a:lnTo>
                  <a:lnTo>
                    <a:pt x="0" y="422"/>
                  </a:lnTo>
                  <a:lnTo>
                    <a:pt x="2" y="418"/>
                  </a:lnTo>
                  <a:lnTo>
                    <a:pt x="4" y="416"/>
                  </a:lnTo>
                  <a:lnTo>
                    <a:pt x="8" y="413"/>
                  </a:lnTo>
                  <a:lnTo>
                    <a:pt x="12" y="407"/>
                  </a:lnTo>
                  <a:lnTo>
                    <a:pt x="16" y="404"/>
                  </a:lnTo>
                  <a:lnTo>
                    <a:pt x="21" y="398"/>
                  </a:lnTo>
                  <a:lnTo>
                    <a:pt x="27" y="393"/>
                  </a:lnTo>
                  <a:lnTo>
                    <a:pt x="33" y="386"/>
                  </a:lnTo>
                  <a:lnTo>
                    <a:pt x="41" y="379"/>
                  </a:lnTo>
                  <a:lnTo>
                    <a:pt x="48" y="371"/>
                  </a:lnTo>
                  <a:lnTo>
                    <a:pt x="58" y="362"/>
                  </a:lnTo>
                  <a:lnTo>
                    <a:pt x="67" y="353"/>
                  </a:lnTo>
                  <a:lnTo>
                    <a:pt x="79" y="344"/>
                  </a:lnTo>
                  <a:lnTo>
                    <a:pt x="100" y="326"/>
                  </a:lnTo>
                  <a:lnTo>
                    <a:pt x="119" y="308"/>
                  </a:lnTo>
                  <a:lnTo>
                    <a:pt x="140" y="288"/>
                  </a:lnTo>
                  <a:lnTo>
                    <a:pt x="158" y="267"/>
                  </a:lnTo>
                  <a:lnTo>
                    <a:pt x="175" y="245"/>
                  </a:lnTo>
                  <a:lnTo>
                    <a:pt x="190" y="222"/>
                  </a:lnTo>
                  <a:lnTo>
                    <a:pt x="205" y="196"/>
                  </a:lnTo>
                  <a:lnTo>
                    <a:pt x="221" y="169"/>
                  </a:lnTo>
                  <a:lnTo>
                    <a:pt x="221" y="169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4"/>
            <p:cNvSpPr>
              <a:spLocks/>
            </p:cNvSpPr>
            <p:nvPr/>
          </p:nvSpPr>
          <p:spPr bwMode="auto">
            <a:xfrm>
              <a:off x="5754688" y="1173163"/>
              <a:ext cx="323850" cy="373063"/>
            </a:xfrm>
            <a:custGeom>
              <a:avLst/>
              <a:gdLst>
                <a:gd name="T0" fmla="*/ 193 w 408"/>
                <a:gd name="T1" fmla="*/ 468 h 468"/>
                <a:gd name="T2" fmla="*/ 128 w 408"/>
                <a:gd name="T3" fmla="*/ 461 h 468"/>
                <a:gd name="T4" fmla="*/ 84 w 408"/>
                <a:gd name="T5" fmla="*/ 441 h 468"/>
                <a:gd name="T6" fmla="*/ 51 w 408"/>
                <a:gd name="T7" fmla="*/ 411 h 468"/>
                <a:gd name="T8" fmla="*/ 27 w 408"/>
                <a:gd name="T9" fmla="*/ 371 h 468"/>
                <a:gd name="T10" fmla="*/ 15 w 408"/>
                <a:gd name="T11" fmla="*/ 328 h 468"/>
                <a:gd name="T12" fmla="*/ 13 w 408"/>
                <a:gd name="T13" fmla="*/ 315 h 468"/>
                <a:gd name="T14" fmla="*/ 11 w 408"/>
                <a:gd name="T15" fmla="*/ 294 h 468"/>
                <a:gd name="T16" fmla="*/ 9 w 408"/>
                <a:gd name="T17" fmla="*/ 263 h 468"/>
                <a:gd name="T18" fmla="*/ 7 w 408"/>
                <a:gd name="T19" fmla="*/ 225 h 468"/>
                <a:gd name="T20" fmla="*/ 5 w 408"/>
                <a:gd name="T21" fmla="*/ 180 h 468"/>
                <a:gd name="T22" fmla="*/ 4 w 408"/>
                <a:gd name="T23" fmla="*/ 128 h 468"/>
                <a:gd name="T24" fmla="*/ 2 w 408"/>
                <a:gd name="T25" fmla="*/ 68 h 468"/>
                <a:gd name="T26" fmla="*/ 0 w 408"/>
                <a:gd name="T27" fmla="*/ 0 h 468"/>
                <a:gd name="T28" fmla="*/ 30 w 408"/>
                <a:gd name="T29" fmla="*/ 30 h 468"/>
                <a:gd name="T30" fmla="*/ 51 w 408"/>
                <a:gd name="T31" fmla="*/ 54 h 468"/>
                <a:gd name="T32" fmla="*/ 65 w 408"/>
                <a:gd name="T33" fmla="*/ 72 h 468"/>
                <a:gd name="T34" fmla="*/ 69 w 408"/>
                <a:gd name="T35" fmla="*/ 83 h 468"/>
                <a:gd name="T36" fmla="*/ 67 w 408"/>
                <a:gd name="T37" fmla="*/ 110 h 468"/>
                <a:gd name="T38" fmla="*/ 59 w 408"/>
                <a:gd name="T39" fmla="*/ 155 h 468"/>
                <a:gd name="T40" fmla="*/ 53 w 408"/>
                <a:gd name="T41" fmla="*/ 212 h 468"/>
                <a:gd name="T42" fmla="*/ 55 w 408"/>
                <a:gd name="T43" fmla="*/ 277 h 468"/>
                <a:gd name="T44" fmla="*/ 61 w 408"/>
                <a:gd name="T45" fmla="*/ 312 h 468"/>
                <a:gd name="T46" fmla="*/ 80 w 408"/>
                <a:gd name="T47" fmla="*/ 351 h 468"/>
                <a:gd name="T48" fmla="*/ 120 w 408"/>
                <a:gd name="T49" fmla="*/ 380 h 468"/>
                <a:gd name="T50" fmla="*/ 168 w 408"/>
                <a:gd name="T51" fmla="*/ 391 h 468"/>
                <a:gd name="T52" fmla="*/ 226 w 408"/>
                <a:gd name="T53" fmla="*/ 387 h 468"/>
                <a:gd name="T54" fmla="*/ 274 w 408"/>
                <a:gd name="T55" fmla="*/ 378 h 468"/>
                <a:gd name="T56" fmla="*/ 301 w 408"/>
                <a:gd name="T57" fmla="*/ 362 h 468"/>
                <a:gd name="T58" fmla="*/ 314 w 408"/>
                <a:gd name="T59" fmla="*/ 348 h 468"/>
                <a:gd name="T60" fmla="*/ 324 w 408"/>
                <a:gd name="T61" fmla="*/ 322 h 468"/>
                <a:gd name="T62" fmla="*/ 333 w 408"/>
                <a:gd name="T63" fmla="*/ 288 h 468"/>
                <a:gd name="T64" fmla="*/ 341 w 408"/>
                <a:gd name="T65" fmla="*/ 247 h 468"/>
                <a:gd name="T66" fmla="*/ 347 w 408"/>
                <a:gd name="T67" fmla="*/ 211 h 468"/>
                <a:gd name="T68" fmla="*/ 354 w 408"/>
                <a:gd name="T69" fmla="*/ 187 h 468"/>
                <a:gd name="T70" fmla="*/ 358 w 408"/>
                <a:gd name="T71" fmla="*/ 175 h 468"/>
                <a:gd name="T72" fmla="*/ 362 w 408"/>
                <a:gd name="T73" fmla="*/ 176 h 468"/>
                <a:gd name="T74" fmla="*/ 366 w 408"/>
                <a:gd name="T75" fmla="*/ 185 h 468"/>
                <a:gd name="T76" fmla="*/ 370 w 408"/>
                <a:gd name="T77" fmla="*/ 203 h 468"/>
                <a:gd name="T78" fmla="*/ 375 w 408"/>
                <a:gd name="T79" fmla="*/ 230 h 468"/>
                <a:gd name="T80" fmla="*/ 381 w 408"/>
                <a:gd name="T81" fmla="*/ 266 h 468"/>
                <a:gd name="T82" fmla="*/ 385 w 408"/>
                <a:gd name="T83" fmla="*/ 303 h 468"/>
                <a:gd name="T84" fmla="*/ 391 w 408"/>
                <a:gd name="T85" fmla="*/ 330 h 468"/>
                <a:gd name="T86" fmla="*/ 400 w 408"/>
                <a:gd name="T87" fmla="*/ 353 h 468"/>
                <a:gd name="T88" fmla="*/ 408 w 408"/>
                <a:gd name="T89" fmla="*/ 376 h 468"/>
                <a:gd name="T90" fmla="*/ 398 w 408"/>
                <a:gd name="T91" fmla="*/ 400 h 468"/>
                <a:gd name="T92" fmla="*/ 370 w 408"/>
                <a:gd name="T93" fmla="*/ 427 h 468"/>
                <a:gd name="T94" fmla="*/ 329 w 408"/>
                <a:gd name="T95" fmla="*/ 450 h 468"/>
                <a:gd name="T96" fmla="*/ 281 w 408"/>
                <a:gd name="T97" fmla="*/ 461 h 468"/>
                <a:gd name="T98" fmla="*/ 237 w 408"/>
                <a:gd name="T99" fmla="*/ 467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08" h="468">
                  <a:moveTo>
                    <a:pt x="237" y="467"/>
                  </a:moveTo>
                  <a:lnTo>
                    <a:pt x="222" y="468"/>
                  </a:lnTo>
                  <a:lnTo>
                    <a:pt x="209" y="468"/>
                  </a:lnTo>
                  <a:lnTo>
                    <a:pt x="193" y="468"/>
                  </a:lnTo>
                  <a:lnTo>
                    <a:pt x="180" y="468"/>
                  </a:lnTo>
                  <a:lnTo>
                    <a:pt x="166" y="467"/>
                  </a:lnTo>
                  <a:lnTo>
                    <a:pt x="153" y="467"/>
                  </a:lnTo>
                  <a:lnTo>
                    <a:pt x="128" y="461"/>
                  </a:lnTo>
                  <a:lnTo>
                    <a:pt x="117" y="458"/>
                  </a:lnTo>
                  <a:lnTo>
                    <a:pt x="105" y="454"/>
                  </a:lnTo>
                  <a:lnTo>
                    <a:pt x="94" y="449"/>
                  </a:lnTo>
                  <a:lnTo>
                    <a:pt x="84" y="441"/>
                  </a:lnTo>
                  <a:lnTo>
                    <a:pt x="74" y="436"/>
                  </a:lnTo>
                  <a:lnTo>
                    <a:pt x="67" y="429"/>
                  </a:lnTo>
                  <a:lnTo>
                    <a:pt x="57" y="420"/>
                  </a:lnTo>
                  <a:lnTo>
                    <a:pt x="51" y="411"/>
                  </a:lnTo>
                  <a:lnTo>
                    <a:pt x="42" y="402"/>
                  </a:lnTo>
                  <a:lnTo>
                    <a:pt x="36" y="391"/>
                  </a:lnTo>
                  <a:lnTo>
                    <a:pt x="30" y="382"/>
                  </a:lnTo>
                  <a:lnTo>
                    <a:pt x="27" y="371"/>
                  </a:lnTo>
                  <a:lnTo>
                    <a:pt x="21" y="362"/>
                  </a:lnTo>
                  <a:lnTo>
                    <a:pt x="19" y="351"/>
                  </a:lnTo>
                  <a:lnTo>
                    <a:pt x="17" y="340"/>
                  </a:lnTo>
                  <a:lnTo>
                    <a:pt x="15" y="328"/>
                  </a:lnTo>
                  <a:lnTo>
                    <a:pt x="13" y="326"/>
                  </a:lnTo>
                  <a:lnTo>
                    <a:pt x="13" y="322"/>
                  </a:lnTo>
                  <a:lnTo>
                    <a:pt x="13" y="319"/>
                  </a:lnTo>
                  <a:lnTo>
                    <a:pt x="13" y="315"/>
                  </a:lnTo>
                  <a:lnTo>
                    <a:pt x="11" y="310"/>
                  </a:lnTo>
                  <a:lnTo>
                    <a:pt x="11" y="304"/>
                  </a:lnTo>
                  <a:lnTo>
                    <a:pt x="11" y="299"/>
                  </a:lnTo>
                  <a:lnTo>
                    <a:pt x="11" y="294"/>
                  </a:lnTo>
                  <a:lnTo>
                    <a:pt x="9" y="286"/>
                  </a:lnTo>
                  <a:lnTo>
                    <a:pt x="9" y="279"/>
                  </a:lnTo>
                  <a:lnTo>
                    <a:pt x="9" y="272"/>
                  </a:lnTo>
                  <a:lnTo>
                    <a:pt x="9" y="263"/>
                  </a:lnTo>
                  <a:lnTo>
                    <a:pt x="9" y="254"/>
                  </a:lnTo>
                  <a:lnTo>
                    <a:pt x="7" y="245"/>
                  </a:lnTo>
                  <a:lnTo>
                    <a:pt x="7" y="236"/>
                  </a:lnTo>
                  <a:lnTo>
                    <a:pt x="7" y="225"/>
                  </a:lnTo>
                  <a:lnTo>
                    <a:pt x="7" y="214"/>
                  </a:lnTo>
                  <a:lnTo>
                    <a:pt x="5" y="203"/>
                  </a:lnTo>
                  <a:lnTo>
                    <a:pt x="5" y="193"/>
                  </a:lnTo>
                  <a:lnTo>
                    <a:pt x="5" y="180"/>
                  </a:lnTo>
                  <a:lnTo>
                    <a:pt x="5" y="167"/>
                  </a:lnTo>
                  <a:lnTo>
                    <a:pt x="5" y="155"/>
                  </a:lnTo>
                  <a:lnTo>
                    <a:pt x="4" y="142"/>
                  </a:lnTo>
                  <a:lnTo>
                    <a:pt x="4" y="128"/>
                  </a:lnTo>
                  <a:lnTo>
                    <a:pt x="4" y="113"/>
                  </a:lnTo>
                  <a:lnTo>
                    <a:pt x="4" y="99"/>
                  </a:lnTo>
                  <a:lnTo>
                    <a:pt x="2" y="83"/>
                  </a:lnTo>
                  <a:lnTo>
                    <a:pt x="2" y="68"/>
                  </a:lnTo>
                  <a:lnTo>
                    <a:pt x="2" y="52"/>
                  </a:lnTo>
                  <a:lnTo>
                    <a:pt x="2" y="34"/>
                  </a:lnTo>
                  <a:lnTo>
                    <a:pt x="0" y="18"/>
                  </a:lnTo>
                  <a:lnTo>
                    <a:pt x="0" y="0"/>
                  </a:lnTo>
                  <a:lnTo>
                    <a:pt x="9" y="9"/>
                  </a:lnTo>
                  <a:lnTo>
                    <a:pt x="17" y="16"/>
                  </a:lnTo>
                  <a:lnTo>
                    <a:pt x="23" y="23"/>
                  </a:lnTo>
                  <a:lnTo>
                    <a:pt x="30" y="30"/>
                  </a:lnTo>
                  <a:lnTo>
                    <a:pt x="36" y="38"/>
                  </a:lnTo>
                  <a:lnTo>
                    <a:pt x="42" y="43"/>
                  </a:lnTo>
                  <a:lnTo>
                    <a:pt x="48" y="48"/>
                  </a:lnTo>
                  <a:lnTo>
                    <a:pt x="51" y="54"/>
                  </a:lnTo>
                  <a:lnTo>
                    <a:pt x="55" y="59"/>
                  </a:lnTo>
                  <a:lnTo>
                    <a:pt x="59" y="63"/>
                  </a:lnTo>
                  <a:lnTo>
                    <a:pt x="63" y="68"/>
                  </a:lnTo>
                  <a:lnTo>
                    <a:pt x="65" y="72"/>
                  </a:lnTo>
                  <a:lnTo>
                    <a:pt x="67" y="74"/>
                  </a:lnTo>
                  <a:lnTo>
                    <a:pt x="69" y="77"/>
                  </a:lnTo>
                  <a:lnTo>
                    <a:pt x="69" y="79"/>
                  </a:lnTo>
                  <a:lnTo>
                    <a:pt x="69" y="83"/>
                  </a:lnTo>
                  <a:lnTo>
                    <a:pt x="69" y="88"/>
                  </a:lnTo>
                  <a:lnTo>
                    <a:pt x="69" y="95"/>
                  </a:lnTo>
                  <a:lnTo>
                    <a:pt x="67" y="102"/>
                  </a:lnTo>
                  <a:lnTo>
                    <a:pt x="67" y="110"/>
                  </a:lnTo>
                  <a:lnTo>
                    <a:pt x="65" y="119"/>
                  </a:lnTo>
                  <a:lnTo>
                    <a:pt x="63" y="129"/>
                  </a:lnTo>
                  <a:lnTo>
                    <a:pt x="61" y="140"/>
                  </a:lnTo>
                  <a:lnTo>
                    <a:pt x="59" y="155"/>
                  </a:lnTo>
                  <a:lnTo>
                    <a:pt x="57" y="167"/>
                  </a:lnTo>
                  <a:lnTo>
                    <a:pt x="55" y="182"/>
                  </a:lnTo>
                  <a:lnTo>
                    <a:pt x="53" y="196"/>
                  </a:lnTo>
                  <a:lnTo>
                    <a:pt x="53" y="212"/>
                  </a:lnTo>
                  <a:lnTo>
                    <a:pt x="51" y="227"/>
                  </a:lnTo>
                  <a:lnTo>
                    <a:pt x="53" y="243"/>
                  </a:lnTo>
                  <a:lnTo>
                    <a:pt x="53" y="259"/>
                  </a:lnTo>
                  <a:lnTo>
                    <a:pt x="55" y="277"/>
                  </a:lnTo>
                  <a:lnTo>
                    <a:pt x="55" y="286"/>
                  </a:lnTo>
                  <a:lnTo>
                    <a:pt x="57" y="295"/>
                  </a:lnTo>
                  <a:lnTo>
                    <a:pt x="59" y="304"/>
                  </a:lnTo>
                  <a:lnTo>
                    <a:pt x="61" y="312"/>
                  </a:lnTo>
                  <a:lnTo>
                    <a:pt x="63" y="319"/>
                  </a:lnTo>
                  <a:lnTo>
                    <a:pt x="67" y="326"/>
                  </a:lnTo>
                  <a:lnTo>
                    <a:pt x="73" y="339"/>
                  </a:lnTo>
                  <a:lnTo>
                    <a:pt x="80" y="351"/>
                  </a:lnTo>
                  <a:lnTo>
                    <a:pt x="88" y="360"/>
                  </a:lnTo>
                  <a:lnTo>
                    <a:pt x="99" y="367"/>
                  </a:lnTo>
                  <a:lnTo>
                    <a:pt x="111" y="375"/>
                  </a:lnTo>
                  <a:lnTo>
                    <a:pt x="120" y="380"/>
                  </a:lnTo>
                  <a:lnTo>
                    <a:pt x="132" y="384"/>
                  </a:lnTo>
                  <a:lnTo>
                    <a:pt x="143" y="387"/>
                  </a:lnTo>
                  <a:lnTo>
                    <a:pt x="155" y="391"/>
                  </a:lnTo>
                  <a:lnTo>
                    <a:pt x="168" y="391"/>
                  </a:lnTo>
                  <a:lnTo>
                    <a:pt x="182" y="393"/>
                  </a:lnTo>
                  <a:lnTo>
                    <a:pt x="195" y="391"/>
                  </a:lnTo>
                  <a:lnTo>
                    <a:pt x="211" y="391"/>
                  </a:lnTo>
                  <a:lnTo>
                    <a:pt x="226" y="387"/>
                  </a:lnTo>
                  <a:lnTo>
                    <a:pt x="239" y="385"/>
                  </a:lnTo>
                  <a:lnTo>
                    <a:pt x="251" y="384"/>
                  </a:lnTo>
                  <a:lnTo>
                    <a:pt x="262" y="382"/>
                  </a:lnTo>
                  <a:lnTo>
                    <a:pt x="274" y="378"/>
                  </a:lnTo>
                  <a:lnTo>
                    <a:pt x="281" y="375"/>
                  </a:lnTo>
                  <a:lnTo>
                    <a:pt x="291" y="369"/>
                  </a:lnTo>
                  <a:lnTo>
                    <a:pt x="297" y="364"/>
                  </a:lnTo>
                  <a:lnTo>
                    <a:pt x="301" y="362"/>
                  </a:lnTo>
                  <a:lnTo>
                    <a:pt x="304" y="358"/>
                  </a:lnTo>
                  <a:lnTo>
                    <a:pt x="308" y="357"/>
                  </a:lnTo>
                  <a:lnTo>
                    <a:pt x="310" y="351"/>
                  </a:lnTo>
                  <a:lnTo>
                    <a:pt x="314" y="348"/>
                  </a:lnTo>
                  <a:lnTo>
                    <a:pt x="316" y="342"/>
                  </a:lnTo>
                  <a:lnTo>
                    <a:pt x="320" y="337"/>
                  </a:lnTo>
                  <a:lnTo>
                    <a:pt x="322" y="330"/>
                  </a:lnTo>
                  <a:lnTo>
                    <a:pt x="324" y="322"/>
                  </a:lnTo>
                  <a:lnTo>
                    <a:pt x="327" y="315"/>
                  </a:lnTo>
                  <a:lnTo>
                    <a:pt x="329" y="306"/>
                  </a:lnTo>
                  <a:lnTo>
                    <a:pt x="331" y="297"/>
                  </a:lnTo>
                  <a:lnTo>
                    <a:pt x="333" y="288"/>
                  </a:lnTo>
                  <a:lnTo>
                    <a:pt x="335" y="279"/>
                  </a:lnTo>
                  <a:lnTo>
                    <a:pt x="337" y="268"/>
                  </a:lnTo>
                  <a:lnTo>
                    <a:pt x="339" y="256"/>
                  </a:lnTo>
                  <a:lnTo>
                    <a:pt x="341" y="247"/>
                  </a:lnTo>
                  <a:lnTo>
                    <a:pt x="343" y="236"/>
                  </a:lnTo>
                  <a:lnTo>
                    <a:pt x="345" y="227"/>
                  </a:lnTo>
                  <a:lnTo>
                    <a:pt x="345" y="220"/>
                  </a:lnTo>
                  <a:lnTo>
                    <a:pt x="347" y="211"/>
                  </a:lnTo>
                  <a:lnTo>
                    <a:pt x="349" y="205"/>
                  </a:lnTo>
                  <a:lnTo>
                    <a:pt x="350" y="198"/>
                  </a:lnTo>
                  <a:lnTo>
                    <a:pt x="352" y="193"/>
                  </a:lnTo>
                  <a:lnTo>
                    <a:pt x="354" y="187"/>
                  </a:lnTo>
                  <a:lnTo>
                    <a:pt x="354" y="184"/>
                  </a:lnTo>
                  <a:lnTo>
                    <a:pt x="356" y="180"/>
                  </a:lnTo>
                  <a:lnTo>
                    <a:pt x="358" y="176"/>
                  </a:lnTo>
                  <a:lnTo>
                    <a:pt x="358" y="175"/>
                  </a:lnTo>
                  <a:lnTo>
                    <a:pt x="360" y="175"/>
                  </a:lnTo>
                  <a:lnTo>
                    <a:pt x="360" y="175"/>
                  </a:lnTo>
                  <a:lnTo>
                    <a:pt x="362" y="175"/>
                  </a:lnTo>
                  <a:lnTo>
                    <a:pt x="362" y="176"/>
                  </a:lnTo>
                  <a:lnTo>
                    <a:pt x="364" y="178"/>
                  </a:lnTo>
                  <a:lnTo>
                    <a:pt x="364" y="180"/>
                  </a:lnTo>
                  <a:lnTo>
                    <a:pt x="366" y="182"/>
                  </a:lnTo>
                  <a:lnTo>
                    <a:pt x="366" y="185"/>
                  </a:lnTo>
                  <a:lnTo>
                    <a:pt x="368" y="189"/>
                  </a:lnTo>
                  <a:lnTo>
                    <a:pt x="368" y="193"/>
                  </a:lnTo>
                  <a:lnTo>
                    <a:pt x="370" y="198"/>
                  </a:lnTo>
                  <a:lnTo>
                    <a:pt x="370" y="203"/>
                  </a:lnTo>
                  <a:lnTo>
                    <a:pt x="372" y="209"/>
                  </a:lnTo>
                  <a:lnTo>
                    <a:pt x="373" y="216"/>
                  </a:lnTo>
                  <a:lnTo>
                    <a:pt x="373" y="223"/>
                  </a:lnTo>
                  <a:lnTo>
                    <a:pt x="375" y="230"/>
                  </a:lnTo>
                  <a:lnTo>
                    <a:pt x="377" y="238"/>
                  </a:lnTo>
                  <a:lnTo>
                    <a:pt x="379" y="247"/>
                  </a:lnTo>
                  <a:lnTo>
                    <a:pt x="379" y="256"/>
                  </a:lnTo>
                  <a:lnTo>
                    <a:pt x="381" y="266"/>
                  </a:lnTo>
                  <a:lnTo>
                    <a:pt x="381" y="277"/>
                  </a:lnTo>
                  <a:lnTo>
                    <a:pt x="383" y="286"/>
                  </a:lnTo>
                  <a:lnTo>
                    <a:pt x="385" y="294"/>
                  </a:lnTo>
                  <a:lnTo>
                    <a:pt x="385" y="303"/>
                  </a:lnTo>
                  <a:lnTo>
                    <a:pt x="387" y="310"/>
                  </a:lnTo>
                  <a:lnTo>
                    <a:pt x="389" y="317"/>
                  </a:lnTo>
                  <a:lnTo>
                    <a:pt x="389" y="322"/>
                  </a:lnTo>
                  <a:lnTo>
                    <a:pt x="391" y="330"/>
                  </a:lnTo>
                  <a:lnTo>
                    <a:pt x="393" y="335"/>
                  </a:lnTo>
                  <a:lnTo>
                    <a:pt x="395" y="340"/>
                  </a:lnTo>
                  <a:lnTo>
                    <a:pt x="396" y="344"/>
                  </a:lnTo>
                  <a:lnTo>
                    <a:pt x="400" y="353"/>
                  </a:lnTo>
                  <a:lnTo>
                    <a:pt x="402" y="358"/>
                  </a:lnTo>
                  <a:lnTo>
                    <a:pt x="406" y="366"/>
                  </a:lnTo>
                  <a:lnTo>
                    <a:pt x="408" y="371"/>
                  </a:lnTo>
                  <a:lnTo>
                    <a:pt x="408" y="376"/>
                  </a:lnTo>
                  <a:lnTo>
                    <a:pt x="406" y="382"/>
                  </a:lnTo>
                  <a:lnTo>
                    <a:pt x="404" y="387"/>
                  </a:lnTo>
                  <a:lnTo>
                    <a:pt x="402" y="394"/>
                  </a:lnTo>
                  <a:lnTo>
                    <a:pt x="398" y="400"/>
                  </a:lnTo>
                  <a:lnTo>
                    <a:pt x="395" y="405"/>
                  </a:lnTo>
                  <a:lnTo>
                    <a:pt x="389" y="411"/>
                  </a:lnTo>
                  <a:lnTo>
                    <a:pt x="383" y="416"/>
                  </a:lnTo>
                  <a:lnTo>
                    <a:pt x="370" y="427"/>
                  </a:lnTo>
                  <a:lnTo>
                    <a:pt x="354" y="436"/>
                  </a:lnTo>
                  <a:lnTo>
                    <a:pt x="347" y="441"/>
                  </a:lnTo>
                  <a:lnTo>
                    <a:pt x="339" y="447"/>
                  </a:lnTo>
                  <a:lnTo>
                    <a:pt x="329" y="450"/>
                  </a:lnTo>
                  <a:lnTo>
                    <a:pt x="320" y="454"/>
                  </a:lnTo>
                  <a:lnTo>
                    <a:pt x="308" y="456"/>
                  </a:lnTo>
                  <a:lnTo>
                    <a:pt x="295" y="459"/>
                  </a:lnTo>
                  <a:lnTo>
                    <a:pt x="281" y="461"/>
                  </a:lnTo>
                  <a:lnTo>
                    <a:pt x="268" y="463"/>
                  </a:lnTo>
                  <a:lnTo>
                    <a:pt x="253" y="465"/>
                  </a:lnTo>
                  <a:lnTo>
                    <a:pt x="237" y="467"/>
                  </a:lnTo>
                  <a:lnTo>
                    <a:pt x="237" y="467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5"/>
            <p:cNvSpPr>
              <a:spLocks/>
            </p:cNvSpPr>
            <p:nvPr/>
          </p:nvSpPr>
          <p:spPr bwMode="auto">
            <a:xfrm>
              <a:off x="5583238" y="654050"/>
              <a:ext cx="460375" cy="479425"/>
            </a:xfrm>
            <a:custGeom>
              <a:avLst/>
              <a:gdLst>
                <a:gd name="T0" fmla="*/ 337 w 581"/>
                <a:gd name="T1" fmla="*/ 521 h 604"/>
                <a:gd name="T2" fmla="*/ 263 w 581"/>
                <a:gd name="T3" fmla="*/ 446 h 604"/>
                <a:gd name="T4" fmla="*/ 196 w 581"/>
                <a:gd name="T5" fmla="*/ 357 h 604"/>
                <a:gd name="T6" fmla="*/ 148 w 581"/>
                <a:gd name="T7" fmla="*/ 276 h 604"/>
                <a:gd name="T8" fmla="*/ 88 w 581"/>
                <a:gd name="T9" fmla="*/ 153 h 604"/>
                <a:gd name="T10" fmla="*/ 56 w 581"/>
                <a:gd name="T11" fmla="*/ 83 h 604"/>
                <a:gd name="T12" fmla="*/ 40 w 581"/>
                <a:gd name="T13" fmla="*/ 58 h 604"/>
                <a:gd name="T14" fmla="*/ 27 w 581"/>
                <a:gd name="T15" fmla="*/ 42 h 604"/>
                <a:gd name="T16" fmla="*/ 15 w 581"/>
                <a:gd name="T17" fmla="*/ 33 h 604"/>
                <a:gd name="T18" fmla="*/ 2 w 581"/>
                <a:gd name="T19" fmla="*/ 25 h 604"/>
                <a:gd name="T20" fmla="*/ 2 w 581"/>
                <a:gd name="T21" fmla="*/ 13 h 604"/>
                <a:gd name="T22" fmla="*/ 17 w 581"/>
                <a:gd name="T23" fmla="*/ 2 h 604"/>
                <a:gd name="T24" fmla="*/ 52 w 581"/>
                <a:gd name="T25" fmla="*/ 2 h 604"/>
                <a:gd name="T26" fmla="*/ 86 w 581"/>
                <a:gd name="T27" fmla="*/ 9 h 604"/>
                <a:gd name="T28" fmla="*/ 104 w 581"/>
                <a:gd name="T29" fmla="*/ 18 h 604"/>
                <a:gd name="T30" fmla="*/ 109 w 581"/>
                <a:gd name="T31" fmla="*/ 29 h 604"/>
                <a:gd name="T32" fmla="*/ 111 w 581"/>
                <a:gd name="T33" fmla="*/ 49 h 604"/>
                <a:gd name="T34" fmla="*/ 115 w 581"/>
                <a:gd name="T35" fmla="*/ 65 h 604"/>
                <a:gd name="T36" fmla="*/ 125 w 581"/>
                <a:gd name="T37" fmla="*/ 92 h 604"/>
                <a:gd name="T38" fmla="*/ 142 w 581"/>
                <a:gd name="T39" fmla="*/ 128 h 604"/>
                <a:gd name="T40" fmla="*/ 163 w 581"/>
                <a:gd name="T41" fmla="*/ 177 h 604"/>
                <a:gd name="T42" fmla="*/ 217 w 581"/>
                <a:gd name="T43" fmla="*/ 280 h 604"/>
                <a:gd name="T44" fmla="*/ 286 w 581"/>
                <a:gd name="T45" fmla="*/ 372 h 604"/>
                <a:gd name="T46" fmla="*/ 322 w 581"/>
                <a:gd name="T47" fmla="*/ 415 h 604"/>
                <a:gd name="T48" fmla="*/ 359 w 581"/>
                <a:gd name="T49" fmla="*/ 449 h 604"/>
                <a:gd name="T50" fmla="*/ 391 w 581"/>
                <a:gd name="T51" fmla="*/ 474 h 604"/>
                <a:gd name="T52" fmla="*/ 424 w 581"/>
                <a:gd name="T53" fmla="*/ 491 h 604"/>
                <a:gd name="T54" fmla="*/ 472 w 581"/>
                <a:gd name="T55" fmla="*/ 509 h 604"/>
                <a:gd name="T56" fmla="*/ 493 w 581"/>
                <a:gd name="T57" fmla="*/ 510 h 604"/>
                <a:gd name="T58" fmla="*/ 498 w 581"/>
                <a:gd name="T59" fmla="*/ 498 h 604"/>
                <a:gd name="T60" fmla="*/ 504 w 581"/>
                <a:gd name="T61" fmla="*/ 480 h 604"/>
                <a:gd name="T62" fmla="*/ 512 w 581"/>
                <a:gd name="T63" fmla="*/ 455 h 604"/>
                <a:gd name="T64" fmla="*/ 516 w 581"/>
                <a:gd name="T65" fmla="*/ 424 h 604"/>
                <a:gd name="T66" fmla="*/ 521 w 581"/>
                <a:gd name="T67" fmla="*/ 400 h 604"/>
                <a:gd name="T68" fmla="*/ 527 w 581"/>
                <a:gd name="T69" fmla="*/ 386 h 604"/>
                <a:gd name="T70" fmla="*/ 531 w 581"/>
                <a:gd name="T71" fmla="*/ 379 h 604"/>
                <a:gd name="T72" fmla="*/ 537 w 581"/>
                <a:gd name="T73" fmla="*/ 384 h 604"/>
                <a:gd name="T74" fmla="*/ 546 w 581"/>
                <a:gd name="T75" fmla="*/ 417 h 604"/>
                <a:gd name="T76" fmla="*/ 552 w 581"/>
                <a:gd name="T77" fmla="*/ 444 h 604"/>
                <a:gd name="T78" fmla="*/ 558 w 581"/>
                <a:gd name="T79" fmla="*/ 503 h 604"/>
                <a:gd name="T80" fmla="*/ 569 w 581"/>
                <a:gd name="T81" fmla="*/ 547 h 604"/>
                <a:gd name="T82" fmla="*/ 579 w 581"/>
                <a:gd name="T83" fmla="*/ 577 h 604"/>
                <a:gd name="T84" fmla="*/ 579 w 581"/>
                <a:gd name="T85" fmla="*/ 593 h 604"/>
                <a:gd name="T86" fmla="*/ 564 w 581"/>
                <a:gd name="T87" fmla="*/ 601 h 604"/>
                <a:gd name="T88" fmla="*/ 533 w 581"/>
                <a:gd name="T89" fmla="*/ 604 h 604"/>
                <a:gd name="T90" fmla="*/ 508 w 581"/>
                <a:gd name="T91" fmla="*/ 604 h 604"/>
                <a:gd name="T92" fmla="*/ 460 w 581"/>
                <a:gd name="T93" fmla="*/ 590 h 604"/>
                <a:gd name="T94" fmla="*/ 401 w 581"/>
                <a:gd name="T95" fmla="*/ 563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81" h="604">
                  <a:moveTo>
                    <a:pt x="401" y="563"/>
                  </a:moveTo>
                  <a:lnTo>
                    <a:pt x="378" y="550"/>
                  </a:lnTo>
                  <a:lnTo>
                    <a:pt x="357" y="536"/>
                  </a:lnTo>
                  <a:lnTo>
                    <a:pt x="337" y="521"/>
                  </a:lnTo>
                  <a:lnTo>
                    <a:pt x="316" y="505"/>
                  </a:lnTo>
                  <a:lnTo>
                    <a:pt x="299" y="487"/>
                  </a:lnTo>
                  <a:lnTo>
                    <a:pt x="280" y="467"/>
                  </a:lnTo>
                  <a:lnTo>
                    <a:pt x="263" y="446"/>
                  </a:lnTo>
                  <a:lnTo>
                    <a:pt x="245" y="424"/>
                  </a:lnTo>
                  <a:lnTo>
                    <a:pt x="226" y="400"/>
                  </a:lnTo>
                  <a:lnTo>
                    <a:pt x="211" y="379"/>
                  </a:lnTo>
                  <a:lnTo>
                    <a:pt x="196" y="357"/>
                  </a:lnTo>
                  <a:lnTo>
                    <a:pt x="182" y="336"/>
                  </a:lnTo>
                  <a:lnTo>
                    <a:pt x="169" y="316"/>
                  </a:lnTo>
                  <a:lnTo>
                    <a:pt x="159" y="296"/>
                  </a:lnTo>
                  <a:lnTo>
                    <a:pt x="148" y="276"/>
                  </a:lnTo>
                  <a:lnTo>
                    <a:pt x="140" y="260"/>
                  </a:lnTo>
                  <a:lnTo>
                    <a:pt x="123" y="224"/>
                  </a:lnTo>
                  <a:lnTo>
                    <a:pt x="106" y="190"/>
                  </a:lnTo>
                  <a:lnTo>
                    <a:pt x="88" y="153"/>
                  </a:lnTo>
                  <a:lnTo>
                    <a:pt x="79" y="134"/>
                  </a:lnTo>
                  <a:lnTo>
                    <a:pt x="71" y="116"/>
                  </a:lnTo>
                  <a:lnTo>
                    <a:pt x="63" y="99"/>
                  </a:lnTo>
                  <a:lnTo>
                    <a:pt x="56" y="83"/>
                  </a:lnTo>
                  <a:lnTo>
                    <a:pt x="52" y="76"/>
                  </a:lnTo>
                  <a:lnTo>
                    <a:pt x="48" y="71"/>
                  </a:lnTo>
                  <a:lnTo>
                    <a:pt x="44" y="63"/>
                  </a:lnTo>
                  <a:lnTo>
                    <a:pt x="40" y="58"/>
                  </a:lnTo>
                  <a:lnTo>
                    <a:pt x="37" y="54"/>
                  </a:lnTo>
                  <a:lnTo>
                    <a:pt x="33" y="49"/>
                  </a:lnTo>
                  <a:lnTo>
                    <a:pt x="31" y="45"/>
                  </a:lnTo>
                  <a:lnTo>
                    <a:pt x="27" y="42"/>
                  </a:lnTo>
                  <a:lnTo>
                    <a:pt x="25" y="38"/>
                  </a:lnTo>
                  <a:lnTo>
                    <a:pt x="21" y="36"/>
                  </a:lnTo>
                  <a:lnTo>
                    <a:pt x="19" y="35"/>
                  </a:lnTo>
                  <a:lnTo>
                    <a:pt x="15" y="33"/>
                  </a:lnTo>
                  <a:lnTo>
                    <a:pt x="12" y="31"/>
                  </a:lnTo>
                  <a:lnTo>
                    <a:pt x="8" y="29"/>
                  </a:lnTo>
                  <a:lnTo>
                    <a:pt x="4" y="27"/>
                  </a:lnTo>
                  <a:lnTo>
                    <a:pt x="2" y="25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2" y="13"/>
                  </a:lnTo>
                  <a:lnTo>
                    <a:pt x="4" y="9"/>
                  </a:lnTo>
                  <a:lnTo>
                    <a:pt x="8" y="6"/>
                  </a:lnTo>
                  <a:lnTo>
                    <a:pt x="12" y="4"/>
                  </a:lnTo>
                  <a:lnTo>
                    <a:pt x="17" y="2"/>
                  </a:lnTo>
                  <a:lnTo>
                    <a:pt x="23" y="0"/>
                  </a:lnTo>
                  <a:lnTo>
                    <a:pt x="33" y="0"/>
                  </a:lnTo>
                  <a:lnTo>
                    <a:pt x="42" y="0"/>
                  </a:lnTo>
                  <a:lnTo>
                    <a:pt x="52" y="2"/>
                  </a:lnTo>
                  <a:lnTo>
                    <a:pt x="63" y="4"/>
                  </a:lnTo>
                  <a:lnTo>
                    <a:pt x="71" y="6"/>
                  </a:lnTo>
                  <a:lnTo>
                    <a:pt x="79" y="7"/>
                  </a:lnTo>
                  <a:lnTo>
                    <a:pt x="86" y="9"/>
                  </a:lnTo>
                  <a:lnTo>
                    <a:pt x="92" y="11"/>
                  </a:lnTo>
                  <a:lnTo>
                    <a:pt x="98" y="13"/>
                  </a:lnTo>
                  <a:lnTo>
                    <a:pt x="100" y="16"/>
                  </a:lnTo>
                  <a:lnTo>
                    <a:pt x="104" y="18"/>
                  </a:lnTo>
                  <a:lnTo>
                    <a:pt x="106" y="20"/>
                  </a:lnTo>
                  <a:lnTo>
                    <a:pt x="106" y="22"/>
                  </a:lnTo>
                  <a:lnTo>
                    <a:pt x="107" y="25"/>
                  </a:lnTo>
                  <a:lnTo>
                    <a:pt x="109" y="29"/>
                  </a:lnTo>
                  <a:lnTo>
                    <a:pt x="111" y="33"/>
                  </a:lnTo>
                  <a:lnTo>
                    <a:pt x="111" y="38"/>
                  </a:lnTo>
                  <a:lnTo>
                    <a:pt x="111" y="44"/>
                  </a:lnTo>
                  <a:lnTo>
                    <a:pt x="111" y="49"/>
                  </a:lnTo>
                  <a:lnTo>
                    <a:pt x="113" y="53"/>
                  </a:lnTo>
                  <a:lnTo>
                    <a:pt x="113" y="56"/>
                  </a:lnTo>
                  <a:lnTo>
                    <a:pt x="113" y="60"/>
                  </a:lnTo>
                  <a:lnTo>
                    <a:pt x="115" y="65"/>
                  </a:lnTo>
                  <a:lnTo>
                    <a:pt x="117" y="71"/>
                  </a:lnTo>
                  <a:lnTo>
                    <a:pt x="119" y="76"/>
                  </a:lnTo>
                  <a:lnTo>
                    <a:pt x="123" y="83"/>
                  </a:lnTo>
                  <a:lnTo>
                    <a:pt x="125" y="92"/>
                  </a:lnTo>
                  <a:lnTo>
                    <a:pt x="129" y="99"/>
                  </a:lnTo>
                  <a:lnTo>
                    <a:pt x="132" y="108"/>
                  </a:lnTo>
                  <a:lnTo>
                    <a:pt x="136" y="117"/>
                  </a:lnTo>
                  <a:lnTo>
                    <a:pt x="142" y="128"/>
                  </a:lnTo>
                  <a:lnTo>
                    <a:pt x="146" y="139"/>
                  </a:lnTo>
                  <a:lnTo>
                    <a:pt x="152" y="152"/>
                  </a:lnTo>
                  <a:lnTo>
                    <a:pt x="157" y="164"/>
                  </a:lnTo>
                  <a:lnTo>
                    <a:pt x="163" y="177"/>
                  </a:lnTo>
                  <a:lnTo>
                    <a:pt x="175" y="204"/>
                  </a:lnTo>
                  <a:lnTo>
                    <a:pt x="188" y="229"/>
                  </a:lnTo>
                  <a:lnTo>
                    <a:pt x="201" y="256"/>
                  </a:lnTo>
                  <a:lnTo>
                    <a:pt x="217" y="280"/>
                  </a:lnTo>
                  <a:lnTo>
                    <a:pt x="234" y="305"/>
                  </a:lnTo>
                  <a:lnTo>
                    <a:pt x="249" y="328"/>
                  </a:lnTo>
                  <a:lnTo>
                    <a:pt x="268" y="350"/>
                  </a:lnTo>
                  <a:lnTo>
                    <a:pt x="286" y="372"/>
                  </a:lnTo>
                  <a:lnTo>
                    <a:pt x="295" y="384"/>
                  </a:lnTo>
                  <a:lnTo>
                    <a:pt x="305" y="395"/>
                  </a:lnTo>
                  <a:lnTo>
                    <a:pt x="314" y="404"/>
                  </a:lnTo>
                  <a:lnTo>
                    <a:pt x="322" y="415"/>
                  </a:lnTo>
                  <a:lnTo>
                    <a:pt x="332" y="424"/>
                  </a:lnTo>
                  <a:lnTo>
                    <a:pt x="341" y="433"/>
                  </a:lnTo>
                  <a:lnTo>
                    <a:pt x="349" y="440"/>
                  </a:lnTo>
                  <a:lnTo>
                    <a:pt x="359" y="449"/>
                  </a:lnTo>
                  <a:lnTo>
                    <a:pt x="366" y="456"/>
                  </a:lnTo>
                  <a:lnTo>
                    <a:pt x="374" y="462"/>
                  </a:lnTo>
                  <a:lnTo>
                    <a:pt x="383" y="469"/>
                  </a:lnTo>
                  <a:lnTo>
                    <a:pt x="391" y="474"/>
                  </a:lnTo>
                  <a:lnTo>
                    <a:pt x="399" y="478"/>
                  </a:lnTo>
                  <a:lnTo>
                    <a:pt x="408" y="483"/>
                  </a:lnTo>
                  <a:lnTo>
                    <a:pt x="416" y="487"/>
                  </a:lnTo>
                  <a:lnTo>
                    <a:pt x="424" y="491"/>
                  </a:lnTo>
                  <a:lnTo>
                    <a:pt x="437" y="496"/>
                  </a:lnTo>
                  <a:lnTo>
                    <a:pt x="451" y="501"/>
                  </a:lnTo>
                  <a:lnTo>
                    <a:pt x="462" y="505"/>
                  </a:lnTo>
                  <a:lnTo>
                    <a:pt x="472" y="509"/>
                  </a:lnTo>
                  <a:lnTo>
                    <a:pt x="479" y="510"/>
                  </a:lnTo>
                  <a:lnTo>
                    <a:pt x="485" y="512"/>
                  </a:lnTo>
                  <a:lnTo>
                    <a:pt x="489" y="512"/>
                  </a:lnTo>
                  <a:lnTo>
                    <a:pt x="493" y="510"/>
                  </a:lnTo>
                  <a:lnTo>
                    <a:pt x="495" y="509"/>
                  </a:lnTo>
                  <a:lnTo>
                    <a:pt x="497" y="503"/>
                  </a:lnTo>
                  <a:lnTo>
                    <a:pt x="497" y="501"/>
                  </a:lnTo>
                  <a:lnTo>
                    <a:pt x="498" y="498"/>
                  </a:lnTo>
                  <a:lnTo>
                    <a:pt x="500" y="494"/>
                  </a:lnTo>
                  <a:lnTo>
                    <a:pt x="502" y="491"/>
                  </a:lnTo>
                  <a:lnTo>
                    <a:pt x="502" y="485"/>
                  </a:lnTo>
                  <a:lnTo>
                    <a:pt x="504" y="480"/>
                  </a:lnTo>
                  <a:lnTo>
                    <a:pt x="506" y="474"/>
                  </a:lnTo>
                  <a:lnTo>
                    <a:pt x="508" y="469"/>
                  </a:lnTo>
                  <a:lnTo>
                    <a:pt x="510" y="462"/>
                  </a:lnTo>
                  <a:lnTo>
                    <a:pt x="512" y="455"/>
                  </a:lnTo>
                  <a:lnTo>
                    <a:pt x="514" y="447"/>
                  </a:lnTo>
                  <a:lnTo>
                    <a:pt x="514" y="438"/>
                  </a:lnTo>
                  <a:lnTo>
                    <a:pt x="516" y="431"/>
                  </a:lnTo>
                  <a:lnTo>
                    <a:pt x="516" y="424"/>
                  </a:lnTo>
                  <a:lnTo>
                    <a:pt x="518" y="419"/>
                  </a:lnTo>
                  <a:lnTo>
                    <a:pt x="520" y="411"/>
                  </a:lnTo>
                  <a:lnTo>
                    <a:pt x="520" y="406"/>
                  </a:lnTo>
                  <a:lnTo>
                    <a:pt x="521" y="400"/>
                  </a:lnTo>
                  <a:lnTo>
                    <a:pt x="523" y="397"/>
                  </a:lnTo>
                  <a:lnTo>
                    <a:pt x="523" y="393"/>
                  </a:lnTo>
                  <a:lnTo>
                    <a:pt x="525" y="390"/>
                  </a:lnTo>
                  <a:lnTo>
                    <a:pt x="527" y="386"/>
                  </a:lnTo>
                  <a:lnTo>
                    <a:pt x="527" y="382"/>
                  </a:lnTo>
                  <a:lnTo>
                    <a:pt x="529" y="381"/>
                  </a:lnTo>
                  <a:lnTo>
                    <a:pt x="529" y="379"/>
                  </a:lnTo>
                  <a:lnTo>
                    <a:pt x="531" y="379"/>
                  </a:lnTo>
                  <a:lnTo>
                    <a:pt x="531" y="377"/>
                  </a:lnTo>
                  <a:lnTo>
                    <a:pt x="533" y="377"/>
                  </a:lnTo>
                  <a:lnTo>
                    <a:pt x="535" y="381"/>
                  </a:lnTo>
                  <a:lnTo>
                    <a:pt x="537" y="384"/>
                  </a:lnTo>
                  <a:lnTo>
                    <a:pt x="539" y="390"/>
                  </a:lnTo>
                  <a:lnTo>
                    <a:pt x="543" y="397"/>
                  </a:lnTo>
                  <a:lnTo>
                    <a:pt x="544" y="406"/>
                  </a:lnTo>
                  <a:lnTo>
                    <a:pt x="546" y="417"/>
                  </a:lnTo>
                  <a:lnTo>
                    <a:pt x="548" y="424"/>
                  </a:lnTo>
                  <a:lnTo>
                    <a:pt x="550" y="429"/>
                  </a:lnTo>
                  <a:lnTo>
                    <a:pt x="550" y="437"/>
                  </a:lnTo>
                  <a:lnTo>
                    <a:pt x="552" y="444"/>
                  </a:lnTo>
                  <a:lnTo>
                    <a:pt x="552" y="460"/>
                  </a:lnTo>
                  <a:lnTo>
                    <a:pt x="554" y="476"/>
                  </a:lnTo>
                  <a:lnTo>
                    <a:pt x="556" y="491"/>
                  </a:lnTo>
                  <a:lnTo>
                    <a:pt x="558" y="503"/>
                  </a:lnTo>
                  <a:lnTo>
                    <a:pt x="562" y="516"/>
                  </a:lnTo>
                  <a:lnTo>
                    <a:pt x="564" y="527"/>
                  </a:lnTo>
                  <a:lnTo>
                    <a:pt x="566" y="537"/>
                  </a:lnTo>
                  <a:lnTo>
                    <a:pt x="569" y="547"/>
                  </a:lnTo>
                  <a:lnTo>
                    <a:pt x="573" y="556"/>
                  </a:lnTo>
                  <a:lnTo>
                    <a:pt x="575" y="565"/>
                  </a:lnTo>
                  <a:lnTo>
                    <a:pt x="577" y="572"/>
                  </a:lnTo>
                  <a:lnTo>
                    <a:pt x="579" y="577"/>
                  </a:lnTo>
                  <a:lnTo>
                    <a:pt x="581" y="583"/>
                  </a:lnTo>
                  <a:lnTo>
                    <a:pt x="581" y="588"/>
                  </a:lnTo>
                  <a:lnTo>
                    <a:pt x="581" y="590"/>
                  </a:lnTo>
                  <a:lnTo>
                    <a:pt x="579" y="593"/>
                  </a:lnTo>
                  <a:lnTo>
                    <a:pt x="577" y="595"/>
                  </a:lnTo>
                  <a:lnTo>
                    <a:pt x="573" y="597"/>
                  </a:lnTo>
                  <a:lnTo>
                    <a:pt x="569" y="599"/>
                  </a:lnTo>
                  <a:lnTo>
                    <a:pt x="564" y="601"/>
                  </a:lnTo>
                  <a:lnTo>
                    <a:pt x="558" y="601"/>
                  </a:lnTo>
                  <a:lnTo>
                    <a:pt x="550" y="602"/>
                  </a:lnTo>
                  <a:lnTo>
                    <a:pt x="543" y="602"/>
                  </a:lnTo>
                  <a:lnTo>
                    <a:pt x="533" y="604"/>
                  </a:lnTo>
                  <a:lnTo>
                    <a:pt x="527" y="604"/>
                  </a:lnTo>
                  <a:lnTo>
                    <a:pt x="521" y="604"/>
                  </a:lnTo>
                  <a:lnTo>
                    <a:pt x="516" y="604"/>
                  </a:lnTo>
                  <a:lnTo>
                    <a:pt x="508" y="604"/>
                  </a:lnTo>
                  <a:lnTo>
                    <a:pt x="502" y="602"/>
                  </a:lnTo>
                  <a:lnTo>
                    <a:pt x="495" y="601"/>
                  </a:lnTo>
                  <a:lnTo>
                    <a:pt x="479" y="597"/>
                  </a:lnTo>
                  <a:lnTo>
                    <a:pt x="460" y="590"/>
                  </a:lnTo>
                  <a:lnTo>
                    <a:pt x="443" y="583"/>
                  </a:lnTo>
                  <a:lnTo>
                    <a:pt x="422" y="574"/>
                  </a:lnTo>
                  <a:lnTo>
                    <a:pt x="401" y="563"/>
                  </a:lnTo>
                  <a:lnTo>
                    <a:pt x="401" y="563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473177" y="953366"/>
            <a:ext cx="818276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自由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读诗，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把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字音读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准，把诗句读通顺、流利，读出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节奏。 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          </a:t>
            </a:r>
            <a:endParaRPr kumimoji="1" lang="zh-CN" altLang="en-US" sz="3200" b="1" spc="190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01921" y="2078801"/>
            <a:ext cx="8185323" cy="2481858"/>
            <a:chOff x="987663" y="2412095"/>
            <a:chExt cx="7292868" cy="2211258"/>
          </a:xfrm>
        </p:grpSpPr>
        <p:pic>
          <p:nvPicPr>
            <p:cNvPr id="1026" name="Picture 2" descr="E:\22春\资源\图片\课本图片\1古诗三首_页面_2.jpg"/>
            <p:cNvPicPr>
              <a:picLocks noChangeAspect="1" noChangeArrowheads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87663" y="2412095"/>
              <a:ext cx="2532624" cy="2211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E:\22春\资源\图片\课本图片\1古诗三首_页面_3.jpg"/>
            <p:cNvPicPr>
              <a:picLocks noChangeAspect="1" noChangeArrowheads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52590" y="2425211"/>
              <a:ext cx="2327941" cy="21821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E:\22春\资源\图片\课本图片\1古诗三首_页面_2.jpg"/>
            <p:cNvPicPr>
              <a:picLocks noChangeAspect="1" noChangeArrowheads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528863" y="2425210"/>
              <a:ext cx="2410312" cy="21981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" name="直接连接符 2"/>
          <p:cNvCxnSpPr/>
          <p:nvPr/>
        </p:nvCxnSpPr>
        <p:spPr>
          <a:xfrm flipH="1">
            <a:off x="1474913" y="3075637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1923196" y="3082998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1474913" y="3398736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1907704" y="3401820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1475656" y="3755692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1943009" y="3758776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1491739" y="4115732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1923196" y="4118816"/>
            <a:ext cx="84145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4211960" y="3163617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4706732" y="3163616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4211960" y="3470744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4644008" y="3470744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4211960" y="3811689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4715273" y="3811689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4248335" y="4115732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4716016" y="4115731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6876256" y="3082999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7380834" y="3082998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6886062" y="3418172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7380834" y="3418171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6905068" y="3790650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7399840" y="3790649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6922437" y="4115731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7380312" y="4115730"/>
            <a:ext cx="72751" cy="2351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七彩五下课文朗读1古诗三首（第1首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133025"/>
            <a:ext cx="468053" cy="468053"/>
          </a:xfrm>
          <a:prstGeom prst="rect">
            <a:avLst/>
          </a:prstGeom>
        </p:spPr>
      </p:pic>
      <p:pic>
        <p:nvPicPr>
          <p:cNvPr id="11" name="七彩五下课文朗读1古诗三首 （第2首）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116368"/>
            <a:ext cx="472950" cy="472950"/>
          </a:xfrm>
          <a:prstGeom prst="rect">
            <a:avLst/>
          </a:prstGeom>
        </p:spPr>
      </p:pic>
      <p:pic>
        <p:nvPicPr>
          <p:cNvPr id="38" name="七彩五下课文朗读1古诗三首（第3首）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267" y="4082812"/>
            <a:ext cx="477847" cy="477847"/>
          </a:xfrm>
          <a:prstGeom prst="rect">
            <a:avLst/>
          </a:prstGeom>
        </p:spPr>
      </p:pic>
      <p:sp>
        <p:nvSpPr>
          <p:cNvPr id="42" name="椭圆 41"/>
          <p:cNvSpPr/>
          <p:nvPr/>
        </p:nvSpPr>
        <p:spPr>
          <a:xfrm>
            <a:off x="2051720" y="3974800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2267744" y="3974800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2483768" y="3974800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4355976" y="4046808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4572000" y="4046808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7524328" y="3326728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7740352" y="3326728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7956376" y="3326728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关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卡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读准字音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52" name="Picture 3" descr="E:\24春\图\包图网的图\桑树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68" y="195486"/>
            <a:ext cx="827986" cy="827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71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2907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240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7" dur="22360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2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65367" y="1347614"/>
            <a:ext cx="8227113" cy="153272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    三首古诗的内容有什么相同之处？又有什么不同之处？</a:t>
            </a:r>
            <a:endParaRPr kumimoji="1" lang="zh-CN" altLang="en-US" sz="3600" b="1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剪去对角的矩形 3"/>
          <p:cNvSpPr/>
          <p:nvPr/>
        </p:nvSpPr>
        <p:spPr>
          <a:xfrm>
            <a:off x="2195736" y="3259986"/>
            <a:ext cx="5256584" cy="936104"/>
          </a:xfrm>
          <a:prstGeom prst="snip2Diag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提示</a:t>
            </a:r>
            <a:r>
              <a:rPr lang="zh-CN" altLang="en-US" sz="28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可结合注释、插图，联系生活，理解诗句意思。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63633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关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卡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找一找：相同与不同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4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2051" name="Picture 3" descr="E:\24春\图\包图网的图\桑树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68" y="195486"/>
            <a:ext cx="827986" cy="827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34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095836" y="204381"/>
            <a:ext cx="2952328" cy="783193"/>
          </a:xfrm>
          <a:prstGeom prst="roundRect">
            <a:avLst/>
          </a:prstGeom>
          <a:noFill/>
          <a:ln w="28575">
            <a:noFill/>
            <a:prstDash val="dash"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4000" b="1" dirty="0" smtClean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相同之处</a:t>
            </a:r>
            <a:endParaRPr kumimoji="1" lang="zh-CN" altLang="en-US" sz="400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58101" y="1999517"/>
            <a:ext cx="1111202" cy="646331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童孙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98287" y="2036336"/>
            <a:ext cx="1111202" cy="646331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稚子</a:t>
            </a:r>
          </a:p>
        </p:txBody>
      </p:sp>
      <p:sp>
        <p:nvSpPr>
          <p:cNvPr id="5" name="矩形 4"/>
          <p:cNvSpPr/>
          <p:nvPr/>
        </p:nvSpPr>
        <p:spPr>
          <a:xfrm>
            <a:off x="6829565" y="1998948"/>
            <a:ext cx="1111202" cy="646331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牧童</a:t>
            </a:r>
          </a:p>
        </p:txBody>
      </p:sp>
      <p:sp>
        <p:nvSpPr>
          <p:cNvPr id="6" name="矩形 5"/>
          <p:cNvSpPr/>
          <p:nvPr/>
        </p:nvSpPr>
        <p:spPr>
          <a:xfrm>
            <a:off x="1126467" y="3292898"/>
            <a:ext cx="1574469" cy="646331"/>
          </a:xfrm>
          <a:prstGeom prst="rect">
            <a:avLst/>
          </a:prstGeom>
          <a:noFill/>
          <a:ln w="6350">
            <a:noFill/>
          </a:ln>
        </p:spPr>
        <p:txBody>
          <a:bodyPr wrap="none" anchor="b">
            <a:spAutoFit/>
          </a:bodyPr>
          <a:lstStyle/>
          <a:p>
            <a:pPr algn="ctr"/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学种瓜</a:t>
            </a:r>
          </a:p>
        </p:txBody>
      </p:sp>
      <p:sp>
        <p:nvSpPr>
          <p:cNvPr id="7" name="矩形 6"/>
          <p:cNvSpPr/>
          <p:nvPr/>
        </p:nvSpPr>
        <p:spPr>
          <a:xfrm>
            <a:off x="4098287" y="3260472"/>
            <a:ext cx="1111202" cy="646331"/>
          </a:xfrm>
          <a:prstGeom prst="rect">
            <a:avLst/>
          </a:prstGeom>
          <a:noFill/>
          <a:ln w="6350">
            <a:noFill/>
          </a:ln>
        </p:spPr>
        <p:txBody>
          <a:bodyPr wrap="none" anchor="b">
            <a:spAutoFit/>
          </a:bodyPr>
          <a:lstStyle/>
          <a:p>
            <a:pPr algn="ctr"/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弄冰</a:t>
            </a:r>
          </a:p>
        </p:txBody>
      </p:sp>
      <p:sp>
        <p:nvSpPr>
          <p:cNvPr id="8" name="矩形 7"/>
          <p:cNvSpPr/>
          <p:nvPr/>
        </p:nvSpPr>
        <p:spPr>
          <a:xfrm>
            <a:off x="6597931" y="3260472"/>
            <a:ext cx="1574469" cy="646331"/>
          </a:xfrm>
          <a:prstGeom prst="rect">
            <a:avLst/>
          </a:prstGeom>
          <a:noFill/>
          <a:ln w="6350">
            <a:noFill/>
          </a:ln>
        </p:spPr>
        <p:txBody>
          <a:bodyPr wrap="none" anchor="b">
            <a:spAutoFit/>
          </a:bodyPr>
          <a:lstStyle/>
          <a:p>
            <a:pPr algn="ctr"/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骑牛背</a:t>
            </a:r>
          </a:p>
        </p:txBody>
      </p:sp>
      <p:sp>
        <p:nvSpPr>
          <p:cNvPr id="19" name="矩形 18"/>
          <p:cNvSpPr/>
          <p:nvPr/>
        </p:nvSpPr>
        <p:spPr>
          <a:xfrm>
            <a:off x="2843808" y="4024104"/>
            <a:ext cx="3754007" cy="707886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都写儿童的生活</a:t>
            </a:r>
            <a:endParaRPr lang="zh-CN" altLang="en-US" sz="40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0" name="右箭头 19"/>
          <p:cNvSpPr/>
          <p:nvPr/>
        </p:nvSpPr>
        <p:spPr>
          <a:xfrm rot="5400000">
            <a:off x="1691018" y="2879617"/>
            <a:ext cx="445365" cy="307051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rgbClr val="00B05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右箭头 21"/>
          <p:cNvSpPr/>
          <p:nvPr/>
        </p:nvSpPr>
        <p:spPr>
          <a:xfrm rot="5400000">
            <a:off x="4449216" y="2882523"/>
            <a:ext cx="445365" cy="307051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rgbClr val="00B05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3" name="右箭头 22"/>
          <p:cNvSpPr/>
          <p:nvPr/>
        </p:nvSpPr>
        <p:spPr>
          <a:xfrm rot="5400000">
            <a:off x="7162483" y="2882523"/>
            <a:ext cx="445365" cy="307051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rgbClr val="00B05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7585" y="1059582"/>
            <a:ext cx="2403321" cy="95410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四时田园杂兴（其三十一）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02975" y="1295351"/>
            <a:ext cx="166983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稚子弄冰</a:t>
            </a:r>
            <a:endParaRPr lang="zh-CN" altLang="en-US" sz="28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7561" y="1285550"/>
            <a:ext cx="967501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村晚</a:t>
            </a:r>
            <a:endParaRPr lang="zh-CN" altLang="en-US" sz="28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530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  <p:bldP spid="6" grpId="0"/>
      <p:bldP spid="7" grpId="0"/>
      <p:bldP spid="8" grpId="0"/>
      <p:bldP spid="19" grpId="0"/>
      <p:bldP spid="20" grpId="0" animBg="1"/>
      <p:bldP spid="22" grpId="0" animBg="1"/>
      <p:bldP spid="23" grpId="0" animBg="1"/>
      <p:bldP spid="4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07137" y="1398716"/>
            <a:ext cx="2964273" cy="646331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农忙时的村庄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38523" y="2662635"/>
            <a:ext cx="2964273" cy="646331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寒冬时的村庄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55776" y="3754243"/>
            <a:ext cx="3890809" cy="646331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夕阳西下的池塘边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0" name="文本框 99"/>
          <p:cNvSpPr txBox="1"/>
          <p:nvPr/>
        </p:nvSpPr>
        <p:spPr>
          <a:xfrm>
            <a:off x="3125076" y="267494"/>
            <a:ext cx="2952328" cy="783193"/>
          </a:xfrm>
          <a:prstGeom prst="roundRect">
            <a:avLst/>
          </a:prstGeom>
          <a:noFill/>
          <a:ln w="28575">
            <a:noFill/>
            <a:prstDash val="dash"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4000" b="1" dirty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不</a:t>
            </a:r>
            <a:r>
              <a:rPr lang="zh-CN" altLang="en-US" sz="4000" b="1" dirty="0" smtClean="0">
                <a:latin typeface="宋体" pitchFamily="2" charset="-122"/>
                <a:ea typeface="宋体" pitchFamily="2" charset="-122"/>
                <a:cs typeface="Times New Roman" panose="02020603050405020304" charset="0"/>
              </a:rPr>
              <a:t>同之处</a:t>
            </a:r>
            <a:endParaRPr kumimoji="1" lang="zh-CN" altLang="en-US" sz="400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0487" y="1275606"/>
            <a:ext cx="2403321" cy="95410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四十田园杂兴（其三十一）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2744390"/>
            <a:ext cx="1872208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稚子弄冰</a:t>
            </a:r>
            <a:endParaRPr lang="zh-CN" altLang="en-US" sz="28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7604" y="3802063"/>
            <a:ext cx="1188132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村晚</a:t>
            </a:r>
            <a:endParaRPr lang="zh-CN" altLang="en-US" sz="28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868144" y="1808286"/>
            <a:ext cx="3165975" cy="2269122"/>
            <a:chOff x="5868144" y="1995686"/>
            <a:chExt cx="3165975" cy="2269122"/>
          </a:xfrm>
        </p:grpSpPr>
        <p:sp>
          <p:nvSpPr>
            <p:cNvPr id="19" name="矩形 18"/>
            <p:cNvSpPr/>
            <p:nvPr/>
          </p:nvSpPr>
          <p:spPr>
            <a:xfrm>
              <a:off x="6516216" y="2331625"/>
              <a:ext cx="2517903" cy="1200329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00" b="1" dirty="0" smtClean="0">
                  <a:solidFill>
                    <a:srgbClr val="00B050"/>
                  </a:solidFill>
                  <a:latin typeface="楷体" pitchFamily="49" charset="-122"/>
                  <a:ea typeface="楷体" pitchFamily="49" charset="-122"/>
                </a:rPr>
                <a:t>儿童活动的环境各异</a:t>
              </a:r>
              <a:endParaRPr lang="zh-CN" altLang="en-US" sz="3600" b="1" dirty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868144" y="1995686"/>
              <a:ext cx="792088" cy="936104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5897751" y="2931790"/>
              <a:ext cx="762481" cy="312132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6350999" y="2931790"/>
              <a:ext cx="309233" cy="133301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006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  <p:bldP spid="7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3秋\PPT图片\密码2透明背景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530" y="1571042"/>
            <a:ext cx="3088940" cy="308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7571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 defTabSz="685749">
              <a:lnSpc>
                <a:spcPct val="12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恭</a:t>
            </a:r>
            <a:r>
              <a:rPr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你闯过关卡，获得</a:t>
            </a:r>
            <a:r>
              <a:rPr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穿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越密码！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21706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37DF921-AD72-1BB7-84AA-1224E2B46DCC}"/>
              </a:ext>
            </a:extLst>
          </p:cNvPr>
          <p:cNvSpPr txBox="1"/>
          <p:nvPr/>
        </p:nvSpPr>
        <p:spPr>
          <a:xfrm>
            <a:off x="899592" y="1650162"/>
            <a:ext cx="655272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穿越古代</a:t>
            </a:r>
            <a:endParaRPr lang="en-US" altLang="zh-CN" sz="48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4800" b="1">
                <a:latin typeface="宋体" panose="02010600030101010101" pitchFamily="2" charset="-122"/>
                <a:ea typeface="宋体" panose="02010600030101010101" pitchFamily="2" charset="-122"/>
              </a:rPr>
              <a:t>体</a:t>
            </a:r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验古</a:t>
            </a:r>
            <a:r>
              <a:rPr lang="zh-CN" altLang="en-US" sz="4800" b="1">
                <a:latin typeface="宋体" panose="02010600030101010101" pitchFamily="2" charset="-122"/>
                <a:ea typeface="宋体" panose="02010600030101010101" pitchFamily="2" charset="-122"/>
              </a:rPr>
              <a:t>代的儿童生</a:t>
            </a:r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活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860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78"/>
          <a:stretch/>
        </p:blipFill>
        <p:spPr bwMode="auto">
          <a:xfrm>
            <a:off x="4456137" y="2427734"/>
            <a:ext cx="4032448" cy="227730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48"/>
          <p:cNvSpPr txBox="1"/>
          <p:nvPr/>
        </p:nvSpPr>
        <p:spPr>
          <a:xfrm>
            <a:off x="611560" y="1167448"/>
            <a:ext cx="8280920" cy="900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400" b="1" dirty="0">
                <a:ln w="0"/>
                <a:solidFill>
                  <a:schemeClr val="tx1"/>
                </a:solidFill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四时田园杂</a:t>
            </a:r>
            <a:r>
              <a:rPr lang="zh-CN" altLang="en-US" sz="5400" b="1" dirty="0" smtClean="0">
                <a:ln w="0"/>
                <a:solidFill>
                  <a:schemeClr val="tx1"/>
                </a:solidFill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兴（其三十一）</a:t>
            </a:r>
            <a:endParaRPr lang="zh-CN" altLang="en-US" sz="5400" b="1" dirty="0">
              <a:ln w="0"/>
              <a:solidFill>
                <a:schemeClr val="tx1"/>
              </a:solidFill>
              <a:effectLst>
                <a:glow rad="139700">
                  <a:schemeClr val="bg1">
                    <a:alpha val="91000"/>
                  </a:schemeClr>
                </a:glow>
              </a:effectLst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9296" y="2499742"/>
            <a:ext cx="3104592" cy="578882"/>
          </a:xfrm>
          <a:prstGeom prst="wedgeRoundRectCallout">
            <a:avLst>
              <a:gd name="adj1" fmla="val -12718"/>
              <a:gd name="adj2" fmla="val -115634"/>
              <a:gd name="adj3" fmla="val 16667"/>
            </a:avLst>
          </a:prstGeom>
          <a:solidFill>
            <a:schemeClr val="accent2">
              <a:lumMod val="60000"/>
              <a:lumOff val="40000"/>
              <a:alpha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一年中的四个季节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95936" y="2480149"/>
            <a:ext cx="2448272" cy="578882"/>
          </a:xfrm>
          <a:prstGeom prst="wedgeRoundRectCallout">
            <a:avLst>
              <a:gd name="adj1" fmla="val -43551"/>
              <a:gd name="adj2" fmla="val -106175"/>
              <a:gd name="adj3" fmla="val 16667"/>
            </a:avLst>
          </a:prstGeom>
          <a:solidFill>
            <a:schemeClr val="accent2">
              <a:lumMod val="60000"/>
              <a:lumOff val="40000"/>
              <a:alpha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随性而写的诗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6035" y="3291830"/>
            <a:ext cx="34463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四个时节田园的各种兴致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12887" y="2019985"/>
            <a:ext cx="124038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484341" y="2019985"/>
            <a:ext cx="13483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593002" y="304562"/>
            <a:ext cx="63633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noProof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体</a:t>
            </a:r>
            <a:r>
              <a:rPr kumimoji="1" lang="zh-CN" altLang="en-US" sz="3200" b="1" noProof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验树下种瓜的儿童生活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7" name="Picture 3" descr="E:\24春\图\包图网的图\古代儿童节日插画\俩小孩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226322"/>
            <a:ext cx="1080120" cy="78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8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378207" y="1491630"/>
            <a:ext cx="3833753" cy="23775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    有感情地朗读古诗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，理解诗意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，想象画面，说一说古诗描写的景象。</a:t>
            </a:r>
            <a:endParaRPr lang="zh-CN" altLang="en-US" sz="3200" b="1" dirty="0">
              <a:latin typeface="宋体" pitchFamily="2" charset="-122"/>
              <a:ea typeface="宋体" pitchFamily="2" charset="-122"/>
              <a:cs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1520" y="161252"/>
            <a:ext cx="2520281" cy="786109"/>
            <a:chOff x="4528511" y="2205925"/>
            <a:chExt cx="2520281" cy="786109"/>
          </a:xfrm>
        </p:grpSpPr>
        <p:grpSp>
          <p:nvGrpSpPr>
            <p:cNvPr id="5" name="组合 4"/>
            <p:cNvGrpSpPr/>
            <p:nvPr/>
          </p:nvGrpSpPr>
          <p:grpSpPr>
            <a:xfrm>
              <a:off x="4528511" y="2205925"/>
              <a:ext cx="2520281" cy="786109"/>
              <a:chOff x="4977731" y="2886237"/>
              <a:chExt cx="2520281" cy="786109"/>
            </a:xfrm>
          </p:grpSpPr>
          <p:sp>
            <p:nvSpPr>
              <p:cNvPr id="7" name="流程图: 离页连接符 1"/>
              <p:cNvSpPr/>
              <p:nvPr/>
            </p:nvSpPr>
            <p:spPr>
              <a:xfrm>
                <a:off x="5481787" y="2962111"/>
                <a:ext cx="2016225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6" name="矩形 5"/>
            <p:cNvSpPr/>
            <p:nvPr/>
          </p:nvSpPr>
          <p:spPr>
            <a:xfrm>
              <a:off x="5320600" y="2355834"/>
              <a:ext cx="1728192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11960" y="555526"/>
            <a:ext cx="4591091" cy="4248472"/>
          </a:xfrm>
          <a:prstGeom prst="round2DiagRect">
            <a:avLst>
              <a:gd name="adj1" fmla="val 7847"/>
              <a:gd name="adj2" fmla="val 5273"/>
            </a:avLst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94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64480" y="290093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95486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711265" y="2028204"/>
            <a:ext cx="79928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春耕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、夏耘、秋收、冬藏，四者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不失时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，故五谷不绝，而百姓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有余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食也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pPr algn="r"/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——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荀子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•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王制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》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39257" y="1131590"/>
            <a:ext cx="13163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latin typeface="楷体" pitchFamily="49" charset="-122"/>
                <a:ea typeface="楷体" pitchFamily="49" charset="-122"/>
              </a:rPr>
              <a:t>耘田</a:t>
            </a:r>
            <a:endParaRPr lang="zh-CN" altLang="en-US" sz="44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73" y="3468364"/>
            <a:ext cx="7992888" cy="105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释义</a:t>
            </a:r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：尊重自然种植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规律，按</a:t>
            </a:r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规律办事才能取得成功。</a:t>
            </a:r>
          </a:p>
        </p:txBody>
      </p:sp>
      <p:sp>
        <p:nvSpPr>
          <p:cNvPr id="7" name="矩形 6"/>
          <p:cNvSpPr/>
          <p:nvPr/>
        </p:nvSpPr>
        <p:spPr>
          <a:xfrm>
            <a:off x="1863393" y="1263413"/>
            <a:ext cx="47163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：初夏时节在田间除草。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552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6648" y="195486"/>
            <a:ext cx="482453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矩形 13"/>
          <p:cNvSpPr/>
          <p:nvPr/>
        </p:nvSpPr>
        <p:spPr>
          <a:xfrm>
            <a:off x="738062" y="1272784"/>
            <a:ext cx="936824" cy="523220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白天</a:t>
            </a:r>
            <a:endParaRPr lang="zh-CN" altLang="en-US" sz="28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701681" y="843643"/>
            <a:ext cx="1629758" cy="954107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初夏在田间</a:t>
            </a:r>
            <a:r>
              <a:rPr lang="zh-CN" altLang="en-US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除草</a:t>
            </a:r>
            <a:endParaRPr lang="zh-CN" altLang="en-US" sz="28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57389" y="1149093"/>
            <a:ext cx="2036342" cy="523220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把麻搓成</a:t>
            </a:r>
            <a:r>
              <a:rPr lang="zh-CN" altLang="en-US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线</a:t>
            </a:r>
            <a:endParaRPr lang="zh-CN" altLang="en-US" sz="28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95323" y="3143071"/>
            <a:ext cx="3702760" cy="1516911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304975" y="3237122"/>
            <a:ext cx="3080608" cy="523220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村庄中的成年</a:t>
            </a:r>
            <a:r>
              <a:rPr lang="zh-CN" altLang="en-US" sz="28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男女</a:t>
            </a:r>
            <a:endParaRPr lang="zh-CN" altLang="en-US" sz="28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7" name="圆角矩形标注 26"/>
          <p:cNvSpPr/>
          <p:nvPr/>
        </p:nvSpPr>
        <p:spPr>
          <a:xfrm>
            <a:off x="5311184" y="1672313"/>
            <a:ext cx="3402222" cy="2698611"/>
          </a:xfrm>
          <a:prstGeom prst="wedgeRoundRectCallout">
            <a:avLst>
              <a:gd name="adj1" fmla="val -63307"/>
              <a:gd name="adj2" fmla="val -23809"/>
              <a:gd name="adj3" fmla="val 16667"/>
            </a:avLst>
          </a:prstGeom>
          <a:noFill/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2800" b="1" kern="0" smtClean="0">
                <a:solidFill>
                  <a:sysClr val="windowText" lastClr="000000"/>
                </a:solidFill>
                <a:latin typeface="宋体"/>
                <a:ea typeface="宋体"/>
              </a:rPr>
              <a:t>    初</a:t>
            </a:r>
            <a:r>
              <a:rPr lang="zh-CN" altLang="en-US" sz="28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夏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，农人白天到</a:t>
            </a:r>
            <a:r>
              <a:rPr lang="zh-CN" altLang="en-US" sz="28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田里除草，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晚上回来搓麻线，农家男女都各自挑起家庭的重担。</a:t>
            </a:r>
          </a:p>
        </p:txBody>
      </p:sp>
      <p:sp>
        <p:nvSpPr>
          <p:cNvPr id="2" name="椭圆 1"/>
          <p:cNvSpPr/>
          <p:nvPr/>
        </p:nvSpPr>
        <p:spPr>
          <a:xfrm>
            <a:off x="2039067" y="1949570"/>
            <a:ext cx="1020765" cy="478164"/>
          </a:xfrm>
          <a:prstGeom prst="ellipse">
            <a:avLst/>
          </a:prstGeom>
          <a:no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3419872" y="1920414"/>
            <a:ext cx="990316" cy="579328"/>
          </a:xfrm>
          <a:prstGeom prst="ellipse">
            <a:avLst/>
          </a:prstGeom>
          <a:no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095323" y="2001653"/>
            <a:ext cx="522822" cy="482630"/>
          </a:xfrm>
          <a:prstGeom prst="ellipse">
            <a:avLst/>
          </a:prstGeom>
          <a:no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5"/>
          <p:cNvSpPr txBox="1"/>
          <p:nvPr/>
        </p:nvSpPr>
        <p:spPr>
          <a:xfrm>
            <a:off x="395536" y="4011910"/>
            <a:ext cx="4869685" cy="56169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zh-CN"/>
            </a:defPPr>
            <a:lvl1pPr algn="ctr" defTabSz="914400">
              <a:defRPr sz="3200" b="1" kern="0">
                <a:solidFill>
                  <a:sysClr val="windowText" lastClr="000000"/>
                </a:solidFill>
                <a:latin typeface="宋体"/>
                <a:ea typeface="宋体"/>
              </a:defRPr>
            </a:lvl1pPr>
          </a:lstStyle>
          <a:p>
            <a:r>
              <a:rPr lang="zh-CN" altLang="en-US" dirty="0">
                <a:solidFill>
                  <a:srgbClr val="0000FF"/>
                </a:solidFill>
                <a:sym typeface="+mn-ea"/>
              </a:rPr>
              <a:t>夏季乡村一片繁忙的景象</a:t>
            </a:r>
          </a:p>
        </p:txBody>
      </p:sp>
      <p:sp>
        <p:nvSpPr>
          <p:cNvPr id="36" name="椭圆 35"/>
          <p:cNvSpPr/>
          <p:nvPr/>
        </p:nvSpPr>
        <p:spPr>
          <a:xfrm>
            <a:off x="2000565" y="2589003"/>
            <a:ext cx="1098641" cy="554068"/>
          </a:xfrm>
          <a:prstGeom prst="ellipse">
            <a:avLst/>
          </a:prstGeom>
          <a:no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56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  <p:bldP spid="23" grpId="0" animBg="1"/>
      <p:bldP spid="27" grpId="0" animBg="1"/>
      <p:bldP spid="2" grpId="0" animBg="1"/>
      <p:bldP spid="34" grpId="0" animBg="1"/>
      <p:bldP spid="17" grpId="0" animBg="1"/>
      <p:bldP spid="21" grpId="0" animBg="1"/>
      <p:bldP spid="3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6648" y="195486"/>
            <a:ext cx="482453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圆角矩形 17"/>
          <p:cNvSpPr/>
          <p:nvPr/>
        </p:nvSpPr>
        <p:spPr>
          <a:xfrm>
            <a:off x="1009059" y="1693833"/>
            <a:ext cx="3702760" cy="1377171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95536" y="2635047"/>
            <a:ext cx="2376264" cy="584775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理解，</a:t>
            </a:r>
            <a:r>
              <a:rPr lang="zh-CN" altLang="en-US" sz="32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懂得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411760" y="4504259"/>
            <a:ext cx="1039470" cy="584775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树荫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518274" y="3219823"/>
            <a:ext cx="494109" cy="576063"/>
          </a:xfrm>
          <a:prstGeom prst="ellipse">
            <a:avLst/>
          </a:prstGeom>
          <a:no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025326" y="3219822"/>
            <a:ext cx="466883" cy="598777"/>
          </a:xfrm>
          <a:prstGeom prst="ellipse">
            <a:avLst/>
          </a:prstGeom>
          <a:no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915816" y="2566035"/>
            <a:ext cx="1008111" cy="584775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从事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615477" y="3902622"/>
            <a:ext cx="466883" cy="584010"/>
          </a:xfrm>
          <a:prstGeom prst="ellipse">
            <a:avLst/>
          </a:prstGeom>
          <a:no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115616" y="4507255"/>
            <a:ext cx="1079004" cy="584775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靠近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2524266" y="3917188"/>
            <a:ext cx="466883" cy="526770"/>
          </a:xfrm>
          <a:prstGeom prst="ellipse">
            <a:avLst/>
          </a:prstGeom>
          <a:no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199399" y="1275606"/>
            <a:ext cx="3668932" cy="56169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/>
            <a:r>
              <a:rPr lang="zh-CN" altLang="en-US" sz="3200" b="1" kern="0" dirty="0">
                <a:solidFill>
                  <a:srgbClr val="0000FF"/>
                </a:solidFill>
                <a:latin typeface="宋体"/>
                <a:ea typeface="宋体"/>
              </a:rPr>
              <a:t>儿童学种瓜的</a:t>
            </a:r>
            <a:r>
              <a:rPr lang="zh-CN" altLang="en-US" sz="3200" b="1" kern="0" dirty="0" smtClean="0">
                <a:solidFill>
                  <a:srgbClr val="0000FF"/>
                </a:solidFill>
                <a:latin typeface="宋体"/>
                <a:ea typeface="宋体"/>
              </a:rPr>
              <a:t>景象</a:t>
            </a:r>
            <a:endParaRPr lang="zh-CN" altLang="en-US" sz="3200" b="1" kern="0" dirty="0">
              <a:solidFill>
                <a:srgbClr val="0000FF"/>
              </a:solidFill>
              <a:latin typeface="宋体"/>
              <a:ea typeface="宋体"/>
            </a:endParaRPr>
          </a:p>
        </p:txBody>
      </p:sp>
      <p:sp>
        <p:nvSpPr>
          <p:cNvPr id="21" name="圆角矩形标注 20"/>
          <p:cNvSpPr/>
          <p:nvPr/>
        </p:nvSpPr>
        <p:spPr>
          <a:xfrm>
            <a:off x="5282559" y="2344880"/>
            <a:ext cx="3402222" cy="2174212"/>
          </a:xfrm>
          <a:prstGeom prst="wedgeRoundRectCallout">
            <a:avLst>
              <a:gd name="adj1" fmla="val -67786"/>
              <a:gd name="adj2" fmla="val 19562"/>
              <a:gd name="adj3" fmla="val 16667"/>
            </a:avLst>
          </a:prstGeom>
          <a:noFill/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28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    孩子们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不会耕地也不会织布，却在茂盛的桑树下学着大人的样子种</a:t>
            </a:r>
            <a:r>
              <a:rPr lang="zh-CN" altLang="en-US" sz="28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瓜。</a:t>
            </a:r>
            <a:endParaRPr lang="zh-CN" altLang="en-US" sz="2800" b="1" kern="0" dirty="0">
              <a:solidFill>
                <a:sysClr val="windowText" lastClr="000000"/>
              </a:solidFill>
              <a:latin typeface="宋体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12758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 animBg="1"/>
      <p:bldP spid="14" grpId="0" animBg="1"/>
      <p:bldP spid="17" grpId="0" animBg="1"/>
      <p:bldP spid="19" grpId="0" animBg="1"/>
      <p:bldP spid="22" grpId="0" animBg="1"/>
      <p:bldP spid="24" grpId="0" animBg="1"/>
      <p:bldP spid="25" grpId="0" animBg="1"/>
      <p:bldP spid="27" grpId="0" animBg="1"/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46"/>
          <a:stretch/>
        </p:blipFill>
        <p:spPr bwMode="auto">
          <a:xfrm>
            <a:off x="0" y="0"/>
            <a:ext cx="471601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组合 8"/>
          <p:cNvGrpSpPr/>
          <p:nvPr/>
        </p:nvGrpSpPr>
        <p:grpSpPr>
          <a:xfrm>
            <a:off x="5113027" y="2181612"/>
            <a:ext cx="2136787" cy="855032"/>
            <a:chOff x="8100392" y="1962696"/>
            <a:chExt cx="1490131" cy="478549"/>
          </a:xfrm>
          <a:solidFill>
            <a:srgbClr val="92D050"/>
          </a:solidFill>
          <a:effectLst/>
        </p:grpSpPr>
        <p:sp>
          <p:nvSpPr>
            <p:cNvPr id="10" name="云形 9"/>
            <p:cNvSpPr/>
            <p:nvPr/>
          </p:nvSpPr>
          <p:spPr>
            <a:xfrm>
              <a:off x="8100392" y="1962696"/>
              <a:ext cx="1490131" cy="478549"/>
            </a:xfrm>
            <a:prstGeom prst="cloud">
              <a:avLst/>
            </a:prstGeom>
            <a:grpFill/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defTabSz="914400"/>
              <a:endParaRPr lang="zh-CN" altLang="en-US" sz="3200" b="1" kern="0">
                <a:solidFill>
                  <a:sysClr val="windowText" lastClr="000000"/>
                </a:solidFill>
                <a:latin typeface="宋体"/>
                <a:ea typeface="宋体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480114" y="2044785"/>
              <a:ext cx="825467" cy="314371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zh-CN"/>
              </a:defPPr>
              <a:lvl1pPr defTabSz="914400">
                <a:defRPr sz="3200" b="1" kern="0">
                  <a:solidFill>
                    <a:sysClr val="windowText" lastClr="000000"/>
                  </a:solidFill>
                  <a:latin typeface="宋体"/>
                  <a:ea typeface="宋体"/>
                </a:defRPr>
              </a:lvl1pPr>
            </a:lstStyle>
            <a:p>
              <a:r>
                <a:rPr lang="zh-CN" altLang="en-US" dirty="0"/>
                <a:t>生疏</a:t>
              </a:r>
            </a:p>
          </p:txBody>
        </p:sp>
      </p:grpSp>
      <p:grpSp>
        <p:nvGrpSpPr>
          <p:cNvPr id="3" name="组合 5"/>
          <p:cNvGrpSpPr/>
          <p:nvPr/>
        </p:nvGrpSpPr>
        <p:grpSpPr>
          <a:xfrm>
            <a:off x="6841219" y="2181612"/>
            <a:ext cx="1918970" cy="855032"/>
            <a:chOff x="8100392" y="1962696"/>
            <a:chExt cx="1490131" cy="505988"/>
          </a:xfrm>
          <a:solidFill>
            <a:srgbClr val="92D050"/>
          </a:solidFill>
          <a:effectLst/>
        </p:grpSpPr>
        <p:sp>
          <p:nvSpPr>
            <p:cNvPr id="7" name="云形 6"/>
            <p:cNvSpPr/>
            <p:nvPr/>
          </p:nvSpPr>
          <p:spPr>
            <a:xfrm>
              <a:off x="8100392" y="1962696"/>
              <a:ext cx="1490131" cy="505988"/>
            </a:xfrm>
            <a:prstGeom prst="cloud">
              <a:avLst/>
            </a:prstGeom>
            <a:grpFill/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defTabSz="914400"/>
              <a:endParaRPr lang="zh-CN" altLang="en-US" sz="3200" b="1" kern="0">
                <a:solidFill>
                  <a:sysClr val="windowText" lastClr="000000"/>
                </a:solidFill>
                <a:latin typeface="宋体"/>
                <a:ea typeface="宋体"/>
              </a:endParaRPr>
            </a:p>
          </p:txBody>
        </p:sp>
        <p:sp>
          <p:nvSpPr>
            <p:cNvPr id="12" name="TextBox 10"/>
            <p:cNvSpPr txBox="1"/>
            <p:nvPr/>
          </p:nvSpPr>
          <p:spPr>
            <a:xfrm>
              <a:off x="8435886" y="2047921"/>
              <a:ext cx="894661" cy="332396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zh-CN"/>
              </a:defPPr>
              <a:lvl1pPr defTabSz="914400">
                <a:defRPr sz="3200" b="1" kern="0">
                  <a:solidFill>
                    <a:sysClr val="windowText" lastClr="000000"/>
                  </a:solidFill>
                  <a:latin typeface="宋体"/>
                  <a:ea typeface="宋体"/>
                </a:defRPr>
              </a:lvl1pPr>
            </a:lstStyle>
            <a:p>
              <a:r>
                <a:rPr lang="zh-CN" altLang="en-US" dirty="0" smtClean="0"/>
                <a:t>笨拙</a:t>
              </a:r>
              <a:endParaRPr lang="zh-CN" altLang="en-US" dirty="0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716016" y="501750"/>
            <a:ext cx="4427984" cy="14219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  <a:sym typeface="+mn-ea"/>
              </a:rPr>
              <a:t>    你能想象孩子们学种瓜的样子吗？</a:t>
            </a:r>
            <a:endParaRPr lang="zh-CN" altLang="en-US" sz="36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6" name="文本框 2"/>
          <p:cNvSpPr txBox="1"/>
          <p:nvPr/>
        </p:nvSpPr>
        <p:spPr>
          <a:xfrm>
            <a:off x="107504" y="339502"/>
            <a:ext cx="4752528" cy="1323439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 smtClean="0">
                <a:effectLst>
                  <a:glow rad="76200">
                    <a:schemeClr val="bg1"/>
                  </a:glow>
                </a:effectLst>
                <a:latin typeface="楷体" pitchFamily="49" charset="-122"/>
                <a:ea typeface="楷体" pitchFamily="49" charset="-122"/>
              </a:rPr>
              <a:t>童孙未解供耕织，</a:t>
            </a:r>
          </a:p>
          <a:p>
            <a:pPr algn="ctr"/>
            <a:r>
              <a:rPr lang="zh-CN" altLang="en-US" sz="4000" b="1" dirty="0" smtClean="0">
                <a:effectLst>
                  <a:glow rad="76200">
                    <a:schemeClr val="bg1"/>
                  </a:glow>
                </a:effectLst>
                <a:latin typeface="楷体" pitchFamily="49" charset="-122"/>
                <a:ea typeface="楷体" pitchFamily="49" charset="-122"/>
              </a:rPr>
              <a:t>也傍桑阴学种瓜。</a:t>
            </a:r>
            <a:endParaRPr lang="zh-CN" altLang="en-US" sz="4000" b="1" dirty="0">
              <a:effectLst>
                <a:glow rad="76200">
                  <a:schemeClr val="bg1"/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403648" y="425100"/>
            <a:ext cx="1152128" cy="576121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466990" y="1051193"/>
            <a:ext cx="576064" cy="576121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923304" y="3435846"/>
            <a:ext cx="2312992" cy="581698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200" b="1" kern="0" dirty="0" smtClean="0">
                <a:solidFill>
                  <a:srgbClr val="FF0000"/>
                </a:solidFill>
                <a:latin typeface="宋体"/>
                <a:ea typeface="宋体"/>
              </a:rPr>
              <a:t>天真可爱</a:t>
            </a:r>
            <a:endParaRPr lang="zh-CN" altLang="en-US" sz="3200" b="1" kern="0" dirty="0">
              <a:solidFill>
                <a:srgbClr val="FF0000"/>
              </a:solidFill>
              <a:latin typeface="宋体"/>
              <a:ea typeface="宋体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255452" y="4215825"/>
            <a:ext cx="2132972" cy="660181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400">
              <a:lnSpc>
                <a:spcPct val="120000"/>
              </a:lnSpc>
            </a:pPr>
            <a:r>
              <a:rPr lang="zh-CN" altLang="en-US" sz="3200" b="1" kern="0">
                <a:solidFill>
                  <a:srgbClr val="FF0000"/>
                </a:solidFill>
                <a:latin typeface="宋体"/>
                <a:ea typeface="宋体"/>
              </a:rPr>
              <a:t>热爱劳动</a:t>
            </a:r>
          </a:p>
        </p:txBody>
      </p:sp>
    </p:spTree>
    <p:extLst>
      <p:ext uri="{BB962C8B-B14F-4D97-AF65-F5344CB8AC3E}">
        <p14:creationId xmlns:p14="http://schemas.microsoft.com/office/powerpoint/2010/main" val="96140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7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5035961" y="2355726"/>
            <a:ext cx="3689758" cy="832151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语速稍快些，表现出乡村耕种劳作的繁荣景象。</a:t>
            </a:r>
            <a:endParaRPr lang="zh-CN" altLang="en-US" sz="24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8664" y="1203598"/>
            <a:ext cx="4937432" cy="3274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四时田园杂兴（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其三十一）</a:t>
            </a:r>
            <a:endParaRPr lang="en-US" altLang="zh-CN" sz="3200" b="1" dirty="0" smtClean="0">
              <a:latin typeface="宋体" pitchFamily="2" charset="-122"/>
              <a:ea typeface="宋体" pitchFamily="2" charset="-122"/>
            </a:endParaRPr>
          </a:p>
          <a:p>
            <a:pPr algn="ctr">
              <a:lnSpc>
                <a:spcPct val="110000"/>
              </a:lnSpc>
            </a:pP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宋</a:t>
            </a: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] 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范成大</a:t>
            </a:r>
          </a:p>
          <a:p>
            <a:pPr algn="ctr">
              <a:lnSpc>
                <a:spcPct val="11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昼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出</a:t>
            </a:r>
            <a:r>
              <a:rPr lang="en-US" altLang="zh-CN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耘田</a:t>
            </a:r>
            <a:r>
              <a:rPr lang="en-US" altLang="zh-CN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夜绩麻，</a:t>
            </a:r>
          </a:p>
          <a:p>
            <a:pPr algn="ctr">
              <a:lnSpc>
                <a:spcPct val="11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村庄</a:t>
            </a:r>
            <a:r>
              <a:rPr lang="en-US" altLang="zh-CN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儿女</a:t>
            </a:r>
            <a:r>
              <a:rPr lang="en-US" altLang="zh-CN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各当家。</a:t>
            </a:r>
          </a:p>
          <a:p>
            <a:pPr algn="ctr">
              <a:lnSpc>
                <a:spcPct val="11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童孙</a:t>
            </a:r>
            <a:r>
              <a:rPr lang="en-US" altLang="zh-CN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未解</a:t>
            </a:r>
            <a:r>
              <a:rPr lang="en-US" altLang="zh-CN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供耕织，</a:t>
            </a:r>
          </a:p>
          <a:p>
            <a:pPr algn="ctr">
              <a:lnSpc>
                <a:spcPct val="11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也傍</a:t>
            </a:r>
            <a:r>
              <a:rPr lang="en-US" altLang="zh-CN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桑阴</a:t>
            </a:r>
            <a:r>
              <a:rPr lang="en-US" altLang="zh-CN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学种瓜。</a:t>
            </a:r>
          </a:p>
        </p:txBody>
      </p:sp>
      <p:pic>
        <p:nvPicPr>
          <p:cNvPr id="2" name="纯音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219303"/>
            <a:ext cx="609600" cy="609600"/>
          </a:xfrm>
          <a:prstGeom prst="rect">
            <a:avLst/>
          </a:prstGeom>
        </p:spPr>
      </p:pic>
      <p:sp>
        <p:nvSpPr>
          <p:cNvPr id="7" name="文本框 3"/>
          <p:cNvSpPr txBox="1"/>
          <p:nvPr/>
        </p:nvSpPr>
        <p:spPr>
          <a:xfrm>
            <a:off x="6077757" y="1297310"/>
            <a:ext cx="1453313" cy="453586"/>
          </a:xfrm>
          <a:prstGeom prst="rect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 rtlCol="0" anchor="t">
            <a:spAutoFit/>
          </a:bodyPr>
          <a:lstStyle>
            <a:defPPr>
              <a:defRPr lang="zh-CN"/>
            </a:defPPr>
            <a:lvl1pPr marR="0" lvl="0" indent="0" algn="ctr" defTabSz="9144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伴读音乐</a:t>
            </a:r>
          </a:p>
        </p:txBody>
      </p:sp>
      <p:sp>
        <p:nvSpPr>
          <p:cNvPr id="9" name="文本框 3"/>
          <p:cNvSpPr txBox="1"/>
          <p:nvPr/>
        </p:nvSpPr>
        <p:spPr>
          <a:xfrm>
            <a:off x="5004048" y="3291830"/>
            <a:ext cx="3833774" cy="1177245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语速稍缓，“学种瓜”语调微微上扬，表现出乡村孩子的天真。</a:t>
            </a:r>
            <a:endParaRPr lang="zh-CN" altLang="en-US" sz="24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987824" y="3795886"/>
            <a:ext cx="1460604" cy="603725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0" y="15295"/>
            <a:ext cx="2483769" cy="786109"/>
            <a:chOff x="4528511" y="2205925"/>
            <a:chExt cx="2483769" cy="786109"/>
          </a:xfrm>
        </p:grpSpPr>
        <p:grpSp>
          <p:nvGrpSpPr>
            <p:cNvPr id="13" name="组合 12"/>
            <p:cNvGrpSpPr/>
            <p:nvPr/>
          </p:nvGrpSpPr>
          <p:grpSpPr>
            <a:xfrm>
              <a:off x="4528511" y="2205925"/>
              <a:ext cx="2483769" cy="786109"/>
              <a:chOff x="4977731" y="2886237"/>
              <a:chExt cx="2483769" cy="786109"/>
            </a:xfrm>
          </p:grpSpPr>
          <p:sp>
            <p:nvSpPr>
              <p:cNvPr id="15" name="流程图: 离页连接符 1"/>
              <p:cNvSpPr/>
              <p:nvPr/>
            </p:nvSpPr>
            <p:spPr>
              <a:xfrm>
                <a:off x="5481788" y="2962111"/>
                <a:ext cx="1979712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4" name="矩形 13"/>
            <p:cNvSpPr/>
            <p:nvPr/>
          </p:nvSpPr>
          <p:spPr>
            <a:xfrm>
              <a:off x="5320600" y="2355834"/>
              <a:ext cx="1691680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111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45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9" grpId="0"/>
      <p:bldP spid="9" grpId="0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528" y="987574"/>
            <a:ext cx="5220752" cy="356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itchFamily="49" charset="-122"/>
                <a:sym typeface="+mn-ea"/>
              </a:rPr>
              <a:t> 四时田园杂兴（其三十一）</a:t>
            </a:r>
            <a:endParaRPr lang="zh-CN" altLang="en-US" sz="32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b="1" dirty="0" smtClean="0">
                <a:solidFill>
                  <a:prstClr val="black"/>
                </a:solidFill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2800" b="1" dirty="0">
                <a:solidFill>
                  <a:prstClr val="black"/>
                </a:solidFill>
                <a:latin typeface="仿宋" pitchFamily="49" charset="-122"/>
                <a:ea typeface="仿宋" pitchFamily="49" charset="-122"/>
              </a:rPr>
              <a:t>宋</a:t>
            </a:r>
            <a:r>
              <a:rPr lang="en-US" altLang="zh-CN" sz="2800" b="1" dirty="0">
                <a:solidFill>
                  <a:prstClr val="black"/>
                </a:solidFill>
                <a:latin typeface="仿宋" pitchFamily="49" charset="-122"/>
                <a:ea typeface="仿宋" pitchFamily="49" charset="-122"/>
              </a:rPr>
              <a:t>] </a:t>
            </a:r>
            <a:r>
              <a:rPr lang="zh-CN" altLang="en-US" sz="2800" b="1" dirty="0">
                <a:solidFill>
                  <a:prstClr val="black"/>
                </a:solidFill>
                <a:latin typeface="仿宋" pitchFamily="49" charset="-122"/>
                <a:ea typeface="仿宋" pitchFamily="49" charset="-122"/>
              </a:rPr>
              <a:t>范成大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（     ）耘田夜绩麻，</a:t>
            </a:r>
            <a:endParaRPr lang="en-US" altLang="zh-CN" sz="32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村庄（    ）（      ）。</a:t>
            </a:r>
            <a:endParaRPr lang="en-US" altLang="zh-CN" sz="32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童孙（    ）供（    ），</a:t>
            </a:r>
            <a:endParaRPr lang="en-US" altLang="zh-CN" sz="3200" b="1" dirty="0" smtClean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也傍（    ）学种瓜。</a:t>
            </a:r>
            <a:endParaRPr lang="zh-CN" altLang="en-US" sz="32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1261827" y="2135543"/>
            <a:ext cx="1226027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昼出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1971310" y="3882266"/>
            <a:ext cx="1592578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桑阴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3"/>
          <p:cNvSpPr txBox="1"/>
          <p:nvPr/>
        </p:nvSpPr>
        <p:spPr>
          <a:xfrm>
            <a:off x="1988189" y="3306202"/>
            <a:ext cx="1226027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未解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3"/>
          <p:cNvSpPr txBox="1"/>
          <p:nvPr/>
        </p:nvSpPr>
        <p:spPr>
          <a:xfrm>
            <a:off x="3635896" y="2685703"/>
            <a:ext cx="1830867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各当家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3"/>
          <p:cNvSpPr txBox="1"/>
          <p:nvPr/>
        </p:nvSpPr>
        <p:spPr>
          <a:xfrm>
            <a:off x="1979712" y="2658130"/>
            <a:ext cx="1208214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儿女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3"/>
          <p:cNvSpPr txBox="1"/>
          <p:nvPr/>
        </p:nvSpPr>
        <p:spPr>
          <a:xfrm>
            <a:off x="4018996" y="3289424"/>
            <a:ext cx="1217854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耕织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4" t="3929" r="2835" b="5613"/>
          <a:stretch/>
        </p:blipFill>
        <p:spPr bwMode="auto">
          <a:xfrm>
            <a:off x="5652120" y="2077737"/>
            <a:ext cx="3206315" cy="222220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组合 11"/>
          <p:cNvGrpSpPr/>
          <p:nvPr/>
        </p:nvGrpSpPr>
        <p:grpSpPr>
          <a:xfrm>
            <a:off x="0" y="15295"/>
            <a:ext cx="2483769" cy="786109"/>
            <a:chOff x="4528511" y="2205925"/>
            <a:chExt cx="2483769" cy="786109"/>
          </a:xfrm>
        </p:grpSpPr>
        <p:grpSp>
          <p:nvGrpSpPr>
            <p:cNvPr id="14" name="组合 13"/>
            <p:cNvGrpSpPr/>
            <p:nvPr/>
          </p:nvGrpSpPr>
          <p:grpSpPr>
            <a:xfrm>
              <a:off x="4528511" y="2205925"/>
              <a:ext cx="2483769" cy="786109"/>
              <a:chOff x="4977731" y="2886237"/>
              <a:chExt cx="2483769" cy="786109"/>
            </a:xfrm>
          </p:grpSpPr>
          <p:sp>
            <p:nvSpPr>
              <p:cNvPr id="16" name="流程图: 离页连接符 1"/>
              <p:cNvSpPr/>
              <p:nvPr/>
            </p:nvSpPr>
            <p:spPr>
              <a:xfrm>
                <a:off x="5481788" y="2962111"/>
                <a:ext cx="1979712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5" name="矩形 14"/>
            <p:cNvSpPr/>
            <p:nvPr/>
          </p:nvSpPr>
          <p:spPr>
            <a:xfrm>
              <a:off x="5320600" y="2355834"/>
              <a:ext cx="1691680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prstClr val="white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背</a:t>
              </a:r>
              <a:r>
                <a:rPr lang="zh-CN" altLang="en-US" sz="3200" b="1" smtClean="0">
                  <a:solidFill>
                    <a:prstClr val="white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一背</a:t>
              </a:r>
              <a:endParaRPr lang="zh-CN" altLang="en-US" sz="3200" b="1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69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21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87624" y="1484196"/>
            <a:ext cx="6696744" cy="3282997"/>
            <a:chOff x="1187624" y="1700220"/>
            <a:chExt cx="6696744" cy="328299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7624" y="1700220"/>
              <a:ext cx="6552728" cy="3282997"/>
            </a:xfrm>
            <a:prstGeom prst="rect">
              <a:avLst/>
            </a:prstGeom>
          </p:spPr>
        </p:pic>
        <p:sp>
          <p:nvSpPr>
            <p:cNvPr id="5" name="圆角矩形 4"/>
            <p:cNvSpPr/>
            <p:nvPr/>
          </p:nvSpPr>
          <p:spPr>
            <a:xfrm>
              <a:off x="1763688" y="2067694"/>
              <a:ext cx="6120680" cy="249093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altLang="zh-CN" sz="3200" b="1" dirty="0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1.</a:t>
              </a:r>
              <a:r>
                <a:rPr lang="zh-CN" altLang="en-US" sz="3200" b="1" dirty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写</a:t>
              </a:r>
              <a:r>
                <a:rPr lang="zh-CN" altLang="en-US" sz="3200" b="1" dirty="0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上题目、作者</a:t>
              </a:r>
              <a:r>
                <a:rPr lang="zh-CN" altLang="en-US" sz="3200" b="1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和朝代。</a:t>
              </a:r>
              <a:endParaRPr lang="en-US" altLang="zh-CN" sz="32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3200" b="1" dirty="0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2.</a:t>
              </a:r>
              <a:r>
                <a:rPr lang="zh-CN" altLang="en-US" sz="3200" b="1" dirty="0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把字</a:t>
              </a:r>
              <a:r>
                <a:rPr lang="zh-CN" altLang="en-US" sz="3200" b="1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写</a:t>
              </a:r>
              <a:r>
                <a:rPr lang="zh-CN" altLang="en-US" sz="3200" b="1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正确。</a:t>
              </a:r>
              <a:endParaRPr lang="en-US" altLang="zh-CN" sz="32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3200" b="1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3.</a:t>
              </a:r>
              <a:r>
                <a:rPr lang="zh-CN" altLang="en-US" sz="3200" b="1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注意</a:t>
              </a:r>
              <a:r>
                <a:rPr lang="zh-CN" altLang="en-US" sz="3200" b="1" dirty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标点符号</a:t>
              </a:r>
              <a:r>
                <a:rPr lang="zh-CN" altLang="en-US" sz="3200" b="1" dirty="0" smtClean="0">
                  <a:solidFill>
                    <a:schemeClr val="tx1"/>
                  </a:solidFill>
                  <a:latin typeface="楷体" pitchFamily="49" charset="-122"/>
                  <a:ea typeface="楷体" pitchFamily="49" charset="-122"/>
                </a:rPr>
                <a:t>。</a:t>
              </a:r>
              <a:endParaRPr lang="zh-CN" altLang="en-US" sz="3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9" name="文本框 3"/>
          <p:cNvSpPr txBox="1"/>
          <p:nvPr/>
        </p:nvSpPr>
        <p:spPr>
          <a:xfrm>
            <a:off x="827584" y="750149"/>
            <a:ext cx="7992888" cy="73404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默写</a:t>
            </a:r>
            <a:r>
              <a:rPr lang="en-US" altLang="zh-CN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四时田园杂兴</a:t>
            </a:r>
            <a:r>
              <a:rPr lang="en-US" altLang="zh-CN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（其三十一）。</a:t>
            </a:r>
            <a:endParaRPr lang="en-US" altLang="zh-CN" sz="36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273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48" y="3924044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15">
            <a:extLst>
              <a:ext uri="{FF2B5EF4-FFF2-40B4-BE49-F238E27FC236}">
                <a16:creationId xmlns="" xmlns:a16="http://schemas.microsoft.com/office/drawing/2014/main" id="{16858B89-BDB1-8C4A-8D9E-56121C0B06FB}"/>
              </a:ext>
            </a:extLst>
          </p:cNvPr>
          <p:cNvSpPr txBox="1"/>
          <p:nvPr/>
        </p:nvSpPr>
        <p:spPr>
          <a:xfrm>
            <a:off x="5787683" y="3831056"/>
            <a:ext cx="2816765" cy="715089"/>
          </a:xfrm>
          <a:prstGeom prst="flowChartAlternateProcess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504" y="157946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latin typeface="黑体" pitchFamily="49" charset="-122"/>
                <a:ea typeface="黑体" pitchFamily="49" charset="-122"/>
              </a:rPr>
              <a:t>语</a:t>
            </a:r>
            <a:r>
              <a:rPr lang="zh-CN" altLang="en-US" sz="2200" b="1">
                <a:latin typeface="黑体" pitchFamily="49" charset="-122"/>
                <a:ea typeface="黑体" pitchFamily="49" charset="-122"/>
              </a:rPr>
              <a:t>文 五</a:t>
            </a:r>
            <a:r>
              <a:rPr lang="zh-CN" altLang="en-US" sz="2200" b="1" smtClean="0">
                <a:latin typeface="黑体" pitchFamily="49" charset="-122"/>
                <a:ea typeface="黑体" pitchFamily="49" charset="-122"/>
              </a:rPr>
              <a:t>年</a:t>
            </a:r>
            <a:r>
              <a:rPr lang="zh-CN" altLang="en-US" sz="2200" b="1">
                <a:latin typeface="黑体" pitchFamily="49" charset="-122"/>
                <a:ea typeface="黑体" pitchFamily="49" charset="-122"/>
              </a:rPr>
              <a:t>级 </a:t>
            </a:r>
            <a:r>
              <a:rPr lang="zh-CN" altLang="en-US" sz="2200" b="1" smtClean="0">
                <a:latin typeface="黑体" pitchFamily="49" charset="-122"/>
                <a:ea typeface="黑体" pitchFamily="49" charset="-122"/>
              </a:rPr>
              <a:t>下册</a:t>
            </a:r>
            <a:endParaRPr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9" name="Picture 3" descr="E:\24春\图\五下题目旁的图处理后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338" y="2563200"/>
            <a:ext cx="3300693" cy="233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48"/>
          <p:cNvSpPr txBox="1"/>
          <p:nvPr/>
        </p:nvSpPr>
        <p:spPr>
          <a:xfrm>
            <a:off x="3265272" y="1232714"/>
            <a:ext cx="3682992" cy="1084912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6600" b="1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古诗三首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2161711" y="1258374"/>
            <a:ext cx="1224000" cy="1152000"/>
            <a:chOff x="1568841" y="908208"/>
            <a:chExt cx="1478518" cy="1391546"/>
          </a:xfrm>
        </p:grpSpPr>
        <p:pic>
          <p:nvPicPr>
            <p:cNvPr id="12" name="图片 11">
              <a:extLst>
                <a:ext uri="{FF2B5EF4-FFF2-40B4-BE49-F238E27FC236}">
                  <a16:creationId xmlns:lc="http://schemas.openxmlformats.org/drawingml/2006/lockedCanvas" xmlns="" xmlns:a16="http://schemas.microsoft.com/office/drawing/2014/main" id="{22521D20-73C0-8845-9A67-616245E6EA2C}"/>
                </a:ext>
              </a:extLst>
            </p:cNvPr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8841" y="908208"/>
              <a:ext cx="1478518" cy="1391546"/>
            </a:xfrm>
            <a:prstGeom prst="rect">
              <a:avLst/>
            </a:prstGeom>
          </p:spPr>
        </p:pic>
        <p:sp>
          <p:nvSpPr>
            <p:cNvPr id="13" name="文本框 6">
              <a:extLst>
                <a:ext uri="{FF2B5EF4-FFF2-40B4-BE49-F238E27FC236}">
                  <a16:creationId xmlns:lc="http://schemas.openxmlformats.org/drawingml/2006/lockedCanvas" xmlns="" xmlns:a16="http://schemas.microsoft.com/office/drawing/2014/main" id="{D72EACE4-6DBD-7247-92D1-5B31521A4382}"/>
                </a:ext>
              </a:extLst>
            </p:cNvPr>
            <p:cNvSpPr txBox="1"/>
            <p:nvPr/>
          </p:nvSpPr>
          <p:spPr>
            <a:xfrm>
              <a:off x="1991853" y="929023"/>
              <a:ext cx="691658" cy="12268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6000" b="1" dirty="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endParaRPr kumimoji="1" lang="zh-CN" altLang="en-US" sz="6000" b="1" dirty="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9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48"/>
          <p:cNvSpPr txBox="1"/>
          <p:nvPr/>
        </p:nvSpPr>
        <p:spPr>
          <a:xfrm>
            <a:off x="467544" y="915566"/>
            <a:ext cx="4680520" cy="1300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zh-CN" altLang="en-US" sz="8000" b="1" dirty="0" smtClean="0">
                <a:ln w="0"/>
                <a:solidFill>
                  <a:schemeClr val="tx1"/>
                </a:solidFill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稚子弄冰</a:t>
            </a:r>
            <a:endParaRPr lang="zh-CN" altLang="en-US" sz="8000" b="1" dirty="0">
              <a:ln w="0"/>
              <a:solidFill>
                <a:schemeClr val="tx1"/>
              </a:solidFill>
              <a:effectLst>
                <a:glow rad="139700">
                  <a:schemeClr val="bg1">
                    <a:alpha val="91000"/>
                  </a:schemeClr>
                </a:glow>
              </a:effectLst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494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611560" y="1761253"/>
            <a:ext cx="3600400" cy="18651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200" b="1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    有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感情地朗读古诗，结合注释理解诗歌大意。</a:t>
            </a:r>
            <a:endParaRPr lang="zh-CN" altLang="en-US" sz="3200" b="1" dirty="0">
              <a:latin typeface="宋体" pitchFamily="2" charset="-122"/>
              <a:ea typeface="宋体" pitchFamily="2" charset="-122"/>
              <a:cs typeface="黑体" panose="02010609060101010101" pitchFamily="49" charset="-122"/>
            </a:endParaRPr>
          </a:p>
        </p:txBody>
      </p:sp>
      <p:pic>
        <p:nvPicPr>
          <p:cNvPr id="3" name="Picture 3" descr="E:\24春\图\P2截图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"/>
          <a:stretch/>
        </p:blipFill>
        <p:spPr bwMode="auto">
          <a:xfrm>
            <a:off x="4696966" y="950075"/>
            <a:ext cx="3675944" cy="393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520993" y="304562"/>
            <a:ext cx="63633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noProof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体</a:t>
            </a:r>
            <a:r>
              <a:rPr kumimoji="1" lang="zh-CN" altLang="en-US" sz="3200" b="1" noProof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验</a:t>
            </a: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稚</a:t>
            </a:r>
            <a:r>
              <a:rPr kumimoji="1" lang="zh-CN" altLang="en-US" sz="32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子弄冰玩耍</a:t>
            </a:r>
            <a:r>
              <a:rPr kumimoji="1" lang="zh-CN" altLang="en-US" sz="3200" b="1" noProof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的快乐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3" descr="E:\24春\图\包图网的图\古代儿童节日插画\俩小孩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6322"/>
            <a:ext cx="1080120" cy="78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68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E:\24春\图\P2截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62" y="289069"/>
            <a:ext cx="4068452" cy="4463022"/>
          </a:xfrm>
          <a:prstGeom prst="roundRect">
            <a:avLst>
              <a:gd name="adj" fmla="val 800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/>
        </p:nvSpPr>
        <p:spPr>
          <a:xfrm>
            <a:off x="328901" y="1587230"/>
            <a:ext cx="2088232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幼小</a:t>
            </a:r>
            <a:r>
              <a:rPr lang="zh-CN" altLang="en-US" sz="2800" b="1">
                <a:latin typeface="仿宋" pitchFamily="49" charset="-122"/>
                <a:ea typeface="仿宋" pitchFamily="49" charset="-122"/>
              </a:rPr>
              <a:t>的</a:t>
            </a:r>
            <a:r>
              <a:rPr lang="zh-CN" altLang="en-US" sz="2800" b="1" smtClean="0">
                <a:latin typeface="仿宋" pitchFamily="49" charset="-122"/>
                <a:ea typeface="仿宋" pitchFamily="49" charset="-122"/>
              </a:rPr>
              <a:t>孩子</a:t>
            </a:r>
            <a:endParaRPr lang="zh-CN" altLang="en-US" sz="2800" b="1" dirty="0"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479382" y="1597432"/>
            <a:ext cx="2088232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一般指铜盆</a:t>
            </a:r>
            <a:endParaRPr lang="zh-CN" altLang="en-US" sz="28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7" name="圆角矩形标注 26"/>
          <p:cNvSpPr/>
          <p:nvPr/>
        </p:nvSpPr>
        <p:spPr>
          <a:xfrm>
            <a:off x="5111520" y="711335"/>
            <a:ext cx="3704701" cy="2698611"/>
          </a:xfrm>
          <a:prstGeom prst="wedgeRoundRectCallout">
            <a:avLst>
              <a:gd name="adj1" fmla="val -69382"/>
              <a:gd name="adj2" fmla="val 32950"/>
              <a:gd name="adj3" fmla="val 16667"/>
            </a:avLst>
          </a:prstGeom>
          <a:noFill/>
          <a:ln w="9525" cap="flat" cmpd="sng" algn="ctr">
            <a:solidFill>
              <a:srgbClr val="FF0000"/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2800" b="1" kern="0">
                <a:solidFill>
                  <a:sysClr val="windowText" lastClr="000000"/>
                </a:solidFill>
                <a:latin typeface="宋体"/>
                <a:ea typeface="宋体"/>
              </a:rPr>
              <a:t>    </a:t>
            </a:r>
            <a:r>
              <a:rPr lang="zh-CN" altLang="en-US" sz="2800" b="1" kern="0" smtClean="0">
                <a:solidFill>
                  <a:sysClr val="windowText" lastClr="000000"/>
                </a:solidFill>
                <a:latin typeface="宋体"/>
                <a:ea typeface="宋体"/>
              </a:rPr>
              <a:t>清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晨，满脸稚气的小孩将夜间冻结在盆中的冰块取出，用彩丝穿过冰块，提在手中，就像一个银钲。</a:t>
            </a:r>
          </a:p>
        </p:txBody>
      </p:sp>
      <p:sp>
        <p:nvSpPr>
          <p:cNvPr id="34" name="椭圆 33"/>
          <p:cNvSpPr/>
          <p:nvPr/>
        </p:nvSpPr>
        <p:spPr>
          <a:xfrm>
            <a:off x="948905" y="2126055"/>
            <a:ext cx="944542" cy="661719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859446" y="2139702"/>
            <a:ext cx="901008" cy="661719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515841" y="2881208"/>
            <a:ext cx="624111" cy="48263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899592" y="3426827"/>
            <a:ext cx="3489648" cy="1161147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868961" y="3435846"/>
            <a:ext cx="3135087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一种金属</a:t>
            </a:r>
            <a:r>
              <a:rPr lang="zh-CN" altLang="en-US" sz="28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打击乐器</a:t>
            </a:r>
            <a:endParaRPr lang="zh-CN" altLang="en-US" sz="28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656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7" grpId="0" animBg="1"/>
      <p:bldP spid="34" grpId="0" animBg="1"/>
      <p:bldP spid="36" grpId="0" animBg="1"/>
      <p:bldP spid="17" grpId="0" animBg="1"/>
      <p:bldP spid="2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026" y="1347614"/>
            <a:ext cx="4536504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钲</a:t>
            </a:r>
            <a:r>
              <a:rPr lang="zh-CN" altLang="en-US" sz="32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一种金属打击乐器。铜制，其形状与小型的钟相似，可执柄敲击，接大小不同的钲组合在一起，成为“编钲”。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 descr="https://gimg2.baidu.com/image_search/src=http%3A%2F%2Fimg3.doubanio.com%2Fview%2Fphoto%2Fl%2Fpublic%2Fp2225660082.jpg&amp;refer=http%3A%2F%2Fimg3.doubanio.com&amp;app=2002&amp;size=f9999,10000&amp;q=a80&amp;n=0&amp;g=0n&amp;fmt=jpeg?sec=1638433330&amp;t=8208e0e87c3dcf8e603790bcf21d1e4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915566"/>
            <a:ext cx="2736304" cy="3628578"/>
          </a:xfrm>
          <a:prstGeom prst="round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64480" y="434110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39503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22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 descr="E:\24春\图\P2截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62" y="195486"/>
            <a:ext cx="4068452" cy="446302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圆角矩形 16"/>
          <p:cNvSpPr/>
          <p:nvPr/>
        </p:nvSpPr>
        <p:spPr>
          <a:xfrm>
            <a:off x="921896" y="2122280"/>
            <a:ext cx="3489648" cy="1161147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79952" y="2225799"/>
            <a:ext cx="2535085" cy="95410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一种打击乐器，形状</a:t>
            </a:r>
            <a:r>
              <a:rPr lang="zh-CN" altLang="en-US" sz="2800" b="1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像</a:t>
            </a:r>
            <a:r>
              <a:rPr lang="zh-CN" altLang="en-US" sz="28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曲尺</a:t>
            </a:r>
            <a:endParaRPr lang="zh-CN" altLang="en-US" sz="28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946863" y="4623220"/>
            <a:ext cx="3136347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古代常指一种玉石</a:t>
            </a:r>
            <a:endParaRPr lang="zh-CN" altLang="en-US" sz="28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5" name="圆角矩形标注 14"/>
          <p:cNvSpPr/>
          <p:nvPr/>
        </p:nvSpPr>
        <p:spPr>
          <a:xfrm>
            <a:off x="4970975" y="1538691"/>
            <a:ext cx="3879442" cy="3223010"/>
          </a:xfrm>
          <a:prstGeom prst="wedgeRoundRectCallout">
            <a:avLst>
              <a:gd name="adj1" fmla="val -64030"/>
              <a:gd name="adj2" fmla="val 27729"/>
              <a:gd name="adj3" fmla="val 16667"/>
            </a:avLst>
          </a:prstGeom>
          <a:noFill/>
          <a:ln w="9525" cap="flat" cmpd="sng" algn="ctr">
            <a:solidFill>
              <a:srgbClr val="FF0000"/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2800" b="1" kern="0" smtClean="0">
                <a:solidFill>
                  <a:sysClr val="windowText" lastClr="000000"/>
                </a:solidFill>
                <a:latin typeface="宋体"/>
                <a:ea typeface="宋体"/>
                <a:sym typeface="Wingdings" pitchFamily="2" charset="2"/>
              </a:rPr>
              <a:t>    （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宋体"/>
                <a:ea typeface="宋体"/>
                <a:sym typeface="Wingdings" pitchFamily="2" charset="2"/>
              </a:rPr>
              <a:t>小孩）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轻轻敲打，冰块发出像玉磬一样穿林而过的清脆的响声。忽然冰块落地，发出如玻璃破碎一般的声音。</a:t>
            </a:r>
          </a:p>
        </p:txBody>
      </p:sp>
      <p:sp>
        <p:nvSpPr>
          <p:cNvPr id="14" name="椭圆 13"/>
          <p:cNvSpPr/>
          <p:nvPr/>
        </p:nvSpPr>
        <p:spPr>
          <a:xfrm>
            <a:off x="2247495" y="3309835"/>
            <a:ext cx="470984" cy="641466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795197" y="3986294"/>
            <a:ext cx="1102352" cy="58518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5"/>
          <p:cNvSpPr txBox="1"/>
          <p:nvPr/>
        </p:nvSpPr>
        <p:spPr>
          <a:xfrm>
            <a:off x="5148064" y="697489"/>
            <a:ext cx="2844316" cy="56169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zh-CN"/>
            </a:defPPr>
            <a:lvl1pPr algn="ctr" defTabSz="914400">
              <a:defRPr sz="3200" b="1" kern="0">
                <a:solidFill>
                  <a:sysClr val="windowText" lastClr="000000"/>
                </a:solidFill>
                <a:latin typeface="宋体"/>
                <a:ea typeface="宋体"/>
              </a:defRPr>
            </a:lvl1pPr>
          </a:lstStyle>
          <a:p>
            <a:r>
              <a:rPr lang="zh-CN" altLang="en-US">
                <a:sym typeface="+mn-ea"/>
              </a:rPr>
              <a:t>儿童自得其乐</a:t>
            </a:r>
            <a:endParaRPr lang="zh-CN" altLang="en-US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988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 animBg="1"/>
      <p:bldP spid="15" grpId="0" animBg="1"/>
      <p:bldP spid="14" grpId="0" animBg="1"/>
      <p:bldP spid="22" grpId="0" animBg="1"/>
      <p:bldP spid="2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66" y="1347614"/>
            <a:ext cx="3888432" cy="3120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磬</a:t>
            </a:r>
            <a:r>
              <a:rPr lang="zh-CN" altLang="en-US" sz="32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种打击乐器。用石或玉制成，形如曲尺，悬于架上，用木槌击奏。单一的叫特磬，成套的叫编磬。</a:t>
            </a:r>
          </a:p>
        </p:txBody>
      </p:sp>
      <p:pic>
        <p:nvPicPr>
          <p:cNvPr id="4102" name="Picture 6" descr="https://gimg2.baidu.com/image_search/src=http%3A%2F%2Fpic2.zhimg.com%2Fv2-9c48408796d9049d8fa4074656475181_b.jpg&amp;refer=http%3A%2F%2Fpic2.zhimg.com&amp;app=2002&amp;size=f9999,10000&amp;q=a80&amp;n=0&amp;g=0n&amp;fmt=jpeg?sec=1638434070&amp;t=891d5e62322e89621ed74095ce8adf6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156" y="1203598"/>
            <a:ext cx="3619292" cy="3274920"/>
          </a:xfrm>
          <a:prstGeom prst="round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64480" y="434110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39503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39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751120" y="2338473"/>
            <a:ext cx="2054830" cy="56169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zh-CN"/>
            </a:defPPr>
            <a:lvl1pPr defTabSz="914400">
              <a:defRPr sz="2800" b="1" kern="0">
                <a:solidFill>
                  <a:sysClr val="windowText" lastClr="000000"/>
                </a:solidFill>
                <a:latin typeface="宋体"/>
                <a:ea typeface="宋体"/>
              </a:defRPr>
            </a:lvl1pPr>
          </a:lstStyle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不知所措</a:t>
            </a:r>
          </a:p>
        </p:txBody>
      </p:sp>
      <p:sp>
        <p:nvSpPr>
          <p:cNvPr id="12" name="TextBox 10"/>
          <p:cNvSpPr txBox="1"/>
          <p:nvPr/>
        </p:nvSpPr>
        <p:spPr>
          <a:xfrm>
            <a:off x="5751120" y="3041556"/>
            <a:ext cx="2054830" cy="56169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zh-CN"/>
            </a:defPPr>
            <a:lvl1pPr defTabSz="914400">
              <a:defRPr sz="2800" b="1" kern="0">
                <a:solidFill>
                  <a:sysClr val="windowText" lastClr="000000"/>
                </a:solidFill>
                <a:latin typeface="宋体"/>
                <a:ea typeface="宋体"/>
              </a:defRPr>
            </a:lvl1pPr>
          </a:lstStyle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垂头丧气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019200" y="646203"/>
            <a:ext cx="3518671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  <a:sym typeface="+mn-ea"/>
              </a:rPr>
              <a:t>    孩子们看到冰块儿破碎了会是什么样子呢？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4" name="Picture 3" descr="E:\24春\图\P2截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62" y="289069"/>
            <a:ext cx="4068452" cy="446302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圆角矩形 16"/>
          <p:cNvSpPr/>
          <p:nvPr/>
        </p:nvSpPr>
        <p:spPr>
          <a:xfrm>
            <a:off x="921896" y="2215863"/>
            <a:ext cx="3489648" cy="1161147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0">
            <a:extLst>
              <a:ext uri="{FF2B5EF4-FFF2-40B4-BE49-F238E27FC236}">
                <a16:creationId xmlns="" xmlns:a16="http://schemas.microsoft.com/office/drawing/2014/main" id="{EB1CD407-1289-E64D-B770-EE2BC86550F5}"/>
              </a:ext>
            </a:extLst>
          </p:cNvPr>
          <p:cNvSpPr txBox="1"/>
          <p:nvPr/>
        </p:nvSpPr>
        <p:spPr>
          <a:xfrm>
            <a:off x="5114499" y="3790987"/>
            <a:ext cx="33280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一起读这两句诗，读出儿童的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  <a:sym typeface="+mn-ea"/>
              </a:rPr>
              <a:t>失望</a:t>
            </a:r>
            <a:endParaRPr lang="en-US" altLang="zh-CN" sz="32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140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27584" y="2571750"/>
            <a:ext cx="7560840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kern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提示：通过诗中的动词，想象儿童“弄冰”的过程，揣摩他的神态及心理变化。</a:t>
            </a:r>
            <a:endParaRPr lang="zh-CN" altLang="en-US" sz="2800" b="1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7544" y="699542"/>
            <a:ext cx="8424936" cy="1333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6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读一读这首诗，</a:t>
            </a:r>
            <a:r>
              <a:rPr lang="zh-CN" altLang="en-US" sz="36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边读</a:t>
            </a:r>
            <a:r>
              <a:rPr lang="zh-CN" altLang="en-US" sz="36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边想象诗句描绘的画面，体会其中的乐趣。</a:t>
            </a:r>
            <a:endParaRPr lang="zh-CN" altLang="en-US" sz="28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758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:\24春\图\P2截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820" y="362028"/>
            <a:ext cx="4068452" cy="4463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椭圆 1"/>
          <p:cNvSpPr/>
          <p:nvPr/>
        </p:nvSpPr>
        <p:spPr>
          <a:xfrm>
            <a:off x="3171366" y="2248453"/>
            <a:ext cx="470984" cy="607311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2283723" y="2874814"/>
            <a:ext cx="470984" cy="607311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427195" y="3507854"/>
            <a:ext cx="470984" cy="607311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220072" y="1959184"/>
            <a:ext cx="2228148" cy="646986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小心谨慎</a:t>
            </a:r>
            <a:endParaRPr lang="zh-CN" altLang="en-US" sz="32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08104" y="2846239"/>
            <a:ext cx="1339176" cy="64698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06474" y="3802494"/>
            <a:ext cx="1299580" cy="64698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懊恼</a:t>
            </a:r>
            <a:endParaRPr lang="zh-CN" altLang="en-US" sz="32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613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11560" y="987574"/>
            <a:ext cx="3888432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kern="0" dirty="0" smtClean="0">
                <a:latin typeface="宋体" pitchFamily="2" charset="-122"/>
                <a:ea typeface="宋体" pitchFamily="2" charset="-122"/>
              </a:rPr>
              <a:t>稚子弄冰</a:t>
            </a:r>
            <a:endParaRPr lang="en-US" altLang="zh-CN" sz="3600" b="1" kern="0" dirty="0" smtClean="0">
              <a:latin typeface="宋体" pitchFamily="2" charset="-122"/>
              <a:ea typeface="宋体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宋</a:t>
            </a: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]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杨万里</a:t>
            </a:r>
            <a:endParaRPr lang="en-US" altLang="zh-CN" sz="2800" b="1" dirty="0" smtClean="0">
              <a:latin typeface="仿宋" pitchFamily="49" charset="-122"/>
              <a:ea typeface="仿宋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稚子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金盆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脱晓冰，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彩丝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穿取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当银钲。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敲成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玉磬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穿林响，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忽作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玻璃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碎地声。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6" name="纯音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128734"/>
            <a:ext cx="609600" cy="609600"/>
          </a:xfrm>
          <a:prstGeom prst="rect">
            <a:avLst/>
          </a:prstGeom>
        </p:spPr>
      </p:pic>
      <p:sp>
        <p:nvSpPr>
          <p:cNvPr id="7" name="文本框 3"/>
          <p:cNvSpPr txBox="1"/>
          <p:nvPr/>
        </p:nvSpPr>
        <p:spPr>
          <a:xfrm>
            <a:off x="5436096" y="1203598"/>
            <a:ext cx="1453313" cy="453586"/>
          </a:xfrm>
          <a:prstGeom prst="rect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 rtlCol="0" anchor="t">
            <a:spAutoFit/>
          </a:bodyPr>
          <a:lstStyle>
            <a:defPPr>
              <a:defRPr lang="zh-CN"/>
            </a:defPPr>
            <a:lvl1pPr marR="0" lvl="0" indent="0" algn="ctr" defTabSz="9144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/>
              <a:t>伴读音乐</a:t>
            </a:r>
          </a:p>
        </p:txBody>
      </p:sp>
      <p:sp>
        <p:nvSpPr>
          <p:cNvPr id="10" name="文本框 3"/>
          <p:cNvSpPr txBox="1"/>
          <p:nvPr/>
        </p:nvSpPr>
        <p:spPr>
          <a:xfrm>
            <a:off x="4499992" y="2283718"/>
            <a:ext cx="4310501" cy="2364903"/>
          </a:xfrm>
          <a:prstGeom prst="roundRect">
            <a:avLst/>
          </a:prstGeom>
          <a:noFill/>
          <a:ln w="28575">
            <a:noFill/>
            <a:prstDash val="lgDashDot"/>
          </a:ln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   边读边想象稚子先得意后懊恼的心理活动，试着通过语气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和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语速的变化表现出稚子情绪的变化。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0" y="15295"/>
            <a:ext cx="2483769" cy="786109"/>
            <a:chOff x="4528511" y="2205925"/>
            <a:chExt cx="2483769" cy="786109"/>
          </a:xfrm>
        </p:grpSpPr>
        <p:grpSp>
          <p:nvGrpSpPr>
            <p:cNvPr id="9" name="组合 8"/>
            <p:cNvGrpSpPr/>
            <p:nvPr/>
          </p:nvGrpSpPr>
          <p:grpSpPr>
            <a:xfrm>
              <a:off x="4528511" y="2205925"/>
              <a:ext cx="2483769" cy="786109"/>
              <a:chOff x="4977731" y="2886237"/>
              <a:chExt cx="2483769" cy="786109"/>
            </a:xfrm>
          </p:grpSpPr>
          <p:sp>
            <p:nvSpPr>
              <p:cNvPr id="12" name="流程图: 离页连接符 1"/>
              <p:cNvSpPr/>
              <p:nvPr/>
            </p:nvSpPr>
            <p:spPr>
              <a:xfrm>
                <a:off x="5481788" y="2962111"/>
                <a:ext cx="1979712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1" name="矩形 10"/>
            <p:cNvSpPr/>
            <p:nvPr/>
          </p:nvSpPr>
          <p:spPr>
            <a:xfrm>
              <a:off x="5320600" y="2355834"/>
              <a:ext cx="1691680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632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45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835696" y="699542"/>
            <a:ext cx="5688632" cy="400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稚子弄冰</a:t>
            </a:r>
          </a:p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 </a:t>
            </a:r>
            <a:r>
              <a:rPr lang="en-US" altLang="zh-CN" sz="2800" b="1" dirty="0" smtClean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宋</a:t>
            </a:r>
            <a:r>
              <a:rPr lang="en-US" altLang="zh-CN" sz="2800" b="1" dirty="0" smtClean="0">
                <a:latin typeface="仿宋" pitchFamily="49" charset="-122"/>
                <a:ea typeface="仿宋" pitchFamily="49" charset="-122"/>
              </a:rPr>
              <a:t>]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杨万里</a:t>
            </a:r>
          </a:p>
          <a:p>
            <a:pPr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（    ）金盆（      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），</a:t>
            </a:r>
            <a:endParaRPr lang="en-US" altLang="zh-CN" sz="36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彩丝（    ）（      ）。</a:t>
            </a:r>
            <a:endParaRPr lang="en-US" altLang="zh-CN" sz="36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敲成（    ）（      ），</a:t>
            </a:r>
            <a:endParaRPr lang="en-US" altLang="zh-CN" sz="36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忽作（    ）（      ）。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文本框 3"/>
          <p:cNvSpPr txBox="1"/>
          <p:nvPr/>
        </p:nvSpPr>
        <p:spPr>
          <a:xfrm>
            <a:off x="2339752" y="1919927"/>
            <a:ext cx="1500363" cy="62324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稚子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3"/>
          <p:cNvSpPr txBox="1"/>
          <p:nvPr/>
        </p:nvSpPr>
        <p:spPr>
          <a:xfrm>
            <a:off x="3203848" y="3892718"/>
            <a:ext cx="1224136" cy="62324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玻璃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3"/>
          <p:cNvSpPr txBox="1"/>
          <p:nvPr/>
        </p:nvSpPr>
        <p:spPr>
          <a:xfrm>
            <a:off x="3203848" y="3251038"/>
            <a:ext cx="1369339" cy="62324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玉磬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3"/>
          <p:cNvSpPr txBox="1"/>
          <p:nvPr/>
        </p:nvSpPr>
        <p:spPr>
          <a:xfrm>
            <a:off x="5092834" y="1934433"/>
            <a:ext cx="1692360" cy="62324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脱晓冰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3"/>
          <p:cNvSpPr txBox="1"/>
          <p:nvPr/>
        </p:nvSpPr>
        <p:spPr>
          <a:xfrm>
            <a:off x="3203848" y="2571750"/>
            <a:ext cx="1407297" cy="62324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穿取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3"/>
          <p:cNvSpPr txBox="1"/>
          <p:nvPr/>
        </p:nvSpPr>
        <p:spPr>
          <a:xfrm>
            <a:off x="5076056" y="3241513"/>
            <a:ext cx="1634722" cy="62324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穿林响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3"/>
          <p:cNvSpPr txBox="1"/>
          <p:nvPr/>
        </p:nvSpPr>
        <p:spPr>
          <a:xfrm>
            <a:off x="5056658" y="2571750"/>
            <a:ext cx="1747590" cy="62324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当银钲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3"/>
          <p:cNvSpPr txBox="1"/>
          <p:nvPr/>
        </p:nvSpPr>
        <p:spPr>
          <a:xfrm>
            <a:off x="5076057" y="3892718"/>
            <a:ext cx="1692360" cy="62324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碎地声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15295"/>
            <a:ext cx="2483769" cy="786109"/>
            <a:chOff x="4528511" y="2205925"/>
            <a:chExt cx="2483769" cy="786109"/>
          </a:xfrm>
        </p:grpSpPr>
        <p:grpSp>
          <p:nvGrpSpPr>
            <p:cNvPr id="12" name="组合 11"/>
            <p:cNvGrpSpPr/>
            <p:nvPr/>
          </p:nvGrpSpPr>
          <p:grpSpPr>
            <a:xfrm>
              <a:off x="4528511" y="2205925"/>
              <a:ext cx="2483769" cy="786109"/>
              <a:chOff x="4977731" y="2886237"/>
              <a:chExt cx="2483769" cy="786109"/>
            </a:xfrm>
          </p:grpSpPr>
          <p:sp>
            <p:nvSpPr>
              <p:cNvPr id="19" name="流程图: 离页连接符 1"/>
              <p:cNvSpPr/>
              <p:nvPr/>
            </p:nvSpPr>
            <p:spPr>
              <a:xfrm>
                <a:off x="5481788" y="2962111"/>
                <a:ext cx="1979712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5" name="矩形 14"/>
            <p:cNvSpPr/>
            <p:nvPr/>
          </p:nvSpPr>
          <p:spPr>
            <a:xfrm>
              <a:off x="5320600" y="2355834"/>
              <a:ext cx="1691680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背</a:t>
              </a: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一</a:t>
              </a: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背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143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24" grpId="0"/>
      <p:bldP spid="25" grpId="0"/>
      <p:bldP spid="26" grpId="0"/>
      <p:bldP spid="2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48"/>
          <p:cNvSpPr txBox="1"/>
          <p:nvPr/>
        </p:nvSpPr>
        <p:spPr>
          <a:xfrm>
            <a:off x="4644008" y="843558"/>
            <a:ext cx="3168352" cy="1423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8800" b="1" dirty="0" smtClean="0">
                <a:ln w="0"/>
                <a:solidFill>
                  <a:schemeClr val="tx1"/>
                </a:solidFill>
                <a:effectLst>
                  <a:glow rad="139700">
                    <a:schemeClr val="bg1">
                      <a:alpha val="91000"/>
                    </a:schemeClr>
                  </a:glow>
                </a:effectLst>
                <a:latin typeface="宋体" pitchFamily="2" charset="-122"/>
                <a:ea typeface="宋体" pitchFamily="2" charset="-122"/>
              </a:rPr>
              <a:t>村 晚</a:t>
            </a:r>
            <a:endParaRPr lang="zh-CN" altLang="en-US" sz="8800" b="1" dirty="0">
              <a:ln w="0"/>
              <a:solidFill>
                <a:schemeClr val="tx1"/>
              </a:solidFill>
              <a:effectLst>
                <a:glow rad="139700">
                  <a:schemeClr val="bg1">
                    <a:alpha val="91000"/>
                  </a:schemeClr>
                </a:glow>
              </a:effectLst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502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616297" y="1661775"/>
            <a:ext cx="3811687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sz="3200" b="1" dirty="0" smtClean="0">
                <a:latin typeface="宋体" pitchFamily="2" charset="-122"/>
                <a:ea typeface="宋体" pitchFamily="2" charset="-122"/>
                <a:cs typeface="黑体" panose="02010609060101010101" pitchFamily="49" charset="-122"/>
              </a:rPr>
              <a:t>    朗读古诗，结合注释理解诗意，说说诗句描绘了怎样的景象。</a:t>
            </a:r>
            <a:endParaRPr lang="zh-CN" altLang="en-US" sz="3200" b="1" dirty="0">
              <a:latin typeface="宋体" pitchFamily="2" charset="-122"/>
              <a:ea typeface="宋体" pitchFamily="2" charset="-122"/>
              <a:cs typeface="黑体" panose="02010609060101010101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0" b="4270"/>
          <a:stretch/>
        </p:blipFill>
        <p:spPr bwMode="auto">
          <a:xfrm>
            <a:off x="4716016" y="915566"/>
            <a:ext cx="3934569" cy="382905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593002" y="304562"/>
            <a:ext cx="6363374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noProof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体</a:t>
            </a:r>
            <a:r>
              <a:rPr kumimoji="1" lang="zh-CN" altLang="en-US" sz="3200" b="1" noProof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验牧童骑牛晚归的悠闲生活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3" descr="E:\24春\图\包图网的图\古代儿童节日插画\俩小孩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226322"/>
            <a:ext cx="1080120" cy="78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6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6766"/>
            <a:ext cx="4480521" cy="4723148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矩形 17"/>
          <p:cNvSpPr/>
          <p:nvPr/>
        </p:nvSpPr>
        <p:spPr>
          <a:xfrm>
            <a:off x="3291406" y="1299959"/>
            <a:ext cx="1152128" cy="584775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池</a:t>
            </a:r>
            <a:r>
              <a:rPr lang="zh-CN" altLang="en-US" sz="32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岸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7" name="圆角矩形标注 26"/>
          <p:cNvSpPr/>
          <p:nvPr/>
        </p:nvSpPr>
        <p:spPr>
          <a:xfrm>
            <a:off x="4804049" y="718528"/>
            <a:ext cx="4088431" cy="2698611"/>
          </a:xfrm>
          <a:prstGeom prst="wedgeRoundRectCallout">
            <a:avLst>
              <a:gd name="adj1" fmla="val -60775"/>
              <a:gd name="adj2" fmla="val 19438"/>
              <a:gd name="adj3" fmla="val 16667"/>
            </a:avLst>
          </a:prstGeom>
          <a:noFill/>
          <a:ln w="9525" cap="flat" cmpd="sng" algn="ctr">
            <a:solidFill>
              <a:srgbClr val="FFC000"/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28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    </a:t>
            </a:r>
            <a:r>
              <a:rPr lang="zh-CN" altLang="en-US" sz="28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在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四周长满青草的池塘里，池水高涨。太阳正要落山，红红的火球好像被远山衔在嘴里，倒映在清凉的水波中。</a:t>
            </a:r>
          </a:p>
        </p:txBody>
      </p:sp>
      <p:sp>
        <p:nvSpPr>
          <p:cNvPr id="36" name="椭圆 35"/>
          <p:cNvSpPr/>
          <p:nvPr/>
        </p:nvSpPr>
        <p:spPr>
          <a:xfrm>
            <a:off x="3524212" y="2021786"/>
            <a:ext cx="576634" cy="554068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524212" y="2706790"/>
            <a:ext cx="571504" cy="554638"/>
          </a:xfrm>
          <a:prstGeom prst="ellipse">
            <a:avLst/>
          </a:prstGeom>
          <a:noFill/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818734" y="3297277"/>
            <a:ext cx="3702760" cy="1377171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2474243" y="3363838"/>
            <a:ext cx="2300869" cy="584775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水中的</a:t>
            </a:r>
            <a:r>
              <a:rPr lang="zh-CN" altLang="en-US" sz="32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波纹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43561" y="3363838"/>
            <a:ext cx="1911726" cy="584775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口里</a:t>
            </a:r>
            <a:r>
              <a:rPr lang="zh-CN" altLang="en-US" sz="3200" b="1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含</a:t>
            </a:r>
            <a:r>
              <a:rPr lang="zh-CN" altLang="en-US" sz="32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着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5" name="文本框 5"/>
          <p:cNvSpPr txBox="1"/>
          <p:nvPr/>
        </p:nvSpPr>
        <p:spPr>
          <a:xfrm>
            <a:off x="5160079" y="3867894"/>
            <a:ext cx="3505022" cy="56169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zh-CN"/>
            </a:defPPr>
            <a:lvl1pPr algn="ctr" defTabSz="914400">
              <a:defRPr sz="3200" b="1" kern="0">
                <a:solidFill>
                  <a:sysClr val="windowText" lastClr="000000"/>
                </a:solidFill>
                <a:latin typeface="宋体"/>
                <a:ea typeface="宋体"/>
              </a:defRPr>
            </a:lvl1pPr>
          </a:lstStyle>
          <a:p>
            <a:r>
              <a:rPr lang="zh-CN" altLang="en-US" dirty="0">
                <a:sym typeface="+mn-ea"/>
              </a:rPr>
              <a:t>幽静的</a:t>
            </a:r>
            <a:r>
              <a:rPr lang="zh-CN" altLang="en-US">
                <a:sym typeface="+mn-ea"/>
              </a:rPr>
              <a:t>傍晚美景</a:t>
            </a:r>
            <a:endParaRPr lang="zh-CN" altLang="en-US" dirty="0">
              <a:sym typeface="+mn-ea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223077" y="2660170"/>
            <a:ext cx="552694" cy="673266"/>
          </a:xfrm>
          <a:prstGeom prst="ellipse">
            <a:avLst/>
          </a:prstGeom>
          <a:noFill/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60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 animBg="1"/>
      <p:bldP spid="36" grpId="0" animBg="1"/>
      <p:bldP spid="17" grpId="0" animBg="1"/>
      <p:bldP spid="23" grpId="0" animBg="1"/>
      <p:bldP spid="19" grpId="0" animBg="1"/>
      <p:bldP spid="25" grpId="0" animBg="1"/>
      <p:bldP spid="3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6766"/>
            <a:ext cx="4480521" cy="4723148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椭圆 35"/>
          <p:cNvSpPr/>
          <p:nvPr/>
        </p:nvSpPr>
        <p:spPr>
          <a:xfrm>
            <a:off x="1204877" y="2039039"/>
            <a:ext cx="576634" cy="554068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818734" y="3297277"/>
            <a:ext cx="3702760" cy="1377171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020342" y="2039039"/>
            <a:ext cx="576634" cy="554068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932040" y="3363838"/>
            <a:ext cx="3888432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青草</a:t>
            </a:r>
            <a:r>
              <a:rPr lang="zh-CN" altLang="en-US" sz="3200" b="1" smtClean="0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茂盛</a:t>
            </a:r>
            <a:endParaRPr lang="zh-CN" altLang="en-US" sz="3200" b="1" dirty="0"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638" y="623173"/>
            <a:ext cx="3567745" cy="2674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0" name="矩形 19"/>
          <p:cNvSpPr/>
          <p:nvPr/>
        </p:nvSpPr>
        <p:spPr>
          <a:xfrm>
            <a:off x="4986357" y="4073084"/>
            <a:ext cx="3888432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池水</a:t>
            </a:r>
            <a:r>
              <a:rPr lang="zh-CN" altLang="en-US" sz="3200" b="1" smtClean="0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宋体" pitchFamily="2" charset="-122"/>
                <a:ea typeface="宋体" pitchFamily="2" charset="-122"/>
              </a:rPr>
              <a:t>高涨</a:t>
            </a:r>
            <a:endParaRPr lang="zh-CN" altLang="en-US" sz="3200" b="1" dirty="0"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833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4" grpId="0" animBg="1"/>
      <p:bldP spid="15" grpId="0"/>
      <p:bldP spid="2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6291"/>
            <a:ext cx="4480521" cy="4723148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圆角矩形 7"/>
          <p:cNvSpPr/>
          <p:nvPr/>
        </p:nvSpPr>
        <p:spPr>
          <a:xfrm>
            <a:off x="746840" y="3249162"/>
            <a:ext cx="3702760" cy="1377171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239383" y="2763349"/>
            <a:ext cx="486082" cy="477441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074689" y="2499742"/>
            <a:ext cx="3745783" cy="107721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山</a:t>
            </a:r>
            <a:r>
              <a:rPr lang="zh-CN" altLang="en-US" sz="3200" b="1" dirty="0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与落日挨得很近，欲落未</a:t>
            </a:r>
            <a:r>
              <a:rPr lang="zh-CN" altLang="en-US" sz="3200" b="1" dirty="0" smtClean="0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落。</a:t>
            </a:r>
            <a:endParaRPr lang="zh-CN" altLang="en-US" sz="3200" b="1" dirty="0"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860032" y="1131590"/>
            <a:ext cx="403244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发挥想象，说说你体会到了什么。 </a:t>
            </a:r>
          </a:p>
        </p:txBody>
      </p:sp>
    </p:spTree>
    <p:extLst>
      <p:ext uri="{BB962C8B-B14F-4D97-AF65-F5344CB8AC3E}">
        <p14:creationId xmlns:p14="http://schemas.microsoft.com/office/powerpoint/2010/main" val="73632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/>
      <p:bldP spid="1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6291"/>
            <a:ext cx="4480521" cy="4723148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圆角矩形 7"/>
          <p:cNvSpPr/>
          <p:nvPr/>
        </p:nvSpPr>
        <p:spPr>
          <a:xfrm>
            <a:off x="746840" y="3249162"/>
            <a:ext cx="3702760" cy="1377171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932040" y="2859782"/>
            <a:ext cx="3960440" cy="138499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落日、青山倒映水中，与涟漪融为一体、摇曳闪烁的美丽景象。</a:t>
            </a:r>
          </a:p>
        </p:txBody>
      </p:sp>
      <p:sp>
        <p:nvSpPr>
          <p:cNvPr id="13" name="矩形 12"/>
          <p:cNvSpPr/>
          <p:nvPr/>
        </p:nvSpPr>
        <p:spPr>
          <a:xfrm>
            <a:off x="4716016" y="843558"/>
            <a:ext cx="4608512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是什么“浸”在水中？说说诗句描写了怎样的画面。 </a:t>
            </a:r>
          </a:p>
        </p:txBody>
      </p:sp>
      <p:sp>
        <p:nvSpPr>
          <p:cNvPr id="14" name="椭圆 13"/>
          <p:cNvSpPr/>
          <p:nvPr/>
        </p:nvSpPr>
        <p:spPr>
          <a:xfrm>
            <a:off x="2598220" y="2763348"/>
            <a:ext cx="533620" cy="485814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79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6977"/>
            <a:ext cx="4480521" cy="4723148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圆角矩形 11"/>
          <p:cNvSpPr/>
          <p:nvPr/>
        </p:nvSpPr>
        <p:spPr>
          <a:xfrm>
            <a:off x="658198" y="1928224"/>
            <a:ext cx="3702760" cy="1377171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860206" y="2715766"/>
            <a:ext cx="2783802" cy="584775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横坐在牛</a:t>
            </a:r>
            <a:r>
              <a:rPr lang="zh-CN" altLang="en-US" sz="3200" b="1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背</a:t>
            </a:r>
            <a:r>
              <a:rPr lang="zh-CN" altLang="en-US" sz="32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上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94524" y="4579263"/>
            <a:ext cx="1214446" cy="584775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曲调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15" name="圆角矩形标注 14"/>
          <p:cNvSpPr/>
          <p:nvPr/>
        </p:nvSpPr>
        <p:spPr>
          <a:xfrm>
            <a:off x="4804049" y="3082177"/>
            <a:ext cx="3960440" cy="1649813"/>
          </a:xfrm>
          <a:prstGeom prst="wedgeRoundRectCallout">
            <a:avLst>
              <a:gd name="adj1" fmla="val -55641"/>
              <a:gd name="adj2" fmla="val 7075"/>
              <a:gd name="adj3" fmla="val 16667"/>
            </a:avLst>
          </a:prstGeom>
          <a:noFill/>
          <a:ln w="9525" cap="flat" cmpd="sng" algn="ctr">
            <a:solidFill>
              <a:srgbClr val="FFC000"/>
            </a:solidFill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2800" b="1" kern="0">
                <a:solidFill>
                  <a:srgbClr val="00B050"/>
                </a:solidFill>
                <a:latin typeface="宋体"/>
                <a:ea typeface="宋体"/>
              </a:rPr>
              <a:t> </a:t>
            </a:r>
            <a:r>
              <a:rPr lang="zh-CN" altLang="en-US" sz="2800" b="1" kern="0" smtClean="0">
                <a:solidFill>
                  <a:srgbClr val="00B050"/>
                </a:solidFill>
                <a:latin typeface="宋体"/>
                <a:ea typeface="宋体"/>
              </a:rPr>
              <a:t>   </a:t>
            </a:r>
            <a:r>
              <a:rPr lang="zh-CN" altLang="en-US" sz="2800" b="1" kern="0" smtClean="0">
                <a:solidFill>
                  <a:sysClr val="windowText" lastClr="000000"/>
                </a:solidFill>
                <a:latin typeface="宋体"/>
                <a:ea typeface="宋体"/>
              </a:rPr>
              <a:t>放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牛回家的孩子横坐在牛背上，拿着短笛随意地吹奏。</a:t>
            </a:r>
          </a:p>
        </p:txBody>
      </p:sp>
      <p:sp>
        <p:nvSpPr>
          <p:cNvPr id="14" name="椭圆 13"/>
          <p:cNvSpPr/>
          <p:nvPr/>
        </p:nvSpPr>
        <p:spPr>
          <a:xfrm>
            <a:off x="2563788" y="3388221"/>
            <a:ext cx="1584176" cy="606857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2188107" y="4143734"/>
            <a:ext cx="486082" cy="477441"/>
          </a:xfrm>
          <a:prstGeom prst="ellipse">
            <a:avLst/>
          </a:prstGeom>
          <a:noFill/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699792" y="4578449"/>
            <a:ext cx="1137308" cy="584775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随口</a:t>
            </a:r>
            <a:endParaRPr lang="zh-CN" altLang="en-US" sz="3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3" name="文本框 5"/>
          <p:cNvSpPr txBox="1"/>
          <p:nvPr/>
        </p:nvSpPr>
        <p:spPr>
          <a:xfrm>
            <a:off x="5108039" y="1438849"/>
            <a:ext cx="3352459" cy="105413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algn="ctr" defTabSz="914400">
              <a:defRPr sz="3200" b="1" kern="0">
                <a:solidFill>
                  <a:sysClr val="windowText" lastClr="000000"/>
                </a:solidFill>
                <a:latin typeface="宋体"/>
                <a:ea typeface="宋体"/>
              </a:defRPr>
            </a:lvl1pPr>
          </a:lstStyle>
          <a:p>
            <a:r>
              <a:rPr lang="zh-CN" altLang="en-US" dirty="0">
                <a:sym typeface="+mn-ea"/>
              </a:rPr>
              <a:t>可爱的牧童骑牛吹笛回家的景象</a:t>
            </a:r>
          </a:p>
        </p:txBody>
      </p:sp>
      <p:sp>
        <p:nvSpPr>
          <p:cNvPr id="17" name="椭圆 16"/>
          <p:cNvSpPr/>
          <p:nvPr/>
        </p:nvSpPr>
        <p:spPr>
          <a:xfrm>
            <a:off x="2679585" y="4077209"/>
            <a:ext cx="870046" cy="601363"/>
          </a:xfrm>
          <a:prstGeom prst="ellipse">
            <a:avLst/>
          </a:prstGeom>
          <a:noFill/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64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 animBg="1"/>
      <p:bldP spid="15" grpId="0" animBg="1"/>
      <p:bldP spid="14" grpId="0" animBg="1"/>
      <p:bldP spid="22" grpId="0" animBg="1"/>
      <p:bldP spid="18" grpId="0" animBg="1"/>
      <p:bldP spid="23" grpId="0"/>
      <p:bldP spid="1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37" y="195318"/>
            <a:ext cx="4480521" cy="4723148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组合 8"/>
          <p:cNvGrpSpPr/>
          <p:nvPr/>
        </p:nvGrpSpPr>
        <p:grpSpPr>
          <a:xfrm>
            <a:off x="6413525" y="3876486"/>
            <a:ext cx="2232249" cy="855032"/>
            <a:chOff x="8100392" y="1962696"/>
            <a:chExt cx="1556703" cy="478549"/>
          </a:xfrm>
          <a:solidFill>
            <a:srgbClr val="92D050"/>
          </a:solidFill>
          <a:effectLst/>
        </p:grpSpPr>
        <p:sp>
          <p:nvSpPr>
            <p:cNvPr id="10" name="云形 9"/>
            <p:cNvSpPr/>
            <p:nvPr/>
          </p:nvSpPr>
          <p:spPr>
            <a:xfrm>
              <a:off x="8100392" y="1962696"/>
              <a:ext cx="1490131" cy="478549"/>
            </a:xfrm>
            <a:prstGeom prst="cloud">
              <a:avLst/>
            </a:prstGeom>
            <a:grpFill/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defTabSz="914400"/>
              <a:endParaRPr lang="zh-CN" altLang="en-US" sz="3200" b="1" kern="0">
                <a:solidFill>
                  <a:sysClr val="windowText" lastClr="000000"/>
                </a:solidFill>
                <a:latin typeface="宋体"/>
                <a:ea typeface="宋体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221480" y="2002997"/>
              <a:ext cx="1435615" cy="314371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zh-CN"/>
              </a:defPPr>
              <a:lvl1pPr defTabSz="914400">
                <a:defRPr sz="3200" b="1" kern="0">
                  <a:solidFill>
                    <a:sysClr val="windowText" lastClr="000000"/>
                  </a:solidFill>
                  <a:latin typeface="宋体"/>
                  <a:ea typeface="宋体"/>
                </a:defRPr>
              </a:lvl1pPr>
            </a:lstStyle>
            <a:p>
              <a:r>
                <a:rPr lang="zh-CN" altLang="en-US" dirty="0"/>
                <a:t>悠闲自在</a:t>
              </a:r>
            </a:p>
          </p:txBody>
        </p:sp>
      </p:grpSp>
      <p:grpSp>
        <p:nvGrpSpPr>
          <p:cNvPr id="3" name="组合 5"/>
          <p:cNvGrpSpPr/>
          <p:nvPr/>
        </p:nvGrpSpPr>
        <p:grpSpPr>
          <a:xfrm>
            <a:off x="5162851" y="2762252"/>
            <a:ext cx="2232250" cy="855032"/>
            <a:chOff x="8100392" y="1962696"/>
            <a:chExt cx="1733402" cy="505988"/>
          </a:xfrm>
          <a:solidFill>
            <a:srgbClr val="92D050"/>
          </a:solidFill>
          <a:effectLst/>
        </p:grpSpPr>
        <p:sp>
          <p:nvSpPr>
            <p:cNvPr id="7" name="云形 6"/>
            <p:cNvSpPr/>
            <p:nvPr/>
          </p:nvSpPr>
          <p:spPr>
            <a:xfrm>
              <a:off x="8100392" y="1962696"/>
              <a:ext cx="1733402" cy="505988"/>
            </a:xfrm>
            <a:prstGeom prst="cloud">
              <a:avLst/>
            </a:prstGeom>
            <a:grpFill/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defTabSz="914400"/>
              <a:endParaRPr lang="zh-CN" altLang="en-US" sz="3200" b="1" kern="0">
                <a:solidFill>
                  <a:sysClr val="windowText" lastClr="000000"/>
                </a:solidFill>
                <a:latin typeface="宋体"/>
                <a:ea typeface="宋体"/>
              </a:endParaRPr>
            </a:p>
          </p:txBody>
        </p:sp>
        <p:sp>
          <p:nvSpPr>
            <p:cNvPr id="12" name="TextBox 10"/>
            <p:cNvSpPr txBox="1"/>
            <p:nvPr/>
          </p:nvSpPr>
          <p:spPr>
            <a:xfrm>
              <a:off x="8277397" y="2016348"/>
              <a:ext cx="1444566" cy="332396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wrap="square" lIns="68580" tIns="34290" rIns="68580" bIns="3429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zh-CN"/>
              </a:defPPr>
              <a:lvl1pPr defTabSz="914400">
                <a:defRPr sz="3200" b="1" kern="0">
                  <a:solidFill>
                    <a:sysClr val="windowText" lastClr="000000"/>
                  </a:solidFill>
                  <a:latin typeface="宋体"/>
                  <a:ea typeface="宋体"/>
                </a:defRPr>
              </a:lvl1pPr>
            </a:lstStyle>
            <a:p>
              <a:r>
                <a:rPr lang="zh-CN" altLang="en-US" dirty="0" smtClean="0"/>
                <a:t>天真可爱</a:t>
              </a:r>
              <a:endParaRPr lang="zh-CN" altLang="en-US" dirty="0"/>
            </a:p>
          </p:txBody>
        </p:sp>
      </p:grpSp>
      <p:sp>
        <p:nvSpPr>
          <p:cNvPr id="4" name="椭圆 3"/>
          <p:cNvSpPr/>
          <p:nvPr/>
        </p:nvSpPr>
        <p:spPr>
          <a:xfrm>
            <a:off x="2542988" y="3357104"/>
            <a:ext cx="612068" cy="682044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480622" y="4039148"/>
            <a:ext cx="1080120" cy="644009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2"/>
          <p:cNvSpPr txBox="1"/>
          <p:nvPr/>
        </p:nvSpPr>
        <p:spPr>
          <a:xfrm>
            <a:off x="5061564" y="745416"/>
            <a:ext cx="3686900" cy="17866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你能感受到牧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童吹笛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子时</a:t>
            </a:r>
            <a:r>
              <a:rPr lang="zh-CN" altLang="en-US" sz="3200" b="1">
                <a:latin typeface="宋体" pitchFamily="2" charset="-122"/>
                <a:ea typeface="宋体" pitchFamily="2" charset="-122"/>
              </a:rPr>
              <a:t>怎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样的状态？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935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3226192" y="2812971"/>
            <a:ext cx="1260647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683483" y="868755"/>
            <a:ext cx="4414917" cy="400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村晚</a:t>
            </a:r>
          </a:p>
          <a:p>
            <a:pPr algn="ctr">
              <a:lnSpc>
                <a:spcPct val="120000"/>
              </a:lnSpc>
            </a:pPr>
            <a:r>
              <a:rPr lang="en-US" altLang="zh-CN" sz="3200" b="1" dirty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3200" b="1" dirty="0">
                <a:latin typeface="仿宋" pitchFamily="49" charset="-122"/>
                <a:ea typeface="仿宋" pitchFamily="49" charset="-122"/>
              </a:rPr>
              <a:t>宋</a:t>
            </a:r>
            <a:r>
              <a:rPr lang="en-US" altLang="zh-CN" sz="3200" b="1" dirty="0">
                <a:latin typeface="仿宋" pitchFamily="49" charset="-122"/>
                <a:ea typeface="仿宋" pitchFamily="49" charset="-122"/>
              </a:rPr>
              <a:t>]</a:t>
            </a:r>
            <a:r>
              <a:rPr lang="zh-CN" altLang="en-US" sz="3200" b="1" dirty="0" smtClean="0">
                <a:latin typeface="仿宋" pitchFamily="49" charset="-122"/>
                <a:ea typeface="仿宋" pitchFamily="49" charset="-122"/>
              </a:rPr>
              <a:t>雷震</a:t>
            </a:r>
            <a:endParaRPr lang="en-US" altLang="zh-CN" sz="3200" b="1" dirty="0" smtClean="0">
              <a:latin typeface="仿宋" pitchFamily="49" charset="-122"/>
              <a:ea typeface="仿宋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草满</a:t>
            </a:r>
            <a:r>
              <a:rPr lang="en-US" altLang="zh-CN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池塘</a:t>
            </a:r>
            <a:r>
              <a:rPr lang="en-US" altLang="zh-CN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水满陂，</a:t>
            </a:r>
            <a:endParaRPr lang="en-US" altLang="zh-CN" sz="3600" b="1" dirty="0" smtClean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山衔</a:t>
            </a:r>
            <a:r>
              <a:rPr lang="en-US" altLang="zh-CN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落日</a:t>
            </a:r>
            <a:r>
              <a:rPr lang="en-US" altLang="zh-CN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浸寒漪。</a:t>
            </a:r>
          </a:p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牧童</a:t>
            </a:r>
            <a:r>
              <a:rPr lang="en-US" altLang="zh-CN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归去</a:t>
            </a:r>
            <a:r>
              <a:rPr lang="en-US" altLang="zh-CN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横牛背，</a:t>
            </a:r>
            <a:endParaRPr lang="en-US" altLang="zh-CN" sz="3600" b="1" dirty="0" smtClean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短笛</a:t>
            </a:r>
            <a:r>
              <a:rPr lang="en-US" altLang="zh-CN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无腔</a:t>
            </a:r>
            <a:r>
              <a:rPr lang="en-US" altLang="zh-CN" sz="36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信口吹。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6" name="纯音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212" y="1036508"/>
            <a:ext cx="609600" cy="609600"/>
          </a:xfrm>
          <a:prstGeom prst="rect">
            <a:avLst/>
          </a:prstGeom>
        </p:spPr>
      </p:pic>
      <p:sp>
        <p:nvSpPr>
          <p:cNvPr id="7" name="文本框 3"/>
          <p:cNvSpPr txBox="1"/>
          <p:nvPr/>
        </p:nvSpPr>
        <p:spPr>
          <a:xfrm>
            <a:off x="5566959" y="1072511"/>
            <a:ext cx="1453313" cy="453586"/>
          </a:xfrm>
          <a:prstGeom prst="rect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8580" tIns="34290" rIns="68580" bIns="34290" rtlCol="0" anchor="t">
            <a:spAutoFit/>
          </a:bodyPr>
          <a:lstStyle>
            <a:defPPr>
              <a:defRPr lang="zh-CN"/>
            </a:defPPr>
            <a:lvl1pPr marR="0" lvl="0" indent="0" algn="ctr" defTabSz="9144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伴读音乐</a:t>
            </a:r>
          </a:p>
        </p:txBody>
      </p:sp>
      <p:sp>
        <p:nvSpPr>
          <p:cNvPr id="2" name="等腰三角形 1"/>
          <p:cNvSpPr/>
          <p:nvPr/>
        </p:nvSpPr>
        <p:spPr>
          <a:xfrm>
            <a:off x="1425992" y="2698040"/>
            <a:ext cx="144016" cy="144016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3784507" y="2687714"/>
            <a:ext cx="144016" cy="144016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4858534" y="2269438"/>
            <a:ext cx="4033946" cy="1238416"/>
            <a:chOff x="3972009" y="2706676"/>
            <a:chExt cx="4033946" cy="1238416"/>
          </a:xfrm>
        </p:grpSpPr>
        <p:sp>
          <p:nvSpPr>
            <p:cNvPr id="8" name="文本框 3"/>
            <p:cNvSpPr txBox="1"/>
            <p:nvPr/>
          </p:nvSpPr>
          <p:spPr>
            <a:xfrm>
              <a:off x="3972009" y="2706676"/>
              <a:ext cx="4033946" cy="12384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80" tIns="34290" rIns="68580" bIns="34290" rtlCol="0" anchor="t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2400" b="1" dirty="0" smtClean="0">
                  <a:latin typeface="宋体" pitchFamily="2" charset="-122"/>
                  <a:ea typeface="宋体" pitchFamily="2" charset="-122"/>
                </a:rPr>
                <a:t>语速稍缓，重读“ ”的字，画线词语尾音拉长，表现出恬静悠远的感觉。</a:t>
              </a:r>
              <a:endParaRPr lang="zh-CN" altLang="en-US" sz="2400" b="1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>
              <a:off x="6529283" y="2908226"/>
              <a:ext cx="144016" cy="144016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</p:grpSp>
      <p:cxnSp>
        <p:nvCxnSpPr>
          <p:cNvPr id="15" name="直接连接符 14"/>
          <p:cNvCxnSpPr/>
          <p:nvPr/>
        </p:nvCxnSpPr>
        <p:spPr>
          <a:xfrm>
            <a:off x="3261689" y="3470688"/>
            <a:ext cx="1174806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148515" y="4043975"/>
            <a:ext cx="443386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197104" y="4685179"/>
            <a:ext cx="731419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3"/>
          <p:cNvSpPr txBox="1"/>
          <p:nvPr/>
        </p:nvSpPr>
        <p:spPr>
          <a:xfrm>
            <a:off x="4858534" y="3755823"/>
            <a:ext cx="4033946" cy="832151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画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线字词尾音略微拖长，表现出牧童的悠闲自在。</a:t>
            </a:r>
            <a:endParaRPr lang="zh-CN" altLang="en-US" sz="24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0" y="15295"/>
            <a:ext cx="2483769" cy="786109"/>
            <a:chOff x="4528511" y="2205925"/>
            <a:chExt cx="2483769" cy="786109"/>
          </a:xfrm>
        </p:grpSpPr>
        <p:grpSp>
          <p:nvGrpSpPr>
            <p:cNvPr id="19" name="组合 18"/>
            <p:cNvGrpSpPr/>
            <p:nvPr/>
          </p:nvGrpSpPr>
          <p:grpSpPr>
            <a:xfrm>
              <a:off x="4528511" y="2205925"/>
              <a:ext cx="2483769" cy="786109"/>
              <a:chOff x="4977731" y="2886237"/>
              <a:chExt cx="2483769" cy="786109"/>
            </a:xfrm>
          </p:grpSpPr>
          <p:sp>
            <p:nvSpPr>
              <p:cNvPr id="21" name="流程图: 离页连接符 1"/>
              <p:cNvSpPr/>
              <p:nvPr/>
            </p:nvSpPr>
            <p:spPr>
              <a:xfrm>
                <a:off x="5481788" y="2962111"/>
                <a:ext cx="1979712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20" name="矩形 19"/>
            <p:cNvSpPr/>
            <p:nvPr/>
          </p:nvSpPr>
          <p:spPr>
            <a:xfrm>
              <a:off x="5320600" y="2355834"/>
              <a:ext cx="1691680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392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745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animBg="1"/>
      <p:bldP spid="11" grpId="0" animBg="1"/>
      <p:bldP spid="2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4058742" y="627534"/>
            <a:ext cx="4977754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latin typeface="宋体" pitchFamily="2" charset="-122"/>
                <a:ea typeface="宋体" pitchFamily="2" charset="-122"/>
              </a:rPr>
              <a:t>村晚</a:t>
            </a:r>
            <a:endParaRPr lang="en-US" altLang="zh-CN" sz="3600" b="1" dirty="0">
              <a:latin typeface="宋体" pitchFamily="2" charset="-122"/>
              <a:ea typeface="宋体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[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宋</a:t>
            </a:r>
            <a:r>
              <a:rPr lang="en-US" altLang="zh-CN" sz="2800" b="1" dirty="0">
                <a:latin typeface="仿宋" pitchFamily="49" charset="-122"/>
                <a:ea typeface="仿宋" pitchFamily="49" charset="-122"/>
              </a:rPr>
              <a:t>]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</a:rPr>
              <a:t>雷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</a:rPr>
              <a:t>震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（    ）池塘（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），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山衔（    ）（      ）。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牧童（    ）横（    ），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短笛（    ）（      ）。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文本框 3"/>
          <p:cNvSpPr txBox="1"/>
          <p:nvPr/>
        </p:nvSpPr>
        <p:spPr>
          <a:xfrm>
            <a:off x="4499992" y="1881441"/>
            <a:ext cx="1068079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草满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3"/>
          <p:cNvSpPr txBox="1"/>
          <p:nvPr/>
        </p:nvSpPr>
        <p:spPr>
          <a:xfrm>
            <a:off x="5309172" y="3643816"/>
            <a:ext cx="1387408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无腔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3"/>
          <p:cNvSpPr txBox="1"/>
          <p:nvPr/>
        </p:nvSpPr>
        <p:spPr>
          <a:xfrm>
            <a:off x="5338450" y="3067537"/>
            <a:ext cx="1068079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归去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3"/>
          <p:cNvSpPr txBox="1"/>
          <p:nvPr/>
        </p:nvSpPr>
        <p:spPr>
          <a:xfrm>
            <a:off x="6976740" y="1881440"/>
            <a:ext cx="1594999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水满陂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3"/>
          <p:cNvSpPr txBox="1"/>
          <p:nvPr/>
        </p:nvSpPr>
        <p:spPr>
          <a:xfrm>
            <a:off x="5310407" y="2479856"/>
            <a:ext cx="1164755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落日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3"/>
          <p:cNvSpPr txBox="1"/>
          <p:nvPr/>
        </p:nvSpPr>
        <p:spPr>
          <a:xfrm>
            <a:off x="7382381" y="3094310"/>
            <a:ext cx="1060959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牛背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3"/>
          <p:cNvSpPr txBox="1"/>
          <p:nvPr/>
        </p:nvSpPr>
        <p:spPr>
          <a:xfrm>
            <a:off x="6973902" y="2483142"/>
            <a:ext cx="1594999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浸寒漪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3"/>
          <p:cNvSpPr txBox="1"/>
          <p:nvPr/>
        </p:nvSpPr>
        <p:spPr>
          <a:xfrm>
            <a:off x="6972596" y="3656002"/>
            <a:ext cx="1594999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信口吹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707" y="1740353"/>
            <a:ext cx="3518723" cy="248758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2" name="组合 11"/>
          <p:cNvGrpSpPr/>
          <p:nvPr/>
        </p:nvGrpSpPr>
        <p:grpSpPr>
          <a:xfrm>
            <a:off x="0" y="129457"/>
            <a:ext cx="2483769" cy="786109"/>
            <a:chOff x="4528511" y="2205925"/>
            <a:chExt cx="2483769" cy="786109"/>
          </a:xfrm>
        </p:grpSpPr>
        <p:grpSp>
          <p:nvGrpSpPr>
            <p:cNvPr id="15" name="组合 14"/>
            <p:cNvGrpSpPr/>
            <p:nvPr/>
          </p:nvGrpSpPr>
          <p:grpSpPr>
            <a:xfrm>
              <a:off x="4528511" y="2205925"/>
              <a:ext cx="2483769" cy="786109"/>
              <a:chOff x="4977731" y="2886237"/>
              <a:chExt cx="2483769" cy="786109"/>
            </a:xfrm>
          </p:grpSpPr>
          <p:sp>
            <p:nvSpPr>
              <p:cNvPr id="20" name="流程图: 离页连接符 1"/>
              <p:cNvSpPr/>
              <p:nvPr/>
            </p:nvSpPr>
            <p:spPr>
              <a:xfrm>
                <a:off x="5481788" y="2962111"/>
                <a:ext cx="1979712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9" name="矩形 18"/>
            <p:cNvSpPr/>
            <p:nvPr/>
          </p:nvSpPr>
          <p:spPr>
            <a:xfrm>
              <a:off x="5320600" y="2355834"/>
              <a:ext cx="1691680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背</a:t>
              </a: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一背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498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24" grpId="0"/>
      <p:bldP spid="25" grpId="0"/>
      <p:bldP spid="26" grpId="0"/>
      <p:bldP spid="2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4103894"/>
              </p:ext>
            </p:extLst>
          </p:nvPr>
        </p:nvGraphicFramePr>
        <p:xfrm>
          <a:off x="656078" y="1491630"/>
          <a:ext cx="8020378" cy="3284283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376264"/>
                <a:gridCol w="2970655"/>
                <a:gridCol w="2673459"/>
              </a:tblGrid>
              <a:tr h="59940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itchFamily="49" charset="-122"/>
                          <a:ea typeface="黑体" pitchFamily="49" charset="-122"/>
                        </a:rPr>
                        <a:t>古诗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itchFamily="49" charset="-122"/>
                          <a:ea typeface="黑体" pitchFamily="49" charset="-122"/>
                        </a:rPr>
                        <a:t>描写儿童表现的词语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itchFamily="49" charset="-122"/>
                          <a:ea typeface="黑体" pitchFamily="49" charset="-122"/>
                        </a:rPr>
                        <a:t>共同点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876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 smtClean="0">
                          <a:latin typeface="宋体" pitchFamily="2" charset="-122"/>
                          <a:ea typeface="宋体" pitchFamily="2" charset="-122"/>
                        </a:rPr>
                        <a:t>四时田园杂兴（其三十一）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99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 smtClean="0">
                          <a:latin typeface="宋体" pitchFamily="2" charset="-122"/>
                          <a:ea typeface="宋体" pitchFamily="2" charset="-122"/>
                        </a:rPr>
                        <a:t>稚子弄冰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86999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 smtClean="0">
                          <a:latin typeface="宋体" pitchFamily="2" charset="-122"/>
                          <a:ea typeface="宋体" pitchFamily="2" charset="-122"/>
                        </a:rPr>
                        <a:t>村晚</a:t>
                      </a:r>
                      <a:endParaRPr lang="zh-CN" altLang="en-US" sz="2800" b="1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3536398" y="2268018"/>
            <a:ext cx="1800200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学种瓜 </a:t>
            </a:r>
            <a:endParaRPr lang="en-US" altLang="zh-CN" sz="32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0121" y="123478"/>
            <a:ext cx="8460351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找出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三首诗中描写儿童表现的词语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en-US" altLang="zh-CN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你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发现不同诗人笔下的儿童有着怎样的共同点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32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72702" y="2427734"/>
            <a:ext cx="2304256" cy="93102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/>
            <a:r>
              <a:rPr lang="en-US" altLang="zh-CN" sz="28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1.</a:t>
            </a:r>
            <a:r>
              <a:rPr lang="zh-CN" altLang="en-US" sz="28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纯真可爱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、招人喜欢</a:t>
            </a:r>
            <a:endParaRPr lang="en-US" altLang="zh-CN" sz="2800" b="1" kern="0" dirty="0">
              <a:solidFill>
                <a:sysClr val="windowText" lastClr="000000"/>
              </a:solidFill>
              <a:latin typeface="宋体"/>
              <a:ea typeface="宋体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44710" y="3507854"/>
            <a:ext cx="2160240" cy="93102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400"/>
            <a:r>
              <a:rPr lang="en-US" altLang="zh-CN" sz="28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2.</a:t>
            </a:r>
            <a:r>
              <a:rPr lang="zh-CN" altLang="en-US" sz="2800" b="1" kern="0" dirty="0" smtClean="0">
                <a:solidFill>
                  <a:sysClr val="windowText" lastClr="000000"/>
                </a:solidFill>
                <a:latin typeface="宋体"/>
                <a:ea typeface="宋体"/>
              </a:rPr>
              <a:t>童年</a:t>
            </a:r>
            <a:r>
              <a:rPr lang="zh-CN" altLang="en-US" sz="2800" b="1" kern="0" dirty="0">
                <a:solidFill>
                  <a:sysClr val="windowText" lastClr="000000"/>
                </a:solidFill>
                <a:latin typeface="宋体"/>
                <a:ea typeface="宋体"/>
              </a:rPr>
              <a:t>生活充满了乐趣</a:t>
            </a:r>
            <a:endParaRPr lang="zh-CN" altLang="zh-CN" sz="2800" b="1" kern="0" dirty="0">
              <a:solidFill>
                <a:sysClr val="windowText" lastClr="000000"/>
              </a:solidFill>
              <a:latin typeface="宋体"/>
              <a:ea typeface="宋体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23053" y="3210814"/>
            <a:ext cx="1800200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脱晓冰</a:t>
            </a:r>
          </a:p>
        </p:txBody>
      </p:sp>
      <p:sp>
        <p:nvSpPr>
          <p:cNvPr id="8" name="矩形 7"/>
          <p:cNvSpPr/>
          <p:nvPr/>
        </p:nvSpPr>
        <p:spPr>
          <a:xfrm>
            <a:off x="3523053" y="4075207"/>
            <a:ext cx="1800200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横牛背</a:t>
            </a:r>
            <a:endParaRPr lang="en-US" altLang="zh-CN" sz="32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5" grpId="0"/>
      <p:bldP spid="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339502"/>
            <a:ext cx="969670" cy="788293"/>
          </a:xfrm>
          <a:prstGeom prst="rect">
            <a:avLst/>
          </a:prstGeom>
        </p:spPr>
      </p:pic>
      <p:sp>
        <p:nvSpPr>
          <p:cNvPr id="3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17861" y="389890"/>
            <a:ext cx="2954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smtClean="0">
                <a:latin typeface="黑体" panose="02010609060101010101" pitchFamily="49" charset="-122"/>
                <a:ea typeface="黑体" panose="02010609060101010101" pitchFamily="49" charset="-122"/>
              </a:rPr>
              <a:t>眼观世界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17302" y="1131590"/>
            <a:ext cx="30684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古代儿童的玩具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27" name="Picture 3" descr="E:\24春\图\包图网的图\石脱落.web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79662"/>
            <a:ext cx="1872208" cy="217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2141363" y="4024749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石陀螺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225655" y="3982744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褐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釉瓷哨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9" name="Picture 5" descr="E:\24春\图\包图网的图\哨.web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062" y="1982148"/>
            <a:ext cx="2516081" cy="196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2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987574"/>
            <a:ext cx="8640960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选择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自己喜欢的一首诗，发挥想象，把诗的内容改写成小短文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3200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31640" y="1960483"/>
            <a:ext cx="6552728" cy="3203555"/>
            <a:chOff x="1187624" y="1779661"/>
            <a:chExt cx="6552728" cy="320355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7624" y="1779661"/>
              <a:ext cx="6552728" cy="3203555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498760" y="2532841"/>
              <a:ext cx="5449504" cy="830997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 b="1">
                  <a:latin typeface="楷体" pitchFamily="49" charset="-122"/>
                  <a:ea typeface="楷体" pitchFamily="49" charset="-122"/>
                </a:defRPr>
              </a:lvl1pPr>
            </a:lstStyle>
            <a:p>
              <a:pPr algn="l"/>
              <a:r>
                <a:rPr lang="en-US" altLang="zh-CN" sz="2400" dirty="0" smtClean="0"/>
                <a:t>1</a:t>
              </a:r>
              <a:r>
                <a:rPr lang="en-US" altLang="zh-CN" sz="2400" dirty="0"/>
                <a:t>.</a:t>
              </a:r>
              <a:r>
                <a:rPr lang="zh-CN" altLang="en-US" sz="2400" dirty="0" smtClean="0"/>
                <a:t>以诗歌内容为基础，发挥想象，丰富画面，语</a:t>
              </a:r>
              <a:r>
                <a:rPr lang="zh-CN" altLang="en-US" sz="2400" dirty="0"/>
                <a:t>言</a:t>
              </a:r>
              <a:r>
                <a:rPr lang="zh-CN" altLang="en-US" sz="2400" dirty="0" smtClean="0"/>
                <a:t>生动</a:t>
              </a:r>
              <a:r>
                <a:rPr lang="zh-CN" altLang="en-US" sz="2400" dirty="0"/>
                <a:t>。</a:t>
              </a:r>
              <a:r>
                <a:rPr lang="zh-CN" altLang="en-US" sz="2400" dirty="0" smtClean="0"/>
                <a:t>       </a:t>
              </a:r>
              <a:endParaRPr lang="zh-CN" altLang="en-US" sz="2400" dirty="0"/>
            </a:p>
          </p:txBody>
        </p:sp>
        <p:sp>
          <p:nvSpPr>
            <p:cNvPr id="4" name="矩形 3"/>
            <p:cNvSpPr/>
            <p:nvPr/>
          </p:nvSpPr>
          <p:spPr>
            <a:xfrm>
              <a:off x="1475656" y="3381438"/>
              <a:ext cx="5472608" cy="830997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楷体" pitchFamily="49" charset="-122"/>
                  <a:ea typeface="楷体" pitchFamily="49" charset="-122"/>
                </a:rPr>
                <a:t>2.</a:t>
              </a:r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不要</a:t>
              </a:r>
              <a:r>
                <a:rPr lang="zh-CN" altLang="en-US" sz="2400" b="1" dirty="0">
                  <a:latin typeface="楷体" pitchFamily="49" charset="-122"/>
                  <a:ea typeface="楷体" pitchFamily="49" charset="-122"/>
                </a:rPr>
                <a:t>逐句翻译原文，要抓住重点，想象儿童的神态、动作、心理等。</a:t>
              </a:r>
            </a:p>
          </p:txBody>
        </p:sp>
      </p:grpSp>
      <p:sp>
        <p:nvSpPr>
          <p:cNvPr id="9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767004" y="123478"/>
            <a:ext cx="2444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92212" y="172113"/>
            <a:ext cx="974792" cy="733774"/>
            <a:chOff x="792212" y="2620385"/>
            <a:chExt cx="974792" cy="73377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0262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1467237"/>
            <a:ext cx="8280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正是初夏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时节，稻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田里的秧苗都到了该除草的时候了。白天，村子里的男人们就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都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到稻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田里去除草。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妇女白天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忙完了家中别的家务活以后，晚上也不闲着，忙着又是搓麻线，又是织布。全村的年轻人都各忙各的，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忙得不亦乐乎。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95736" y="769809"/>
            <a:ext cx="51283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四时田园杂兴（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其三十一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）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552" y="267494"/>
            <a:ext cx="18167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例文</a:t>
            </a:r>
            <a:endParaRPr lang="zh-CN" altLang="en-US" sz="36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1032750"/>
            <a:ext cx="8064896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    那些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孩子们既不会耕田也不会织布，可也闲不下来。因为他们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从小被父母耳濡目染，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也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都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热爱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劳动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。你看，在茂盛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成荫的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桑树底下，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他们正在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忙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着学习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种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瓜呢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59186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2820</Words>
  <Application>Microsoft Office PowerPoint</Application>
  <PresentationFormat>全屏显示(16:9)</PresentationFormat>
  <Paragraphs>311</Paragraphs>
  <Slides>57</Slides>
  <Notes>16</Notes>
  <HiddenSlides>0</HiddenSlides>
  <MMClips>6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57</vt:i4>
      </vt:variant>
    </vt:vector>
  </HeadingPairs>
  <TitlesOfParts>
    <vt:vector size="71" baseType="lpstr">
      <vt:lpstr>Arial</vt:lpstr>
      <vt:lpstr>宋体</vt:lpstr>
      <vt:lpstr>黑体</vt:lpstr>
      <vt:lpstr>Wingdings</vt:lpstr>
      <vt:lpstr>Calibri</vt:lpstr>
      <vt:lpstr>汉语拼音</vt:lpstr>
      <vt:lpstr>TeamViewer15</vt:lpstr>
      <vt:lpstr>仿宋</vt:lpstr>
      <vt:lpstr>微软雅黑</vt:lpstr>
      <vt:lpstr>GB Pinyinok-B</vt:lpstr>
      <vt:lpstr>楷体</vt:lpstr>
      <vt:lpstr>Times New Roman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2024-12-16T08:24:25Z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