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57" r:id="rId2"/>
    <p:sldMasterId id="2147483667" r:id="rId3"/>
    <p:sldMasterId id="2147483671" r:id="rId4"/>
  </p:sldMasterIdLst>
  <p:notesMasterIdLst>
    <p:notesMasterId r:id="rId38"/>
  </p:notesMasterIdLst>
  <p:handoutMasterIdLst>
    <p:handoutMasterId r:id="rId39"/>
  </p:handoutMasterIdLst>
  <p:sldIdLst>
    <p:sldId id="1170" r:id="rId5"/>
    <p:sldId id="1075" r:id="rId6"/>
    <p:sldId id="1161" r:id="rId7"/>
    <p:sldId id="1123" r:id="rId8"/>
    <p:sldId id="632" r:id="rId9"/>
    <p:sldId id="1125" r:id="rId10"/>
    <p:sldId id="1118" r:id="rId11"/>
    <p:sldId id="1159" r:id="rId12"/>
    <p:sldId id="1076" r:id="rId13"/>
    <p:sldId id="1133" r:id="rId14"/>
    <p:sldId id="1095" r:id="rId15"/>
    <p:sldId id="1021" r:id="rId16"/>
    <p:sldId id="1096" r:id="rId17"/>
    <p:sldId id="1139" r:id="rId18"/>
    <p:sldId id="1144" r:id="rId19"/>
    <p:sldId id="1136" r:id="rId20"/>
    <p:sldId id="1137" r:id="rId21"/>
    <p:sldId id="1129" r:id="rId22"/>
    <p:sldId id="1065" r:id="rId23"/>
    <p:sldId id="1035" r:id="rId24"/>
    <p:sldId id="1117" r:id="rId25"/>
    <p:sldId id="1022" r:id="rId26"/>
    <p:sldId id="1078" r:id="rId27"/>
    <p:sldId id="1081" r:id="rId28"/>
    <p:sldId id="1166" r:id="rId29"/>
    <p:sldId id="1086" r:id="rId30"/>
    <p:sldId id="1082" r:id="rId31"/>
    <p:sldId id="1167" r:id="rId32"/>
    <p:sldId id="1088" r:id="rId33"/>
    <p:sldId id="1083" r:id="rId34"/>
    <p:sldId id="1072" r:id="rId35"/>
    <p:sldId id="1034" r:id="rId36"/>
    <p:sldId id="1171" r:id="rId37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40"/>
    </p:embeddedFont>
    <p:embeddedFont>
      <p:font typeface="汉语拼音" panose="020B0604020202020204" pitchFamily="34" charset="0"/>
      <p:regular r:id="rId41"/>
    </p:embeddedFont>
    <p:embeddedFont>
      <p:font typeface="仿宋" panose="02010609060101010101" pitchFamily="49" charset="-122"/>
      <p:regular r:id="rId42"/>
    </p:embeddedFont>
    <p:embeddedFont>
      <p:font typeface="楷体" panose="02010609060101010101" pitchFamily="49" charset="-122"/>
      <p:regular r:id="rId43"/>
    </p:embeddedFont>
    <p:embeddedFont>
      <p:font typeface="微软雅黑" panose="020B0503020204020204" pitchFamily="34" charset="-122"/>
      <p:regular r:id="rId44"/>
      <p:bold r:id="rId45"/>
    </p:embeddedFont>
    <p:embeddedFont>
      <p:font typeface="Calibri" panose="020F0502020204030204" pitchFamily="34" charset="0"/>
      <p:regular r:id="rId46"/>
      <p:bold r:id="rId47"/>
      <p:italic r:id="rId48"/>
      <p:boldItalic r:id="rId49"/>
    </p:embeddedFont>
  </p:embeddedFontLst>
  <p:custDataLst>
    <p:tags r:id="rId50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18" userDrawn="1">
          <p15:clr>
            <a:srgbClr val="A4A3A4"/>
          </p15:clr>
        </p15:guide>
        <p15:guide id="2" pos="16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76">
          <p15:clr>
            <a:srgbClr val="A4A3A4"/>
          </p15:clr>
        </p15:guide>
        <p15:guide id="2" pos="22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B050"/>
    <a:srgbClr val="FF0000"/>
    <a:srgbClr val="0066CC"/>
    <a:srgbClr val="FF6600"/>
    <a:srgbClr val="FF00FF"/>
    <a:srgbClr val="FFFFCC"/>
    <a:srgbClr val="CC3300"/>
    <a:srgbClr val="FFFFFF"/>
    <a:srgbClr val="A383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中度样式 3 - 强调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660B408-B3CF-4A94-85FC-2B1E0A45F4A2}" styleName="深色样式 2 - 强调 1/强调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6245" autoAdjust="0"/>
    <p:restoredTop sz="94660"/>
  </p:normalViewPr>
  <p:slideViewPr>
    <p:cSldViewPr showGuides="1">
      <p:cViewPr varScale="1">
        <p:scale>
          <a:sx n="100" d="100"/>
          <a:sy n="100" d="100"/>
        </p:scale>
        <p:origin x="90" y="426"/>
      </p:cViewPr>
      <p:guideLst>
        <p:guide orient="horz" pos="2618"/>
        <p:guide pos="161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76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tags" Target="tags/tag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font" Target="fonts/font2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10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5.fntdata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8" Type="http://schemas.openxmlformats.org/officeDocument/2006/relationships/slide" Target="slides/slide4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57733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9384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E1CD010-A9A3-4117-BFBF-9C1583B3E14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6C5514D-1C19-4227-9FDB-AE9C2557C60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2784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789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7702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38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0058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518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4362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9329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91668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74240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0784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18030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91444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9864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037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66"/>
          <a:stretch>
            <a:fillRect/>
          </a:stretch>
        </p:blipFill>
        <p:spPr>
          <a:xfrm flipH="1">
            <a:off x="-10320" y="-8314"/>
            <a:ext cx="9183044" cy="515181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66"/>
          <a:stretch/>
        </p:blipFill>
        <p:spPr>
          <a:xfrm flipH="1">
            <a:off x="-10320" y="-8314"/>
            <a:ext cx="9183044" cy="515181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576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4" r:id="rId6"/>
    <p:sldLayoutId id="2147483665" r:id="rId7"/>
    <p:sldLayoutId id="2147483666" r:id="rId8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560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2475"/>
          </a:xfrm>
          <a:prstGeom prst="rect">
            <a:avLst/>
          </a:prstGeom>
        </p:spPr>
      </p:pic>
      <p:pic>
        <p:nvPicPr>
          <p:cNvPr id="5" name="Picture 2" descr="C:\Users\Administrator\Desktop\七彩同步作文logo-7.18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867" y="47238"/>
            <a:ext cx="1677800" cy="405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3781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slide" Target="slide2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microsoft.com/office/2007/relationships/media" Target="../media/media2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10.png"/><Relationship Id="rId5" Type="http://schemas.microsoft.com/office/2007/relationships/media" Target="../media/media3.mp3"/><Relationship Id="rId10" Type="http://schemas.openxmlformats.org/officeDocument/2006/relationships/image" Target="../media/image9.jpeg"/><Relationship Id="rId4" Type="http://schemas.openxmlformats.org/officeDocument/2006/relationships/audio" Target="../media/media2.mp3"/><Relationship Id="rId9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" Target="slide25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" Target="slide28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microsoft.com/office/2007/relationships/hdphoto" Target="../media/hdphoto4.wdp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6100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48"/>
          <p:cNvSpPr txBox="1"/>
          <p:nvPr/>
        </p:nvSpPr>
        <p:spPr>
          <a:xfrm>
            <a:off x="1331640" y="1275606"/>
            <a:ext cx="6055057" cy="1300356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zh-CN" altLang="en-US" sz="8000" b="1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古诗三首</a:t>
            </a:r>
          </a:p>
        </p:txBody>
      </p:sp>
      <p:sp>
        <p:nvSpPr>
          <p:cNvPr id="10" name="TextBox 20"/>
          <p:cNvSpPr txBox="1"/>
          <p:nvPr/>
        </p:nvSpPr>
        <p:spPr>
          <a:xfrm>
            <a:off x="243670" y="195486"/>
            <a:ext cx="274145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语文  五年级  下册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1588029" y="1419622"/>
            <a:ext cx="1087099" cy="1134115"/>
            <a:chOff x="1568841" y="851414"/>
            <a:chExt cx="1313149" cy="1369942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8841" y="908208"/>
              <a:ext cx="1313149" cy="1313148"/>
            </a:xfrm>
            <a:prstGeom prst="rect">
              <a:avLst/>
            </a:prstGeom>
          </p:spPr>
        </p:pic>
        <p:sp>
          <p:nvSpPr>
            <p:cNvPr id="13" name="文本框 6"/>
            <p:cNvSpPr txBox="1"/>
            <p:nvPr/>
          </p:nvSpPr>
          <p:spPr>
            <a:xfrm>
              <a:off x="1868009" y="851414"/>
              <a:ext cx="738129" cy="13383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en-US" altLang="zh-CN" sz="6600" b="1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</a:t>
              </a:r>
              <a:endParaRPr kumimoji="1" lang="zh-CN" altLang="en-US" sz="6600" b="1" dirty="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1" name="文本框 15">
            <a:hlinkClick r:id="rId4" action="ppaction://hlinksldjump"/>
          </p:cNvPr>
          <p:cNvSpPr txBox="1"/>
          <p:nvPr/>
        </p:nvSpPr>
        <p:spPr>
          <a:xfrm>
            <a:off x="3285398" y="3728869"/>
            <a:ext cx="2816765" cy="715089"/>
          </a:xfrm>
          <a:prstGeom prst="flowChartAlternateProcess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22" name="文本框 15">
            <a:hlinkClick r:id="" action="ppaction://hlinkshowjump?jump=nextslide"/>
          </p:cNvPr>
          <p:cNvSpPr txBox="1"/>
          <p:nvPr/>
        </p:nvSpPr>
        <p:spPr>
          <a:xfrm>
            <a:off x="3275856" y="2936781"/>
            <a:ext cx="2816765" cy="715089"/>
          </a:xfrm>
          <a:prstGeom prst="flowChartAlternateProcess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23" name="iconfont-1191-870150"/>
          <p:cNvSpPr>
            <a:spLocks noChangeAspect="1"/>
          </p:cNvSpPr>
          <p:nvPr/>
        </p:nvSpPr>
        <p:spPr bwMode="auto">
          <a:xfrm>
            <a:off x="5809652" y="3080797"/>
            <a:ext cx="282970" cy="424454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iconfont-1191-870150"/>
          <p:cNvSpPr>
            <a:spLocks noChangeAspect="1"/>
          </p:cNvSpPr>
          <p:nvPr/>
        </p:nvSpPr>
        <p:spPr bwMode="auto">
          <a:xfrm rot="10800000">
            <a:off x="3275858" y="3080798"/>
            <a:ext cx="282970" cy="424454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iconfont-1191-870150"/>
          <p:cNvSpPr>
            <a:spLocks noChangeAspect="1"/>
          </p:cNvSpPr>
          <p:nvPr/>
        </p:nvSpPr>
        <p:spPr bwMode="auto">
          <a:xfrm>
            <a:off x="5809652" y="3913556"/>
            <a:ext cx="282970" cy="424454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iconfont-1191-870150"/>
          <p:cNvSpPr>
            <a:spLocks noChangeAspect="1"/>
          </p:cNvSpPr>
          <p:nvPr/>
        </p:nvSpPr>
        <p:spPr bwMode="auto">
          <a:xfrm rot="10800000">
            <a:off x="3275858" y="3913557"/>
            <a:ext cx="282970" cy="424454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iconfont-1191-870150"/>
          <p:cNvSpPr>
            <a:spLocks noChangeAspect="1"/>
          </p:cNvSpPr>
          <p:nvPr/>
        </p:nvSpPr>
        <p:spPr bwMode="auto">
          <a:xfrm rot="10800000">
            <a:off x="3285399" y="3913557"/>
            <a:ext cx="282970" cy="424454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286093" y="1999517"/>
            <a:ext cx="1111202" cy="646331"/>
          </a:xfrm>
          <a:prstGeom prst="rect">
            <a:avLst/>
          </a:prstGeom>
          <a:noFill/>
          <a:ln w="6350">
            <a:noFill/>
          </a:ln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童孙</a:t>
            </a:r>
          </a:p>
        </p:txBody>
      </p:sp>
      <p:sp>
        <p:nvSpPr>
          <p:cNvPr id="2" name="矩形 1"/>
          <p:cNvSpPr/>
          <p:nvPr/>
        </p:nvSpPr>
        <p:spPr>
          <a:xfrm>
            <a:off x="4026279" y="2036336"/>
            <a:ext cx="1111202" cy="646331"/>
          </a:xfrm>
          <a:prstGeom prst="rect">
            <a:avLst/>
          </a:prstGeom>
          <a:noFill/>
          <a:ln w="6350">
            <a:noFill/>
          </a:ln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稚子</a:t>
            </a:r>
          </a:p>
        </p:txBody>
      </p:sp>
      <p:sp>
        <p:nvSpPr>
          <p:cNvPr id="5" name="矩形 4"/>
          <p:cNvSpPr/>
          <p:nvPr/>
        </p:nvSpPr>
        <p:spPr>
          <a:xfrm>
            <a:off x="6757557" y="1998948"/>
            <a:ext cx="1111202" cy="646331"/>
          </a:xfrm>
          <a:prstGeom prst="rect">
            <a:avLst/>
          </a:prstGeom>
          <a:noFill/>
          <a:ln w="6350">
            <a:noFill/>
          </a:ln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牧童</a:t>
            </a:r>
          </a:p>
        </p:txBody>
      </p:sp>
      <p:sp>
        <p:nvSpPr>
          <p:cNvPr id="6" name="矩形 5"/>
          <p:cNvSpPr/>
          <p:nvPr/>
        </p:nvSpPr>
        <p:spPr>
          <a:xfrm>
            <a:off x="1054459" y="3292898"/>
            <a:ext cx="1574469" cy="646331"/>
          </a:xfrm>
          <a:prstGeom prst="rect">
            <a:avLst/>
          </a:prstGeom>
          <a:noFill/>
          <a:ln w="6350">
            <a:noFill/>
          </a:ln>
        </p:spPr>
        <p:txBody>
          <a:bodyPr wrap="none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学种瓜</a:t>
            </a:r>
          </a:p>
        </p:txBody>
      </p:sp>
      <p:sp>
        <p:nvSpPr>
          <p:cNvPr id="7" name="矩形 6"/>
          <p:cNvSpPr/>
          <p:nvPr/>
        </p:nvSpPr>
        <p:spPr>
          <a:xfrm>
            <a:off x="4026279" y="3260472"/>
            <a:ext cx="1111202" cy="646331"/>
          </a:xfrm>
          <a:prstGeom prst="rect">
            <a:avLst/>
          </a:prstGeom>
          <a:noFill/>
          <a:ln w="6350">
            <a:noFill/>
          </a:ln>
        </p:spPr>
        <p:txBody>
          <a:bodyPr wrap="none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弄冰</a:t>
            </a:r>
          </a:p>
        </p:txBody>
      </p:sp>
      <p:sp>
        <p:nvSpPr>
          <p:cNvPr id="8" name="矩形 7"/>
          <p:cNvSpPr/>
          <p:nvPr/>
        </p:nvSpPr>
        <p:spPr>
          <a:xfrm>
            <a:off x="6525923" y="3260472"/>
            <a:ext cx="1574469" cy="646331"/>
          </a:xfrm>
          <a:prstGeom prst="rect">
            <a:avLst/>
          </a:prstGeom>
          <a:noFill/>
          <a:ln w="6350">
            <a:noFill/>
          </a:ln>
        </p:spPr>
        <p:txBody>
          <a:bodyPr wrap="none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骑牛背</a:t>
            </a:r>
          </a:p>
        </p:txBody>
      </p:sp>
      <p:sp>
        <p:nvSpPr>
          <p:cNvPr id="19" name="矩形 18"/>
          <p:cNvSpPr/>
          <p:nvPr/>
        </p:nvSpPr>
        <p:spPr>
          <a:xfrm>
            <a:off x="2694940" y="4097243"/>
            <a:ext cx="4197350" cy="706755"/>
          </a:xfrm>
          <a:prstGeom prst="rect">
            <a:avLst/>
          </a:prstGeom>
          <a:noFill/>
          <a:ln w="6350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都写儿童的生活</a:t>
            </a:r>
          </a:p>
        </p:txBody>
      </p:sp>
      <p:sp>
        <p:nvSpPr>
          <p:cNvPr id="20" name="右箭头 19"/>
          <p:cNvSpPr/>
          <p:nvPr/>
        </p:nvSpPr>
        <p:spPr>
          <a:xfrm rot="5400000">
            <a:off x="1619010" y="2879617"/>
            <a:ext cx="445365" cy="307051"/>
          </a:xfrm>
          <a:prstGeom prst="rightArrow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2" name="右箭头 21"/>
          <p:cNvSpPr/>
          <p:nvPr/>
        </p:nvSpPr>
        <p:spPr>
          <a:xfrm rot="5400000">
            <a:off x="4377208" y="2882523"/>
            <a:ext cx="445365" cy="307051"/>
          </a:xfrm>
          <a:prstGeom prst="rightArrow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3" name="右箭头 22"/>
          <p:cNvSpPr/>
          <p:nvPr/>
        </p:nvSpPr>
        <p:spPr>
          <a:xfrm rot="5400000">
            <a:off x="7090475" y="2882523"/>
            <a:ext cx="445365" cy="307051"/>
          </a:xfrm>
          <a:prstGeom prst="rightArrow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15577" y="1059582"/>
            <a:ext cx="2403321" cy="95410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四时田园杂兴（其三十一）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30967" y="1295351"/>
            <a:ext cx="1669839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稚子弄冰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65553" y="1285550"/>
            <a:ext cx="967501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村晚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3163618" y="123478"/>
            <a:ext cx="2816765" cy="715089"/>
            <a:chOff x="3275856" y="123478"/>
            <a:chExt cx="2816765" cy="715089"/>
          </a:xfrm>
        </p:grpSpPr>
        <p:sp>
          <p:nvSpPr>
            <p:cNvPr id="10" name="文本框 15"/>
            <p:cNvSpPr txBox="1"/>
            <p:nvPr/>
          </p:nvSpPr>
          <p:spPr>
            <a:xfrm>
              <a:off x="3275856" y="123478"/>
              <a:ext cx="2816765" cy="715089"/>
            </a:xfrm>
            <a:prstGeom prst="flowChartAlternateProcess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36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第一课时</a:t>
              </a:r>
            </a:p>
          </p:txBody>
        </p:sp>
        <p:sp>
          <p:nvSpPr>
            <p:cNvPr id="11" name="iconfont-1191-870150"/>
            <p:cNvSpPr>
              <a:spLocks noChangeAspect="1"/>
            </p:cNvSpPr>
            <p:nvPr/>
          </p:nvSpPr>
          <p:spPr bwMode="auto">
            <a:xfrm>
              <a:off x="5809650" y="268794"/>
              <a:ext cx="282970" cy="424454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iconfont-1191-870150"/>
            <p:cNvSpPr>
              <a:spLocks noChangeAspect="1"/>
            </p:cNvSpPr>
            <p:nvPr/>
          </p:nvSpPr>
          <p:spPr bwMode="auto">
            <a:xfrm rot="10800000">
              <a:off x="3275856" y="268795"/>
              <a:ext cx="282970" cy="424454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5" grpId="0"/>
      <p:bldP spid="6" grpId="0"/>
      <p:bldP spid="7" grpId="0"/>
      <p:bldP spid="8" grpId="0"/>
      <p:bldP spid="19" grpId="0"/>
      <p:bldP spid="20" grpId="0" animBg="1"/>
      <p:bldP spid="22" grpId="0" animBg="1"/>
      <p:bldP spid="23" grpId="0" animBg="1"/>
      <p:bldP spid="4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473177" y="627534"/>
            <a:ext cx="8182762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    自由读诗，把字音读准，把诗句读通顺、流利，读出节奏。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      </a:t>
            </a:r>
            <a:endParaRPr kumimoji="1" lang="zh-CN" altLang="en-US" sz="3200" b="1" spc="19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67544" y="1851670"/>
            <a:ext cx="8185323" cy="2481858"/>
            <a:chOff x="987663" y="2412095"/>
            <a:chExt cx="7292868" cy="2211258"/>
          </a:xfrm>
        </p:grpSpPr>
        <p:pic>
          <p:nvPicPr>
            <p:cNvPr id="1026" name="Picture 2" descr="E:\22春\资源\图片\课本图片\1古诗三首_页面_2.jpg"/>
            <p:cNvPicPr>
              <a:picLocks noChangeAspect="1" noChangeArrowheads="1"/>
            </p:cNvPicPr>
            <p:nvPr/>
          </p:nvPicPr>
          <p:blipFill rotWithShape="1">
            <a:blip r:embed="rId8" cstate="screen"/>
            <a:srcRect/>
            <a:stretch>
              <a:fillRect/>
            </a:stretch>
          </p:blipFill>
          <p:spPr bwMode="auto">
            <a:xfrm>
              <a:off x="987663" y="2412095"/>
              <a:ext cx="2532624" cy="22112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E:\22春\资源\图片\课本图片\1古诗三首_页面_3.jpg"/>
            <p:cNvPicPr>
              <a:picLocks noChangeAspect="1" noChangeArrowheads="1"/>
            </p:cNvPicPr>
            <p:nvPr/>
          </p:nvPicPr>
          <p:blipFill rotWithShape="1">
            <a:blip r:embed="rId9" cstate="screen"/>
            <a:srcRect/>
            <a:stretch>
              <a:fillRect/>
            </a:stretch>
          </p:blipFill>
          <p:spPr bwMode="auto">
            <a:xfrm>
              <a:off x="5952590" y="2425211"/>
              <a:ext cx="2327941" cy="21821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" descr="E:\22春\资源\图片\课本图片\1古诗三首_页面_2.jpg"/>
            <p:cNvPicPr>
              <a:picLocks noChangeAspect="1" noChangeArrowheads="1"/>
            </p:cNvPicPr>
            <p:nvPr/>
          </p:nvPicPr>
          <p:blipFill rotWithShape="1">
            <a:blip r:embed="rId10" cstate="screen"/>
            <a:srcRect/>
            <a:stretch>
              <a:fillRect/>
            </a:stretch>
          </p:blipFill>
          <p:spPr bwMode="auto">
            <a:xfrm>
              <a:off x="3528863" y="2425210"/>
              <a:ext cx="2410312" cy="21981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" name="直接连接符 2"/>
          <p:cNvCxnSpPr/>
          <p:nvPr/>
        </p:nvCxnSpPr>
        <p:spPr>
          <a:xfrm flipH="1">
            <a:off x="1440536" y="2848506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1888819" y="2855867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1440536" y="3171605"/>
            <a:ext cx="84145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1873327" y="3174689"/>
            <a:ext cx="84145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1441279" y="3528561"/>
            <a:ext cx="84145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1908632" y="3531645"/>
            <a:ext cx="84145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1457362" y="3888601"/>
            <a:ext cx="84145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1888819" y="3891685"/>
            <a:ext cx="84145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>
            <a:off x="4177583" y="2936486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H="1">
            <a:off x="4672355" y="2936485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>
            <a:off x="4177583" y="3243613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>
            <a:off x="4609631" y="3243613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>
            <a:off x="4177583" y="3584558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>
            <a:off x="4680896" y="3584558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>
            <a:off x="4213958" y="3888601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>
            <a:off x="4681639" y="3888600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H="1">
            <a:off x="6841879" y="2855868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H="1">
            <a:off x="7346457" y="2855867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H="1">
            <a:off x="6851685" y="3191041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H="1">
            <a:off x="7346457" y="3191040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H="1">
            <a:off x="6870691" y="3563519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H="1">
            <a:off x="7365463" y="3563518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H="1">
            <a:off x="6888060" y="3888600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H="1">
            <a:off x="7345935" y="3888599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七彩五下课文朗读1古诗三首（第1首）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431" y="3905894"/>
            <a:ext cx="468053" cy="468053"/>
          </a:xfrm>
          <a:prstGeom prst="rect">
            <a:avLst/>
          </a:prstGeom>
        </p:spPr>
      </p:pic>
      <p:pic>
        <p:nvPicPr>
          <p:cNvPr id="11" name="七彩五下课文朗读1古诗三首 （第2首）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735" y="3889237"/>
            <a:ext cx="472950" cy="472950"/>
          </a:xfrm>
          <a:prstGeom prst="rect">
            <a:avLst/>
          </a:prstGeom>
        </p:spPr>
      </p:pic>
      <p:pic>
        <p:nvPicPr>
          <p:cNvPr id="38" name="七彩五下课文朗读1古诗三首（第3首）.mp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890" y="3855681"/>
            <a:ext cx="477847" cy="477847"/>
          </a:xfrm>
          <a:prstGeom prst="rect">
            <a:avLst/>
          </a:prstGeom>
        </p:spPr>
      </p:pic>
      <p:sp>
        <p:nvSpPr>
          <p:cNvPr id="42" name="椭圆 41"/>
          <p:cNvSpPr/>
          <p:nvPr/>
        </p:nvSpPr>
        <p:spPr>
          <a:xfrm>
            <a:off x="2017343" y="3747669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2233367" y="3747669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2449391" y="3747669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4321599" y="3819677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4537623" y="3819677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7489951" y="3099597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7705975" y="3099597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7921999" y="3099597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5" dur="2907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1" dur="2405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7" dur="22360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audio>
              <p:cMediaNode vol="80000">
                <p:cTn id="1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  <p:bldLst>
      <p:bldP spid="42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976583" y="1645619"/>
            <a:ext cx="11278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夜</a:t>
            </a:r>
          </a:p>
        </p:txBody>
      </p:sp>
      <p:sp>
        <p:nvSpPr>
          <p:cNvPr id="24" name="矩形 23"/>
          <p:cNvSpPr/>
          <p:nvPr/>
        </p:nvSpPr>
        <p:spPr>
          <a:xfrm>
            <a:off x="1129528" y="1242449"/>
            <a:ext cx="1803231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zhòu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034852" y="1242449"/>
            <a:ext cx="983108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yún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844485" y="1242449"/>
            <a:ext cx="1395767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gòng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007808" y="2928279"/>
            <a:ext cx="969309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zhì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175619" y="1645619"/>
            <a:ext cx="10340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昼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337233" y="1645619"/>
            <a:ext cx="12720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耕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081856" y="1645619"/>
            <a:ext cx="12720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耘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926107" y="1645619"/>
            <a:ext cx="12720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供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700191" y="1645619"/>
            <a:ext cx="18634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耕织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949144" y="3357448"/>
            <a:ext cx="12720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稚</a:t>
            </a:r>
          </a:p>
        </p:txBody>
      </p:sp>
      <p:sp>
        <p:nvSpPr>
          <p:cNvPr id="49" name="矩形 48"/>
          <p:cNvSpPr/>
          <p:nvPr/>
        </p:nvSpPr>
        <p:spPr>
          <a:xfrm>
            <a:off x="5762627" y="2856271"/>
            <a:ext cx="585977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yī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840355" y="3285440"/>
            <a:ext cx="12720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涟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604524" y="3252921"/>
            <a:ext cx="9084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漪</a:t>
            </a:r>
          </a:p>
        </p:txBody>
      </p:sp>
      <p:sp>
        <p:nvSpPr>
          <p:cNvPr id="3" name="矩形 2"/>
          <p:cNvSpPr/>
          <p:nvPr/>
        </p:nvSpPr>
        <p:spPr>
          <a:xfrm>
            <a:off x="2109178" y="3357448"/>
            <a:ext cx="11175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幼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331640" y="2480578"/>
            <a:ext cx="1420582" cy="523220"/>
          </a:xfrm>
          <a:prstGeom prst="rect">
            <a:avLst/>
          </a:prstGeom>
          <a:solidFill>
            <a:srgbClr val="FF0000">
              <a:alpha val="10000"/>
            </a:srgbClr>
          </a:solidFill>
          <a:ln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翘舌音</a:t>
            </a:r>
          </a:p>
        </p:txBody>
      </p:sp>
      <p:sp>
        <p:nvSpPr>
          <p:cNvPr id="4" name="椭圆 3"/>
          <p:cNvSpPr/>
          <p:nvPr/>
        </p:nvSpPr>
        <p:spPr>
          <a:xfrm>
            <a:off x="1029058" y="1194239"/>
            <a:ext cx="1292536" cy="609902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cs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2794784" y="2884056"/>
            <a:ext cx="1292536" cy="609902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cs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5556516" y="2801800"/>
            <a:ext cx="921794" cy="620150"/>
          </a:xfrm>
          <a:prstGeom prst="ellipse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cs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443341" y="4083918"/>
            <a:ext cx="2377131" cy="523220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水中的波纹</a:t>
            </a:r>
          </a:p>
        </p:txBody>
      </p:sp>
      <p:sp>
        <p:nvSpPr>
          <p:cNvPr id="36" name="矩形 35"/>
          <p:cNvSpPr/>
          <p:nvPr/>
        </p:nvSpPr>
        <p:spPr>
          <a:xfrm>
            <a:off x="6677234" y="3454717"/>
            <a:ext cx="1984672" cy="523220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与水有关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48" name="图片 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429496"/>
            <a:ext cx="431626" cy="558077"/>
          </a:xfrm>
          <a:prstGeom prst="rect">
            <a:avLst/>
          </a:prstGeom>
        </p:spPr>
      </p:pic>
      <p:sp>
        <p:nvSpPr>
          <p:cNvPr id="52" name="文本框 15"/>
          <p:cNvSpPr txBox="1"/>
          <p:nvPr/>
        </p:nvSpPr>
        <p:spPr>
          <a:xfrm>
            <a:off x="801836" y="341243"/>
            <a:ext cx="1753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学认字</a:t>
            </a:r>
          </a:p>
        </p:txBody>
      </p:sp>
      <p:sp>
        <p:nvSpPr>
          <p:cNvPr id="27" name="椭圆 26"/>
          <p:cNvSpPr/>
          <p:nvPr/>
        </p:nvSpPr>
        <p:spPr>
          <a:xfrm>
            <a:off x="4883652" y="3435846"/>
            <a:ext cx="289044" cy="620150"/>
          </a:xfrm>
          <a:prstGeom prst="ellipse">
            <a:avLst/>
          </a:prstGeom>
          <a:noFill/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cs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5646418" y="3391760"/>
            <a:ext cx="289044" cy="620150"/>
          </a:xfrm>
          <a:prstGeom prst="ellipse">
            <a:avLst/>
          </a:prstGeom>
          <a:noFill/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8" grpId="0"/>
      <p:bldP spid="49" grpId="0"/>
      <p:bldP spid="2" grpId="0" animBg="1"/>
      <p:bldP spid="4" grpId="0" animBg="1"/>
      <p:bldP spid="31" grpId="0" animBg="1"/>
      <p:bldP spid="33" grpId="0" animBg="1"/>
      <p:bldP spid="35" grpId="0" animBg="1"/>
      <p:bldP spid="36" grpId="0" animBg="1"/>
      <p:bldP spid="27" grpId="0" animBg="1"/>
      <p:bldP spid="2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9552" y="1884684"/>
            <a:ext cx="1152128" cy="1240112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r>
              <a:rPr lang="zh-CN" altLang="en-US" sz="8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供</a:t>
            </a:r>
            <a:endParaRPr lang="zh-CN" altLang="en-US" sz="41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433408" y="1461487"/>
            <a:ext cx="3866784" cy="62324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童孙未解</a:t>
            </a:r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供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耕织。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3752862" y="289784"/>
            <a:ext cx="410581" cy="377666"/>
            <a:chOff x="631825" y="5181600"/>
            <a:chExt cx="1554163" cy="1552575"/>
          </a:xfrm>
        </p:grpSpPr>
        <p:sp>
          <p:nvSpPr>
            <p:cNvPr id="14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anose="02010600030101010101" pitchFamily="2" charset="-122"/>
              </a:endParaRPr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anose="02010600030101010101" pitchFamily="2" charset="-122"/>
              </a:endParaRPr>
            </a:p>
          </p:txBody>
        </p:sp>
        <p:sp>
          <p:nvSpPr>
            <p:cNvPr id="16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anose="02010600030101010101" pitchFamily="2" charset="-122"/>
              </a:endParaRPr>
            </a:p>
          </p:txBody>
        </p:sp>
        <p:sp>
          <p:nvSpPr>
            <p:cNvPr id="17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anose="02010600030101010101" pitchFamily="2" charset="-122"/>
              </a:endParaRPr>
            </a:p>
          </p:txBody>
        </p:sp>
        <p:sp>
          <p:nvSpPr>
            <p:cNvPr id="18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anose="02010600030101010101" pitchFamily="2" charset="-122"/>
              </a:endParaRPr>
            </a:p>
          </p:txBody>
        </p:sp>
        <p:sp>
          <p:nvSpPr>
            <p:cNvPr id="19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anose="02010600030101010101" pitchFamily="2" charset="-122"/>
              </a:endParaRPr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anose="02010600030101010101" pitchFamily="2" charset="-122"/>
              </a:endParaRPr>
            </a:p>
          </p:txBody>
        </p:sp>
        <p:sp>
          <p:nvSpPr>
            <p:cNvPr id="25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anose="02010600030101010101" pitchFamily="2" charset="-122"/>
              </a:endParaRPr>
            </a:p>
          </p:txBody>
        </p:sp>
        <p:sp>
          <p:nvSpPr>
            <p:cNvPr id="26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anose="02010600030101010101" pitchFamily="2" charset="-122"/>
              </a:endParaRPr>
            </a:p>
          </p:txBody>
        </p:sp>
        <p:sp>
          <p:nvSpPr>
            <p:cNvPr id="27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anose="02010600030101010101" pitchFamily="2" charset="-122"/>
              </a:endParaRPr>
            </a:p>
          </p:txBody>
        </p:sp>
        <p:sp>
          <p:nvSpPr>
            <p:cNvPr id="28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anose="02010600030101010101" pitchFamily="2" charset="-122"/>
              </a:endParaRPr>
            </a:p>
          </p:txBody>
        </p:sp>
        <p:sp>
          <p:nvSpPr>
            <p:cNvPr id="29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anose="02010600030101010101" pitchFamily="2" charset="-122"/>
              </a:endParaRPr>
            </a:p>
          </p:txBody>
        </p:sp>
        <p:sp>
          <p:nvSpPr>
            <p:cNvPr id="30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anose="02010600030101010101" pitchFamily="2" charset="-122"/>
              </a:endParaRPr>
            </a:p>
          </p:txBody>
        </p:sp>
        <p:sp>
          <p:nvSpPr>
            <p:cNvPr id="31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anose="02010600030101010101" pitchFamily="2" charset="-122"/>
              </a:endParaRPr>
            </a:p>
          </p:txBody>
        </p:sp>
        <p:sp>
          <p:nvSpPr>
            <p:cNvPr id="33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anose="02010600030101010101" pitchFamily="2" charset="-122"/>
              </a:endParaRPr>
            </a:p>
          </p:txBody>
        </p:sp>
        <p:sp>
          <p:nvSpPr>
            <p:cNvPr id="34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anose="02010600030101010101" pitchFamily="2" charset="-122"/>
              </a:endParaRPr>
            </a:p>
          </p:txBody>
        </p:sp>
        <p:sp>
          <p:nvSpPr>
            <p:cNvPr id="35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anose="02010600030101010101" pitchFamily="2" charset="-122"/>
              </a:endParaRPr>
            </a:p>
          </p:txBody>
        </p:sp>
        <p:sp>
          <p:nvSpPr>
            <p:cNvPr id="36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anose="02010600030101010101" pitchFamily="2" charset="-122"/>
              </a:endParaRPr>
            </a:p>
          </p:txBody>
        </p:sp>
        <p:sp>
          <p:nvSpPr>
            <p:cNvPr id="37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anose="02010600030101010101" pitchFamily="2" charset="-122"/>
              </a:endParaRPr>
            </a:p>
          </p:txBody>
        </p:sp>
        <p:sp>
          <p:nvSpPr>
            <p:cNvPr id="38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anose="02010600030101010101" pitchFamily="2" charset="-122"/>
              </a:endParaRPr>
            </a:p>
          </p:txBody>
        </p:sp>
        <p:sp>
          <p:nvSpPr>
            <p:cNvPr id="39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anose="02010600030101010101" pitchFamily="2" charset="-122"/>
              </a:endParaRPr>
            </a:p>
          </p:txBody>
        </p:sp>
        <p:sp>
          <p:nvSpPr>
            <p:cNvPr id="40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anose="02010600030101010101" pitchFamily="2" charset="-122"/>
              </a:endParaRPr>
            </a:p>
          </p:txBody>
        </p:sp>
        <p:sp>
          <p:nvSpPr>
            <p:cNvPr id="41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anose="02010600030101010101" pitchFamily="2" charset="-122"/>
              </a:endParaRPr>
            </a:p>
          </p:txBody>
        </p:sp>
        <p:sp>
          <p:nvSpPr>
            <p:cNvPr id="42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anose="02010600030101010101" pitchFamily="2" charset="-122"/>
              </a:endParaRPr>
            </a:p>
          </p:txBody>
        </p:sp>
        <p:sp>
          <p:nvSpPr>
            <p:cNvPr id="43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anose="02010600030101010101" pitchFamily="2" charset="-122"/>
              </a:endParaRPr>
            </a:p>
          </p:txBody>
        </p:sp>
        <p:sp>
          <p:nvSpPr>
            <p:cNvPr id="44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anose="02010600030101010101" pitchFamily="2" charset="-122"/>
              </a:endParaRPr>
            </a:p>
          </p:txBody>
        </p:sp>
        <p:sp>
          <p:nvSpPr>
            <p:cNvPr id="45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anose="02010600030101010101" pitchFamily="2" charset="-122"/>
              </a:endParaRPr>
            </a:p>
          </p:txBody>
        </p:sp>
        <p:sp>
          <p:nvSpPr>
            <p:cNvPr id="46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anose="02010600030101010101" pitchFamily="2" charset="-122"/>
              </a:endParaRPr>
            </a:p>
          </p:txBody>
        </p:sp>
        <p:sp>
          <p:nvSpPr>
            <p:cNvPr id="47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anose="02010600030101010101" pitchFamily="2" charset="-122"/>
              </a:endParaRPr>
            </a:p>
          </p:txBody>
        </p:sp>
        <p:sp>
          <p:nvSpPr>
            <p:cNvPr id="48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anose="02010600030101010101" pitchFamily="2" charset="-122"/>
              </a:endParaRPr>
            </a:p>
          </p:txBody>
        </p:sp>
        <p:sp>
          <p:nvSpPr>
            <p:cNvPr id="49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anose="02010600030101010101" pitchFamily="2" charset="-122"/>
              </a:endParaRPr>
            </a:p>
          </p:txBody>
        </p:sp>
        <p:sp>
          <p:nvSpPr>
            <p:cNvPr id="50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宋体" panose="02010600030101010101" pitchFamily="2" charset="-122"/>
              </a:endParaRPr>
            </a:p>
          </p:txBody>
        </p:sp>
      </p:grp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162967" y="187265"/>
            <a:ext cx="1564685" cy="559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5" tIns="25718" rIns="51435" bIns="25718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宋体" panose="02010600030101010101" pitchFamily="2" charset="-122"/>
              </a:rPr>
              <a:t>多音字</a:t>
            </a:r>
            <a:endParaRPr lang="zh-CN" altLang="en-US" sz="2500" b="1" dirty="0">
              <a:latin typeface="宋体" panose="0201060003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409384" y="3887497"/>
            <a:ext cx="4394864" cy="6232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提</a:t>
            </a:r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供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供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给   </a:t>
            </a:r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供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应</a:t>
            </a:r>
          </a:p>
        </p:txBody>
      </p:sp>
      <p:sp>
        <p:nvSpPr>
          <p:cNvPr id="2" name="矩形 1"/>
          <p:cNvSpPr/>
          <p:nvPr/>
        </p:nvSpPr>
        <p:spPr>
          <a:xfrm>
            <a:off x="4067944" y="2285459"/>
            <a:ext cx="15744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从事。</a:t>
            </a:r>
            <a:endParaRPr lang="zh-CN" altLang="en-US" sz="1800" b="1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4151439" y="977610"/>
            <a:ext cx="104209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gòng</a:t>
            </a:r>
            <a:endParaRPr lang="zh-CN" altLang="en-US" sz="28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2754882" y="3363838"/>
            <a:ext cx="982534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gōng</a:t>
            </a:r>
            <a:endParaRPr lang="zh-CN" altLang="en-US" sz="28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6943870" y="1441380"/>
            <a:ext cx="1333807" cy="17312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供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奉  </a:t>
            </a:r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供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养</a:t>
            </a:r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供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职</a:t>
            </a:r>
          </a:p>
        </p:txBody>
      </p:sp>
      <p:sp>
        <p:nvSpPr>
          <p:cNvPr id="63" name="矩形 62"/>
          <p:cNvSpPr/>
          <p:nvPr/>
        </p:nvSpPr>
        <p:spPr>
          <a:xfrm>
            <a:off x="6935533" y="929482"/>
            <a:ext cx="104209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gòng</a:t>
            </a:r>
            <a:endParaRPr lang="zh-CN" altLang="en-US" sz="28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4" name="下箭头 3"/>
          <p:cNvSpPr/>
          <p:nvPr/>
        </p:nvSpPr>
        <p:spPr>
          <a:xfrm>
            <a:off x="4491807" y="2084735"/>
            <a:ext cx="178832" cy="270991"/>
          </a:xfrm>
          <a:prstGeom prst="downArrow">
            <a:avLst/>
          </a:prstGeom>
          <a:noFill/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3" grpId="0" animBg="1"/>
      <p:bldP spid="2" grpId="0"/>
      <p:bldP spid="57" grpId="0"/>
      <p:bldP spid="59" grpId="0"/>
      <p:bldP spid="62" grpId="0" animBg="1"/>
      <p:bldP spid="63" grpId="0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78"/>
          <a:stretch>
            <a:fillRect/>
          </a:stretch>
        </p:blipFill>
        <p:spPr bwMode="auto">
          <a:xfrm>
            <a:off x="0" y="-20537"/>
            <a:ext cx="9144000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圆角矩形 2"/>
          <p:cNvSpPr/>
          <p:nvPr/>
        </p:nvSpPr>
        <p:spPr>
          <a:xfrm>
            <a:off x="179512" y="123478"/>
            <a:ext cx="8640960" cy="4896544"/>
          </a:xfrm>
          <a:prstGeom prst="roundRect">
            <a:avLst/>
          </a:prstGeom>
          <a:solidFill>
            <a:schemeClr val="bg1">
              <a:alpha val="86000"/>
            </a:schemeClr>
          </a:solidFill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cs"/>
            </a:endParaRPr>
          </a:p>
        </p:txBody>
      </p:sp>
      <p:sp>
        <p:nvSpPr>
          <p:cNvPr id="14" name="TextBox 48"/>
          <p:cNvSpPr txBox="1"/>
          <p:nvPr/>
        </p:nvSpPr>
        <p:spPr>
          <a:xfrm>
            <a:off x="611560" y="1167448"/>
            <a:ext cx="8280920" cy="9002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glow rad="139700">
                    <a:prstClr val="white">
                      <a:alpha val="91000"/>
                    </a:prstClr>
                  </a:glo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四时田园杂兴（其三十一）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9296" y="2499742"/>
            <a:ext cx="3104592" cy="578882"/>
          </a:xfrm>
          <a:prstGeom prst="wedgeRoundRectCallout">
            <a:avLst>
              <a:gd name="adj1" fmla="val -12718"/>
              <a:gd name="adj2" fmla="val -115634"/>
              <a:gd name="adj3" fmla="val 16667"/>
            </a:avLst>
          </a:prstGeom>
          <a:solidFill>
            <a:schemeClr val="accent2">
              <a:lumMod val="60000"/>
              <a:lumOff val="40000"/>
              <a:alpha val="80000"/>
            </a:schemeClr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一年中的四个季节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88281" y="483518"/>
            <a:ext cx="2448272" cy="578882"/>
          </a:xfrm>
          <a:prstGeom prst="wedgeRoundRectCallout">
            <a:avLst>
              <a:gd name="adj1" fmla="val -8316"/>
              <a:gd name="adj2" fmla="val 81588"/>
              <a:gd name="adj3" fmla="val 16667"/>
            </a:avLst>
          </a:prstGeom>
          <a:solidFill>
            <a:schemeClr val="accent2">
              <a:lumMod val="60000"/>
              <a:lumOff val="40000"/>
              <a:alpha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随性而写的诗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19672" y="3472720"/>
            <a:ext cx="63367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四个时节田园的各种兴致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712887" y="2019985"/>
            <a:ext cx="124038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3484341" y="2019985"/>
            <a:ext cx="134839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4" grpId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5"/>
          <p:cNvSpPr>
            <a:spLocks noChangeArrowheads="1"/>
          </p:cNvSpPr>
          <p:nvPr/>
        </p:nvSpPr>
        <p:spPr bwMode="auto">
          <a:xfrm>
            <a:off x="179512" y="1031355"/>
            <a:ext cx="6542490" cy="32685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范成大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1126-1193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en-US" sz="2800" b="1" spc="-150" dirty="0">
                <a:latin typeface="宋体" panose="02010600030101010101" pitchFamily="2" charset="-122"/>
                <a:ea typeface="宋体" panose="02010600030101010101" pitchFamily="2" charset="-122"/>
              </a:rPr>
              <a:t>字致能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，号石湖居士，吴</a:t>
            </a:r>
            <a:r>
              <a:rPr lang="zh-CN" altLang="en-US" sz="2800" b="1" spc="-150" dirty="0">
                <a:latin typeface="宋体" panose="02010600030101010101" pitchFamily="2" charset="-122"/>
                <a:ea typeface="宋体" panose="02010600030101010101" pitchFamily="2" charset="-122"/>
              </a:rPr>
              <a:t>郡（今江苏苏州）人，</a:t>
            </a:r>
            <a:r>
              <a:rPr lang="zh-CN" altLang="en-US" sz="2800" b="1" spc="-150" dirty="0">
                <a:uFill>
                  <a:solidFill>
                    <a:srgbClr val="FF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</a:rPr>
              <a:t>南宋</a:t>
            </a:r>
            <a:r>
              <a:rPr lang="zh-CN" altLang="en-US" sz="2800" b="1" spc="-150" dirty="0">
                <a:latin typeface="宋体" panose="02010600030101010101" pitchFamily="2" charset="-122"/>
                <a:ea typeface="宋体" panose="02010600030101010101" pitchFamily="2" charset="-122"/>
              </a:rPr>
              <a:t>诗人，</a:t>
            </a:r>
            <a:r>
              <a:rPr lang="zh-CN" altLang="en-US" sz="2800" b="1" u="sng" dirty="0">
                <a:uFill>
                  <a:solidFill>
                    <a:srgbClr val="FF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</a:rPr>
              <a:t>中兴四大家之一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。其诗题材广泛，关注国计民生。</a:t>
            </a:r>
            <a:endParaRPr lang="en-US" altLang="zh-CN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 spc="130" dirty="0">
                <a:latin typeface="宋体" panose="02010600030101010101" pitchFamily="2" charset="-122"/>
                <a:ea typeface="宋体" panose="02010600030101010101" pitchFamily="2" charset="-122"/>
              </a:rPr>
              <a:t>著有</a:t>
            </a:r>
            <a:r>
              <a:rPr lang="en-US" altLang="zh-CN" sz="2800" b="1" u="sng" spc="130" dirty="0">
                <a:uFill>
                  <a:solidFill>
                    <a:srgbClr val="FF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2800" b="1" u="sng" spc="130" dirty="0">
                <a:uFill>
                  <a:solidFill>
                    <a:srgbClr val="FF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</a:rPr>
              <a:t>石湖居士诗集</a:t>
            </a:r>
            <a:r>
              <a:rPr lang="en-US" altLang="zh-CN" sz="2800" b="1" u="sng" spc="130" dirty="0">
                <a:uFill>
                  <a:solidFill>
                    <a:srgbClr val="FF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2800" b="1" spc="130" dirty="0">
                <a:latin typeface="宋体" panose="02010600030101010101" pitchFamily="2" charset="-122"/>
                <a:ea typeface="宋体" panose="02010600030101010101" pitchFamily="2" charset="-122"/>
              </a:rPr>
              <a:t>，另有</a:t>
            </a:r>
            <a:r>
              <a:rPr lang="en-US" altLang="zh-CN" sz="2800" b="1" u="sng" dirty="0">
                <a:uFill>
                  <a:solidFill>
                    <a:srgbClr val="FF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2800" b="1" u="sng" dirty="0">
                <a:uFill>
                  <a:solidFill>
                    <a:srgbClr val="FF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</a:rPr>
              <a:t>吴郡志</a:t>
            </a:r>
            <a:r>
              <a:rPr lang="en-US" altLang="zh-CN" sz="2800" b="1" u="sng" dirty="0">
                <a:uFill>
                  <a:solidFill>
                    <a:srgbClr val="FF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</a:rPr>
              <a:t>》《</a:t>
            </a:r>
            <a:r>
              <a:rPr lang="zh-CN" altLang="en-US" sz="2800" b="1" u="sng" dirty="0">
                <a:uFill>
                  <a:solidFill>
                    <a:srgbClr val="FF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</a:rPr>
              <a:t>桂海虞衡志</a:t>
            </a:r>
            <a:r>
              <a:rPr lang="en-US" altLang="zh-CN" sz="2800" b="1" u="sng" dirty="0">
                <a:uFill>
                  <a:solidFill>
                    <a:srgbClr val="FF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</a:rPr>
              <a:t>》《</a:t>
            </a:r>
            <a:r>
              <a:rPr lang="zh-CN" altLang="en-US" sz="2800" b="1" u="sng" dirty="0">
                <a:uFill>
                  <a:solidFill>
                    <a:srgbClr val="FF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</a:rPr>
              <a:t>吴船录</a:t>
            </a:r>
            <a:r>
              <a:rPr lang="en-US" altLang="zh-CN" sz="2800" b="1" u="sng" dirty="0">
                <a:uFill>
                  <a:solidFill>
                    <a:srgbClr val="FF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等。</a:t>
            </a:r>
            <a:endParaRPr lang="en-US" altLang="zh-CN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02" r="14317"/>
          <a:stretch>
            <a:fillRect/>
          </a:stretch>
        </p:blipFill>
        <p:spPr bwMode="auto">
          <a:xfrm>
            <a:off x="6812487" y="1426617"/>
            <a:ext cx="2296017" cy="2485058"/>
          </a:xfrm>
          <a:prstGeom prst="ellipse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270451" y="51470"/>
            <a:ext cx="2567826" cy="869801"/>
            <a:chOff x="6084413" y="595492"/>
            <a:chExt cx="2567826" cy="869801"/>
          </a:xfrm>
        </p:grpSpPr>
        <p:sp>
          <p:nvSpPr>
            <p:cNvPr id="6" name="矩形 5"/>
            <p:cNvSpPr/>
            <p:nvPr/>
          </p:nvSpPr>
          <p:spPr>
            <a:xfrm>
              <a:off x="6598346" y="842815"/>
              <a:ext cx="2053893" cy="544765"/>
            </a:xfrm>
            <a:prstGeom prst="rect">
              <a:avLst/>
            </a:prstGeom>
            <a:solidFill>
              <a:schemeClr val="bg1">
                <a:alpha val="64000"/>
              </a:schemeClr>
            </a:solidFill>
            <a:ln w="19050">
              <a:solidFill>
                <a:srgbClr val="98D267"/>
              </a:solidFill>
              <a:prstDash val="sysDash"/>
            </a:ln>
          </p:spPr>
          <p:txBody>
            <a:bodyPr wrap="square" lIns="68580" tIns="34290" rIns="68580" bIns="34290">
              <a:sp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3200" dirty="0">
                  <a:latin typeface="宋体" pitchFamily="2" charset="-122"/>
                  <a:ea typeface="宋体" pitchFamily="2" charset="-122"/>
                  <a:cs typeface="楷体" panose="02010609060101010101" pitchFamily="49" charset="-122"/>
                </a:rPr>
                <a:t> </a:t>
              </a:r>
              <a:r>
                <a:rPr lang="zh-CN" altLang="en-US" sz="3200" b="1" dirty="0">
                  <a:latin typeface="宋体" pitchFamily="2" charset="-122"/>
                  <a:ea typeface="宋体" pitchFamily="2" charset="-122"/>
                  <a:cs typeface="楷体" panose="02010609060101010101" pitchFamily="49" charset="-122"/>
                </a:rPr>
                <a:t>作者简介</a:t>
              </a: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084413" y="595492"/>
              <a:ext cx="739482" cy="86980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899592" y="1189930"/>
            <a:ext cx="4355680" cy="1624484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昼出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耘田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夜绩麻，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村庄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/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儿女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/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各当家。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86648" y="831945"/>
            <a:ext cx="936824" cy="523220"/>
          </a:xfrm>
          <a:prstGeom prst="rect">
            <a:avLst/>
          </a:prstGeom>
          <a:solidFill>
            <a:srgbClr val="FF000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白天</a:t>
            </a:r>
          </a:p>
        </p:txBody>
      </p:sp>
      <p:sp>
        <p:nvSpPr>
          <p:cNvPr id="16" name="矩形 15"/>
          <p:cNvSpPr/>
          <p:nvPr/>
        </p:nvSpPr>
        <p:spPr>
          <a:xfrm>
            <a:off x="1646098" y="339502"/>
            <a:ext cx="1629758" cy="954107"/>
          </a:xfrm>
          <a:prstGeom prst="rect">
            <a:avLst/>
          </a:prstGeom>
          <a:solidFill>
            <a:srgbClr val="0000FF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初夏在田间除草</a:t>
            </a:r>
          </a:p>
        </p:txBody>
      </p:sp>
      <p:sp>
        <p:nvSpPr>
          <p:cNvPr id="18" name="矩形 17"/>
          <p:cNvSpPr/>
          <p:nvPr/>
        </p:nvSpPr>
        <p:spPr>
          <a:xfrm>
            <a:off x="3471762" y="831945"/>
            <a:ext cx="2036342" cy="523220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把麻搓成线</a:t>
            </a:r>
          </a:p>
        </p:txBody>
      </p:sp>
      <p:sp>
        <p:nvSpPr>
          <p:cNvPr id="23" name="矩形 22"/>
          <p:cNvSpPr/>
          <p:nvPr/>
        </p:nvSpPr>
        <p:spPr>
          <a:xfrm>
            <a:off x="1203360" y="2931790"/>
            <a:ext cx="3080608" cy="523220"/>
          </a:xfrm>
          <a:prstGeom prst="rect">
            <a:avLst/>
          </a:prstGeom>
          <a:solidFill>
            <a:schemeClr val="accent1">
              <a:lumMod val="40000"/>
              <a:lumOff val="60000"/>
              <a:alpha val="10000"/>
            </a:scheme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村庄中的成年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男女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742429" y="831573"/>
            <a:ext cx="3168352" cy="3319370"/>
          </a:xfrm>
          <a:prstGeom prst="rect">
            <a:avLst/>
          </a:prstGeom>
          <a:noFill/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    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大意：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初夏，农人白天到田里除草，晚上回来搓麻线，农家男女都各自挑起家庭的重担。</a:t>
            </a:r>
          </a:p>
        </p:txBody>
      </p:sp>
      <p:sp>
        <p:nvSpPr>
          <p:cNvPr id="2" name="椭圆 1"/>
          <p:cNvSpPr/>
          <p:nvPr/>
        </p:nvSpPr>
        <p:spPr>
          <a:xfrm>
            <a:off x="2012203" y="1388230"/>
            <a:ext cx="1238486" cy="541872"/>
          </a:xfrm>
          <a:prstGeom prst="ellipse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cs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3714744" y="1372781"/>
            <a:ext cx="990316" cy="579328"/>
          </a:xfrm>
          <a:prstGeom prst="ellipse">
            <a:avLst/>
          </a:prstGeom>
          <a:noFill/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cs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2053614" y="2215001"/>
            <a:ext cx="1098641" cy="554068"/>
          </a:xfrm>
          <a:prstGeom prst="ellipse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cs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955060" y="1447472"/>
            <a:ext cx="522822" cy="482630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cs"/>
            </a:endParaRPr>
          </a:p>
        </p:txBody>
      </p:sp>
      <p:sp>
        <p:nvSpPr>
          <p:cNvPr id="21" name="文本框 5"/>
          <p:cNvSpPr txBox="1"/>
          <p:nvPr/>
        </p:nvSpPr>
        <p:spPr>
          <a:xfrm>
            <a:off x="566411" y="3920200"/>
            <a:ext cx="4869685" cy="561692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zh-CN"/>
            </a:defPPr>
            <a:lvl1pPr defTabSz="914400">
              <a:defRPr sz="2800" b="1" kern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夏季乡村一片繁忙的景象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8" grpId="0" animBg="1"/>
      <p:bldP spid="23" grpId="0" animBg="1"/>
      <p:bldP spid="27" grpId="0" animBg="1"/>
      <p:bldP spid="2" grpId="0" animBg="1"/>
      <p:bldP spid="34" grpId="0" animBg="1"/>
      <p:bldP spid="36" grpId="0" animBg="1"/>
      <p:bldP spid="17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35683" y="1096601"/>
            <a:ext cx="4340373" cy="175432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童孙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/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未解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/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供耕织，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  <a:sym typeface="+mn-ea"/>
            </a:endParaRPr>
          </a:p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也傍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/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桑阴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/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学种瓜。</a:t>
            </a:r>
          </a:p>
        </p:txBody>
      </p:sp>
      <p:sp>
        <p:nvSpPr>
          <p:cNvPr id="20" name="矩形 19"/>
          <p:cNvSpPr/>
          <p:nvPr/>
        </p:nvSpPr>
        <p:spPr>
          <a:xfrm>
            <a:off x="1907704" y="210255"/>
            <a:ext cx="1152128" cy="1080120"/>
          </a:xfrm>
          <a:prstGeom prst="rect">
            <a:avLst/>
          </a:prstGeom>
          <a:solidFill>
            <a:srgbClr val="0000FF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理解，懂得</a:t>
            </a:r>
          </a:p>
        </p:txBody>
      </p:sp>
      <p:sp>
        <p:nvSpPr>
          <p:cNvPr id="13" name="矩形 12"/>
          <p:cNvSpPr/>
          <p:nvPr/>
        </p:nvSpPr>
        <p:spPr>
          <a:xfrm>
            <a:off x="2267744" y="2787774"/>
            <a:ext cx="1039470" cy="584775"/>
          </a:xfrm>
          <a:prstGeom prst="rect">
            <a:avLst/>
          </a:prstGeom>
          <a:solidFill>
            <a:srgbClr val="FF000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树荫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219674" y="915566"/>
            <a:ext cx="3672806" cy="2777683"/>
          </a:xfrm>
          <a:prstGeom prst="rect">
            <a:avLst/>
          </a:prstGeom>
          <a:noFill/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    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大意：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孩子们不会耕地也不会织布，却在茂盛的桑树下学着大人的样子种瓜。</a:t>
            </a:r>
          </a:p>
        </p:txBody>
      </p:sp>
      <p:sp>
        <p:nvSpPr>
          <p:cNvPr id="14" name="椭圆 13"/>
          <p:cNvSpPr/>
          <p:nvPr/>
        </p:nvSpPr>
        <p:spPr>
          <a:xfrm>
            <a:off x="2411760" y="1290375"/>
            <a:ext cx="494109" cy="576063"/>
          </a:xfrm>
          <a:prstGeom prst="ellipse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cs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3131840" y="1290375"/>
            <a:ext cx="466883" cy="598777"/>
          </a:xfrm>
          <a:prstGeom prst="ellipse">
            <a:avLst/>
          </a:prstGeom>
          <a:noFill/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cs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131840" y="705600"/>
            <a:ext cx="1008111" cy="584775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从事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1296805" y="2123367"/>
            <a:ext cx="466883" cy="584010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971600" y="2787774"/>
            <a:ext cx="1079004" cy="584775"/>
          </a:xfrm>
          <a:prstGeom prst="rect">
            <a:avLst/>
          </a:prstGeom>
          <a:solidFill>
            <a:srgbClr val="FF660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靠近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2448933" y="2131756"/>
            <a:ext cx="466883" cy="526770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cs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946279" y="3803072"/>
            <a:ext cx="3668932" cy="561692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儿童学种瓜</a:t>
            </a: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的景象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3" grpId="0" animBg="1"/>
      <p:bldP spid="15" grpId="0" animBg="1"/>
      <p:bldP spid="14" grpId="0" animBg="1"/>
      <p:bldP spid="17" grpId="0" animBg="1"/>
      <p:bldP spid="19" grpId="0" animBg="1"/>
      <p:bldP spid="22" grpId="0" animBg="1"/>
      <p:bldP spid="24" grpId="0" animBg="1"/>
      <p:bldP spid="25" grpId="0" animBg="1"/>
      <p:bldP spid="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241895" y="395828"/>
            <a:ext cx="4258097" cy="181588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/>
            <a:r>
              <a:rPr lang="zh-CN" altLang="en-US" sz="4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朗读古诗，结合注释理解诗意，说说诗句描绘了怎样的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景象。</a:t>
            </a:r>
            <a:endParaRPr lang="zh-CN" altLang="en-US" sz="4800" b="1" dirty="0">
              <a:latin typeface="宋体" panose="02010600030101010101" pitchFamily="2" charset="-122"/>
              <a:ea typeface="宋体" panose="02010600030101010101" pitchFamily="2" charset="-122"/>
              <a:cs typeface="黑体" panose="02010609060101010101" pitchFamily="49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626640"/>
            <a:ext cx="3934569" cy="4147632"/>
          </a:xfrm>
          <a:prstGeom prst="round2Diag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2376264"/>
            <a:ext cx="3617863" cy="20676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1187624" y="1514412"/>
            <a:ext cx="6768752" cy="212365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雷震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南昌（今属江西）人。</a:t>
            </a:r>
            <a:r>
              <a:rPr lang="zh-CN" altLang="en-US" sz="2800" b="1" u="sng" dirty="0">
                <a:uFill>
                  <a:solidFill>
                    <a:srgbClr val="FF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</a:rPr>
              <a:t>南宋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诗人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,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咸淳元年（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1265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）进士。其诗见</a:t>
            </a:r>
            <a:r>
              <a:rPr lang="en-US" altLang="zh-CN" sz="2800" b="1" u="sng" dirty="0">
                <a:uFill>
                  <a:solidFill>
                    <a:srgbClr val="FF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2800" b="1" u="sng" dirty="0">
                <a:uFill>
                  <a:solidFill>
                    <a:srgbClr val="FF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</a:rPr>
              <a:t>宋诗纪事</a:t>
            </a:r>
            <a:r>
              <a:rPr lang="en-US" altLang="zh-CN" sz="2800" b="1" u="sng" dirty="0">
                <a:uFill>
                  <a:solidFill>
                    <a:srgbClr val="FF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卷七十四。</a:t>
            </a:r>
            <a:endParaRPr lang="en-US" altLang="zh-CN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70451" y="267494"/>
            <a:ext cx="2567826" cy="869801"/>
            <a:chOff x="6084413" y="595492"/>
            <a:chExt cx="2567826" cy="869801"/>
          </a:xfrm>
        </p:grpSpPr>
        <p:sp>
          <p:nvSpPr>
            <p:cNvPr id="5" name="矩形 4"/>
            <p:cNvSpPr/>
            <p:nvPr/>
          </p:nvSpPr>
          <p:spPr>
            <a:xfrm>
              <a:off x="6598346" y="848520"/>
              <a:ext cx="2053893" cy="544765"/>
            </a:xfrm>
            <a:prstGeom prst="rect">
              <a:avLst/>
            </a:prstGeom>
            <a:solidFill>
              <a:schemeClr val="bg1">
                <a:alpha val="64000"/>
              </a:schemeClr>
            </a:solidFill>
            <a:ln w="19050">
              <a:solidFill>
                <a:srgbClr val="98D267"/>
              </a:solidFill>
              <a:prstDash val="sysDash"/>
            </a:ln>
          </p:spPr>
          <p:txBody>
            <a:bodyPr wrap="square" lIns="68580" tIns="34290" rIns="68580" bIns="34290">
              <a:sp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3200" dirty="0">
                  <a:latin typeface="宋体" pitchFamily="2" charset="-122"/>
                  <a:ea typeface="宋体" pitchFamily="2" charset="-122"/>
                  <a:cs typeface="楷体" panose="02010609060101010101" pitchFamily="49" charset="-122"/>
                </a:rPr>
                <a:t> </a:t>
              </a:r>
              <a:r>
                <a:rPr lang="zh-CN" altLang="en-US" sz="3200" b="1" dirty="0">
                  <a:latin typeface="宋体" pitchFamily="2" charset="-122"/>
                  <a:ea typeface="宋体" pitchFamily="2" charset="-122"/>
                  <a:cs typeface="楷体" panose="02010609060101010101" pitchFamily="49" charset="-122"/>
                </a:rPr>
                <a:t>作者简介</a:t>
              </a: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084413" y="595492"/>
              <a:ext cx="739482" cy="86980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4146233" y="798106"/>
            <a:ext cx="759614" cy="6588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 err="1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bēi</a:t>
            </a:r>
            <a:endParaRPr lang="en-US" altLang="zh-CN" sz="2800" dirty="0">
              <a:solidFill>
                <a:srgbClr val="FF0000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39552" y="1213288"/>
            <a:ext cx="4817345" cy="147155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草满</a:t>
            </a:r>
            <a:r>
              <a:rPr lang="en-US" altLang="zh-CN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池塘</a:t>
            </a:r>
            <a:r>
              <a:rPr lang="en-US" altLang="zh-CN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水满陂，</a:t>
            </a:r>
            <a:endParaRPr lang="en-US" altLang="zh-CN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山衔</a:t>
            </a:r>
            <a:r>
              <a:rPr lang="en-US" altLang="zh-CN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落日</a:t>
            </a:r>
            <a:r>
              <a:rPr lang="en-US" altLang="zh-CN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浸寒漪。</a:t>
            </a:r>
            <a:endParaRPr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923928" y="330791"/>
            <a:ext cx="1152128" cy="584775"/>
          </a:xfrm>
          <a:prstGeom prst="rect">
            <a:avLst/>
          </a:prstGeom>
          <a:solidFill>
            <a:schemeClr val="accent3">
              <a:lumMod val="75000"/>
              <a:alpha val="10000"/>
            </a:scheme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池岸</a:t>
            </a:r>
            <a:endParaRPr lang="zh-CN" altLang="en-US" sz="3200" b="1" dirty="0">
              <a:solidFill>
                <a:schemeClr val="tx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056028" y="2722990"/>
            <a:ext cx="2300869" cy="584775"/>
          </a:xfrm>
          <a:prstGeom prst="rect">
            <a:avLst/>
          </a:prstGeom>
          <a:solidFill>
            <a:srgbClr val="0000FF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水中的波纹</a:t>
            </a:r>
          </a:p>
        </p:txBody>
      </p:sp>
      <p:sp>
        <p:nvSpPr>
          <p:cNvPr id="27" name="矩形 26"/>
          <p:cNvSpPr/>
          <p:nvPr/>
        </p:nvSpPr>
        <p:spPr>
          <a:xfrm>
            <a:off x="5580112" y="651192"/>
            <a:ext cx="3563888" cy="3861057"/>
          </a:xfrm>
          <a:prstGeom prst="rect">
            <a:avLst/>
          </a:prstGeom>
          <a:noFill/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10000"/>
              </a:lnSpc>
            </a:pPr>
            <a:r>
              <a:rPr lang="zh-CN" altLang="en-US" sz="3200" b="1" kern="0" dirty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kern="0" dirty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大意：</a:t>
            </a:r>
            <a:r>
              <a:rPr lang="zh-CN" altLang="en-US" sz="3200" b="1" kern="0" dirty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在四周长满青草的池塘里，池水高涨。太阳正要落山，红红的火球好像被远山衔在嘴里，倒映在清凉的水波中。</a:t>
            </a:r>
          </a:p>
        </p:txBody>
      </p:sp>
      <p:sp>
        <p:nvSpPr>
          <p:cNvPr id="34" name="椭圆 33"/>
          <p:cNvSpPr/>
          <p:nvPr/>
        </p:nvSpPr>
        <p:spPr>
          <a:xfrm>
            <a:off x="1145267" y="1970492"/>
            <a:ext cx="552694" cy="673266"/>
          </a:xfrm>
          <a:prstGeom prst="ellipse">
            <a:avLst/>
          </a:prstGeom>
          <a:noFill/>
          <a:ln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4217671" y="1369610"/>
            <a:ext cx="576634" cy="554068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4222801" y="2067694"/>
            <a:ext cx="571504" cy="554638"/>
          </a:xfrm>
          <a:prstGeom prst="ellipse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539552" y="2722990"/>
            <a:ext cx="1911726" cy="584775"/>
          </a:xfrm>
          <a:prstGeom prst="rect">
            <a:avLst/>
          </a:prstGeom>
          <a:solidFill>
            <a:srgbClr val="FF000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口里</a:t>
            </a:r>
            <a:r>
              <a:rPr lang="zh-CN" altLang="en-US" sz="3200" b="1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含着</a:t>
            </a:r>
            <a:endParaRPr lang="zh-CN" altLang="en-US" sz="3200" b="1" dirty="0">
              <a:solidFill>
                <a:schemeClr val="tx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25" name="文本框 5"/>
          <p:cNvSpPr txBox="1"/>
          <p:nvPr/>
        </p:nvSpPr>
        <p:spPr>
          <a:xfrm>
            <a:off x="994970" y="3795886"/>
            <a:ext cx="3505022" cy="561692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zh-CN"/>
            </a:defPPr>
            <a:lvl1pPr algn="ctr" defTabSz="914400">
              <a:defRPr sz="3200" b="1" kern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>
                <a:sym typeface="+mn-ea"/>
              </a:rPr>
              <a:t>幽静的</a:t>
            </a:r>
            <a:r>
              <a:rPr lang="zh-CN" altLang="en-US">
                <a:sym typeface="+mn-ea"/>
              </a:rPr>
              <a:t>傍晚美景</a:t>
            </a:r>
            <a:endParaRPr lang="zh-CN" altLang="en-US" dirty="0"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 animBg="1"/>
      <p:bldP spid="23" grpId="0" animBg="1"/>
      <p:bldP spid="27" grpId="0" animBg="1"/>
      <p:bldP spid="34" grpId="0" animBg="1"/>
      <p:bldP spid="36" grpId="0" animBg="1"/>
      <p:bldP spid="17" grpId="0" animBg="1"/>
      <p:bldP spid="19" grpId="0" animBg="1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46330" y="1357304"/>
            <a:ext cx="5293822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牧童</a:t>
            </a:r>
            <a:r>
              <a:rPr 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归去</a:t>
            </a:r>
            <a:r>
              <a:rPr 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横牛背，</a:t>
            </a:r>
            <a:endParaRPr lang="en-US" altLang="zh-CN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短笛</a:t>
            </a:r>
            <a:r>
              <a:rPr 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无腔</a:t>
            </a:r>
            <a:r>
              <a:rPr 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信口吹。</a:t>
            </a:r>
            <a:r>
              <a:rPr lang="zh-CN" altLang="en-US" sz="4000" baseline="30000" dirty="0">
                <a:latin typeface="宋体" panose="02010600030101010101" pitchFamily="2" charset="-122"/>
                <a:ea typeface="宋体" panose="02010600030101010101" pitchFamily="2" charset="-122"/>
              </a:rPr>
              <a:t> </a:t>
            </a:r>
            <a:endParaRPr lang="zh-CN" altLang="en-US" sz="40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724302" y="627534"/>
            <a:ext cx="2783802" cy="584775"/>
          </a:xfrm>
          <a:prstGeom prst="rect">
            <a:avLst/>
          </a:prstGeom>
          <a:solidFill>
            <a:schemeClr val="accent3">
              <a:lumMod val="75000"/>
              <a:alpha val="10000"/>
            </a:scheme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横坐在牛</a:t>
            </a:r>
            <a:r>
              <a:rPr lang="zh-CN" altLang="en-US" sz="3200" b="1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背上</a:t>
            </a:r>
            <a:endParaRPr lang="zh-CN" altLang="en-US" sz="3200" b="1" dirty="0">
              <a:solidFill>
                <a:schemeClr val="tx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195736" y="2859782"/>
            <a:ext cx="1214446" cy="584775"/>
          </a:xfrm>
          <a:prstGeom prst="rect">
            <a:avLst/>
          </a:prstGeom>
          <a:solidFill>
            <a:srgbClr val="0000FF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曲调</a:t>
            </a:r>
          </a:p>
        </p:txBody>
      </p:sp>
      <p:sp>
        <p:nvSpPr>
          <p:cNvPr id="15" name="矩形 14"/>
          <p:cNvSpPr/>
          <p:nvPr/>
        </p:nvSpPr>
        <p:spPr>
          <a:xfrm>
            <a:off x="5652120" y="1093711"/>
            <a:ext cx="3168352" cy="2235997"/>
          </a:xfrm>
          <a:prstGeom prst="rect">
            <a:avLst/>
          </a:prstGeom>
          <a:noFill/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10000"/>
              </a:lnSpc>
            </a:pPr>
            <a:r>
              <a:rPr lang="zh-CN" altLang="en-US" sz="3200" b="1" kern="0" dirty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大意：</a:t>
            </a:r>
            <a:r>
              <a:rPr lang="zh-CN" altLang="en-US" sz="3200" b="1" kern="0" dirty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放牛回家的孩子横坐在牛背上，拿着短笛随意地吹奏。</a:t>
            </a:r>
          </a:p>
        </p:txBody>
      </p:sp>
      <p:sp>
        <p:nvSpPr>
          <p:cNvPr id="14" name="椭圆 13"/>
          <p:cNvSpPr/>
          <p:nvPr/>
        </p:nvSpPr>
        <p:spPr>
          <a:xfrm>
            <a:off x="3275856" y="1347614"/>
            <a:ext cx="1584176" cy="812819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2483768" y="2211710"/>
            <a:ext cx="642942" cy="595725"/>
          </a:xfrm>
          <a:prstGeom prst="ellipse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3275856" y="2139702"/>
            <a:ext cx="1080120" cy="667733"/>
          </a:xfrm>
          <a:prstGeom prst="ellipse">
            <a:avLst/>
          </a:prstGeom>
          <a:noFill/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3491880" y="2859782"/>
            <a:ext cx="1137308" cy="584775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随口</a:t>
            </a:r>
            <a:endParaRPr lang="zh-CN" altLang="en-US" sz="3200" b="1" dirty="0">
              <a:solidFill>
                <a:schemeClr val="tx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23" name="文本框 5"/>
          <p:cNvSpPr txBox="1"/>
          <p:nvPr/>
        </p:nvSpPr>
        <p:spPr>
          <a:xfrm>
            <a:off x="1331640" y="3795886"/>
            <a:ext cx="6318618" cy="561692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zh-CN"/>
            </a:defPPr>
            <a:lvl1pPr algn="ctr" defTabSz="914400">
              <a:defRPr sz="3200" b="1" kern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>
                <a:sym typeface="+mn-ea"/>
              </a:rPr>
              <a:t>可爱的牧童骑牛吹笛回家的景象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3" grpId="0" animBg="1"/>
      <p:bldP spid="15" grpId="0" animBg="1"/>
      <p:bldP spid="14" grpId="0" animBg="1"/>
      <p:bldP spid="22" grpId="0" animBg="1"/>
      <p:bldP spid="17" grpId="0" animBg="1"/>
      <p:bldP spid="18" grpId="0" animBg="1"/>
      <p:bldP spid="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16016" y="2323079"/>
            <a:ext cx="3384376" cy="707886"/>
          </a:xfrm>
          <a:prstGeom prst="rect">
            <a:avLst/>
          </a:prstGeom>
          <a:solidFill>
            <a:schemeClr val="bg1"/>
          </a:solidFill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0000FF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池水高涨</a:t>
            </a:r>
          </a:p>
        </p:txBody>
      </p:sp>
      <p:sp>
        <p:nvSpPr>
          <p:cNvPr id="17" name="矩形 16"/>
          <p:cNvSpPr/>
          <p:nvPr/>
        </p:nvSpPr>
        <p:spPr>
          <a:xfrm>
            <a:off x="395536" y="411510"/>
            <a:ext cx="8352928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你从“草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满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池塘水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满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陂”中的两个“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满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”字体会到了什么？</a:t>
            </a:r>
          </a:p>
        </p:txBody>
      </p:sp>
      <p:sp>
        <p:nvSpPr>
          <p:cNvPr id="10" name="矩形 9"/>
          <p:cNvSpPr/>
          <p:nvPr/>
        </p:nvSpPr>
        <p:spPr>
          <a:xfrm>
            <a:off x="4716016" y="3664064"/>
            <a:ext cx="3384376" cy="707886"/>
          </a:xfrm>
          <a:prstGeom prst="rect">
            <a:avLst/>
          </a:prstGeom>
          <a:solidFill>
            <a:schemeClr val="bg1"/>
          </a:solidFill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0000FF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青草茂盛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848109"/>
            <a:ext cx="3847627" cy="2883881"/>
          </a:xfrm>
          <a:prstGeom prst="round2DiagRect">
            <a:avLst>
              <a:gd name="adj1" fmla="val 0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1403648" y="3864333"/>
            <a:ext cx="224292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草满池塘</a:t>
            </a:r>
            <a:endParaRPr lang="zh-CN" altLang="en-US" sz="20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94104" y="2523348"/>
            <a:ext cx="17283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水满陂</a:t>
            </a:r>
          </a:p>
        </p:txBody>
      </p:sp>
      <p:pic>
        <p:nvPicPr>
          <p:cNvPr id="9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0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3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995936" y="2483730"/>
            <a:ext cx="121379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拟人</a:t>
            </a:r>
          </a:p>
        </p:txBody>
      </p:sp>
      <p:sp>
        <p:nvSpPr>
          <p:cNvPr id="17" name="矩形 16"/>
          <p:cNvSpPr/>
          <p:nvPr/>
        </p:nvSpPr>
        <p:spPr>
          <a:xfrm>
            <a:off x="336532" y="425765"/>
            <a:ext cx="8483940" cy="1372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你从“山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衔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落日浸寒漪”中的“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衔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”感受到了什么？ </a:t>
            </a:r>
          </a:p>
        </p:txBody>
      </p:sp>
      <p:sp>
        <p:nvSpPr>
          <p:cNvPr id="18" name="矩形 17"/>
          <p:cNvSpPr/>
          <p:nvPr/>
        </p:nvSpPr>
        <p:spPr>
          <a:xfrm>
            <a:off x="1095014" y="4083918"/>
            <a:ext cx="6826914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00FF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山与落日挨得很近，欲落未落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365" y="1910794"/>
            <a:ext cx="3096344" cy="1892845"/>
          </a:xfrm>
          <a:prstGeom prst="round2DiagRect">
            <a:avLst>
              <a:gd name="adj1" fmla="val 0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6885" y="1910794"/>
            <a:ext cx="2847523" cy="1885092"/>
          </a:xfrm>
          <a:prstGeom prst="round2DiagRect">
            <a:avLst>
              <a:gd name="adj1" fmla="val 0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7177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4601466" y="2093823"/>
            <a:ext cx="3960440" cy="2062103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    落日、青山倒映水中，与涟漪融为一体、摇曳闪烁的美丽景象。</a:t>
            </a:r>
          </a:p>
        </p:txBody>
      </p:sp>
      <p:sp>
        <p:nvSpPr>
          <p:cNvPr id="5" name="矩形 4"/>
          <p:cNvSpPr/>
          <p:nvPr/>
        </p:nvSpPr>
        <p:spPr>
          <a:xfrm>
            <a:off x="467544" y="411510"/>
            <a:ext cx="8064896" cy="1281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“山衔落日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浸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寒漪”中，是什么“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浸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”在水中？ 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46290"/>
            <a:ext cx="3774554" cy="2640921"/>
          </a:xfrm>
          <a:prstGeom prst="round2DiagRect">
            <a:avLst>
              <a:gd name="adj1" fmla="val 0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3478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6103842"/>
              </p:ext>
            </p:extLst>
          </p:nvPr>
        </p:nvGraphicFramePr>
        <p:xfrm>
          <a:off x="920235" y="2272698"/>
          <a:ext cx="7324172" cy="2315276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36620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620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57638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7638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文本框 6"/>
          <p:cNvSpPr txBox="1"/>
          <p:nvPr/>
        </p:nvSpPr>
        <p:spPr>
          <a:xfrm>
            <a:off x="395536" y="540601"/>
            <a:ext cx="8280920" cy="163121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/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    总结：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《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四时田园杂兴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》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（其三十一）和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《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村晚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》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这两首诗在内容和气氛上有什么不同？</a:t>
            </a:r>
          </a:p>
        </p:txBody>
      </p:sp>
      <p:sp>
        <p:nvSpPr>
          <p:cNvPr id="6" name="文本框 6"/>
          <p:cNvSpPr txBox="1"/>
          <p:nvPr/>
        </p:nvSpPr>
        <p:spPr>
          <a:xfrm>
            <a:off x="1118512" y="2286620"/>
            <a:ext cx="3492388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四时田园杂兴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》</a:t>
            </a:r>
          </a:p>
          <a:p>
            <a:pPr algn="ctr"/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（其三十一）</a:t>
            </a:r>
          </a:p>
        </p:txBody>
      </p:sp>
      <p:sp>
        <p:nvSpPr>
          <p:cNvPr id="2" name="矩形 1"/>
          <p:cNvSpPr/>
          <p:nvPr/>
        </p:nvSpPr>
        <p:spPr>
          <a:xfrm>
            <a:off x="5727024" y="2529125"/>
            <a:ext cx="21161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《</a:t>
            </a: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村晚</a:t>
            </a:r>
            <a:r>
              <a:rPr lang="en-US" altLang="zh-CN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》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51686" y="3652914"/>
            <a:ext cx="2573014" cy="60478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0000FF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悠闲</a:t>
            </a:r>
            <a:r>
              <a:rPr lang="zh-CN" altLang="en-US" sz="3200" b="1">
                <a:solidFill>
                  <a:srgbClr val="0000FF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的景象</a:t>
            </a:r>
            <a:endParaRPr lang="zh-CN" altLang="en-US" sz="3200" b="1" dirty="0">
              <a:solidFill>
                <a:srgbClr val="0000FF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15616" y="3652914"/>
            <a:ext cx="3600400" cy="60478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0000FF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一片繁忙的景象</a:t>
            </a:r>
          </a:p>
        </p:txBody>
      </p:sp>
      <p:pic>
        <p:nvPicPr>
          <p:cNvPr id="8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486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85157" y="862661"/>
            <a:ext cx="871482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en-US" altLang="zh-CN" sz="28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四时田园杂兴</a:t>
            </a:r>
            <a:r>
              <a:rPr lang="en-US" altLang="zh-CN" sz="28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28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（其三十一）展现</a:t>
            </a:r>
            <a:r>
              <a:rPr lang="zh-CN" altLang="zh-CN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了</a:t>
            </a:r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农家</a:t>
            </a:r>
            <a:r>
              <a:rPr lang="en-US" altLang="zh-CN" sz="2800" b="1" u="sng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sz="2800" b="1" u="sng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2800" b="1" u="sng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的劳动场面。古诗的前两句从时间、人物的角度表现出</a:t>
            </a:r>
            <a:r>
              <a:rPr lang="zh-CN" altLang="en-US" sz="2800" b="1" u="sng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</a:t>
            </a:r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的场景；后两句写得意趣横生，“未解”</a:t>
            </a:r>
            <a:endParaRPr lang="en-US" altLang="zh-CN" sz="28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“也”“学”等词语表现出乡村儿童的</a:t>
            </a:r>
            <a:r>
              <a:rPr lang="zh-CN" altLang="en-US" sz="2800" b="1" u="sng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</a:t>
            </a:r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，流露出</a:t>
            </a:r>
            <a:r>
              <a:rPr lang="zh-CN" altLang="en-US" sz="2800" b="1" u="sng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</a:t>
            </a:r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。全诗语言浅近、朴实、自然，具有浓浓的生活气息。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780294" y="968410"/>
            <a:ext cx="14722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夏忙时</a:t>
            </a:r>
            <a:endParaRPr lang="zh-CN" altLang="en-US" sz="2800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149" y="206088"/>
            <a:ext cx="2268000" cy="69257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73" y="196329"/>
            <a:ext cx="460522" cy="572844"/>
          </a:xfrm>
          <a:prstGeom prst="rect">
            <a:avLst/>
          </a:prstGeom>
        </p:spPr>
      </p:pic>
      <p:sp>
        <p:nvSpPr>
          <p:cNvPr id="11" name="文本框 14"/>
          <p:cNvSpPr txBox="1"/>
          <p:nvPr/>
        </p:nvSpPr>
        <p:spPr>
          <a:xfrm>
            <a:off x="720917" y="167405"/>
            <a:ext cx="2122891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  <p:sp>
        <p:nvSpPr>
          <p:cNvPr id="4" name="矩形 3"/>
          <p:cNvSpPr/>
          <p:nvPr/>
        </p:nvSpPr>
        <p:spPr>
          <a:xfrm>
            <a:off x="611560" y="2238934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农家耕织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444208" y="2859782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天真可爱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43608" y="3507854"/>
            <a:ext cx="20162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赞扬之意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4" grpId="0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9592" y="1059582"/>
            <a:ext cx="741682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en-US" altLang="zh-CN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村晚</a:t>
            </a:r>
            <a:r>
              <a:rPr lang="en-US" altLang="zh-CN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展示了一幅饶有生活情趣的牧</a:t>
            </a:r>
            <a:endParaRPr lang="en-US" altLang="zh-CN" sz="28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童</a:t>
            </a:r>
            <a:r>
              <a:rPr lang="zh-CN" altLang="en-US" sz="2800" b="1" u="sng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</a:t>
            </a:r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图。古诗的前两句写景；后两句写</a:t>
            </a:r>
            <a:r>
              <a:rPr lang="zh-CN" altLang="en-US" sz="2800" b="1" u="sng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</a:t>
            </a:r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，“横牛背”和“信口吹”生动地表现出牧童的</a:t>
            </a:r>
            <a:r>
              <a:rPr lang="zh-CN" altLang="en-US" sz="2800" b="1" u="sng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</a:t>
            </a:r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和</a:t>
            </a:r>
            <a:r>
              <a:rPr lang="zh-CN" altLang="en-US" sz="2800" b="1" u="sng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</a:p>
        </p:txBody>
      </p:sp>
      <p:sp>
        <p:nvSpPr>
          <p:cNvPr id="4" name="矩形 3"/>
          <p:cNvSpPr/>
          <p:nvPr/>
        </p:nvSpPr>
        <p:spPr>
          <a:xfrm>
            <a:off x="1360455" y="1820272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骑牛晚归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59819" y="2413343"/>
            <a:ext cx="19880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牧童的活动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880735" y="3063572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调皮天真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5940152" y="3063572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悠闲自在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39"/>
          <a:stretch>
            <a:fillRect/>
          </a:stretch>
        </p:blipFill>
        <p:spPr bwMode="auto">
          <a:xfrm>
            <a:off x="30" y="0"/>
            <a:ext cx="9180482" cy="5161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48"/>
          <p:cNvSpPr txBox="1"/>
          <p:nvPr/>
        </p:nvSpPr>
        <p:spPr>
          <a:xfrm>
            <a:off x="467544" y="915566"/>
            <a:ext cx="4680520" cy="1300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pPr algn="dist"/>
            <a:r>
              <a:rPr lang="zh-CN" altLang="en-US" sz="8000" b="1" dirty="0">
                <a:ln w="0"/>
                <a:solidFill>
                  <a:schemeClr val="tx1"/>
                </a:solidFill>
                <a:effectLst>
                  <a:glow rad="139700">
                    <a:schemeClr val="bg1">
                      <a:alpha val="91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稚子弄冰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3267403" y="26303"/>
            <a:ext cx="2816765" cy="715089"/>
            <a:chOff x="3275856" y="98311"/>
            <a:chExt cx="2816765" cy="715089"/>
          </a:xfrm>
        </p:grpSpPr>
        <p:sp>
          <p:nvSpPr>
            <p:cNvPr id="6" name="文本框 15"/>
            <p:cNvSpPr txBox="1"/>
            <p:nvPr/>
          </p:nvSpPr>
          <p:spPr>
            <a:xfrm>
              <a:off x="3275856" y="98311"/>
              <a:ext cx="2816765" cy="715089"/>
            </a:xfrm>
            <a:prstGeom prst="flowChartAlternateProcess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3600" b="1" dirty="0" smtClean="0"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第二课时</a:t>
              </a:r>
              <a:endParaRPr kumimoji="1" lang="zh-CN" altLang="en-US" sz="36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7" name="iconfont-1191-870150"/>
            <p:cNvSpPr>
              <a:spLocks noChangeAspect="1"/>
            </p:cNvSpPr>
            <p:nvPr/>
          </p:nvSpPr>
          <p:spPr bwMode="auto">
            <a:xfrm>
              <a:off x="5809650" y="268794"/>
              <a:ext cx="282970" cy="424454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" name="iconfont-1191-870150"/>
            <p:cNvSpPr>
              <a:spLocks noChangeAspect="1"/>
            </p:cNvSpPr>
            <p:nvPr/>
          </p:nvSpPr>
          <p:spPr bwMode="auto">
            <a:xfrm rot="10800000">
              <a:off x="3275856" y="268795"/>
              <a:ext cx="282970" cy="424454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395536" y="970759"/>
            <a:ext cx="6120680" cy="378565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杨万里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1127-1206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,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字廷秀，号诚斋，吉州吉水（今属江西）人，</a:t>
            </a:r>
            <a:r>
              <a:rPr lang="zh-CN" altLang="en-US" sz="2800" b="1" dirty="0">
                <a:uFill>
                  <a:solidFill>
                    <a:srgbClr val="FF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</a:rPr>
              <a:t>南宋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诗人，</a:t>
            </a:r>
            <a:r>
              <a:rPr lang="zh-CN" altLang="en-US" sz="2800" b="1" u="sng" dirty="0">
                <a:uFill>
                  <a:solidFill>
                    <a:srgbClr val="FF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</a:rPr>
              <a:t>中兴四大家之一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。其诗题材丰富，尤其擅长描写自然景物与日常生活，诗风独具特色，世称“</a:t>
            </a:r>
            <a:r>
              <a:rPr lang="zh-CN" altLang="en-US" sz="2800" b="1" u="sng" dirty="0">
                <a:uFill>
                  <a:solidFill>
                    <a:srgbClr val="FF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</a:rPr>
              <a:t>诚斋体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”。</a:t>
            </a:r>
            <a:endParaRPr lang="en-US" altLang="zh-CN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    著有</a:t>
            </a:r>
            <a:r>
              <a:rPr lang="en-US" altLang="zh-CN" sz="2800" b="1" u="sng" dirty="0">
                <a:uFill>
                  <a:solidFill>
                    <a:srgbClr val="FF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2800" b="1" u="sng" dirty="0">
                <a:uFill>
                  <a:solidFill>
                    <a:srgbClr val="FF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</a:rPr>
              <a:t>诚斋集</a:t>
            </a:r>
            <a:r>
              <a:rPr lang="en-US" altLang="zh-CN" sz="2800" b="1" u="sng" dirty="0">
                <a:uFill>
                  <a:solidFill>
                    <a:srgbClr val="FF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等。</a:t>
            </a:r>
            <a:endParaRPr lang="en-US" altLang="zh-CN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0"/>
          <a:stretch>
            <a:fillRect/>
          </a:stretch>
        </p:blipFill>
        <p:spPr bwMode="auto">
          <a:xfrm>
            <a:off x="6588224" y="1203598"/>
            <a:ext cx="2232248" cy="2670352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270451" y="123478"/>
            <a:ext cx="2567826" cy="869801"/>
            <a:chOff x="6084413" y="595492"/>
            <a:chExt cx="2567826" cy="869801"/>
          </a:xfrm>
        </p:grpSpPr>
        <p:sp>
          <p:nvSpPr>
            <p:cNvPr id="5" name="矩形 4"/>
            <p:cNvSpPr/>
            <p:nvPr/>
          </p:nvSpPr>
          <p:spPr>
            <a:xfrm>
              <a:off x="6598346" y="842815"/>
              <a:ext cx="2053893" cy="544765"/>
            </a:xfrm>
            <a:prstGeom prst="rect">
              <a:avLst/>
            </a:prstGeom>
            <a:solidFill>
              <a:schemeClr val="bg1">
                <a:alpha val="64000"/>
              </a:schemeClr>
            </a:solidFill>
            <a:ln w="19050">
              <a:solidFill>
                <a:srgbClr val="98D267"/>
              </a:solidFill>
              <a:prstDash val="sysDash"/>
            </a:ln>
          </p:spPr>
          <p:txBody>
            <a:bodyPr wrap="square" lIns="68580" tIns="34290" rIns="68580" bIns="34290">
              <a:sp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3200" dirty="0">
                  <a:latin typeface="宋体" pitchFamily="2" charset="-122"/>
                  <a:ea typeface="宋体" pitchFamily="2" charset="-122"/>
                  <a:cs typeface="楷体" panose="02010609060101010101" pitchFamily="49" charset="-122"/>
                </a:rPr>
                <a:t> </a:t>
              </a:r>
              <a:r>
                <a:rPr lang="zh-CN" altLang="en-US" sz="3200" b="1" dirty="0">
                  <a:latin typeface="宋体" pitchFamily="2" charset="-122"/>
                  <a:ea typeface="宋体" pitchFamily="2" charset="-122"/>
                  <a:cs typeface="楷体" panose="02010609060101010101" pitchFamily="49" charset="-122"/>
                </a:rPr>
                <a:t>作者简介</a:t>
              </a: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084413" y="595492"/>
              <a:ext cx="739482" cy="86980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602584" y="1419622"/>
            <a:ext cx="8001864" cy="162448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     </a:t>
            </a: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有感情地朗读古诗，结合注释理解诗歌大意。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439013"/>
            <a:ext cx="2268000" cy="692577"/>
          </a:xfrm>
          <a:prstGeom prst="rect">
            <a:avLst/>
          </a:prstGeom>
        </p:spPr>
      </p:pic>
      <p:sp>
        <p:nvSpPr>
          <p:cNvPr id="7" name="文本框 14"/>
          <p:cNvSpPr txBox="1"/>
          <p:nvPr/>
        </p:nvSpPr>
        <p:spPr>
          <a:xfrm>
            <a:off x="864933" y="411510"/>
            <a:ext cx="2122891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84" y="443256"/>
            <a:ext cx="450000" cy="5597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511688" y="1409136"/>
            <a:ext cx="4817344" cy="132343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稚子</a:t>
            </a:r>
            <a:r>
              <a:rPr lang="en-US" altLang="zh-CN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金盆</a:t>
            </a:r>
            <a:r>
              <a:rPr lang="en-US" altLang="zh-CN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脱晓冰，</a:t>
            </a:r>
            <a:endParaRPr lang="en-US" altLang="zh-CN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彩丝</a:t>
            </a:r>
            <a:r>
              <a:rPr lang="en-US" altLang="zh-CN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穿取</a:t>
            </a:r>
            <a:r>
              <a:rPr lang="en-US" altLang="zh-CN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当银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hlinkClick r:id="rId2" action="ppaction://hlinksldjump"/>
              </a:rPr>
              <a:t>钲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5496" y="843558"/>
            <a:ext cx="2088232" cy="523220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仿宋" panose="02010609060101010101" pitchFamily="49" charset="-122"/>
                <a:ea typeface="仿宋" panose="02010609060101010101" pitchFamily="49" charset="-122"/>
              </a:rPr>
              <a:t>幼小</a:t>
            </a:r>
            <a:r>
              <a:rPr lang="zh-CN" altLang="en-US" sz="2800" b="1">
                <a:latin typeface="仿宋" panose="02010609060101010101" pitchFamily="49" charset="-122"/>
                <a:ea typeface="仿宋" panose="02010609060101010101" pitchFamily="49" charset="-122"/>
              </a:rPr>
              <a:t>的孩子</a:t>
            </a:r>
            <a:endParaRPr lang="zh-CN" altLang="en-US" sz="28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301008" y="843558"/>
            <a:ext cx="2088232" cy="523220"/>
          </a:xfrm>
          <a:prstGeom prst="rect">
            <a:avLst/>
          </a:prstGeom>
          <a:solidFill>
            <a:schemeClr val="accent3">
              <a:lumMod val="75000"/>
              <a:alpha val="10000"/>
            </a:scheme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一般指铜盆</a:t>
            </a:r>
          </a:p>
        </p:txBody>
      </p:sp>
      <p:sp>
        <p:nvSpPr>
          <p:cNvPr id="23" name="矩形 22"/>
          <p:cNvSpPr/>
          <p:nvPr/>
        </p:nvSpPr>
        <p:spPr>
          <a:xfrm>
            <a:off x="2301008" y="2842087"/>
            <a:ext cx="3135087" cy="523220"/>
          </a:xfrm>
          <a:prstGeom prst="rect">
            <a:avLst/>
          </a:prstGeom>
          <a:solidFill>
            <a:srgbClr val="0000FF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一种金属打击乐器</a:t>
            </a:r>
          </a:p>
        </p:txBody>
      </p:sp>
      <p:sp>
        <p:nvSpPr>
          <p:cNvPr id="27" name="矩形 26"/>
          <p:cNvSpPr/>
          <p:nvPr/>
        </p:nvSpPr>
        <p:spPr>
          <a:xfrm>
            <a:off x="5508103" y="860895"/>
            <a:ext cx="3456384" cy="3319370"/>
          </a:xfrm>
          <a:prstGeom prst="rect">
            <a:avLst/>
          </a:prstGeom>
          <a:noFill/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10000"/>
              </a:lnSpc>
            </a:pPr>
            <a:r>
              <a:rPr lang="zh-CN" altLang="en-US" sz="3200" b="1" kern="0" dirty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kern="0" dirty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大意：</a:t>
            </a:r>
            <a:r>
              <a:rPr lang="zh-CN" altLang="en-US" sz="3200" b="1" kern="0" dirty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清晨，满脸稚气的小孩将夜间冻结在盆中的冰块取出，用彩丝穿过冰块，提在手中，就像一个银钲。</a:t>
            </a:r>
          </a:p>
        </p:txBody>
      </p:sp>
      <p:sp>
        <p:nvSpPr>
          <p:cNvPr id="34" name="椭圆 33"/>
          <p:cNvSpPr/>
          <p:nvPr/>
        </p:nvSpPr>
        <p:spPr>
          <a:xfrm>
            <a:off x="537262" y="1444761"/>
            <a:ext cx="1117434" cy="661719"/>
          </a:xfrm>
          <a:prstGeom prst="ellipse">
            <a:avLst/>
          </a:prstGeom>
          <a:noFill/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1859445" y="1456636"/>
            <a:ext cx="1084665" cy="661719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4091903" y="2139242"/>
            <a:ext cx="624111" cy="482630"/>
          </a:xfrm>
          <a:prstGeom prst="ellipse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07503" y="3557976"/>
            <a:ext cx="5328592" cy="1054135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400"/>
            <a:r>
              <a:rPr lang="zh-CN" altLang="en-US" sz="3200" b="1" kern="0" dirty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把盆中的冰块脱下，用彩丝穿起来，提在手中当钲来敲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4699609" y="2536549"/>
            <a:ext cx="320847" cy="4522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  <p:bldP spid="23" grpId="0" animBg="1"/>
      <p:bldP spid="27" grpId="0" animBg="1"/>
      <p:bldP spid="34" grpId="0" animBg="1"/>
      <p:bldP spid="36" grpId="0" animBg="1"/>
      <p:bldP spid="17" grpId="0" animBg="1"/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961205"/>
            <a:ext cx="4536504" cy="319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钲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一种金属打击乐器。铜制，其形状与小型的钟相似，可执柄敲击，接大小不同的钲组合在一起，成为“编钲”。</a:t>
            </a:r>
          </a:p>
        </p:txBody>
      </p:sp>
      <p:pic>
        <p:nvPicPr>
          <p:cNvPr id="2050" name="Picture 2" descr="https://gimg2.baidu.com/image_search/src=http%3A%2F%2Fimg3.doubanio.com%2Fview%2Fphoto%2Fl%2Fpublic%2Fp2225660082.jpg&amp;refer=http%3A%2F%2Fimg3.doubanio.com&amp;app=2002&amp;size=f9999,10000&amp;q=a80&amp;n=0&amp;g=0n&amp;fmt=jpeg?sec=1638433330&amp;t=8208e0e87c3dcf8e603790bcf21d1e4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3670" y="699542"/>
            <a:ext cx="2736304" cy="3628578"/>
          </a:xfrm>
          <a:prstGeom prst="round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圆角矩形 2">
            <a:hlinkClick r:id="rId3" action="ppaction://hlinksldjump"/>
          </p:cNvPr>
          <p:cNvSpPr/>
          <p:nvPr/>
        </p:nvSpPr>
        <p:spPr>
          <a:xfrm>
            <a:off x="7632340" y="4559043"/>
            <a:ext cx="1224136" cy="504056"/>
          </a:xfrm>
          <a:prstGeom prst="round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返回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539552" y="771550"/>
            <a:ext cx="8064896" cy="32024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    孩子们被敲打冰块儿发出的美妙的声音陶醉了，边敲边舞，不亦乐乎。忽然，这声音戛然而止，传来了另一种声音，到底发生了什么事呢？齐读古诗后两句，一起来看看吧！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85438" y="1212309"/>
            <a:ext cx="4546602" cy="142192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敲成</a:t>
            </a:r>
            <a:r>
              <a:rPr 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玉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hlinkClick r:id="rId2" action="ppaction://hlinksldjump"/>
              </a:rPr>
              <a:t>磬</a:t>
            </a:r>
            <a:r>
              <a:rPr 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穿林响，</a:t>
            </a:r>
            <a:endParaRPr 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忽作</a:t>
            </a:r>
            <a:r>
              <a:rPr 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玻璃</a:t>
            </a:r>
            <a:r>
              <a:rPr 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碎地声。</a:t>
            </a:r>
          </a:p>
        </p:txBody>
      </p:sp>
      <p:sp>
        <p:nvSpPr>
          <p:cNvPr id="20" name="矩形 19"/>
          <p:cNvSpPr/>
          <p:nvPr/>
        </p:nvSpPr>
        <p:spPr>
          <a:xfrm>
            <a:off x="251521" y="608370"/>
            <a:ext cx="4608511" cy="523220"/>
          </a:xfrm>
          <a:prstGeom prst="rect">
            <a:avLst/>
          </a:prstGeom>
          <a:solidFill>
            <a:srgbClr val="0000FF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一种打击乐器，形状</a:t>
            </a:r>
            <a:r>
              <a:rPr lang="zh-CN" altLang="en-US" sz="2800" b="1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像曲尺</a:t>
            </a:r>
            <a:endParaRPr lang="zh-CN" altLang="en-US" sz="2800" b="1" dirty="0">
              <a:solidFill>
                <a:schemeClr val="tx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99592" y="2571750"/>
            <a:ext cx="3136347" cy="523220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古代常指一种玉石</a:t>
            </a:r>
            <a:endParaRPr lang="zh-CN" altLang="en-US" sz="2800" b="1" dirty="0">
              <a:solidFill>
                <a:schemeClr val="tx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364088" y="496724"/>
            <a:ext cx="3600400" cy="3861057"/>
          </a:xfrm>
          <a:prstGeom prst="rect">
            <a:avLst/>
          </a:prstGeom>
          <a:noFill/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10000"/>
              </a:lnSpc>
            </a:pPr>
            <a:r>
              <a:rPr lang="zh-CN" altLang="en-US" sz="3200" b="1" kern="0" dirty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kern="0" dirty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大意</a:t>
            </a:r>
            <a:r>
              <a:rPr lang="zh-CN" altLang="en-US" sz="3200" b="1" kern="0" dirty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  <a:sym typeface="Wingdings" panose="05000000000000000000" pitchFamily="2" charset="2"/>
              </a:rPr>
              <a:t>：</a:t>
            </a:r>
            <a:r>
              <a:rPr lang="zh-CN" altLang="en-US" sz="3200" b="1" kern="0" dirty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Wingdings" panose="05000000000000000000" pitchFamily="2" charset="2"/>
              </a:rPr>
              <a:t>（小孩）</a:t>
            </a:r>
            <a:r>
              <a:rPr lang="zh-CN" altLang="en-US" sz="3200" b="1" kern="0" dirty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轻轻敲打，冰块发出像玉磬一样穿林而过的清脆的响声。忽然冰块落地，发出如玻璃破碎一般的声音。</a:t>
            </a:r>
          </a:p>
        </p:txBody>
      </p:sp>
      <p:sp>
        <p:nvSpPr>
          <p:cNvPr id="14" name="椭圆 13"/>
          <p:cNvSpPr/>
          <p:nvPr/>
        </p:nvSpPr>
        <p:spPr>
          <a:xfrm>
            <a:off x="2195736" y="1212309"/>
            <a:ext cx="470984" cy="641466"/>
          </a:xfrm>
          <a:prstGeom prst="ellipse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1691680" y="1923273"/>
            <a:ext cx="1102352" cy="585180"/>
          </a:xfrm>
          <a:prstGeom prst="ellipse">
            <a:avLst/>
          </a:prstGeom>
          <a:noFill/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 bwMode="auto">
          <a:xfrm>
            <a:off x="390002" y="3348373"/>
            <a:ext cx="1368152" cy="703287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400"/>
            <a:r>
              <a:rPr lang="zh-CN" altLang="en-US" sz="2800" b="1" kern="0" dirty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得意</a:t>
            </a:r>
          </a:p>
        </p:txBody>
      </p:sp>
      <p:sp>
        <p:nvSpPr>
          <p:cNvPr id="19" name="椭圆 18"/>
          <p:cNvSpPr/>
          <p:nvPr/>
        </p:nvSpPr>
        <p:spPr bwMode="auto">
          <a:xfrm>
            <a:off x="3707904" y="3348373"/>
            <a:ext cx="1368152" cy="703287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400"/>
            <a:r>
              <a:rPr lang="zh-CN" altLang="en-US" sz="2800" b="1" kern="0" dirty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懊恼</a:t>
            </a:r>
          </a:p>
        </p:txBody>
      </p:sp>
      <p:sp>
        <p:nvSpPr>
          <p:cNvPr id="24" name="文本框 5"/>
          <p:cNvSpPr txBox="1"/>
          <p:nvPr/>
        </p:nvSpPr>
        <p:spPr>
          <a:xfrm>
            <a:off x="1259632" y="4155926"/>
            <a:ext cx="2844316" cy="561692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zh-CN"/>
            </a:defPPr>
            <a:lvl1pPr algn="ctr" defTabSz="914400">
              <a:defRPr sz="3200" b="1" kern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>
                <a:sym typeface="+mn-ea"/>
              </a:rPr>
              <a:t>儿童自得其乐</a:t>
            </a:r>
            <a:endParaRPr lang="zh-CN" altLang="en-US" dirty="0">
              <a:sym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2594842" y="1627673"/>
            <a:ext cx="320847" cy="4522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3" grpId="0" animBg="1"/>
      <p:bldP spid="15" grpId="0" animBg="1"/>
      <p:bldP spid="14" grpId="0" animBg="1"/>
      <p:bldP spid="22" grpId="0" animBg="1"/>
      <p:bldP spid="18" grpId="0" animBg="1"/>
      <p:bldP spid="19" grpId="0" animBg="1"/>
      <p:bldP spid="2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66" y="973064"/>
            <a:ext cx="3888432" cy="3120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磬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一种打击乐器。用石或玉制成，形如曲尺，悬于架上，用木槌击奏。单一的叫特磬，成套的叫编磬。</a:t>
            </a:r>
          </a:p>
        </p:txBody>
      </p:sp>
      <p:pic>
        <p:nvPicPr>
          <p:cNvPr id="4102" name="Picture 6" descr="https://gimg2.baidu.com/image_search/src=http%3A%2F%2Fpic2.zhimg.com%2Fv2-9c48408796d9049d8fa4074656475181_b.jpg&amp;refer=http%3A%2F%2Fpic2.zhimg.com&amp;app=2002&amp;size=f9999,10000&amp;q=a80&amp;n=0&amp;g=0n&amp;fmt=jpeg?sec=1638434070&amp;t=891d5e62322e89621ed74095ce8adf6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5156" y="843558"/>
            <a:ext cx="3619292" cy="3274920"/>
          </a:xfrm>
          <a:prstGeom prst="round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圆角矩形 5">
            <a:hlinkClick r:id="rId3" action="ppaction://hlinksldjump"/>
          </p:cNvPr>
          <p:cNvSpPr/>
          <p:nvPr/>
        </p:nvSpPr>
        <p:spPr>
          <a:xfrm>
            <a:off x="7524328" y="4371950"/>
            <a:ext cx="1224136" cy="504056"/>
          </a:xfrm>
          <a:prstGeom prst="round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返回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8"/>
          <p:cNvGrpSpPr/>
          <p:nvPr/>
        </p:nvGrpSpPr>
        <p:grpSpPr>
          <a:xfrm>
            <a:off x="1849788" y="1248732"/>
            <a:ext cx="2698057" cy="1136570"/>
            <a:chOff x="8100392" y="1962696"/>
            <a:chExt cx="1490131" cy="636122"/>
          </a:xfrm>
          <a:effectLst/>
        </p:grpSpPr>
        <p:sp>
          <p:nvSpPr>
            <p:cNvPr id="10" name="云形 9"/>
            <p:cNvSpPr/>
            <p:nvPr/>
          </p:nvSpPr>
          <p:spPr>
            <a:xfrm>
              <a:off x="8100392" y="1962696"/>
              <a:ext cx="1490131" cy="478549"/>
            </a:xfrm>
            <a:prstGeom prst="cloud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solidFill>
                <a:srgbClr val="9BBB5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68580" tIns="34290" rIns="68580" bIns="3429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defTabSz="914400"/>
              <a:endParaRPr lang="zh-CN" altLang="en-US" sz="3200" b="1" kern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333350" y="2008834"/>
              <a:ext cx="1134878" cy="589984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wrap="square" lIns="68580" tIns="34290" rIns="68580" bIns="3429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defPPr>
                <a:defRPr lang="zh-CN"/>
              </a:defPPr>
              <a:lvl1pPr defTabSz="914400">
                <a:defRPr sz="2800" b="1" kern="0">
                  <a:solidFill>
                    <a:sysClr val="windowText" lastClr="000000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1pPr>
            </a:lstStyle>
            <a:p>
              <a:r>
                <a:rPr lang="zh-CN" altLang="en-US" sz="3200" dirty="0"/>
                <a:t>不知所措</a:t>
              </a:r>
            </a:p>
          </p:txBody>
        </p:sp>
      </p:grpSp>
      <p:grpSp>
        <p:nvGrpSpPr>
          <p:cNvPr id="3" name="组合 5"/>
          <p:cNvGrpSpPr/>
          <p:nvPr/>
        </p:nvGrpSpPr>
        <p:grpSpPr>
          <a:xfrm>
            <a:off x="4927725" y="1248732"/>
            <a:ext cx="2423026" cy="1179002"/>
            <a:chOff x="8100392" y="1962696"/>
            <a:chExt cx="1490131" cy="697706"/>
          </a:xfrm>
          <a:effectLst/>
        </p:grpSpPr>
        <p:sp>
          <p:nvSpPr>
            <p:cNvPr id="7" name="云形 6"/>
            <p:cNvSpPr/>
            <p:nvPr/>
          </p:nvSpPr>
          <p:spPr>
            <a:xfrm>
              <a:off x="8100392" y="1962696"/>
              <a:ext cx="1490131" cy="505988"/>
            </a:xfrm>
            <a:prstGeom prst="cloud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solidFill>
                <a:srgbClr val="9BBB5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68580" tIns="34290" rIns="68580" bIns="3429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defTabSz="914400"/>
              <a:endParaRPr lang="zh-CN" altLang="en-US" sz="3200" b="1" kern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2" name="TextBox 10"/>
            <p:cNvSpPr txBox="1"/>
            <p:nvPr/>
          </p:nvSpPr>
          <p:spPr>
            <a:xfrm>
              <a:off x="8282544" y="2036589"/>
              <a:ext cx="1263695" cy="623813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wrap="square" lIns="68580" tIns="34290" rIns="68580" bIns="3429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defPPr>
                <a:defRPr lang="zh-CN"/>
              </a:defPPr>
              <a:lvl1pPr defTabSz="914400">
                <a:defRPr sz="2800" b="1" kern="0">
                  <a:solidFill>
                    <a:sysClr val="windowText" lastClr="000000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1pPr>
            </a:lstStyle>
            <a:p>
              <a:r>
                <a:rPr lang="zh-CN" altLang="en-US" sz="3200" dirty="0"/>
                <a:t>垂头丧气</a:t>
              </a: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899592" y="546815"/>
            <a:ext cx="7584537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孩子们看到冰块儿破碎了会是什么样子呢？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" name="文本框 10"/>
          <p:cNvSpPr txBox="1"/>
          <p:nvPr/>
        </p:nvSpPr>
        <p:spPr>
          <a:xfrm>
            <a:off x="1447570" y="2217515"/>
            <a:ext cx="71993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一起读这两句诗，读出儿童的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失望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" name="文本框 2"/>
          <p:cNvSpPr txBox="1"/>
          <p:nvPr/>
        </p:nvSpPr>
        <p:spPr>
          <a:xfrm>
            <a:off x="2253788" y="3018314"/>
            <a:ext cx="4588114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sz="4000" dirty="0"/>
              <a:t> 敲成</a:t>
            </a:r>
            <a:r>
              <a:rPr lang="en-US" altLang="zh-CN" sz="4000" dirty="0">
                <a:solidFill>
                  <a:srgbClr val="FF0000"/>
                </a:solidFill>
              </a:rPr>
              <a:t>/</a:t>
            </a:r>
            <a:r>
              <a:rPr lang="zh-CN" altLang="en-US" sz="4000" dirty="0"/>
              <a:t>玉磬</a:t>
            </a:r>
            <a:r>
              <a:rPr lang="en-US" altLang="zh-CN" sz="4000" dirty="0">
                <a:solidFill>
                  <a:srgbClr val="FF0000"/>
                </a:solidFill>
              </a:rPr>
              <a:t>/</a:t>
            </a:r>
            <a:r>
              <a:rPr lang="zh-CN" altLang="en-US" sz="4000" dirty="0"/>
              <a:t>穿林响，</a:t>
            </a:r>
            <a:endParaRPr lang="en-US" altLang="zh-CN" sz="4000" dirty="0"/>
          </a:p>
          <a:p>
            <a:r>
              <a:rPr lang="zh-CN" altLang="en-US" sz="4000" dirty="0"/>
              <a:t> 忽作</a:t>
            </a:r>
            <a:r>
              <a:rPr lang="en-US" altLang="zh-CN" sz="4000" dirty="0">
                <a:solidFill>
                  <a:srgbClr val="FF0000"/>
                </a:solidFill>
              </a:rPr>
              <a:t>/</a:t>
            </a:r>
            <a:r>
              <a:rPr lang="zh-CN" altLang="en-US" sz="4000" dirty="0"/>
              <a:t>玻璃</a:t>
            </a:r>
            <a:r>
              <a:rPr lang="en-US" altLang="zh-CN" sz="4000" dirty="0">
                <a:solidFill>
                  <a:srgbClr val="FF0000"/>
                </a:solidFill>
              </a:rPr>
              <a:t>/</a:t>
            </a:r>
            <a:r>
              <a:rPr lang="zh-CN" altLang="en-US" sz="4000" dirty="0"/>
              <a:t>碎地声。</a:t>
            </a:r>
          </a:p>
        </p:txBody>
      </p:sp>
      <p:pic>
        <p:nvPicPr>
          <p:cNvPr id="14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18" y="193806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11560" y="486669"/>
            <a:ext cx="81072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《稚子弄冰》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中的“稚子”</a:t>
            </a:r>
            <a:r>
              <a:rPr lang="zh-CN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给你留下了怎样的印象？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66789"/>
            <a:ext cx="3147440" cy="2100323"/>
          </a:xfrm>
          <a:prstGeom prst="hexagon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7" y="1566789"/>
            <a:ext cx="3024336" cy="2100323"/>
          </a:xfrm>
          <a:prstGeom prst="hexagon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1515311" y="4304059"/>
            <a:ext cx="1832553" cy="561692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/>
            <a:r>
              <a:rPr lang="zh-CN" altLang="zh-CN" sz="3200" b="1" kern="0" dirty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天真幼稚</a:t>
            </a:r>
            <a:endParaRPr lang="zh-CN" altLang="en-US" sz="3200" b="1" kern="0" dirty="0">
              <a:solidFill>
                <a:sysClr val="windowText" lastClr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652120" y="4304059"/>
            <a:ext cx="1832553" cy="561692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/>
            <a:r>
              <a:rPr lang="zh-CN" altLang="zh-CN" sz="3200" b="1" kern="0" dirty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调皮可爱</a:t>
            </a:r>
            <a:endParaRPr lang="zh-CN" altLang="en-US" sz="3200" b="1" kern="0" dirty="0">
              <a:solidFill>
                <a:sysClr val="windowText" lastClr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464496" y="3735104"/>
            <a:ext cx="47880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把</a:t>
            </a:r>
            <a:r>
              <a:rPr lang="zh-CN" altLang="zh-CN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冰块当</a:t>
            </a: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成</a:t>
            </a:r>
            <a:r>
              <a:rPr lang="zh-CN" altLang="zh-CN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银</a:t>
            </a:r>
            <a:r>
              <a:rPr lang="zh-CN" altLang="zh-CN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钲来</a:t>
            </a:r>
            <a:r>
              <a:rPr lang="zh-CN" altLang="zh-CN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敲击玩耍</a:t>
            </a: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dirty="0">
              <a:solidFill>
                <a:srgbClr val="0000FF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1560" y="3723878"/>
            <a:ext cx="36724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不惧严寒，清晨脱冰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dirty="0">
              <a:solidFill>
                <a:srgbClr val="0000FF"/>
              </a:solidFill>
            </a:endParaRPr>
          </a:p>
        </p:txBody>
      </p:sp>
      <p:pic>
        <p:nvPicPr>
          <p:cNvPr id="9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-20538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7401539"/>
              </p:ext>
            </p:extLst>
          </p:nvPr>
        </p:nvGraphicFramePr>
        <p:xfrm>
          <a:off x="467544" y="1707654"/>
          <a:ext cx="8208912" cy="3284283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2376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83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940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古诗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描写儿童表现的词语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共同点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638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四时田园杂兴（其三十一）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999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稚子弄冰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999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村晚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3707904" y="2422486"/>
            <a:ext cx="1800200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学种瓜 </a:t>
            </a:r>
            <a:endParaRPr lang="en-US" altLang="zh-CN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-44901" y="411510"/>
            <a:ext cx="9289032" cy="1195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找出三首诗中描写儿童表现的词语，通过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这些词你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发现不同诗人笔下的儿童有着怎样的共同点？</a:t>
            </a:r>
            <a:endParaRPr lang="zh-CN" altLang="zh-CN" sz="3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444208" y="2643758"/>
            <a:ext cx="2304256" cy="931024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/>
            <a:r>
              <a:rPr lang="en-US" altLang="zh-CN" sz="2800" b="1" kern="0" dirty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1.</a:t>
            </a:r>
            <a:r>
              <a:rPr lang="zh-CN" altLang="en-US" sz="2800" b="1" kern="0" dirty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纯真可爱、招人喜欢</a:t>
            </a:r>
            <a:endParaRPr lang="en-US" altLang="zh-CN" sz="2800" b="1" kern="0" dirty="0">
              <a:solidFill>
                <a:sysClr val="windowText" lastClr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516216" y="3723878"/>
            <a:ext cx="2160240" cy="931024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/>
            <a:r>
              <a:rPr lang="en-US" altLang="zh-CN" sz="2800" b="1" kern="0" dirty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2.</a:t>
            </a:r>
            <a:r>
              <a:rPr lang="zh-CN" altLang="en-US" sz="2800" b="1" kern="0" dirty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童年生活充满了乐趣</a:t>
            </a:r>
            <a:endParaRPr lang="zh-CN" altLang="zh-CN" sz="2800" b="1" kern="0" dirty="0">
              <a:solidFill>
                <a:sysClr val="windowText" lastClr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694559" y="3365282"/>
            <a:ext cx="1800200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脱晓冰</a:t>
            </a:r>
          </a:p>
        </p:txBody>
      </p:sp>
      <p:sp>
        <p:nvSpPr>
          <p:cNvPr id="8" name="矩形 7"/>
          <p:cNvSpPr/>
          <p:nvPr/>
        </p:nvSpPr>
        <p:spPr>
          <a:xfrm>
            <a:off x="3694559" y="4229675"/>
            <a:ext cx="1800200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横牛背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54914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5" grpId="0"/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9512" y="1275606"/>
            <a:ext cx="892899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《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稚子弄冰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写了幼童在严寒天气</a:t>
            </a:r>
            <a:r>
              <a:rPr lang="zh-CN" altLang="en-US" sz="3200" b="1" u="sng" dirty="0">
                <a:latin typeface="宋体" panose="02010600030101010101" pitchFamily="2" charset="-122"/>
                <a:ea typeface="宋体" panose="02010600030101010101" pitchFamily="2" charset="-122"/>
              </a:rPr>
              <a:t>    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u="sng" dirty="0">
                <a:latin typeface="宋体" panose="02010600030101010101" pitchFamily="2" charset="-122"/>
                <a:ea typeface="宋体" panose="02010600030101010101" pitchFamily="2" charset="-122"/>
              </a:rPr>
              <a:t>     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的场景。孩子取冰时的欣喜、穿丝时的小心、敲冰块时的得意一一呈现，表达出作者对孩子的</a:t>
            </a:r>
            <a:r>
              <a:rPr lang="zh-CN" altLang="en-US" sz="3200" b="1" u="sng" dirty="0">
                <a:latin typeface="宋体" panose="02010600030101010101" pitchFamily="2" charset="-122"/>
                <a:ea typeface="宋体" panose="02010600030101010101" pitchFamily="2" charset="-122"/>
              </a:rPr>
              <a:t>     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3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907704" y="3579862"/>
            <a:ext cx="20162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喜爱之情</a:t>
            </a:r>
            <a:endParaRPr lang="zh-CN" altLang="en-US" sz="3200" dirty="0"/>
          </a:p>
        </p:txBody>
      </p:sp>
      <p:sp>
        <p:nvSpPr>
          <p:cNvPr id="12" name="矩形 11"/>
          <p:cNvSpPr/>
          <p:nvPr/>
        </p:nvSpPr>
        <p:spPr>
          <a:xfrm>
            <a:off x="251520" y="2085278"/>
            <a:ext cx="19375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自得其乐</a:t>
            </a:r>
          </a:p>
        </p:txBody>
      </p:sp>
      <p:sp>
        <p:nvSpPr>
          <p:cNvPr id="4" name="矩形 3"/>
          <p:cNvSpPr/>
          <p:nvPr/>
        </p:nvSpPr>
        <p:spPr>
          <a:xfrm>
            <a:off x="7092280" y="1410911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弄冰玩耍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149" y="511021"/>
            <a:ext cx="2268000" cy="69257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73" y="501262"/>
            <a:ext cx="460522" cy="572844"/>
          </a:xfrm>
          <a:prstGeom prst="rect">
            <a:avLst/>
          </a:prstGeom>
        </p:spPr>
      </p:pic>
      <p:sp>
        <p:nvSpPr>
          <p:cNvPr id="11" name="文本框 14"/>
          <p:cNvSpPr txBox="1"/>
          <p:nvPr/>
        </p:nvSpPr>
        <p:spPr>
          <a:xfrm>
            <a:off x="720917" y="472338"/>
            <a:ext cx="2122891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351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DU3MTA4ZTI0MGNlM2YwNDk5ZGY3ZDBjZDg1Nzg1ZWYifQ=="/>
</p:tagLst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  <a:effectLst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6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1347</Words>
  <Application>Microsoft Office PowerPoint</Application>
  <PresentationFormat>全屏显示(16:9)</PresentationFormat>
  <Paragraphs>175</Paragraphs>
  <Slides>33</Slides>
  <Notes>4</Notes>
  <HiddenSlides>2</HiddenSlides>
  <MMClips>3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33</vt:i4>
      </vt:variant>
    </vt:vector>
  </HeadingPairs>
  <TitlesOfParts>
    <vt:vector size="47" baseType="lpstr">
      <vt:lpstr>黑体</vt:lpstr>
      <vt:lpstr>Arial</vt:lpstr>
      <vt:lpstr>汉语拼音</vt:lpstr>
      <vt:lpstr>Times New Roman</vt:lpstr>
      <vt:lpstr>仿宋</vt:lpstr>
      <vt:lpstr>宋体</vt:lpstr>
      <vt:lpstr>楷体</vt:lpstr>
      <vt:lpstr>微软雅黑</vt:lpstr>
      <vt:lpstr>Calibri</vt:lpstr>
      <vt:lpstr>Wingdings</vt:lpstr>
      <vt:lpstr>《七彩课堂》课件模板（新）</vt:lpstr>
      <vt:lpstr>1_《七彩课堂》课件模板（新）</vt:lpstr>
      <vt:lpstr>自定义设计方案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98</cp:revision>
  <dcterms:created xsi:type="dcterms:W3CDTF">2017-03-17T02:28:00Z</dcterms:created>
  <dcterms:modified xsi:type="dcterms:W3CDTF">2024-10-28T07:35:32Z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413D6E0301124E1CB64D836BAA4DD71B_12</vt:lpwstr>
  </property>
</Properties>
</file>