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051" r:id="rId2"/>
    <p:sldId id="1954" r:id="rId3"/>
    <p:sldId id="2065" r:id="rId4"/>
    <p:sldId id="2074" r:id="rId5"/>
    <p:sldId id="2066" r:id="rId6"/>
    <p:sldId id="2068" r:id="rId7"/>
    <p:sldId id="2069" r:id="rId8"/>
    <p:sldId id="2071" r:id="rId9"/>
    <p:sldId id="2073" r:id="rId10"/>
    <p:sldId id="2075" r:id="rId11"/>
    <p:sldId id="2061" r:id="rId12"/>
  </p:sldIdLst>
  <p:sldSz cx="9144000" cy="5143500" type="screen16x9"/>
  <p:notesSz cx="6858000" cy="9144000"/>
  <p:embeddedFontLst>
    <p:embeddedFont>
      <p:font typeface="楷体" pitchFamily="49" charset="-122"/>
      <p:regular r:id="rId15"/>
    </p:embeddedFont>
    <p:embeddedFont>
      <p:font typeface="Calibri" pitchFamily="34" charset="0"/>
      <p:regular r:id="rId16"/>
      <p:bold r:id="rId17"/>
      <p:italic r:id="rId18"/>
      <p:boldItalic r:id="rId19"/>
    </p:embeddedFont>
    <p:embeddedFont>
      <p:font typeface="黑体" pitchFamily="49" charset="-122"/>
      <p:regular r:id="rId20"/>
    </p:embeddedFont>
  </p:embeddedFontLst>
  <p:custDataLst>
    <p:tags r:id="rId21"/>
  </p:custDataLst>
  <p:defaultTextStyle>
    <a:defPPr>
      <a:defRPr lang="zh-CN"/>
    </a:defPPr>
    <a:lvl1pPr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342900" indent="1143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685800" indent="2286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028700" indent="3429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371600" indent="4572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162" userDrawn="1">
          <p15:clr>
            <a:srgbClr val="A4A3A4"/>
          </p15:clr>
        </p15:guide>
        <p15:guide id="2" pos="553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者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0000"/>
    <a:srgbClr val="0000FF"/>
    <a:srgbClr val="0066FF"/>
    <a:srgbClr val="A38302"/>
    <a:srgbClr val="FEFCDE"/>
    <a:srgbClr val="00B050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45" autoAdjust="0"/>
    <p:restoredTop sz="93824" autoAdjust="0"/>
  </p:normalViewPr>
  <p:slideViewPr>
    <p:cSldViewPr showGuides="1">
      <p:cViewPr varScale="1">
        <p:scale>
          <a:sx n="114" d="100"/>
          <a:sy n="114" d="100"/>
        </p:scale>
        <p:origin x="-678" y="-108"/>
      </p:cViewPr>
      <p:guideLst>
        <p:guide orient="horz" pos="3162"/>
        <p:guide pos="5532"/>
      </p:guideLst>
    </p:cSldViewPr>
  </p:slideViewPr>
  <p:outlineViewPr>
    <p:cViewPr>
      <p:scale>
        <a:sx n="33" d="100"/>
        <a:sy n="33" d="100"/>
      </p:scale>
      <p:origin x="0" y="11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66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2C2A6BDB-3A18-4CF3-BF58-21EBC8E6DA6E}" type="datetimeFigureOut">
              <a:rPr lang="zh-CN" altLang="en-US"/>
              <a:t>2023/12/19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672DE11B-9FA5-4892-8862-267B7CE1E6D4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42950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2CF968F2-4CF9-4D57-BC13-C820F5B900A8}" type="datetimeFigureOut">
              <a:rPr lang="zh-CN" altLang="en-US"/>
              <a:t>2023/12/19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3F70D218-9244-47DF-A514-9EEE5E411F9F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95909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初读突破字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323528" y="1203598"/>
            <a:ext cx="615553" cy="230425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初读突破字词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再读体会感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323528" y="1203598"/>
            <a:ext cx="615553" cy="230425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再读体会感悟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查阅资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323528" y="1419622"/>
            <a:ext cx="615553" cy="165618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查阅资料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:\22春下册项目\图片\母版\美编画母版（通用）\14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452"/>
            <a:ext cx="9146150" cy="514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23478"/>
            <a:ext cx="1282378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165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6895" indent="-213995" algn="l" defTabSz="6851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71662" y="124639"/>
            <a:ext cx="24561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>
                <a:latin typeface="黑体" panose="02010609060101010101" pitchFamily="49" charset="-122"/>
                <a:ea typeface="黑体" panose="02010609060101010101" pitchFamily="49" charset="-122"/>
              </a:rPr>
              <a:t>语文 五年级 </a:t>
            </a:r>
            <a:r>
              <a:rPr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下册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2830643" y="2355726"/>
            <a:ext cx="3615483" cy="3035840"/>
            <a:chOff x="2665081" y="2308885"/>
            <a:chExt cx="3615483" cy="3035840"/>
          </a:xfrm>
        </p:grpSpPr>
        <p:pic>
          <p:nvPicPr>
            <p:cNvPr id="15" name="Picture 2" descr="E:\腾讯\文件\630984739\FileRecv\包图网_18140106木质指示牌设计素材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11" t="51703" r="67778" b="10133"/>
            <a:stretch>
              <a:fillRect/>
            </a:stretch>
          </p:blipFill>
          <p:spPr bwMode="auto">
            <a:xfrm>
              <a:off x="2665081" y="2308885"/>
              <a:ext cx="3615483" cy="30358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矩形 15"/>
            <p:cNvSpPr/>
            <p:nvPr/>
          </p:nvSpPr>
          <p:spPr>
            <a:xfrm>
              <a:off x="3452352" y="2990056"/>
              <a:ext cx="2040943" cy="830997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4800" b="1" dirty="0">
                  <a:solidFill>
                    <a:srgbClr val="D9F1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预习卡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547664" y="1279153"/>
            <a:ext cx="5976664" cy="1076573"/>
            <a:chOff x="2339752" y="1347614"/>
            <a:chExt cx="5976664" cy="1076573"/>
          </a:xfrm>
        </p:grpSpPr>
        <p:sp>
          <p:nvSpPr>
            <p:cNvPr id="6" name="标题 1"/>
            <p:cNvSpPr txBox="1"/>
            <p:nvPr/>
          </p:nvSpPr>
          <p:spPr>
            <a:xfrm>
              <a:off x="3313956" y="1347614"/>
              <a:ext cx="5002460" cy="1076573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t"/>
            <a:lstStyle/>
            <a:p>
              <a:pPr algn="dist">
                <a:buFont typeface="Arial" panose="020B0604020202020204" pitchFamily="34" charset="0"/>
                <a:buNone/>
              </a:pPr>
              <a:r>
                <a:rPr lang="zh-CN" altLang="en-US" sz="72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祖父</a:t>
              </a:r>
              <a:r>
                <a:rPr lang="zh-CN" altLang="en-US" sz="72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的园子</a:t>
              </a: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2339752" y="1578121"/>
              <a:ext cx="830188" cy="841449"/>
              <a:chOff x="3021732" y="2234357"/>
              <a:chExt cx="830188" cy="841449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21732" y="2239328"/>
                <a:ext cx="830188" cy="836478"/>
              </a:xfrm>
              <a:prstGeom prst="rect">
                <a:avLst/>
              </a:prstGeom>
            </p:spPr>
          </p:pic>
          <p:sp>
            <p:nvSpPr>
              <p:cNvPr id="10" name="文本框 6"/>
              <p:cNvSpPr txBox="1"/>
              <p:nvPr/>
            </p:nvSpPr>
            <p:spPr>
              <a:xfrm>
                <a:off x="3203848" y="2234357"/>
                <a:ext cx="464820" cy="7683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kumimoji="1" lang="en-US" altLang="zh-CN" sz="4400" b="1" dirty="0">
                    <a:solidFill>
                      <a:srgbClr val="009BFF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2</a:t>
                </a:r>
                <a:endParaRPr kumimoji="1" lang="zh-CN" altLang="en-US" sz="4800" b="1" dirty="0">
                  <a:solidFill>
                    <a:srgbClr val="009B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6" name="yt_shape_10036"/>
          <p:cNvSpPr txBox="1"/>
          <p:nvPr/>
        </p:nvSpPr>
        <p:spPr>
          <a:xfrm>
            <a:off x="1296000" y="935999"/>
            <a:ext cx="7307999" cy="1210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1.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扫码听朗读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第一遍画出不认识的生字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第二遍标出下列词语。</a:t>
            </a:r>
          </a:p>
        </p:txBody>
      </p:sp>
      <p:pic>
        <p:nvPicPr>
          <p:cNvPr id="10037" name="yt_image_1003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2146843"/>
            <a:ext cx="1079280" cy="1079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039" name="yt_shape_10039"/>
          <p:cNvSpPr txBox="1"/>
          <p:nvPr/>
        </p:nvSpPr>
        <p:spPr>
          <a:xfrm>
            <a:off x="7181524" y="3216127"/>
            <a:ext cx="900888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ctr" eaLnBrk="1" latinLnBrk="0" hangingPunct="0">
              <a:lnSpc>
                <a:spcPct val="150000"/>
              </a:lnSpc>
            </a:pP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第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课</a:t>
            </a:r>
          </a:p>
        </p:txBody>
      </p:sp>
      <p:sp>
        <p:nvSpPr>
          <p:cNvPr id="10040" name="yt_shape_10040"/>
          <p:cNvSpPr txBox="1"/>
          <p:nvPr/>
        </p:nvSpPr>
        <p:spPr>
          <a:xfrm>
            <a:off x="1296000" y="2289493"/>
            <a:ext cx="4644152" cy="1210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蝴蝶　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   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蚂蚱　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樱桃　</a:t>
            </a:r>
            <a:endParaRPr lang="en-US" altLang="zh-CN" sz="2800" b="1" i="0" u="none" dirty="0">
              <a:solidFill>
                <a:srgbClr val="000000"/>
              </a:solidFill>
              <a:effectLst/>
              <a:latin typeface="Times New Roman" panose="02020603050405020304" pitchFamily="1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瞎闹　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   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铲地　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水瓢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" name="yt_shape_10041"/>
          <p:cNvSpPr txBox="1"/>
          <p:nvPr/>
        </p:nvSpPr>
        <p:spPr>
          <a:xfrm>
            <a:off x="1296000" y="935999"/>
            <a:ext cx="5679440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2.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把汉字和对应的读音用直线相连。</a:t>
            </a:r>
          </a:p>
        </p:txBody>
      </p:sp>
      <p:sp>
        <p:nvSpPr>
          <p:cNvPr id="10042" name="yt_shape_10042"/>
          <p:cNvSpPr txBox="1"/>
          <p:nvPr/>
        </p:nvSpPr>
        <p:spPr>
          <a:xfrm>
            <a:off x="1029242" y="1551301"/>
            <a:ext cx="8151270" cy="64633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hangingPunct="0">
              <a:lnSpc>
                <a:spcPct val="150000"/>
              </a:lnSpc>
            </a:pP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kěn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luo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wō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yīn</a:t>
            </a:r>
            <a:r>
              <a:rPr lang="en-US" altLang="zh-CN" sz="2800" b="1" dirty="0" err="1">
                <a:solidFill>
                  <a:srgbClr val="000000"/>
                </a:solidFill>
                <a:latin typeface="+mn-ea"/>
                <a:cs typeface="宋体" panose="02010600030101010101" pitchFamily="2" charset="-122"/>
              </a:rPr>
              <a:t>ɡ</a:t>
            </a:r>
            <a:r>
              <a:rPr lang="en-US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ɡē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zhà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b</a:t>
            </a:r>
            <a:r>
              <a:rPr lang="en-US" altLang="zh-CN" sz="2800" b="1" dirty="0" err="1">
                <a:solidFill>
                  <a:srgbClr val="000000"/>
                </a:solidFill>
                <a:latin typeface="+mn-ea"/>
                <a:cs typeface="宋体" panose="02010600030101010101" pitchFamily="2" charset="-122"/>
              </a:rPr>
              <a:t>à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n</a:t>
            </a:r>
            <a:r>
              <a:rPr lang="en-US" altLang="zh-CN" sz="2800" b="1" dirty="0" err="1" smtClean="0">
                <a:solidFill>
                  <a:srgbClr val="000000"/>
                </a:solidFill>
                <a:latin typeface="+mn-ea"/>
                <a:cs typeface="宋体" panose="02010600030101010101" pitchFamily="2" charset="-122"/>
              </a:rPr>
              <a:t>ɡ</a:t>
            </a:r>
            <a:r>
              <a:rPr lang="en-US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</a:t>
            </a:r>
            <a:r>
              <a:rPr lang="en-US" altLang="zh-CN" sz="2800" b="1" dirty="0" err="1" smtClean="0">
                <a:solidFill>
                  <a:srgbClr val="000000"/>
                </a:solidFill>
                <a:latin typeface="+mn-ea"/>
                <a:cs typeface="宋体" panose="02010600030101010101" pitchFamily="2" charset="-122"/>
              </a:rPr>
              <a:t>ɡ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uàn</a:t>
            </a:r>
            <a:r>
              <a:rPr lang="en-US" altLang="zh-CN" sz="2800" b="1" dirty="0" err="1">
                <a:solidFill>
                  <a:srgbClr val="000000"/>
                </a:solidFill>
                <a:latin typeface="+mn-ea"/>
                <a:cs typeface="宋体" panose="02010600030101010101" pitchFamily="2" charset="-122"/>
              </a:rPr>
              <a:t>ɡ</a:t>
            </a:r>
            <a:r>
              <a:rPr lang="en-US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dū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shuān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bá</a:t>
            </a:r>
            <a:endParaRPr lang="en-US" altLang="zh-CN" sz="2800" b="1" i="0" u="none" dirty="0">
              <a:solidFill>
                <a:srgbClr val="000000"/>
              </a:solidFill>
              <a:effectLst/>
              <a:latin typeface="+mn-ea"/>
              <a:ea typeface="+mn-ea"/>
              <a:cs typeface="宋体" panose="02010600030101010101" pitchFamily="2" charset="-122"/>
            </a:endParaRPr>
          </a:p>
        </p:txBody>
      </p:sp>
      <p:sp>
        <p:nvSpPr>
          <p:cNvPr id="10043" name="yt_shape_10043"/>
          <p:cNvSpPr txBox="1"/>
          <p:nvPr/>
        </p:nvSpPr>
        <p:spPr>
          <a:xfrm>
            <a:off x="1296000" y="2741069"/>
            <a:ext cx="7452464" cy="5645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蚱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割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啃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啰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樱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蚌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倭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嘟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逛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拔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拴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1547664" y="2120175"/>
            <a:ext cx="1080120" cy="81161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2267744" y="2120175"/>
            <a:ext cx="1008112" cy="81161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2771800" y="2120175"/>
            <a:ext cx="2376264" cy="81161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3347864" y="2120175"/>
            <a:ext cx="576064" cy="81161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flipH="1">
            <a:off x="2051720" y="2120175"/>
            <a:ext cx="1944216" cy="81161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H="1">
            <a:off x="1547664" y="2067694"/>
            <a:ext cx="2952328" cy="86409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4572000" y="2067694"/>
            <a:ext cx="720080" cy="86409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6444208" y="2067694"/>
            <a:ext cx="0" cy="86409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H="1">
            <a:off x="5868144" y="2067694"/>
            <a:ext cx="1368152" cy="86409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H="1">
            <a:off x="7704348" y="2067694"/>
            <a:ext cx="324036" cy="86409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V="1">
            <a:off x="7092280" y="2067694"/>
            <a:ext cx="1656184" cy="86409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4" name="yt_shape_10044"/>
          <p:cNvSpPr txBox="1"/>
          <p:nvPr/>
        </p:nvSpPr>
        <p:spPr>
          <a:xfrm>
            <a:off x="1178496" y="1211392"/>
            <a:ext cx="6597960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3.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用“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Times New Roman" panose="02020603050405020304" pitchFamily="12"/>
                <a:cs typeface="宋体" panose="02010600030101010101" pitchFamily="2" charset="-122"/>
              </a:rPr>
              <a:t>√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”画出加点的多音字的正确读音。</a:t>
            </a:r>
          </a:p>
        </p:txBody>
      </p:sp>
      <p:sp>
        <p:nvSpPr>
          <p:cNvPr id="10045" name="yt_shape_10045"/>
          <p:cNvSpPr txBox="1"/>
          <p:nvPr/>
        </p:nvSpPr>
        <p:spPr>
          <a:xfrm>
            <a:off x="1187624" y="1890908"/>
            <a:ext cx="7307999" cy="12926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明</a:t>
            </a:r>
            <a:r>
              <a:rPr lang="zh-CN" altLang="zh-CN" sz="2800" b="1" i="0" u="none" spc="-196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晃</a:t>
            </a:r>
            <a:r>
              <a:rPr lang="en-US" altLang="zh-CN" sz="4200" b="1" i="0" u="none" spc="-1008" baseline="-3500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．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晃（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huǎn</a:t>
            </a:r>
            <a:r>
              <a:rPr lang="en-US" altLang="zh-CN" sz="2800" b="1" dirty="0" err="1">
                <a:solidFill>
                  <a:srgbClr val="000000"/>
                </a:solidFill>
                <a:latin typeface="+mn-ea"/>
                <a:cs typeface="宋体" panose="02010600030101010101" pitchFamily="2" charset="-122"/>
              </a:rPr>
              <a:t>ɡ</a:t>
            </a:r>
            <a:r>
              <a:rPr lang="en-US" altLang="zh-CN" sz="2800" b="1" i="0" u="none" dirty="0" smtClean="0">
                <a:solidFill>
                  <a:srgbClr val="FF0000">
                    <a:alpha val="0"/>
                  </a:srgbClr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√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huàn</a:t>
            </a:r>
            <a:r>
              <a:rPr lang="en-US" altLang="zh-CN" sz="2800" b="1" dirty="0" err="1">
                <a:solidFill>
                  <a:srgbClr val="000000"/>
                </a:solidFill>
                <a:latin typeface="+mn-ea"/>
                <a:cs typeface="宋体" panose="02010600030101010101" pitchFamily="2" charset="-122"/>
              </a:rPr>
              <a:t>ɡ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）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　　</a:t>
            </a:r>
            <a:endParaRPr lang="en-US" altLang="zh-CN" sz="2800" b="1" i="0" u="none" dirty="0">
              <a:solidFill>
                <a:srgbClr val="000000"/>
              </a:solidFill>
              <a:effectLst/>
              <a:latin typeface="+mn-ea"/>
              <a:ea typeface="+mn-ea"/>
              <a:cs typeface="宋体" panose="02010600030101010101" pitchFamily="2" charset="-122"/>
            </a:endParaRPr>
          </a:p>
          <a:p>
            <a:pPr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摇头</a:t>
            </a:r>
            <a:r>
              <a:rPr lang="zh-CN" altLang="zh-CN" sz="2800" b="1" i="0" u="none" spc="-196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晃</a:t>
            </a:r>
            <a:r>
              <a:rPr lang="en-US" altLang="zh-CN" sz="4200" b="1" i="0" u="none" spc="-1008" baseline="-3500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．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脑（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huǎn</a:t>
            </a:r>
            <a:r>
              <a:rPr lang="en-US" altLang="zh-CN" sz="2800" b="1" dirty="0" err="1">
                <a:solidFill>
                  <a:srgbClr val="000000"/>
                </a:solidFill>
                <a:latin typeface="+mn-ea"/>
                <a:cs typeface="宋体" panose="02010600030101010101" pitchFamily="2" charset="-122"/>
              </a:rPr>
              <a:t>ɡ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 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huàn</a:t>
            </a:r>
            <a:r>
              <a:rPr lang="en-US" altLang="zh-CN" sz="2800" b="1" dirty="0" err="1">
                <a:solidFill>
                  <a:srgbClr val="000000"/>
                </a:solidFill>
                <a:latin typeface="+mn-ea"/>
                <a:cs typeface="宋体" panose="02010600030101010101" pitchFamily="2" charset="-122"/>
              </a:rPr>
              <a:t>ɡ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）</a:t>
            </a:r>
            <a:endParaRPr lang="zh-CN" altLang="zh-CN" sz="2800" b="1" i="0" u="none" dirty="0">
              <a:solidFill>
                <a:srgbClr val="000000"/>
              </a:solidFill>
              <a:effectLst/>
              <a:latin typeface="+mn-ea"/>
              <a:ea typeface="+mn-ea"/>
              <a:cs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245238" y="1844103"/>
            <a:ext cx="375349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932040" y="2501997"/>
            <a:ext cx="375349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6" name="yt_shape_10046"/>
          <p:cNvSpPr txBox="1"/>
          <p:nvPr/>
        </p:nvSpPr>
        <p:spPr>
          <a:xfrm>
            <a:off x="1177205" y="905404"/>
            <a:ext cx="2072683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4.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理解词语。</a:t>
            </a:r>
          </a:p>
        </p:txBody>
      </p:sp>
      <p:pic>
        <p:nvPicPr>
          <p:cNvPr id="10047" name="yt_image_1004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49216" y="3063778"/>
            <a:ext cx="2987280" cy="1267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049" name="yt_shape_10049"/>
          <p:cNvSpPr txBox="1"/>
          <p:nvPr/>
        </p:nvSpPr>
        <p:spPr>
          <a:xfrm>
            <a:off x="1177453" y="1535642"/>
            <a:ext cx="5049459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明晃晃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光亮耀眼的样子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  <p:sp>
        <p:nvSpPr>
          <p:cNvPr id="10050" name="yt_shape_10050"/>
          <p:cNvSpPr txBox="1"/>
          <p:nvPr/>
        </p:nvSpPr>
        <p:spPr>
          <a:xfrm>
            <a:off x="1177453" y="2135285"/>
            <a:ext cx="5770811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承认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表示肯定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同意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认可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  <p:sp>
        <p:nvSpPr>
          <p:cNvPr id="10051" name="yt_shape_10051"/>
          <p:cNvSpPr txBox="1"/>
          <p:nvPr/>
        </p:nvSpPr>
        <p:spPr>
          <a:xfrm>
            <a:off x="1177453" y="2750587"/>
            <a:ext cx="4688784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随意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任凭自己的意思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873380" y="1463436"/>
            <a:ext cx="3037586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光亮耀眼的样子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516192" y="2063079"/>
            <a:ext cx="4109148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表示肯定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同意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认可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516192" y="2678381"/>
            <a:ext cx="3037586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任凭自己的意思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5" name="yt_shape_10052"/>
          <p:cNvSpPr txBox="1"/>
          <p:nvPr/>
        </p:nvSpPr>
        <p:spPr>
          <a:xfrm>
            <a:off x="1177453" y="3350517"/>
            <a:ext cx="3967433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存心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zh-CN" sz="100" b="1" i="0" spc="-100" dirty="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有意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故意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516192" y="3278311"/>
            <a:ext cx="2323211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有意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故意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  <p:bldP spid="6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6" name="yt_shape_10056"/>
          <p:cNvSpPr txBox="1"/>
          <p:nvPr/>
        </p:nvSpPr>
        <p:spPr>
          <a:xfrm>
            <a:off x="1152433" y="1275606"/>
            <a:ext cx="6129883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5.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用“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　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”画出这篇课文的中心句。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 </a:t>
            </a:r>
          </a:p>
        </p:txBody>
      </p:sp>
      <p:sp>
        <p:nvSpPr>
          <p:cNvPr id="10057" name="yt_shape_10057"/>
          <p:cNvSpPr txBox="1"/>
          <p:nvPr/>
        </p:nvSpPr>
        <p:spPr>
          <a:xfrm>
            <a:off x="1152433" y="1890908"/>
            <a:ext cx="7307999" cy="11916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100" b="1" i="0" spc="-100">
                <a:solidFill>
                  <a:srgbClr val="FF0000">
                    <a:alpha val="0"/>
                  </a:srgbClr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我家有一个大花园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这花园里蜜蜂、蝴蝶、蜻蜓、蚂蚱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样样都有。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>
                    <a:alpha val="0"/>
                  </a:srgbClr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</a:p>
        </p:txBody>
      </p:sp>
      <p:sp>
        <p:nvSpPr>
          <p:cNvPr id="2" name="yt_shape_10057"/>
          <p:cNvSpPr txBox="1"/>
          <p:nvPr/>
        </p:nvSpPr>
        <p:spPr>
          <a:xfrm>
            <a:off x="1152433" y="1890908"/>
            <a:ext cx="7307999" cy="11916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我家有一个大花园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这花园里蜜蜂、蝴蝶、蜻蜓、蚂蚱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样样都有。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8" name="yt_shape_10058"/>
          <p:cNvSpPr txBox="1"/>
          <p:nvPr/>
        </p:nvSpPr>
        <p:spPr>
          <a:xfrm>
            <a:off x="1296001" y="1034818"/>
            <a:ext cx="7307999" cy="1210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6.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祖父的园子里有些什么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ABCEFGH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）（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多选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</a:p>
        </p:txBody>
      </p:sp>
      <p:sp>
        <p:nvSpPr>
          <p:cNvPr id="10059" name="yt_shape_10059"/>
          <p:cNvSpPr txBox="1"/>
          <p:nvPr/>
        </p:nvSpPr>
        <p:spPr>
          <a:xfrm>
            <a:off x="1296000" y="2296450"/>
            <a:ext cx="6750246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A.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花　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  B.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鸟　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    C.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虫　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  D.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西瓜　</a:t>
            </a: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E.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黄瓜</a:t>
            </a:r>
          </a:p>
        </p:txBody>
      </p:sp>
      <p:sp>
        <p:nvSpPr>
          <p:cNvPr id="10060" name="yt_shape_10060"/>
          <p:cNvSpPr txBox="1"/>
          <p:nvPr/>
        </p:nvSpPr>
        <p:spPr>
          <a:xfrm>
            <a:off x="1296000" y="2911752"/>
            <a:ext cx="5210465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F.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玉米　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G.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蝴蝶　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H.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倭瓜　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I.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苹果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5724128" y="987574"/>
            <a:ext cx="1937449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ABCEFGH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64" name="yt_shape_10064"/>
          <p:cNvSpPr txBox="1"/>
          <p:nvPr/>
        </p:nvSpPr>
        <p:spPr>
          <a:xfrm>
            <a:off x="1296287" y="718057"/>
            <a:ext cx="7307999" cy="31498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just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7.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《呼兰河传》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中国作家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萧红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创作的长篇小说。该作品以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童年生活的回忆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为引线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以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呼兰小镇的环境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为轴心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用情感来结构作品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形象地反映出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20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世纪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20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年代呼兰小城的社会风貌、人情百态。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5930930" y="645851"/>
            <a:ext cx="1286955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萧红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684489" y="1285931"/>
            <a:ext cx="3243325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童年生活的回忆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678841" y="1926011"/>
            <a:ext cx="3097531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呼兰小镇的环境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6" name="yt_shape_10056"/>
          <p:cNvSpPr txBox="1"/>
          <p:nvPr/>
        </p:nvSpPr>
        <p:spPr>
          <a:xfrm>
            <a:off x="971600" y="2007236"/>
            <a:ext cx="6924973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我的疑问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en-US" altLang="zh-CN" sz="2800" b="1" i="0" u="sng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 							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3"/>
          <p:cNvSpPr txBox="1"/>
          <p:nvPr/>
        </p:nvSpPr>
        <p:spPr>
          <a:xfrm>
            <a:off x="1043608" y="1563638"/>
            <a:ext cx="7837403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时代天华祝你学习进步！</a:t>
            </a:r>
            <a:endParaRPr kumimoji="1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a83184ff-94e0-4f13-a293-c91888bd0af7"/>
  <p:tag name="COMMONDATA" val="eyJoZGlkIjoiZTM5NjVjNGFlOTRkOGY4YmYwZjdlOTY3YjUyNmU5NmEifQ==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3">
            <a:lumMod val="40000"/>
            <a:lumOff val="60000"/>
          </a:schemeClr>
        </a:solidFill>
        <a:ln w="12700">
          <a:solidFill>
            <a:schemeClr val="tx2">
              <a:lumMod val="40000"/>
              <a:lumOff val="60000"/>
            </a:schemeClr>
          </a:solidFill>
        </a:ln>
      </a:spPr>
      <a:bodyPr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185</Words>
  <Application>Microsoft Office PowerPoint</Application>
  <PresentationFormat>全屏显示(16:9)</PresentationFormat>
  <Paragraphs>38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9" baseType="lpstr">
      <vt:lpstr>Arial</vt:lpstr>
      <vt:lpstr>宋体</vt:lpstr>
      <vt:lpstr>楷体</vt:lpstr>
      <vt:lpstr>Calibri</vt:lpstr>
      <vt:lpstr>BZ</vt:lpstr>
      <vt:lpstr>黑体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</dc:title>
  <dc:creator/>
  <cp:lastModifiedBy/>
  <cp:revision>349</cp:revision>
  <dcterms:created xsi:type="dcterms:W3CDTF">2017-03-17T02:28:00Z</dcterms:created>
  <dcterms:modified xsi:type="dcterms:W3CDTF">2023-12-19T09:47:13Z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2052-11.1.0.12980</vt:lpwstr>
  </property>
  <property fmtid="{D5CDD505-2E9C-101B-9397-08002B2CF9AE}" pid="3" name="ICV">
    <vt:lpwstr>0C44CB0D5F704F4E9E14A493114F797C</vt:lpwstr>
  </property>
</Properties>
</file>