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1651" r:id="rId2"/>
    <p:sldId id="1453" r:id="rId3"/>
    <p:sldId id="1593" r:id="rId4"/>
    <p:sldId id="1012" r:id="rId5"/>
    <p:sldId id="1594" r:id="rId6"/>
    <p:sldId id="1595" r:id="rId7"/>
    <p:sldId id="1631" r:id="rId8"/>
    <p:sldId id="634" r:id="rId9"/>
    <p:sldId id="1633" r:id="rId10"/>
    <p:sldId id="1610" r:id="rId11"/>
    <p:sldId id="1641" r:id="rId12"/>
    <p:sldId id="1589" r:id="rId13"/>
    <p:sldId id="1645" r:id="rId14"/>
    <p:sldId id="1652" r:id="rId15"/>
    <p:sldId id="1653" r:id="rId16"/>
    <p:sldId id="1654" r:id="rId17"/>
    <p:sldId id="1646" r:id="rId18"/>
    <p:sldId id="1644" r:id="rId19"/>
    <p:sldId id="1656" r:id="rId20"/>
    <p:sldId id="1657" r:id="rId21"/>
    <p:sldId id="1648" r:id="rId22"/>
    <p:sldId id="1658" r:id="rId23"/>
    <p:sldId id="1659" r:id="rId24"/>
    <p:sldId id="1597" r:id="rId25"/>
    <p:sldId id="1628" r:id="rId26"/>
    <p:sldId id="1629" r:id="rId27"/>
    <p:sldId id="1560" r:id="rId28"/>
    <p:sldId id="1566" r:id="rId29"/>
    <p:sldId id="1565" r:id="rId30"/>
    <p:sldId id="1563" r:id="rId31"/>
    <p:sldId id="1616" r:id="rId32"/>
    <p:sldId id="1545" r:id="rId33"/>
    <p:sldId id="1634" r:id="rId34"/>
    <p:sldId id="1617" r:id="rId35"/>
    <p:sldId id="1618" r:id="rId36"/>
    <p:sldId id="1660" r:id="rId37"/>
    <p:sldId id="1661" r:id="rId38"/>
    <p:sldId id="1662" r:id="rId39"/>
    <p:sldId id="1590" r:id="rId40"/>
    <p:sldId id="1625" r:id="rId41"/>
    <p:sldId id="1574" r:id="rId42"/>
    <p:sldId id="1592" r:id="rId43"/>
    <p:sldId id="1567" r:id="rId44"/>
    <p:sldId id="1639" r:id="rId45"/>
    <p:sldId id="1626" r:id="rId46"/>
    <p:sldId id="1640" r:id="rId47"/>
    <p:sldId id="1650" r:id="rId48"/>
    <p:sldId id="1136" r:id="rId49"/>
    <p:sldId id="1120" r:id="rId50"/>
    <p:sldId id="1130" r:id="rId51"/>
    <p:sldId id="1580" r:id="rId52"/>
    <p:sldId id="1581" r:id="rId53"/>
    <p:sldId id="1638" r:id="rId54"/>
    <p:sldId id="1636" r:id="rId55"/>
    <p:sldId id="1135" r:id="rId56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等线" panose="02010600030101010101" charset="-122"/>
      <p:regular r:id="rId64"/>
      <p:bold r:id="rId65"/>
    </p:embeddedFont>
    <p:embeddedFont>
      <p:font typeface="幼圆" panose="02010509060101010101" pitchFamily="49" charset="-122"/>
      <p:regular r:id="rId66"/>
    </p:embeddedFont>
    <p:embeddedFont>
      <p:font typeface="仿宋" panose="02010609060101010101" pitchFamily="49" charset="-122"/>
      <p:regular r:id="rId67"/>
    </p:embeddedFont>
    <p:embeddedFont>
      <p:font typeface="微软雅黑" panose="020B0503020204020204" pitchFamily="34" charset="-122"/>
      <p:regular r:id="rId68"/>
      <p:bold r:id="rId69"/>
    </p:embeddedFont>
    <p:embeddedFont>
      <p:font typeface="楷体" panose="02010609060101010101" pitchFamily="49" charset="-122"/>
      <p:regular r:id="rId70"/>
    </p:embeddedFont>
    <p:embeddedFont>
      <p:font typeface="华文楷体" panose="02010600040101010101" pitchFamily="2" charset="-122"/>
      <p:regular r:id="rId71"/>
    </p:embeddedFont>
    <p:embeddedFont>
      <p:font typeface="汉语拼音" panose="000B0604020202020204" pitchFamily="34" charset="0"/>
      <p:regular r:id="rId7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89">
          <p15:clr>
            <a:srgbClr val="A4A3A4"/>
          </p15:clr>
        </p15:guide>
        <p15:guide id="2" pos="23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  <a:srgbClr val="66CCFF"/>
    <a:srgbClr val="00B050"/>
    <a:srgbClr val="00CC66"/>
    <a:srgbClr val="CCECFF"/>
    <a:srgbClr val="33CCFF"/>
    <a:srgbClr val="FFFFFF"/>
    <a:srgbClr val="FF0000"/>
    <a:srgbClr val="0DF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6" autoAdjust="0"/>
    <p:restoredTop sz="58370" autoAdjust="0"/>
  </p:normalViewPr>
  <p:slideViewPr>
    <p:cSldViewPr>
      <p:cViewPr varScale="1">
        <p:scale>
          <a:sx n="52" d="100"/>
          <a:sy n="52" d="100"/>
        </p:scale>
        <p:origin x="-82" y="-861"/>
      </p:cViewPr>
      <p:guideLst>
        <p:guide orient="horz" pos="3239"/>
        <p:guide pos="5759"/>
      </p:guideLst>
    </p:cSldViewPr>
  </p:slideViewPr>
  <p:outlineViewPr>
    <p:cViewPr>
      <p:scale>
        <a:sx n="33" d="100"/>
        <a:sy n="33" d="100"/>
      </p:scale>
      <p:origin x="0" y="14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289"/>
        <p:guide pos="23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870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320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1CD010-A9A3-4117-BFBF-9C1583B3E14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600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58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58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50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22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721" r:id="rId4"/>
    <p:sldLayoutId id="2147483722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hyperlink" Target="&#36164;&#26009;&#38142;&#25509;/&#35270;&#39057;/&#19971;&#24425;&#20116;&#19979;&#35838;&#25991;&#26391;&#35835;2&#31062;&#29238;&#30340;&#22253;&#23376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4481;.mp4" TargetMode="External"/><Relationship Id="rId13" Type="http://schemas.openxmlformats.org/officeDocument/2006/relationships/hyperlink" Target="&#36164;&#26009;&#38142;&#25509;/&#35270;&#39057;/&#25332;.mp4" TargetMode="External"/><Relationship Id="rId3" Type="http://schemas.openxmlformats.org/officeDocument/2006/relationships/hyperlink" Target="&#36164;&#26009;&#38142;&#25509;/&#35270;&#39057;/&#30606;.mp4" TargetMode="External"/><Relationship Id="rId7" Type="http://schemas.openxmlformats.org/officeDocument/2006/relationships/hyperlink" Target="&#36164;&#26009;&#38142;&#25509;/&#35270;&#39057;/&#21985;.mp4" TargetMode="External"/><Relationship Id="rId12" Type="http://schemas.openxmlformats.org/officeDocument/2006/relationships/hyperlink" Target="&#36164;&#26009;&#38142;&#25509;/&#35270;&#39057;/&#29922;.mp4" TargetMode="External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38130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27185;.mp4" TargetMode="External"/><Relationship Id="rId11" Type="http://schemas.openxmlformats.org/officeDocument/2006/relationships/hyperlink" Target="&#36164;&#26009;&#38142;&#25509;/&#35270;&#39057;/&#36891;.mp4" TargetMode="External"/><Relationship Id="rId5" Type="http://schemas.openxmlformats.org/officeDocument/2006/relationships/hyperlink" Target="&#36164;&#26009;&#38142;&#25509;/&#35270;&#39057;/&#25300;.mp4" TargetMode="External"/><Relationship Id="rId15" Type="http://schemas.openxmlformats.org/officeDocument/2006/relationships/hyperlink" Target="&#36164;&#26009;&#38142;&#25509;/&#35270;&#39057;/&#38148;.mp4" TargetMode="External"/><Relationship Id="rId10" Type="http://schemas.openxmlformats.org/officeDocument/2006/relationships/hyperlink" Target="&#36164;&#26009;&#38142;&#25509;/&#35270;&#39057;/&#34676;.mp4" TargetMode="External"/><Relationship Id="rId4" Type="http://schemas.openxmlformats.org/officeDocument/2006/relationships/image" Target="../media/image19.png"/><Relationship Id="rId9" Type="http://schemas.openxmlformats.org/officeDocument/2006/relationships/hyperlink" Target="&#36164;&#26009;&#38142;&#25509;/&#35270;&#39057;/&#27014;.mp4" TargetMode="External"/><Relationship Id="rId14" Type="http://schemas.openxmlformats.org/officeDocument/2006/relationships/hyperlink" Target="&#36164;&#26009;&#38142;&#25509;/&#35270;&#39057;/&#21106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microsoft.com/office/2007/relationships/hdphoto" Target="../media/hdphoto2.wdp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0.png"/><Relationship Id="rId5" Type="http://schemas.openxmlformats.org/officeDocument/2006/relationships/image" Target="../media/image49.gif"/><Relationship Id="rId4" Type="http://schemas.openxmlformats.org/officeDocument/2006/relationships/image" Target="../media/image48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12" Type="http://schemas.microsoft.com/office/2007/relationships/hdphoto" Target="../media/hdphoto7.wdp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69.png"/><Relationship Id="rId5" Type="http://schemas.openxmlformats.org/officeDocument/2006/relationships/image" Target="../media/image66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6.png"/><Relationship Id="rId18" Type="http://schemas.openxmlformats.org/officeDocument/2006/relationships/image" Target="../media/image79.png"/><Relationship Id="rId3" Type="http://schemas.microsoft.com/office/2007/relationships/hdphoto" Target="../media/hdphoto8.wdp"/><Relationship Id="rId21" Type="http://schemas.microsoft.com/office/2007/relationships/hdphoto" Target="../media/hdphoto15.wdp"/><Relationship Id="rId7" Type="http://schemas.microsoft.com/office/2007/relationships/hdphoto" Target="../media/hdphoto7.wdp"/><Relationship Id="rId12" Type="http://schemas.openxmlformats.org/officeDocument/2006/relationships/image" Target="../media/image64.gif"/><Relationship Id="rId17" Type="http://schemas.openxmlformats.org/officeDocument/2006/relationships/image" Target="../media/image78.gif"/><Relationship Id="rId2" Type="http://schemas.openxmlformats.org/officeDocument/2006/relationships/image" Target="../media/image72.png"/><Relationship Id="rId16" Type="http://schemas.microsoft.com/office/2007/relationships/hdphoto" Target="../media/hdphoto13.wdp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microsoft.com/office/2007/relationships/hdphoto" Target="../media/hdphoto11.wdp"/><Relationship Id="rId5" Type="http://schemas.microsoft.com/office/2007/relationships/hdphoto" Target="../media/hdphoto9.wdp"/><Relationship Id="rId15" Type="http://schemas.openxmlformats.org/officeDocument/2006/relationships/image" Target="../media/image77.png"/><Relationship Id="rId23" Type="http://schemas.microsoft.com/office/2007/relationships/hdphoto" Target="../media/hdphoto16.wdp"/><Relationship Id="rId10" Type="http://schemas.openxmlformats.org/officeDocument/2006/relationships/image" Target="../media/image75.png"/><Relationship Id="rId19" Type="http://schemas.microsoft.com/office/2007/relationships/hdphoto" Target="../media/hdphoto14.wdp"/><Relationship Id="rId4" Type="http://schemas.openxmlformats.org/officeDocument/2006/relationships/image" Target="../media/image73.png"/><Relationship Id="rId9" Type="http://schemas.microsoft.com/office/2007/relationships/hdphoto" Target="../media/hdphoto10.wdp"/><Relationship Id="rId14" Type="http://schemas.microsoft.com/office/2007/relationships/hdphoto" Target="../media/hdphoto12.wdp"/><Relationship Id="rId22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96136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21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7" b="816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144016" y="711012"/>
            <a:ext cx="6804248" cy="1300356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1440000"/>
            <a:r>
              <a:rPr lang="zh-CN" altLang="en-US" sz="80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祖父的园子</a:t>
            </a:r>
            <a:endParaRPr lang="zh-CN" altLang="en-US" sz="8800" b="1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72699" y="699542"/>
            <a:ext cx="1224094" cy="1332241"/>
            <a:chOff x="1683888" y="790208"/>
            <a:chExt cx="975013" cy="1061462"/>
          </a:xfrm>
        </p:grpSpPr>
        <p:pic>
          <p:nvPicPr>
            <p:cNvPr id="11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975013" cy="975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6"/>
            <p:cNvSpPr txBox="1">
              <a:spLocks noChangeArrowheads="1"/>
            </p:cNvSpPr>
            <p:nvPr/>
          </p:nvSpPr>
          <p:spPr bwMode="auto">
            <a:xfrm>
              <a:off x="1899522" y="790208"/>
              <a:ext cx="559503" cy="1054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8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endParaRPr kumimoji="1" lang="zh-CN" altLang="en-US" sz="8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553964" y="2715766"/>
            <a:ext cx="2730004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544439" y="2067694"/>
            <a:ext cx="2739528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>
            <a:off x="4001391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 rot="10800000">
            <a:off x="1544438" y="2212157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iconfont-1191-870150"/>
          <p:cNvSpPr>
            <a:spLocks noChangeAspect="1"/>
          </p:cNvSpPr>
          <p:nvPr/>
        </p:nvSpPr>
        <p:spPr bwMode="auto">
          <a:xfrm>
            <a:off x="4001391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1553963" y="2901503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174360" y="123478"/>
            <a:ext cx="27414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 五年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118" y="57370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0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5b0988e595225.cdn.sohucs.com/images/20180115/843d33a9acad4c32b069afc4834d20f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1" y="0"/>
            <a:ext cx="914895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5b0988e595225.cdn.sohucs.com/images/20180115/c970be1b860643dd95b6f35e5eca59a9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2"/>
          <a:stretch/>
        </p:blipFill>
        <p:spPr bwMode="auto">
          <a:xfrm>
            <a:off x="146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5b0988e595225.cdn.sohucs.com/images/20180115/d90ac93f0e3e4e419435022100b14e15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" b="8763"/>
          <a:stretch/>
        </p:blipFill>
        <p:spPr bwMode="auto">
          <a:xfrm>
            <a:off x="1462" y="0"/>
            <a:ext cx="91324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00" y="-20538"/>
            <a:ext cx="9180512" cy="5164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88" y="771550"/>
            <a:ext cx="9026408" cy="176356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童年是快乐的，童年生活是美好的，人们往往留恋童年时光。今天，让我们走进一段别样的</a:t>
            </a:r>
            <a:r>
              <a:rPr lang="zh-CN" altLang="en-US" sz="32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童年</a:t>
            </a:r>
            <a:r>
              <a:rPr lang="zh-CN" altLang="en-US" sz="3200" b="1" dirty="0" smtClean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生活，感受童年别样的快乐！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059831" y="51470"/>
            <a:ext cx="2739529" cy="715963"/>
            <a:chOff x="3059831" y="157982"/>
            <a:chExt cx="2739529" cy="715963"/>
          </a:xfrm>
        </p:grpSpPr>
        <p:sp>
          <p:nvSpPr>
            <p:cNvPr id="11" name="文本框 15"/>
            <p:cNvSpPr>
              <a:spLocks noChangeArrowheads="1"/>
            </p:cNvSpPr>
            <p:nvPr/>
          </p:nvSpPr>
          <p:spPr bwMode="auto">
            <a:xfrm>
              <a:off x="3059832" y="157982"/>
              <a:ext cx="2739528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>
              <a:off x="5516784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iconfont-1191-870150"/>
            <p:cNvSpPr>
              <a:spLocks noChangeAspect="1"/>
            </p:cNvSpPr>
            <p:nvPr/>
          </p:nvSpPr>
          <p:spPr bwMode="auto">
            <a:xfrm rot="10800000">
              <a:off x="3059831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308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71354"/>
            <a:ext cx="8064896" cy="326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600" b="1" spc="-100" dirty="0" smtClean="0">
                <a:latin typeface="宋体" pitchFamily="2" charset="-122"/>
                <a:ea typeface="宋体" pitchFamily="2" charset="-122"/>
              </a:rPr>
              <a:t>萧红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400" b="1" spc="-100" dirty="0" smtClean="0">
                <a:latin typeface="宋体" pitchFamily="2" charset="-122"/>
                <a:ea typeface="宋体" pitchFamily="2" charset="-122"/>
              </a:rPr>
              <a:t>1911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－</a:t>
            </a:r>
            <a:r>
              <a:rPr lang="en-US" altLang="zh-CN" sz="3400" b="1" spc="-100" dirty="0" smtClean="0">
                <a:latin typeface="宋体" pitchFamily="2" charset="-122"/>
                <a:ea typeface="宋体" pitchFamily="2" charset="-122"/>
              </a:rPr>
              <a:t>1942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） 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  <a:sym typeface="+mn-ea"/>
              </a:rPr>
              <a:t>黑龙江呼兰（今哈尔滨市呼兰区）人，</a:t>
            </a:r>
            <a:r>
              <a:rPr lang="zh-CN" altLang="en-US" sz="3400" b="1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  <a:sym typeface="+mn-ea"/>
              </a:rPr>
              <a:t>作家，</a:t>
            </a:r>
            <a:r>
              <a:rPr lang="zh-CN" altLang="en-US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400" b="1" u="sng" spc="-100" dirty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民国四大才女”之一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400" b="1" spc="-100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    代表作：小说</a:t>
            </a:r>
            <a:r>
              <a:rPr lang="en-US" altLang="zh-CN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生死场</a:t>
            </a:r>
            <a:r>
              <a:rPr lang="en-US" altLang="zh-CN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》《</a:t>
            </a:r>
            <a:r>
              <a:rPr lang="zh-CN" altLang="en-US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呼兰河传</a:t>
            </a:r>
            <a:r>
              <a:rPr lang="en-US" altLang="zh-CN" sz="3400" b="1" u="sng" spc="-100" dirty="0" smtClean="0">
                <a:uFill>
                  <a:solidFill>
                    <a:srgbClr val="FF0000"/>
                  </a:solidFill>
                </a:u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400" b="1" spc="-100" dirty="0" smtClean="0">
                <a:latin typeface="宋体" pitchFamily="2" charset="-122"/>
                <a:ea typeface="宋体" pitchFamily="2" charset="-122"/>
              </a:rPr>
              <a:t>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0451" y="195486"/>
            <a:ext cx="2567826" cy="869801"/>
            <a:chOff x="6084413" y="595492"/>
            <a:chExt cx="2567826" cy="869801"/>
          </a:xfrm>
        </p:grpSpPr>
        <p:sp>
          <p:nvSpPr>
            <p:cNvPr id="10" name="矩形 9"/>
            <p:cNvSpPr/>
            <p:nvPr/>
          </p:nvSpPr>
          <p:spPr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 dirty="0" smtClean="0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  <a:endParaRPr lang="zh-CN" altLang="en-US" sz="32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84413" y="595492"/>
              <a:ext cx="739482" cy="8698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23528" y="1040847"/>
            <a:ext cx="828092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spc="190" smtClean="0">
                <a:latin typeface="黑体" panose="02010609060101010101" charset="-122"/>
                <a:ea typeface="黑体" panose="02010609060101010101" charset="-122"/>
              </a:rPr>
              <a:t>    自由朗读课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文，读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准字音，读通句子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。</a:t>
            </a:r>
            <a:endParaRPr kumimoji="1" lang="zh-CN" altLang="en-US" sz="3200" spc="19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17675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627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hlinkClick r:id="rId4" action="ppaction://hlinkfile"/>
          </p:cNvPr>
          <p:cNvSpPr/>
          <p:nvPr/>
        </p:nvSpPr>
        <p:spPr>
          <a:xfrm>
            <a:off x="730672" y="176751"/>
            <a:ext cx="2545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600" b="1" spc="19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初</a:t>
            </a:r>
            <a:r>
              <a:rPr kumimoji="1" lang="zh-CN" altLang="en-US" sz="3600" b="1" spc="19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读课文</a:t>
            </a:r>
            <a:endParaRPr lang="zh-CN" altLang="en-US" sz="1200" b="1"/>
          </a:p>
        </p:txBody>
      </p:sp>
      <p:sp>
        <p:nvSpPr>
          <p:cNvPr id="11" name="文本框 14"/>
          <p:cNvSpPr txBox="1"/>
          <p:nvPr/>
        </p:nvSpPr>
        <p:spPr>
          <a:xfrm>
            <a:off x="3347864" y="711309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365345" y="252020"/>
            <a:ext cx="1059582" cy="105958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59880" y="1680138"/>
            <a:ext cx="6599841" cy="3080082"/>
            <a:chOff x="1259880" y="1680138"/>
            <a:chExt cx="6599841" cy="3080082"/>
          </a:xfrm>
        </p:grpSpPr>
        <p:pic>
          <p:nvPicPr>
            <p:cNvPr id="4" name="Picture 2" descr="E:\22春\资源\课本\部编版语文五下定稿2021.12.17\10_义务教育教科书语文五年级下册_租型_pdf_p0009_Pre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880" y="1683870"/>
              <a:ext cx="2196228" cy="307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E:\22春\资源\课本\部编版语文五下定稿2021.12.17\10_义务教育教科书语文五年级下册_租型_pdf_p0010_Pre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108" y="1683870"/>
              <a:ext cx="2196228" cy="307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336" y="1680138"/>
              <a:ext cx="2207385" cy="3068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69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002671" y="1135856"/>
            <a:ext cx="7858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zhà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17699" y="1135855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kěn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0336" y="144839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蚱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91840" y="144839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蜢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79190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啃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50694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掉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8104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樱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99608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桃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29083" y="1135855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yīng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66067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蚌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24466" y="144838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壳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32378" y="1135856"/>
            <a:ext cx="119278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bàng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6985" y="2359990"/>
            <a:ext cx="5715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gē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60363" y="2359990"/>
            <a:ext cx="7560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dū</a:t>
            </a:r>
            <a:r>
              <a:rPr lang="en-US" altLang="zh-CN" sz="2800" b="1" dirty="0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49433" y="2359990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wō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6868" y="27074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割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82006" y="27074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掉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54131" y="27074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倭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56307" y="2707404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毛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嘟嘟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53489" y="270740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瓜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89715" y="388314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啰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嗦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20797" y="3584128"/>
            <a:ext cx="105946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l</a:t>
            </a:r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uō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8064" y="388314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逛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724128" y="388314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街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860032" y="3584128"/>
            <a:ext cx="121444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guàng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29727" y="270740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拴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着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68046" y="2359990"/>
            <a:ext cx="129614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shuān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pic>
        <p:nvPicPr>
          <p:cNvPr id="4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267494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312968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32" grpId="0"/>
      <p:bldP spid="32" grpId="1"/>
      <p:bldP spid="56" grpId="0"/>
      <p:bldP spid="56" grpId="1"/>
      <p:bldP spid="25" grpId="0"/>
      <p:bldP spid="25" grpId="1"/>
      <p:bldP spid="26" grpId="0"/>
      <p:bldP spid="26" grpId="1"/>
      <p:bldP spid="28" grpId="0"/>
      <p:bldP spid="28" grpId="1"/>
      <p:bldP spid="63" grpId="0"/>
      <p:bldP spid="63" grpId="1"/>
      <p:bldP spid="66" grpId="0"/>
      <p:bldP spid="66" grpId="1"/>
      <p:bldP spid="50" grpId="0"/>
      <p:bldP spid="5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62846" y="1423541"/>
            <a:ext cx="84289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wō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528" y="1707654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 smtClean="0">
                <a:latin typeface="楷体" pitchFamily="49" charset="-122"/>
                <a:ea typeface="楷体" pitchFamily="49" charset="-122"/>
              </a:rPr>
              <a:t>倭</a:t>
            </a:r>
            <a:endParaRPr lang="zh-CN" altLang="en-US" sz="5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71524" y="1724706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b="1" dirty="0" smtClean="0">
                <a:latin typeface="楷体" pitchFamily="49" charset="-122"/>
                <a:ea typeface="楷体" pitchFamily="49" charset="-122"/>
              </a:rPr>
              <a:t>逛</a:t>
            </a:r>
            <a:endParaRPr lang="zh-CN" altLang="en-US" sz="5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716016" y="1347614"/>
            <a:ext cx="163838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guàng</a:t>
            </a:r>
            <a:endParaRPr lang="zh-CN" altLang="en-US" sz="28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23528" y="3291830"/>
            <a:ext cx="757257" cy="807911"/>
          </a:xfrm>
          <a:prstGeom prst="rect">
            <a:avLst/>
          </a:prstGeom>
        </p:spPr>
        <p:txBody>
          <a:bodyPr wrap="none" lIns="68579" tIns="34289" rIns="68579" bIns="34289">
            <a:spAutoFit/>
          </a:bodyPr>
          <a:lstStyle/>
          <a:p>
            <a:r>
              <a:rPr lang="zh-CN" altLang="en-US" sz="4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  <a:endParaRPr lang="zh-CN" altLang="en-US" sz="4800" dirty="0"/>
          </a:p>
        </p:txBody>
      </p:sp>
      <p:sp>
        <p:nvSpPr>
          <p:cNvPr id="51" name="矩形 50"/>
          <p:cNvSpPr/>
          <p:nvPr/>
        </p:nvSpPr>
        <p:spPr>
          <a:xfrm>
            <a:off x="4971524" y="3296912"/>
            <a:ext cx="968628" cy="80791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狂</a:t>
            </a:r>
            <a:endParaRPr lang="zh-CN" altLang="en-US" sz="4800" dirty="0"/>
          </a:p>
        </p:txBody>
      </p:sp>
      <p:sp>
        <p:nvSpPr>
          <p:cNvPr id="53" name="矩形 52"/>
          <p:cNvSpPr/>
          <p:nvPr/>
        </p:nvSpPr>
        <p:spPr>
          <a:xfrm>
            <a:off x="395536" y="2968855"/>
            <a:ext cx="84289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wěi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88024" y="2968855"/>
            <a:ext cx="127834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kuáng</a:t>
            </a:r>
            <a:endParaRPr lang="zh-CN" altLang="en-US" sz="24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57843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倭瓜 倭寇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57843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委托 委屈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9986" y="1940150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逛街 闲逛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12592" y="3296912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狂风 疯狂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6391" y="1940150"/>
            <a:ext cx="469225" cy="631600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292045" y="1923678"/>
            <a:ext cx="469225" cy="504056"/>
          </a:xfrm>
          <a:prstGeom prst="rect">
            <a:avLst/>
          </a:prstGeom>
          <a:grpFill/>
          <a:ln w="222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69" y="26749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5486" y="555526"/>
            <a:ext cx="193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</a:p>
        </p:txBody>
      </p:sp>
    </p:spTree>
    <p:extLst>
      <p:ext uri="{BB962C8B-B14F-4D97-AF65-F5344CB8AC3E}">
        <p14:creationId xmlns:p14="http://schemas.microsoft.com/office/powerpoint/2010/main" val="26680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4" grpId="0"/>
      <p:bldP spid="66" grpId="0"/>
      <p:bldP spid="49" grpId="0"/>
      <p:bldP spid="51" grpId="0"/>
      <p:bldP spid="53" grpId="0"/>
      <p:bldP spid="54" grpId="0"/>
      <p:bldP spid="57" grpId="0"/>
      <p:bldP spid="58" grpId="0"/>
      <p:bldP spid="59" grpId="0"/>
      <p:bldP spid="60" grpId="0"/>
      <p:bldP spid="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7"/>
          <p:cNvGrpSpPr/>
          <p:nvPr/>
        </p:nvGrpSpPr>
        <p:grpSpPr>
          <a:xfrm>
            <a:off x="4099382" y="1344923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1907704" y="1355380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5204832" y="1347614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7431269" y="1361242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754507" y="1361242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6299123" y="1344923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6363778" y="134492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拔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4" name="组合 7"/>
          <p:cNvGrpSpPr/>
          <p:nvPr/>
        </p:nvGrpSpPr>
        <p:grpSpPr>
          <a:xfrm>
            <a:off x="1315057" y="3283192"/>
            <a:ext cx="1029163" cy="1085656"/>
            <a:chOff x="2437" y="2032"/>
            <a:chExt cx="1244" cy="1264"/>
          </a:xfrm>
        </p:grpSpPr>
        <p:sp>
          <p:nvSpPr>
            <p:cNvPr id="4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9" name="文本框 64"/>
          <p:cNvSpPr txBox="1"/>
          <p:nvPr/>
        </p:nvSpPr>
        <p:spPr>
          <a:xfrm>
            <a:off x="1351137" y="326414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铲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4" name="组合 7"/>
          <p:cNvGrpSpPr/>
          <p:nvPr/>
        </p:nvGrpSpPr>
        <p:grpSpPr>
          <a:xfrm>
            <a:off x="5770698" y="3271070"/>
            <a:ext cx="1029163" cy="1085656"/>
            <a:chOff x="2437" y="2032"/>
            <a:chExt cx="1244" cy="1264"/>
          </a:xfrm>
        </p:grpSpPr>
        <p:sp>
          <p:nvSpPr>
            <p:cNvPr id="5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4669527" y="3281527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4" name="组合 7"/>
          <p:cNvGrpSpPr/>
          <p:nvPr/>
        </p:nvGrpSpPr>
        <p:grpSpPr>
          <a:xfrm>
            <a:off x="3547305" y="3287389"/>
            <a:ext cx="1029163" cy="1085656"/>
            <a:chOff x="2437" y="2032"/>
            <a:chExt cx="1244" cy="1264"/>
          </a:xfrm>
        </p:grpSpPr>
        <p:sp>
          <p:nvSpPr>
            <p:cNvPr id="7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0" name="组合 7"/>
          <p:cNvGrpSpPr/>
          <p:nvPr/>
        </p:nvGrpSpPr>
        <p:grpSpPr>
          <a:xfrm>
            <a:off x="2443588" y="3287389"/>
            <a:ext cx="1029163" cy="1085656"/>
            <a:chOff x="2437" y="2032"/>
            <a:chExt cx="1244" cy="1264"/>
          </a:xfrm>
        </p:grpSpPr>
        <p:sp>
          <p:nvSpPr>
            <p:cNvPr id="8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4" name="组合 7"/>
          <p:cNvGrpSpPr/>
          <p:nvPr/>
        </p:nvGrpSpPr>
        <p:grpSpPr>
          <a:xfrm>
            <a:off x="6901775" y="3271070"/>
            <a:ext cx="1029163" cy="1085656"/>
            <a:chOff x="2437" y="2032"/>
            <a:chExt cx="1244" cy="1264"/>
          </a:xfrm>
        </p:grpSpPr>
        <p:sp>
          <p:nvSpPr>
            <p:cNvPr id="8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" name="矩形 6"/>
          <p:cNvSpPr/>
          <p:nvPr/>
        </p:nvSpPr>
        <p:spPr>
          <a:xfrm>
            <a:off x="946405" y="843558"/>
            <a:ext cx="623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hú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grpSp>
        <p:nvGrpSpPr>
          <p:cNvPr id="90" name="组合 7"/>
          <p:cNvGrpSpPr/>
          <p:nvPr/>
        </p:nvGrpSpPr>
        <p:grpSpPr>
          <a:xfrm>
            <a:off x="2993863" y="1370260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8" name="矩形 7"/>
          <p:cNvSpPr/>
          <p:nvPr/>
        </p:nvSpPr>
        <p:spPr>
          <a:xfrm>
            <a:off x="5436096" y="816492"/>
            <a:ext cx="599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smtClean="0"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yú</a:t>
            </a:r>
            <a:endParaRPr lang="zh-CN" altLang="en-US" sz="2800" b="1" dirty="0"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79712" y="843558"/>
            <a:ext cx="8242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zhà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05548" y="843558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yīng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2205" y="843558"/>
            <a:ext cx="6126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bá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03862" y="843558"/>
            <a:ext cx="684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xiā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87057" y="2794661"/>
            <a:ext cx="90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chú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29027" y="2794661"/>
            <a:ext cx="803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gē</a:t>
            </a:r>
            <a:r>
              <a:rPr lang="en-US" altLang="zh-CN" sz="2800" b="1" dirty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62810" y="2794661"/>
            <a:ext cx="1184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shuān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8596" y="2794661"/>
            <a:ext cx="1122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piáo</a:t>
            </a:r>
            <a:r>
              <a:rPr lang="en-US" altLang="zh-CN" sz="2800" b="1" dirty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36905" y="2794661"/>
            <a:ext cx="1263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guàng</a:t>
            </a:r>
            <a:endParaRPr lang="en-US" altLang="zh-CN" sz="2800" b="1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171041" y="2779148"/>
            <a:ext cx="1130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 </a:t>
            </a:r>
            <a:r>
              <a:rPr lang="en-US" altLang="zh-CN" sz="2800" b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chǎn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923838" y="843558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w</a:t>
            </a:r>
            <a:r>
              <a:rPr lang="en-US" altLang="zh-CN" sz="2800" b="1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ē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ng</a:t>
            </a:r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79" name="文本框 64"/>
          <p:cNvSpPr txBox="1"/>
          <p:nvPr/>
        </p:nvSpPr>
        <p:spPr>
          <a:xfrm>
            <a:off x="2483222" y="3215830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锄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文本框 64"/>
          <p:cNvSpPr txBox="1"/>
          <p:nvPr/>
        </p:nvSpPr>
        <p:spPr>
          <a:xfrm>
            <a:off x="3651471" y="3247634"/>
            <a:ext cx="78098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割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文本框 64"/>
          <p:cNvSpPr txBox="1"/>
          <p:nvPr/>
        </p:nvSpPr>
        <p:spPr>
          <a:xfrm>
            <a:off x="4669527" y="3281527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拴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文本框 64"/>
          <p:cNvSpPr txBox="1"/>
          <p:nvPr/>
        </p:nvSpPr>
        <p:spPr>
          <a:xfrm>
            <a:off x="5808798" y="3242495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瓢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6966430" y="327107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逛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7461129" y="132897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瞎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4099382" y="134492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樱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3023723" y="1337994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嗡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1907704" y="135538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蚱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5220072" y="132758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825945" y="136124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蝴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3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667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81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337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51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49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516" y="249434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47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100" y="437195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054" y="437195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474" y="437195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115" y="44011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29" y="440110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097" y="438558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567755" y="80045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138" name="图片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1470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532251"/>
              </p:ext>
            </p:extLst>
          </p:nvPr>
        </p:nvGraphicFramePr>
        <p:xfrm>
          <a:off x="5717891" y="294982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9" name="TextBox 24"/>
          <p:cNvSpPr txBox="1"/>
          <p:nvPr/>
        </p:nvSpPr>
        <p:spPr>
          <a:xfrm>
            <a:off x="5757959" y="2026319"/>
            <a:ext cx="1622353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piáo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313381"/>
              </p:ext>
            </p:extLst>
          </p:nvPr>
        </p:nvGraphicFramePr>
        <p:xfrm>
          <a:off x="1829459" y="294982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93516" y="280877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铲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691680" y="2026319"/>
            <a:ext cx="237626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chǎn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2123728" y="1131590"/>
            <a:ext cx="4896544" cy="612427"/>
          </a:xfrm>
          <a:prstGeom prst="borderCallout2">
            <a:avLst>
              <a:gd name="adj1" fmla="val 462238"/>
              <a:gd name="adj2" fmla="val 12050"/>
              <a:gd name="adj3" fmla="val 99625"/>
              <a:gd name="adj4" fmla="val 49670"/>
              <a:gd name="adj5" fmla="val 432150"/>
              <a:gd name="adj6" fmla="val 8852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b="1" spc="180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撇画穿插到左</a:t>
            </a:r>
            <a:r>
              <a:rPr lang="zh-CN" altLang="en-US" sz="3200" b="1" spc="18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半部分</a:t>
            </a:r>
            <a:endParaRPr lang="zh-CN" altLang="en-US" sz="3200" b="1" spc="18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5781948" y="280877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瓢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117228" y="411510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solidFill>
                  <a:srgbClr val="0000FF"/>
                </a:solidFill>
                <a:latin typeface="宋体" pitchFamily="2" charset="-122"/>
              </a:rPr>
              <a:t>重难点字书写指导</a:t>
            </a:r>
            <a:endParaRPr lang="zh-CN" altLang="en-US" sz="3300" b="1" dirty="0">
              <a:solidFill>
                <a:srgbClr val="0000FF"/>
              </a:solidFill>
              <a:latin typeface="宋体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27784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0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78573" y="2358017"/>
            <a:ext cx="2232653" cy="1292703"/>
            <a:chOff x="8100392" y="1962696"/>
            <a:chExt cx="929078" cy="494031"/>
          </a:xfrm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929078" cy="494031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45606" y="2071685"/>
              <a:ext cx="847967" cy="247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色彩鲜艳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627789" y="3510146"/>
            <a:ext cx="2232247" cy="1293852"/>
            <a:chOff x="8100392" y="1962696"/>
            <a:chExt cx="928909" cy="494470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928909" cy="494470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130426" y="2068567"/>
              <a:ext cx="847967" cy="247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生机勃勃</a:t>
              </a:r>
              <a:endParaRPr lang="zh-CN" altLang="en-US" sz="36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4957" y="2211709"/>
            <a:ext cx="2114904" cy="1224137"/>
            <a:chOff x="8100392" y="1962696"/>
            <a:chExt cx="880079" cy="467827"/>
          </a:xfrm>
        </p:grpSpPr>
        <p:sp>
          <p:nvSpPr>
            <p:cNvPr id="20" name="云形 19"/>
            <p:cNvSpPr/>
            <p:nvPr/>
          </p:nvSpPr>
          <p:spPr>
            <a:xfrm>
              <a:off x="8100392" y="1962696"/>
              <a:ext cx="880079" cy="467827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132504" y="2068567"/>
              <a:ext cx="847967" cy="247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快乐自由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56176" y="3362691"/>
            <a:ext cx="2304255" cy="1225283"/>
            <a:chOff x="8100392" y="1962696"/>
            <a:chExt cx="958874" cy="468265"/>
          </a:xfrm>
        </p:grpSpPr>
        <p:sp>
          <p:nvSpPr>
            <p:cNvPr id="26" name="云形 25"/>
            <p:cNvSpPr/>
            <p:nvPr/>
          </p:nvSpPr>
          <p:spPr>
            <a:xfrm>
              <a:off x="8100392" y="1962696"/>
              <a:ext cx="958874" cy="468265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61651" y="2068567"/>
              <a:ext cx="462407" cy="247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……</a:t>
              </a:r>
              <a:endParaRPr lang="zh-CN" altLang="en-US" sz="36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6" name="文本框 6"/>
          <p:cNvSpPr txBox="1"/>
          <p:nvPr/>
        </p:nvSpPr>
        <p:spPr>
          <a:xfrm>
            <a:off x="323528" y="987574"/>
            <a:ext cx="8424936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200" spc="290" dirty="0" smtClean="0">
                <a:latin typeface="黑体" panose="02010609060101010101" charset="-122"/>
                <a:ea typeface="黑体" panose="02010609060101010101" charset="-122"/>
              </a:rPr>
              <a:t>    再读课文，说一说：祖父的园子给你留下了怎样的印象？</a:t>
            </a:r>
            <a:endParaRPr kumimoji="1" lang="zh-CN" altLang="en-US" sz="3200" spc="29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7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0" y="30524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524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框 14"/>
          <p:cNvSpPr txBox="1"/>
          <p:nvPr/>
        </p:nvSpPr>
        <p:spPr>
          <a:xfrm>
            <a:off x="787463" y="267494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  <p:extLst>
      <p:ext uri="{BB962C8B-B14F-4D97-AF65-F5344CB8AC3E}">
        <p14:creationId xmlns:p14="http://schemas.microsoft.com/office/powerpoint/2010/main" val="249513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179512" y="1275606"/>
            <a:ext cx="8856984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290" dirty="0" smtClean="0">
                <a:latin typeface="黑体" panose="02010609060101010101" charset="-122"/>
                <a:ea typeface="黑体" panose="02010609060101010101" charset="-122"/>
              </a:rPr>
              <a:t>围</a:t>
            </a:r>
            <a:r>
              <a:rPr kumimoji="1" lang="zh-CN" altLang="en-US" sz="3200" spc="290" dirty="0">
                <a:latin typeface="黑体" panose="02010609060101010101" charset="-122"/>
                <a:ea typeface="黑体" panose="02010609060101010101" charset="-122"/>
              </a:rPr>
              <a:t>绕下列问题默读课</a:t>
            </a:r>
            <a:r>
              <a:rPr kumimoji="1" lang="zh-CN" altLang="en-US" sz="3200" spc="290" dirty="0" smtClean="0">
                <a:latin typeface="黑体" panose="02010609060101010101" charset="-122"/>
                <a:ea typeface="黑体" panose="02010609060101010101" charset="-122"/>
              </a:rPr>
              <a:t>文：</a:t>
            </a:r>
            <a:endParaRPr kumimoji="1" lang="en-US" altLang="zh-CN" sz="3200" spc="290" dirty="0" smtClean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3200" spc="290" dirty="0" smtClean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kumimoji="1" lang="zh-CN" altLang="en-US" sz="3200" spc="290" dirty="0" smtClean="0">
                <a:latin typeface="黑体" panose="02010609060101010101" charset="-122"/>
                <a:ea typeface="黑体" panose="02010609060101010101" charset="-122"/>
              </a:rPr>
              <a:t>哪些段落写了“我”眼中的园子？</a:t>
            </a:r>
            <a:endParaRPr kumimoji="1" lang="en-US" altLang="zh-CN" sz="3200" spc="290" dirty="0" smtClean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3200" spc="290" dirty="0" smtClean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kumimoji="1" lang="zh-CN" altLang="en-US" sz="3200" spc="290" dirty="0" smtClean="0">
                <a:latin typeface="黑体" panose="02010609060101010101" charset="-122"/>
                <a:ea typeface="黑体" panose="02010609060101010101" charset="-122"/>
              </a:rPr>
              <a:t>哪些段落写了“我”和祖父在园中的活动？</a:t>
            </a:r>
            <a:endParaRPr kumimoji="1" lang="zh-CN" altLang="en-US" sz="3200" spc="29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" y="478756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3519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54348" y="457450"/>
            <a:ext cx="221691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5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9361" y="540771"/>
            <a:ext cx="9043679" cy="4353821"/>
            <a:chOff x="39361" y="540771"/>
            <a:chExt cx="9043679" cy="4353821"/>
          </a:xfrm>
        </p:grpSpPr>
        <p:pic>
          <p:nvPicPr>
            <p:cNvPr id="2050" name="Picture 2" descr="E:\22春\资源\课本\部编版语文五下定稿2021.12.17\10_义务教育教科书语文五年级下册_租型_pdf_p0009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4" t="4513" r="-1013"/>
            <a:stretch/>
          </p:blipFill>
          <p:spPr bwMode="auto">
            <a:xfrm>
              <a:off x="39361" y="541939"/>
              <a:ext cx="3175395" cy="4340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课本\部编版语文五下定稿2021.12.17\10_义务教育教科书语文五年级下册_租型_pdf_p0010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" t="4237" r="3734"/>
            <a:stretch/>
          </p:blipFill>
          <p:spPr bwMode="auto">
            <a:xfrm>
              <a:off x="3009218" y="541939"/>
              <a:ext cx="3121266" cy="435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2" r="2279"/>
            <a:stretch/>
          </p:blipFill>
          <p:spPr bwMode="auto">
            <a:xfrm>
              <a:off x="6130483" y="540771"/>
              <a:ext cx="2952557" cy="435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222642" y="117705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7530" y="1915749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822" y="207078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4219" y="2949042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1279" y="3689374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98557" y="84355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05303" y="1157468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13929" y="1331645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4670" y="1619176"/>
            <a:ext cx="39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1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21986" y="1787290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49599" y="1958182"/>
            <a:ext cx="4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6549" y="223758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26549" y="251932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04528" y="35509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326549" y="400328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75127" y="1361468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06163" y="2620942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85382" y="2780644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6957" y="3068879"/>
            <a:ext cx="45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endParaRPr lang="zh-CN" altLang="en-US" sz="1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9512" y="1199071"/>
            <a:ext cx="2664296" cy="18508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195190" y="3067180"/>
            <a:ext cx="2648618" cy="103899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3304623" y="662090"/>
            <a:ext cx="2707537" cy="343545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304752" y="4106175"/>
            <a:ext cx="2695782" cy="18115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6156176" y="734097"/>
            <a:ext cx="2749180" cy="28457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02302" y="1761411"/>
            <a:ext cx="2193834" cy="16753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写“我”和祖父在园中的活动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文本框 4"/>
          <p:cNvSpPr txBox="1"/>
          <p:nvPr/>
        </p:nvSpPr>
        <p:spPr>
          <a:xfrm>
            <a:off x="6359461" y="1638080"/>
            <a:ext cx="2464219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751" y="1800436"/>
            <a:ext cx="2410041" cy="578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写园中的景物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289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" grpId="0" animBg="1"/>
      <p:bldP spid="49" grpId="0" animBg="1"/>
      <p:bldP spid="50" grpId="0" animBg="1"/>
      <p:bldP spid="51" grpId="0" animBg="1"/>
      <p:bldP spid="52" grpId="0" animBg="1"/>
      <p:bldP spid="7" grpId="0" animBg="1"/>
      <p:bldP spid="5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695603"/>
            <a:ext cx="4169380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学习第一部分（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1-3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609512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默读这一部分，从对昆虫、草木的描写中体会思想感情。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4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1187624" y="3724964"/>
            <a:ext cx="216024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记忆清晰 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873711" y="3724964"/>
            <a:ext cx="4132881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 smtClean="0"/>
              <a:t>“我”对</a:t>
            </a:r>
            <a:r>
              <a:rPr lang="zh-CN" altLang="en-US" sz="3200" dirty="0"/>
              <a:t>园子的</a:t>
            </a:r>
            <a:r>
              <a:rPr lang="zh-CN" altLang="en-US" sz="3200" dirty="0" smtClean="0"/>
              <a:t>喜爱</a:t>
            </a:r>
            <a:endParaRPr lang="zh-CN" altLang="en-US" sz="3200" dirty="0"/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4860032" y="1855730"/>
            <a:ext cx="1080120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138924" y="1855730"/>
            <a:ext cx="1008112" cy="427988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944842" y="2877033"/>
            <a:ext cx="962347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19" y="10335"/>
            <a:ext cx="9192510" cy="34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51" y="2412559"/>
            <a:ext cx="1708540" cy="102328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5796136" y="2869968"/>
            <a:ext cx="129614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244408" y="267494"/>
            <a:ext cx="792088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07504" y="822225"/>
            <a:ext cx="684584" cy="439635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9"/>
          <p:cNvSpPr txBox="1"/>
          <p:nvPr/>
        </p:nvSpPr>
        <p:spPr>
          <a:xfrm>
            <a:off x="2411760" y="4011910"/>
            <a:ext cx="3960440" cy="83099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800" dirty="0" smtClean="0">
                <a:sym typeface="+mn-ea"/>
              </a:rPr>
              <a:t>丰富</a:t>
            </a:r>
            <a:r>
              <a:rPr lang="zh-CN" altLang="en-US" sz="4800" dirty="0">
                <a:sym typeface="+mn-ea"/>
              </a:rPr>
              <a:t>繁茂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73249"/>
            <a:ext cx="2991823" cy="1994445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72" y="2067694"/>
            <a:ext cx="2991824" cy="2016224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19" y="51471"/>
            <a:ext cx="6043779" cy="4032447"/>
          </a:xfrm>
          <a:prstGeom prst="rect">
            <a:avLst/>
          </a:prstGeom>
          <a:effectLst>
            <a:glow rad="1905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0621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8" y="586220"/>
            <a:ext cx="7643029" cy="277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4139952" y="3626848"/>
            <a:ext cx="1131349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健美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966" y="586219"/>
            <a:ext cx="1498033" cy="277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99"/>
          <p:cNvSpPr txBox="1"/>
          <p:nvPr/>
        </p:nvSpPr>
        <p:spPr>
          <a:xfrm>
            <a:off x="6176310" y="4168120"/>
            <a:ext cx="1808503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4000" dirty="0">
                <a:sym typeface="+mn-ea"/>
              </a:rPr>
              <a:t>有生机</a:t>
            </a:r>
            <a:endParaRPr lang="en-US" altLang="zh-CN" sz="4000" dirty="0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82054" y="3460234"/>
            <a:ext cx="1797016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有活力</a:t>
            </a:r>
          </a:p>
        </p:txBody>
      </p:sp>
      <p:sp>
        <p:nvSpPr>
          <p:cNvPr id="27" name="椭圆 26"/>
          <p:cNvSpPr/>
          <p:nvPr/>
        </p:nvSpPr>
        <p:spPr>
          <a:xfrm>
            <a:off x="6428265" y="2517384"/>
            <a:ext cx="652296" cy="33913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283968" y="2906556"/>
            <a:ext cx="576064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899967" y="2499742"/>
            <a:ext cx="583247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771800" y="2906556"/>
            <a:ext cx="648072" cy="402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83936" y="3626848"/>
            <a:ext cx="1223800" cy="58477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高大</a:t>
            </a:r>
          </a:p>
        </p:txBody>
      </p:sp>
    </p:spTree>
    <p:extLst>
      <p:ext uri="{BB962C8B-B14F-4D97-AF65-F5344CB8AC3E}">
        <p14:creationId xmlns:p14="http://schemas.microsoft.com/office/powerpoint/2010/main" val="287791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883370"/>
            <a:ext cx="8077246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一边默读这一部分，一边画出“我”和祖父在园子里的活动。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925358"/>
            <a:ext cx="4392488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学习第二部分（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4-14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92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25612"/>
            <a:ext cx="9144000" cy="4922402"/>
            <a:chOff x="0" y="25612"/>
            <a:chExt cx="8496944" cy="446038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5612"/>
              <a:ext cx="8496944" cy="3482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6" y="3455321"/>
              <a:ext cx="8484318" cy="1030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9" name="椭圆 48"/>
          <p:cNvSpPr/>
          <p:nvPr/>
        </p:nvSpPr>
        <p:spPr>
          <a:xfrm>
            <a:off x="5470600" y="609990"/>
            <a:ext cx="720080" cy="478322"/>
          </a:xfrm>
          <a:prstGeom prst="ellipse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066402" y="609989"/>
            <a:ext cx="720080" cy="478322"/>
          </a:xfrm>
          <a:prstGeom prst="ellipse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242556" y="1175730"/>
            <a:ext cx="1457236" cy="451290"/>
          </a:xfrm>
          <a:prstGeom prst="ellipse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268434" y="2787774"/>
            <a:ext cx="728618" cy="504056"/>
          </a:xfrm>
          <a:prstGeom prst="ellipse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38639" y="32306"/>
            <a:ext cx="444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638" y="2767610"/>
            <a:ext cx="444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3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3"/>
          <a:stretch/>
        </p:blipFill>
        <p:spPr bwMode="auto">
          <a:xfrm>
            <a:off x="0" y="127936"/>
            <a:ext cx="9144000" cy="474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4088" y="127936"/>
            <a:ext cx="444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1912" y="1211880"/>
            <a:ext cx="444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946" y="1707654"/>
            <a:ext cx="444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3784" y="3342789"/>
            <a:ext cx="57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80" y="3899832"/>
            <a:ext cx="57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endParaRPr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34" y="2787774"/>
            <a:ext cx="466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831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9144000" cy="4738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52748" y="123478"/>
            <a:ext cx="8928992" cy="108012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51520" y="195486"/>
            <a:ext cx="54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235536"/>
            <a:ext cx="54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823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923678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默读这一部分，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注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意描写景物的抒情化的语言。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987574"/>
            <a:ext cx="4536504" cy="697885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学习第三部分（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15-19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96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0482"/>
            <a:ext cx="8763464" cy="42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01" y="1081165"/>
            <a:ext cx="8757383" cy="193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907704" y="2499742"/>
            <a:ext cx="24482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732240" y="2499742"/>
            <a:ext cx="21602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68017" y="3012424"/>
            <a:ext cx="11796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9592" y="3435846"/>
            <a:ext cx="7755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大树和土墙真的会发出声响回应“我”吗？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76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7101"/>
            <a:ext cx="8179297" cy="442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483768" y="2050442"/>
            <a:ext cx="59046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0771" y="2499742"/>
            <a:ext cx="78996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60771" y="3003798"/>
            <a:ext cx="14909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987824" y="4011910"/>
            <a:ext cx="6012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黄瓜开花和结瓜真的那么随意吗？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013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/>
          <p:nvPr/>
        </p:nvSpPr>
        <p:spPr>
          <a:xfrm>
            <a:off x="5868144" y="915566"/>
            <a:ext cx="2888307" cy="1055608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2800" dirty="0">
                <a:latin typeface="宋体" pitchFamily="2" charset="-122"/>
                <a:ea typeface="宋体" pitchFamily="2" charset="-122"/>
              </a:rPr>
              <a:t>大树和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土墙</a:t>
            </a:r>
            <a:r>
              <a:rPr lang="zh-CN" altLang="en-US" sz="2800" dirty="0">
                <a:latin typeface="宋体" pitchFamily="2" charset="-122"/>
                <a:ea typeface="宋体" pitchFamily="2" charset="-122"/>
              </a:rPr>
              <a:t>是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“我”</a:t>
            </a:r>
            <a:r>
              <a:rPr lang="zh-CN" altLang="en-US" sz="2800" dirty="0">
                <a:latin typeface="宋体" pitchFamily="2" charset="-122"/>
                <a:ea typeface="宋体" pitchFamily="2" charset="-122"/>
              </a:rPr>
              <a:t>的好朋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友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67494"/>
            <a:ext cx="2736304" cy="237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62" y="267623"/>
            <a:ext cx="2622434" cy="237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941" y="1222600"/>
            <a:ext cx="1309876" cy="1152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文本框 3"/>
          <p:cNvSpPr txBox="1"/>
          <p:nvPr/>
        </p:nvSpPr>
        <p:spPr>
          <a:xfrm>
            <a:off x="4320480" y="3795886"/>
            <a:ext cx="3563888" cy="105560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sz="2800" dirty="0" smtClean="0"/>
              <a:t>“我”对园子的热爱、对自由的追求</a:t>
            </a:r>
            <a:endParaRPr lang="zh-CN" altLang="en-US" sz="2800" dirty="0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35" b="98843" l="9980" r="94705">
                        <a14:foregroundMark x1="45621" y1="64583" x2="45621" y2="64583"/>
                        <a14:foregroundMark x1="58656" y1="64583" x2="58656" y2="64583"/>
                        <a14:foregroundMark x1="62118" y1="63194" x2="62118" y2="63194"/>
                        <a14:foregroundMark x1="73523" y1="60185" x2="73523" y2="60185"/>
                        <a14:foregroundMark x1="54990" y1="64352" x2="54990" y2="64352"/>
                        <a14:foregroundMark x1="35845" y1="61574" x2="35845" y2="61574"/>
                        <a14:foregroundMark x1="27902" y1="62500" x2="27902" y2="62500"/>
                        <a14:foregroundMark x1="40530" y1="74306" x2="40530" y2="74306"/>
                        <a14:foregroundMark x1="69246" y1="81481" x2="69246" y2="81481"/>
                        <a14:foregroundMark x1="62118" y1="73148" x2="62118" y2="73148"/>
                        <a14:foregroundMark x1="50509" y1="23843" x2="50509" y2="23843"/>
                        <a14:foregroundMark x1="42566" y1="43287" x2="42566" y2="43287"/>
                        <a14:foregroundMark x1="34827" y1="27315" x2="34827" y2="27315"/>
                        <a14:foregroundMark x1="33809" y1="38889" x2="33809" y2="38889"/>
                        <a14:foregroundMark x1="67821" y1="25231" x2="67821" y2="25231"/>
                        <a14:foregroundMark x1="67413" y1="39815" x2="67413" y2="39815"/>
                        <a14:backgroundMark x1="45010" y1="21528" x2="45010" y2="21528"/>
                        <a14:backgroundMark x1="51120" y1="17361" x2="51120" y2="17361"/>
                        <a14:backgroundMark x1="51935" y1="29398" x2="50713" y2="29398"/>
                        <a14:backgroundMark x1="49695" y1="37963" x2="49695" y2="37963"/>
                        <a14:backgroundMark x1="48676" y1="45833" x2="48676" y2="45833"/>
                        <a14:backgroundMark x1="50713" y1="51620" x2="50713" y2="51620"/>
                        <a14:backgroundMark x1="51120" y1="53704" x2="51120" y2="53704"/>
                        <a14:backgroundMark x1="32179" y1="53241" x2="32179" y2="53241"/>
                        <a14:backgroundMark x1="31161" y1="49306" x2="31161" y2="49306"/>
                        <a14:backgroundMark x1="32994" y1="48380" x2="32994" y2="48380"/>
                        <a14:backgroundMark x1="56619" y1="22454" x2="56619" y2="22454"/>
                        <a14:backgroundMark x1="56619" y1="22454" x2="56619" y2="22454"/>
                        <a14:backgroundMark x1="56619" y1="36806" x2="56619" y2="36806"/>
                        <a14:backgroundMark x1="55804" y1="39815" x2="54786" y2="39815"/>
                        <a14:backgroundMark x1="47862" y1="28935" x2="47862" y2="28935"/>
                        <a14:backgroundMark x1="47862" y1="28935" x2="47862" y2="28935"/>
                        <a14:backgroundMark x1="46436" y1="28241" x2="46436" y2="28241"/>
                        <a14:backgroundMark x1="45010" y1="26157" x2="45418" y2="24537"/>
                        <a14:backgroundMark x1="50102" y1="16204" x2="50102" y2="16204"/>
                        <a14:backgroundMark x1="61711" y1="16204" x2="61711" y2="16204"/>
                        <a14:backgroundMark x1="65988" y1="17824" x2="65988" y2="17824"/>
                        <a14:backgroundMark x1="68228" y1="18750" x2="68228" y2="18750"/>
                        <a14:backgroundMark x1="75153" y1="21528" x2="76171" y2="21528"/>
                        <a14:backgroundMark x1="78411" y1="25694" x2="79430" y2="27778"/>
                        <a14:backgroundMark x1="81670" y1="33565" x2="81670" y2="33565"/>
                        <a14:backgroundMark x1="81874" y1="36111" x2="81874" y2="38889"/>
                        <a14:backgroundMark x1="81874" y1="40046" x2="81874" y2="40046"/>
                        <a14:backgroundMark x1="83096" y1="44676" x2="84114" y2="46296"/>
                        <a14:backgroundMark x1="84521" y1="52083" x2="84521" y2="53241"/>
                        <a14:backgroundMark x1="84114" y1="56944" x2="84114" y2="56944"/>
                        <a14:backgroundMark x1="83096" y1="62269" x2="83096" y2="62269"/>
                        <a14:backgroundMark x1="82281" y1="64815" x2="81874" y2="66204"/>
                        <a14:backgroundMark x1="80448" y1="72685" x2="79430" y2="75926"/>
                        <a14:backgroundMark x1="79430" y1="75926" x2="78004" y2="76852"/>
                        <a14:backgroundMark x1="74745" y1="83102" x2="72505" y2="84954"/>
                        <a14:backgroundMark x1="65580" y1="88426" x2="64562" y2="89120"/>
                        <a14:backgroundMark x1="63544" y1="89583" x2="63544" y2="89583"/>
                        <a14:backgroundMark x1="50102" y1="90046" x2="50102" y2="90046"/>
                        <a14:backgroundMark x1="44196" y1="89583" x2="44196" y2="89583"/>
                        <a14:backgroundMark x1="44196" y1="89583" x2="44196" y2="89583"/>
                        <a14:backgroundMark x1="34420" y1="84259" x2="34420" y2="84259"/>
                        <a14:backgroundMark x1="31568" y1="84259" x2="31568" y2="84259"/>
                        <a14:backgroundMark x1="25662" y1="80556" x2="25662" y2="80556"/>
                        <a14:backgroundMark x1="22200" y1="74306" x2="22200" y2="74306"/>
                        <a14:backgroundMark x1="19145" y1="70139" x2="18534" y2="68519"/>
                        <a14:backgroundMark x1="15886" y1="62269" x2="15886" y2="62269"/>
                        <a14:backgroundMark x1="18126" y1="51157" x2="18534" y2="50000"/>
                        <a14:backgroundMark x1="19959" y1="39352" x2="19959" y2="39352"/>
                        <a14:backgroundMark x1="20978" y1="38889" x2="20978" y2="38889"/>
                        <a14:backgroundMark x1="18941" y1="33102" x2="18941" y2="33102"/>
                        <a14:backgroundMark x1="13035" y1="47454" x2="13035" y2="47454"/>
                        <a14:backgroundMark x1="15479" y1="47454" x2="15479" y2="47454"/>
                        <a14:backgroundMark x1="19145" y1="47454" x2="19145" y2="47454"/>
                        <a14:backgroundMark x1="22200" y1="52083" x2="22200" y2="52083"/>
                        <a14:backgroundMark x1="20367" y1="56250" x2="19959" y2="57870"/>
                        <a14:backgroundMark x1="18941" y1="59028" x2="18941" y2="59028"/>
                        <a14:backgroundMark x1="18534" y1="59491" x2="18534" y2="59491"/>
                        <a14:backgroundMark x1="13849" y1="55787" x2="13849" y2="55787"/>
                        <a14:backgroundMark x1="13849" y1="54861" x2="13849" y2="53241"/>
                        <a14:backgroundMark x1="15275" y1="51620" x2="15275" y2="51620"/>
                        <a14:backgroundMark x1="16701" y1="54167" x2="16701" y2="54167"/>
                        <a14:backgroundMark x1="19552" y1="69444" x2="19552" y2="69444"/>
                        <a14:backgroundMark x1="18534" y1="63657" x2="18534" y2="63657"/>
                        <a14:backgroundMark x1="18534" y1="63657" x2="18534" y2="63657"/>
                        <a14:backgroundMark x1="19552" y1="68056" x2="19552" y2="68056"/>
                        <a14:backgroundMark x1="40326" y1="53704" x2="40326" y2="53704"/>
                        <a14:backgroundMark x1="37067" y1="48380" x2="37067" y2="48380"/>
                        <a14:backgroundMark x1="34420" y1="47222" x2="34420" y2="47222"/>
                        <a14:backgroundMark x1="34420" y1="45833" x2="34420" y2="45833"/>
                        <a14:backgroundMark x1="34420" y1="45833" x2="34420" y2="45833"/>
                        <a14:backgroundMark x1="28310" y1="53009" x2="28310" y2="53009"/>
                        <a14:backgroundMark x1="28310" y1="53009" x2="28310" y2="53009"/>
                        <a14:backgroundMark x1="18534" y1="42593" x2="18534" y2="42593"/>
                        <a14:backgroundMark x1="18941" y1="37269" x2="18941" y2="37269"/>
                        <a14:backgroundMark x1="18941" y1="33565" x2="18941" y2="33565"/>
                        <a14:backgroundMark x1="18941" y1="33102" x2="18941" y2="33102"/>
                        <a14:backgroundMark x1="18941" y1="33102" x2="17108" y2="34028"/>
                        <a14:backgroundMark x1="17108" y1="34028" x2="17108" y2="34028"/>
                        <a14:backgroundMark x1="15275" y1="36806" x2="15275" y2="36806"/>
                        <a14:backgroundMark x1="15275" y1="37731" x2="15275" y2="37731"/>
                        <a14:backgroundMark x1="21792" y1="30324" x2="21792" y2="30324"/>
                        <a14:backgroundMark x1="28921" y1="24537" x2="28921" y2="24537"/>
                        <a14:backgroundMark x1="32587" y1="21528" x2="32587" y2="21528"/>
                        <a14:backgroundMark x1="33401" y1="20833" x2="33401" y2="20833"/>
                        <a14:backgroundMark x1="39511" y1="16204" x2="39511" y2="16204"/>
                        <a14:backgroundMark x1="45010" y1="14583" x2="45010" y2="14583"/>
                        <a14:backgroundMark x1="48676" y1="13657" x2="48676" y2="13657"/>
                        <a14:backgroundMark x1="51120" y1="15741" x2="52546" y2="19213"/>
                        <a14:backgroundMark x1="52546" y1="19907" x2="52546" y2="21991"/>
                        <a14:backgroundMark x1="51935" y1="25694" x2="51935" y2="33102"/>
                        <a14:backgroundMark x1="50713" y1="34722" x2="50713" y2="34722"/>
                        <a14:backgroundMark x1="49287" y1="37269" x2="49287" y2="40046"/>
                        <a14:backgroundMark x1="50102" y1="45139" x2="50102" y2="45139"/>
                        <a14:backgroundMark x1="50305" y1="45370" x2="51120" y2="47454"/>
                        <a14:backgroundMark x1="51935" y1="49306" x2="51935" y2="49306"/>
                        <a14:backgroundMark x1="50713" y1="92130" x2="50713" y2="92130"/>
                        <a14:backgroundMark x1="53971" y1="90741" x2="55193" y2="90046"/>
                        <a14:backgroundMark x1="61711" y1="87963" x2="62729" y2="87963"/>
                        <a14:backgroundMark x1="68839" y1="83333" x2="68839" y2="83333"/>
                        <a14:backgroundMark x1="80855" y1="48843" x2="80855" y2="48843"/>
                        <a14:backgroundMark x1="80855" y1="56713" x2="80855" y2="56713"/>
                        <a14:backgroundMark x1="80855" y1="56713" x2="80855" y2="56713"/>
                        <a14:backgroundMark x1="86354" y1="50463" x2="86354" y2="50463"/>
                        <a14:backgroundMark x1="86965" y1="45139" x2="86965" y2="45139"/>
                        <a14:backgroundMark x1="84929" y1="40046" x2="84929" y2="40046"/>
                        <a14:backgroundMark x1="83299" y1="36806" x2="83299" y2="36806"/>
                        <a14:backgroundMark x1="75764" y1="38426" x2="75764" y2="38426"/>
                        <a14:backgroundMark x1="76782" y1="35185" x2="76782" y2="35185"/>
                        <a14:backgroundMark x1="78004" y1="34259" x2="78004" y2="34259"/>
                        <a14:backgroundMark x1="78004" y1="29398" x2="78004" y2="29398"/>
                        <a14:backgroundMark x1="76578" y1="26852" x2="76578" y2="26852"/>
                        <a14:backgroundMark x1="75153" y1="25231" x2="75153" y2="25231"/>
                        <a14:backgroundMark x1="71079" y1="19213" x2="71079" y2="19213"/>
                        <a14:backgroundMark x1="63747" y1="18287" x2="63747" y2="18287"/>
                        <a14:backgroundMark x1="62729" y1="18287" x2="62729" y2="18287"/>
                        <a14:backgroundMark x1="58045" y1="17361" x2="58045" y2="17361"/>
                        <a14:backgroundMark x1="56823" y1="17130" x2="56823" y2="17130"/>
                        <a14:backgroundMark x1="55804" y1="14583" x2="55804" y2="14583"/>
                        <a14:backgroundMark x1="52138" y1="12037" x2="52138" y2="12037"/>
                        <a14:backgroundMark x1="50713" y1="11574" x2="50713" y2="11574"/>
                        <a14:backgroundMark x1="47862" y1="16667" x2="47862" y2="16667"/>
                        <a14:backgroundMark x1="45418" y1="18287" x2="45418" y2="18287"/>
                        <a14:backgroundMark x1="43788" y1="19213" x2="43788" y2="19213"/>
                        <a14:backgroundMark x1="43585" y1="19444" x2="43585" y2="19444"/>
                        <a14:backgroundMark x1="42363" y1="21065" x2="40326" y2="22917"/>
                        <a14:backgroundMark x1="40326" y1="22917" x2="40326" y2="22917"/>
                        <a14:backgroundMark x1="42770" y1="34028" x2="42770" y2="34028"/>
                        <a14:backgroundMark x1="42770" y1="34028" x2="42770" y2="34028"/>
                        <a14:backgroundMark x1="48676" y1="29861" x2="48676" y2="29861"/>
                        <a14:backgroundMark x1="50102" y1="26157" x2="50102" y2="26157"/>
                        <a14:backgroundMark x1="50713" y1="25231" x2="50713" y2="25231"/>
                        <a14:backgroundMark x1="54786" y1="56713" x2="54786" y2="56713"/>
                        <a14:backgroundMark x1="64562" y1="50926" x2="64562" y2="50926"/>
                        <a14:backgroundMark x1="66395" y1="50463" x2="66395" y2="50463"/>
                        <a14:backgroundMark x1="60896" y1="34028" x2="60896" y2="34028"/>
                        <a14:backgroundMark x1="64155" y1="33102" x2="64155" y2="33102"/>
                        <a14:backgroundMark x1="65988" y1="34028" x2="65988" y2="34028"/>
                        <a14:backgroundMark x1="67006" y1="34028" x2="67006" y2="34028"/>
                        <a14:backgroundMark x1="51120" y1="54167" x2="51120" y2="54167"/>
                        <a14:backgroundMark x1="48269" y1="53704" x2="48269" y2="53704"/>
                        <a14:backgroundMark x1="48269" y1="53704" x2="48269" y2="53704"/>
                        <a14:backgroundMark x1="47862" y1="53241" x2="47862" y2="53241"/>
                        <a14:backgroundMark x1="45010" y1="49537" x2="45010" y2="49537"/>
                        <a14:backgroundMark x1="45010" y1="49537" x2="45010" y2="49537"/>
                        <a14:backgroundMark x1="45010" y1="46759" x2="45010" y2="46759"/>
                        <a14:backgroundMark x1="41955" y1="36343" x2="41955" y2="36343"/>
                        <a14:backgroundMark x1="38086" y1="32639" x2="36660" y2="32639"/>
                        <a14:backgroundMark x1="32179" y1="32639" x2="32179" y2="32639"/>
                        <a14:backgroundMark x1="28310" y1="32639" x2="28310" y2="32639"/>
                        <a14:backgroundMark x1="26884" y1="34028" x2="26884" y2="34028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7271" y1="53241" x2="37271" y2="53241"/>
                        <a14:backgroundMark x1="31568" y1="48843" x2="31568" y2="48843"/>
                        <a14:backgroundMark x1="31568" y1="48843" x2="31568" y2="48843"/>
                        <a14:backgroundMark x1="38697" y1="52546" x2="38697" y2="52546"/>
                        <a14:backgroundMark x1="41344" y1="52546" x2="42770" y2="52546"/>
                        <a14:backgroundMark x1="49695" y1="54167" x2="49695" y2="54167"/>
                        <a14:backgroundMark x1="58656" y1="55324" x2="58656" y2="55324"/>
                        <a14:backgroundMark x1="58656" y1="55324" x2="58656" y2="55324"/>
                        <a14:backgroundMark x1="58656" y1="55324" x2="58656" y2="55324"/>
                        <a14:backgroundMark x1="64562" y1="55324" x2="64562" y2="55324"/>
                        <a14:backgroundMark x1="65988" y1="55324" x2="65988" y2="55324"/>
                        <a14:backgroundMark x1="70265" y1="54861" x2="70265" y2="54861"/>
                        <a14:backgroundMark x1="71079" y1="52083" x2="71079" y2="5208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1" y="1419751"/>
            <a:ext cx="1177253" cy="103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3"/>
          <p:cNvSpPr txBox="1"/>
          <p:nvPr/>
        </p:nvSpPr>
        <p:spPr>
          <a:xfrm>
            <a:off x="3851920" y="3003798"/>
            <a:ext cx="453650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黄瓜：自由自在、无拘无束</a:t>
            </a:r>
            <a:endParaRPr lang="en-US" altLang="zh-CN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3357"/>
            <a:ext cx="1899016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57" y="2844587"/>
            <a:ext cx="1950513" cy="2103427"/>
          </a:xfrm>
          <a:prstGeom prst="parallelogram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4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0803" y="673408"/>
            <a:ext cx="8481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课文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表面上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写园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景物的</a:t>
            </a:r>
            <a:r>
              <a:rPr lang="zh-CN" altLang="en-US" sz="36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实际是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zh-CN" altLang="en-US" sz="36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寄托在</a:t>
            </a:r>
            <a:r>
              <a:rPr lang="zh-CN" altLang="en-US" sz="36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上。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80714" y="64030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自由自在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72519" y="1478270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思想感情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28903" y="1474378"/>
            <a:ext cx="2127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园中景物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18839" y="2884475"/>
            <a:ext cx="754159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朗读描写大树、围墙和黄瓜的句子，读出对园中景物的喜爱之情。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974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6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81447" y="820906"/>
            <a:ext cx="8371953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找一找：类似的将思想感情寄托在园中景物上的语句还有哪些？画下来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并作批注。</a:t>
            </a:r>
            <a:endParaRPr kumimoji="1"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想一想：你从中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体会到了课文中什么样的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思想感情呢？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53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22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83518"/>
            <a:ext cx="849694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花开了，就像睡醒了似的。鸟飞了，就像在天上逛似的。虫子叫了，就像在说话似的。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82" y="2067694"/>
            <a:ext cx="2924161" cy="1854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711" y="2067694"/>
            <a:ext cx="2383481" cy="186308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2BADDDF-DD50-8C49-833D-C31B86EBD4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72" y="0"/>
            <a:ext cx="1161887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9"/>
          <p:cNvSpPr txBox="1"/>
          <p:nvPr/>
        </p:nvSpPr>
        <p:spPr>
          <a:xfrm>
            <a:off x="3661869" y="102232"/>
            <a:ext cx="76009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拟人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2BADDDF-DD50-8C49-833D-C31B86EBD4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70" y="0"/>
            <a:ext cx="1161887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9"/>
          <p:cNvSpPr txBox="1"/>
          <p:nvPr/>
        </p:nvSpPr>
        <p:spPr>
          <a:xfrm>
            <a:off x="1400567" y="102232"/>
            <a:ext cx="76009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排比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979683" y="3363838"/>
            <a:ext cx="1594678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有灵性</a:t>
            </a:r>
          </a:p>
        </p:txBody>
      </p:sp>
      <p:sp>
        <p:nvSpPr>
          <p:cNvPr id="31" name="文本框 6"/>
          <p:cNvSpPr txBox="1"/>
          <p:nvPr/>
        </p:nvSpPr>
        <p:spPr>
          <a:xfrm>
            <a:off x="2137897" y="4167161"/>
            <a:ext cx="4536503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 dirty="0"/>
              <a:t>“我”对园子的</a:t>
            </a:r>
            <a:r>
              <a:rPr lang="zh-CN" altLang="en-US" sz="3600" dirty="0" smtClean="0"/>
              <a:t>喜爱</a:t>
            </a:r>
            <a:endParaRPr lang="zh-CN" altLang="en-US" sz="3600" dirty="0"/>
          </a:p>
        </p:txBody>
      </p:sp>
      <p:sp>
        <p:nvSpPr>
          <p:cNvPr id="20" name="矩形 19"/>
          <p:cNvSpPr/>
          <p:nvPr/>
        </p:nvSpPr>
        <p:spPr>
          <a:xfrm>
            <a:off x="2729879" y="82544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68344" y="83876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50159" y="147246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187624" y="1124462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098336" y="1087057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203848" y="1734076"/>
            <a:ext cx="158693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5536" y="1995686"/>
            <a:ext cx="1842971" cy="1173231"/>
            <a:chOff x="6731390" y="1862205"/>
            <a:chExt cx="1842971" cy="1173231"/>
          </a:xfrm>
        </p:grpSpPr>
        <p:pic>
          <p:nvPicPr>
            <p:cNvPr id="3" name="虫子叫.wav">
              <a:hlinkClick r:id="" action="ppaction://media"/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3544" y="2425836"/>
              <a:ext cx="609600" cy="6096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731390" y="1862205"/>
              <a:ext cx="1842971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smtClean="0">
                  <a:latin typeface="宋体" pitchFamily="2" charset="-122"/>
                  <a:ea typeface="宋体" pitchFamily="2" charset="-122"/>
                </a:rPr>
                <a:t>虫子的叫声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54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/>
      <p:bldP spid="18" grpId="0"/>
      <p:bldP spid="19" grpId="0" animBg="1"/>
      <p:bldP spid="31" grpId="0" animBg="1"/>
      <p:bldP spid="20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1"/>
            <a:ext cx="9144000" cy="5143501"/>
            <a:chOff x="0" y="-1"/>
            <a:chExt cx="9144000" cy="5143501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-1"/>
              <a:ext cx="4716016" cy="5143501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27984" cy="5143500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/>
          <p:nvPr/>
        </p:nvSpPr>
        <p:spPr>
          <a:xfrm>
            <a:off x="3216" y="-2"/>
            <a:ext cx="9140784" cy="5143502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31254"/>
            <a:ext cx="8424936" cy="1794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    倭瓜愿意爬上架就爬上架，愿意爬上房就爬上房。</a:t>
            </a:r>
            <a:endParaRPr lang="zh-CN" altLang="en-US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2339752" y="2384569"/>
            <a:ext cx="4207579" cy="85129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z="44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倭瓜自由自在</a:t>
            </a:r>
            <a:endParaRPr lang="zh-CN" altLang="en-US" sz="4400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32715" y="113217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 ·</a:t>
            </a:r>
            <a:endParaRPr lang="zh-CN" altLang="en-US" sz="2800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25003" y="1121717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45283" y="113217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 ·</a:t>
            </a:r>
            <a:endParaRPr lang="zh-CN" altLang="en-US" sz="2800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6939" y="2015430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2" name="文本框 6"/>
          <p:cNvSpPr txBox="1"/>
          <p:nvPr/>
        </p:nvSpPr>
        <p:spPr>
          <a:xfrm>
            <a:off x="2123728" y="3581603"/>
            <a:ext cx="4608512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algn="l"/>
            <a:r>
              <a:rPr lang="zh-CN" altLang="en-US" dirty="0"/>
              <a:t>“我”对园子的</a:t>
            </a:r>
            <a:r>
              <a:rPr lang="zh-CN" altLang="en-US" dirty="0" smtClean="0"/>
              <a:t>喜爱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42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9" grpId="0"/>
      <p:bldP spid="10" grpId="0"/>
      <p:bldP spid="11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267494"/>
            <a:ext cx="9144000" cy="133363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玉米愿意长多高就长多高，它若愿意长上天去，也没有人管。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11560" y="2563566"/>
            <a:ext cx="2853994" cy="646986"/>
          </a:xfrm>
          <a:prstGeom prst="roundRect">
            <a:avLst/>
          </a:prstGeom>
          <a:solidFill>
            <a:srgbClr val="92D050">
              <a:alpha val="92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 sz="3200" dirty="0"/>
              <a:t>玉米自由自在</a:t>
            </a:r>
          </a:p>
        </p:txBody>
      </p:sp>
      <p:sp>
        <p:nvSpPr>
          <p:cNvPr id="21" name="虚尾箭头 20"/>
          <p:cNvSpPr/>
          <p:nvPr/>
        </p:nvSpPr>
        <p:spPr>
          <a:xfrm>
            <a:off x="3602210" y="2722839"/>
            <a:ext cx="574254" cy="360040"/>
          </a:xfrm>
          <a:prstGeom prst="stripedRightArrow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文本框 6"/>
          <p:cNvSpPr txBox="1"/>
          <p:nvPr/>
        </p:nvSpPr>
        <p:spPr>
          <a:xfrm>
            <a:off x="4391583" y="2583636"/>
            <a:ext cx="4033353" cy="5847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“我”对园子的</a:t>
            </a:r>
            <a:r>
              <a:rPr lang="zh-CN" altLang="en-US" dirty="0" smtClean="0"/>
              <a:t>喜爱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947801" y="68037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11960" y="66992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2908702"/>
            <a:ext cx="7272807" cy="47036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070971"/>
            <a:ext cx="4067944" cy="23321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566788"/>
            <a:ext cx="8280920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蝴蝶随意地飞，一会儿从墙头上飞来一对黄蝴蝶，一会儿又从墙头上飞走一只白蝴蝶。它们是从谁家来的，又要飞到谁家去？太阳也不知道。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539552" y="3579862"/>
            <a:ext cx="3033506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蝴蝶自由自在</a:t>
            </a:r>
          </a:p>
        </p:txBody>
      </p:sp>
      <p:sp>
        <p:nvSpPr>
          <p:cNvPr id="21" name="虚尾箭头 20"/>
          <p:cNvSpPr/>
          <p:nvPr/>
        </p:nvSpPr>
        <p:spPr>
          <a:xfrm>
            <a:off x="3709714" y="3735827"/>
            <a:ext cx="574254" cy="360040"/>
          </a:xfrm>
          <a:prstGeom prst="striped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67744" y="942510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48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····</a:t>
            </a:r>
            <a:endParaRPr lang="zh-CN" altLang="en-US" sz="2800" spc="480" dirty="0">
              <a:solidFill>
                <a:srgbClr val="FF0000"/>
              </a:solidFill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4428176" y="3592682"/>
            <a:ext cx="4475476" cy="6463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“我”对园子的喜</a:t>
            </a:r>
            <a:r>
              <a:rPr lang="zh-CN" altLang="en-US" dirty="0" smtClean="0"/>
              <a:t>爱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703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9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27584" y="966252"/>
            <a:ext cx="7854939" cy="232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6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一起来随着音乐，带着自由、愉悦的心情朗读这一部分，读出对园子的喜爱之情吧！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伴读音乐：春野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508" y="3097137"/>
            <a:ext cx="609600" cy="609600"/>
          </a:xfrm>
          <a:prstGeom prst="rect">
            <a:avLst/>
          </a:prstGeom>
        </p:spPr>
      </p:pic>
      <p:sp>
        <p:nvSpPr>
          <p:cNvPr id="6" name="文本框 3"/>
          <p:cNvSpPr txBox="1"/>
          <p:nvPr/>
        </p:nvSpPr>
        <p:spPr>
          <a:xfrm>
            <a:off x="6516217" y="3710292"/>
            <a:ext cx="1656183" cy="517642"/>
          </a:xfrm>
          <a:prstGeom prst="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伴读音乐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355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3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" y="36099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8" y="37846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4"/>
          <p:cNvSpPr txBox="1"/>
          <p:nvPr/>
        </p:nvSpPr>
        <p:spPr>
          <a:xfrm>
            <a:off x="768375" y="339502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5" name="矩形 4"/>
          <p:cNvSpPr/>
          <p:nvPr/>
        </p:nvSpPr>
        <p:spPr>
          <a:xfrm>
            <a:off x="107504" y="915566"/>
            <a:ext cx="822928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zh-CN" altLang="en-US" sz="3000" kern="100" dirty="0" smtClean="0">
                <a:latin typeface="黑体"/>
                <a:ea typeface="宋体"/>
              </a:rPr>
              <a:t>    </a:t>
            </a:r>
            <a:r>
              <a:rPr lang="zh-CN" altLang="en-US" sz="3000" kern="100" dirty="0" smtClean="0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3000" kern="100" dirty="0"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zh-CN" sz="3000" kern="100" dirty="0" smtClean="0">
                <a:latin typeface="黑体" pitchFamily="49" charset="-122"/>
                <a:ea typeface="黑体" pitchFamily="49" charset="-122"/>
              </a:rPr>
              <a:t>用</a:t>
            </a:r>
            <a:r>
              <a:rPr lang="zh-CN" altLang="zh-CN" sz="3000" kern="100" dirty="0">
                <a:latin typeface="黑体" pitchFamily="49" charset="-122"/>
                <a:ea typeface="黑体" pitchFamily="49" charset="-122"/>
              </a:rPr>
              <a:t>“√”</a:t>
            </a:r>
            <a:r>
              <a:rPr lang="zh-CN" altLang="zh-CN" sz="3000" kern="100" dirty="0" smtClean="0">
                <a:latin typeface="黑体" pitchFamily="49" charset="-122"/>
                <a:ea typeface="黑体" pitchFamily="49" charset="-122"/>
              </a:rPr>
              <a:t>给</a:t>
            </a:r>
            <a:r>
              <a:rPr lang="zh-CN" altLang="en-US" sz="3000" kern="100" dirty="0" smtClean="0">
                <a:latin typeface="黑体" pitchFamily="49" charset="-122"/>
                <a:ea typeface="黑体" pitchFamily="49" charset="-122"/>
              </a:rPr>
              <a:t>加点</a:t>
            </a:r>
            <a:r>
              <a:rPr lang="zh-CN" altLang="zh-CN" sz="3000" kern="100" dirty="0" smtClean="0">
                <a:latin typeface="黑体" pitchFamily="49" charset="-122"/>
                <a:ea typeface="黑体" pitchFamily="49" charset="-122"/>
              </a:rPr>
              <a:t>字</a:t>
            </a:r>
            <a:r>
              <a:rPr lang="zh-CN" altLang="zh-CN" sz="3000" kern="100" dirty="0">
                <a:latin typeface="黑体" pitchFamily="49" charset="-122"/>
                <a:ea typeface="黑体" pitchFamily="49" charset="-122"/>
              </a:rPr>
              <a:t>选择正确的读音</a:t>
            </a:r>
            <a:r>
              <a:rPr lang="zh-CN" altLang="zh-CN" sz="3000" kern="10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000" kern="10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altLang="zh-CN" sz="3200" b="1" kern="1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3200" b="1" kern="100" dirty="0" smtClean="0">
                <a:latin typeface="楷体" pitchFamily="49" charset="-122"/>
                <a:ea typeface="楷体" pitchFamily="49" charset="-122"/>
              </a:rPr>
              <a:t>啃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咬（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k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ě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 </a:t>
            </a:r>
            <a:r>
              <a:rPr lang="en-US" altLang="zh-CN" sz="3200" b="1" kern="1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k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ě</a:t>
            </a:r>
            <a:r>
              <a:rPr lang="en-US" altLang="zh-CN" sz="3200" b="1" kern="1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） </a:t>
            </a:r>
            <a:r>
              <a:rPr lang="en-US" altLang="zh-CN" sz="3200" b="1" kern="100" dirty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3200" b="1" kern="100" dirty="0" smtClean="0">
                <a:latin typeface="楷体" pitchFamily="49" charset="-122"/>
                <a:ea typeface="楷体" pitchFamily="49" charset="-122"/>
              </a:rPr>
              <a:t>河蚌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b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à</a:t>
            </a:r>
            <a:r>
              <a:rPr lang="en-US" altLang="zh-CN" sz="3200" b="1" kern="1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</a:t>
            </a:r>
            <a:r>
              <a:rPr lang="en-US" altLang="zh-CN" sz="3200" b="1" kern="1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f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ē</a:t>
            </a:r>
            <a:r>
              <a:rPr lang="en-US" altLang="zh-CN" sz="3200" b="1" kern="100" dirty="0" err="1">
                <a:latin typeface="汉语拼音" pitchFamily="34" charset="0"/>
                <a:ea typeface="楷体" pitchFamily="49" charset="-122"/>
                <a:cs typeface="汉语拼音" pitchFamily="34" charset="0"/>
              </a:rPr>
              <a:t>ng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kern="100" dirty="0">
                <a:latin typeface="楷体" pitchFamily="49" charset="-122"/>
                <a:ea typeface="楷体" pitchFamily="49" charset="-122"/>
              </a:rPr>
              <a:t>     </a:t>
            </a: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altLang="zh-CN" sz="3200" b="1" kern="1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3200" b="1" kern="100" dirty="0" smtClean="0">
                <a:latin typeface="楷体" pitchFamily="49" charset="-122"/>
                <a:ea typeface="楷体" pitchFamily="49" charset="-122"/>
              </a:rPr>
              <a:t>嘟囔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d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ū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3200" b="1" kern="1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d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u</a:t>
            </a:r>
            <a:r>
              <a:rPr lang="zh-CN" altLang="zh-CN" sz="3200" b="1" kern="100">
                <a:latin typeface="楷体" pitchFamily="49" charset="-122"/>
                <a:ea typeface="楷体" pitchFamily="49" charset="-122"/>
              </a:rPr>
              <a:t>）</a:t>
            </a:r>
            <a:r>
              <a:rPr lang="en-US" altLang="zh-CN" sz="3200" b="1" kern="100">
                <a:latin typeface="楷体" pitchFamily="49" charset="-122"/>
                <a:ea typeface="楷体" pitchFamily="49" charset="-122"/>
              </a:rPr>
              <a:t>  </a:t>
            </a:r>
            <a:r>
              <a:rPr lang="en-US" altLang="zh-CN" sz="3200" b="1" kern="10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3200" b="1" kern="100" smtClean="0">
                <a:latin typeface="楷体" pitchFamily="49" charset="-122"/>
                <a:ea typeface="楷体" pitchFamily="49" charset="-122"/>
              </a:rPr>
              <a:t>倭</a:t>
            </a:r>
            <a:r>
              <a:rPr lang="zh-CN" altLang="en-US" sz="3200" b="1" kern="100" smtClean="0">
                <a:latin typeface="楷体" pitchFamily="49" charset="-122"/>
                <a:ea typeface="楷体" pitchFamily="49" charset="-122"/>
              </a:rPr>
              <a:t>瓜</a:t>
            </a:r>
            <a:r>
              <a:rPr lang="zh-CN" altLang="zh-CN" sz="3200" b="1" kern="100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w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ě</a:t>
            </a:r>
            <a:r>
              <a:rPr lang="en-US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i  </a:t>
            </a:r>
            <a:r>
              <a:rPr lang="en-US" altLang="zh-CN" sz="3200" b="1" kern="1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 w</a:t>
            </a:r>
            <a:r>
              <a:rPr lang="zh-CN" altLang="zh-CN" sz="3200" b="1" kern="100" dirty="0">
                <a:latin typeface="汉语拼音" pitchFamily="34" charset="0"/>
                <a:ea typeface="楷体" pitchFamily="49" charset="-122"/>
                <a:cs typeface="汉语拼音" pitchFamily="34" charset="0"/>
              </a:rPr>
              <a:t>ō</a:t>
            </a:r>
            <a:r>
              <a:rPr lang="zh-CN" altLang="zh-CN" sz="3200" b="1" kern="100" dirty="0"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2066204" y="2213451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28184" y="219548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866" y="3221563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08304" y="3221563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8862" y="2139702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·</a:t>
            </a:r>
            <a:endParaRPr lang="zh-CN" altLang="en-US" sz="6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57334" y="2139702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·</a:t>
            </a:r>
            <a:endParaRPr lang="zh-CN" altLang="en-US" sz="6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8862" y="3119938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·</a:t>
            </a:r>
            <a:endParaRPr lang="zh-CN" altLang="en-US" sz="6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60032" y="3119938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·</a:t>
            </a:r>
            <a:endParaRPr lang="zh-CN" altLang="en-US" sz="6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116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47966" y="555526"/>
            <a:ext cx="8280919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二、品读句子，体会“我”的内心感受。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        </a:t>
            </a:r>
          </a:p>
          <a:p>
            <a:pPr>
              <a:lnSpc>
                <a:spcPct val="14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凡是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在太阳下的，都是健康的、漂亮的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。拍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一拍手，仿佛大树都会发出声响；叫一两声，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好像对面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的土墙都会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回答似的。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5017" y="3509595"/>
            <a:ext cx="8523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所有的事物都充满生命力，都快乐健康。</a:t>
            </a:r>
          </a:p>
        </p:txBody>
      </p:sp>
    </p:spTree>
    <p:extLst>
      <p:ext uri="{BB962C8B-B14F-4D97-AF65-F5344CB8AC3E}">
        <p14:creationId xmlns:p14="http://schemas.microsoft.com/office/powerpoint/2010/main" val="285227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97600"/>
            <a:ext cx="2824851" cy="715962"/>
            <a:chOff x="2699792" y="169608"/>
            <a:chExt cx="2824851" cy="715962"/>
          </a:xfrm>
        </p:grpSpPr>
        <p:sp>
          <p:nvSpPr>
            <p:cNvPr id="7" name="文本框 15"/>
            <p:cNvSpPr>
              <a:spLocks noChangeArrowheads="1"/>
            </p:cNvSpPr>
            <p:nvPr/>
          </p:nvSpPr>
          <p:spPr bwMode="auto">
            <a:xfrm>
              <a:off x="2708418" y="16960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8" name="iconfont-1191-870150"/>
            <p:cNvSpPr>
              <a:spLocks noChangeAspect="1"/>
            </p:cNvSpPr>
            <p:nvPr/>
          </p:nvSpPr>
          <p:spPr bwMode="auto">
            <a:xfrm>
              <a:off x="5223917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 rot="10800000">
              <a:off x="2699792" y="339503"/>
              <a:ext cx="282575" cy="423863"/>
            </a:xfrm>
            <a:custGeom>
              <a:avLst/>
              <a:gdLst>
                <a:gd name="T0" fmla="*/ 32164219 w 2486"/>
                <a:gd name="T1" fmla="*/ 24129615 h 3729"/>
                <a:gd name="T2" fmla="*/ 0 w 2486"/>
                <a:gd name="T3" fmla="*/ 0 h 3729"/>
                <a:gd name="T4" fmla="*/ 0 w 2486"/>
                <a:gd name="T5" fmla="*/ 48246271 h 3729"/>
                <a:gd name="T6" fmla="*/ 32164219 w 2486"/>
                <a:gd name="T7" fmla="*/ 24129615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" y="748071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8" y="743308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699542"/>
            <a:ext cx="227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99"/>
          <p:cNvSpPr txBox="1"/>
          <p:nvPr/>
        </p:nvSpPr>
        <p:spPr>
          <a:xfrm>
            <a:off x="521350" y="1491630"/>
            <a:ext cx="8227113" cy="10772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    说一说：祖父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的园子里有些什么，“我”和祖父在园子里做了</a:t>
            </a:r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什么？</a:t>
            </a:r>
            <a:r>
              <a:rPr kumimoji="1"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kumimoji="1"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kumimoji="1"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kumimoji="1" lang="en-US" altLang="zh-CN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1"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20184" y="2840446"/>
            <a:ext cx="5781353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有昆</a:t>
            </a:r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虫、花草、大榆树</a:t>
            </a:r>
            <a:r>
              <a:rPr lang="en-US" altLang="zh-CN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6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1600" y="3725619"/>
            <a:ext cx="7278523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栽花、拔草、铲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地、辨认谷子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6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822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407088"/>
            <a:ext cx="7704856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默读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“我”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和祖父在园子里的活动这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一部分（</a:t>
            </a:r>
            <a:r>
              <a:rPr kumimoji="1" lang="en-US" altLang="zh-CN" sz="3200" dirty="0" smtClean="0">
                <a:latin typeface="黑体" panose="02010609060101010101" charset="-122"/>
                <a:ea typeface="黑体" panose="02010609060101010101" charset="-122"/>
              </a:rPr>
              <a:t>4-14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）。说一说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：你体会到了课文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表达了怎样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的思想感情</a:t>
            </a: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？</a:t>
            </a:r>
            <a:endParaRPr kumimoji="1"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775144" y="444960"/>
            <a:ext cx="234807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>
            <a:spLocks noChangeArrowheads="1"/>
          </p:cNvSpPr>
          <p:nvPr/>
        </p:nvSpPr>
        <p:spPr bwMode="auto">
          <a:xfrm>
            <a:off x="204223" y="339502"/>
            <a:ext cx="8712968" cy="39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等线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仿宋" pitchFamily="49" charset="-122"/>
              </a:rPr>
              <a:t>祖父</a:t>
            </a:r>
            <a:r>
              <a:rPr lang="zh-CN" altLang="en-US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仿宋" pitchFamily="49" charset="-122"/>
              </a:rPr>
              <a:t>整天都在园子里，我也跟着他在里面转。祖父</a:t>
            </a:r>
            <a:r>
              <a:rPr lang="zh-CN" altLang="en-US" sz="2800" b="1" spc="-8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仿宋" pitchFamily="49" charset="-122"/>
              </a:rPr>
              <a:t>戴一顶大草帽，我戴一顶小草帽；祖父栽花，我就栽花；</a:t>
            </a:r>
            <a:r>
              <a:rPr lang="zh-CN" altLang="en-US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仿宋" pitchFamily="49" charset="-122"/>
              </a:rPr>
              <a:t>祖父拔草，我就拔草。祖父种小白菜的时候，我就跟在后边，用脚把那下了种的土窝一个一个地溜平。哪里会溜得准，不过是东一脚西一脚地瞎闹。有时不但没有把菜种盖上，反而把它踢飞了。</a:t>
            </a:r>
            <a:endParaRPr lang="zh-CN" altLang="en-US" sz="2800" b="1" dirty="0">
              <a:latin typeface="楷体" pitchFamily="49" charset="-122"/>
              <a:ea typeface="楷体" pitchFamily="49" charset="-122"/>
              <a:cs typeface="等线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019675" y="915566"/>
            <a:ext cx="8640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98924" y="1635646"/>
            <a:ext cx="85041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298924" y="2225396"/>
            <a:ext cx="8504130" cy="372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98924" y="2859782"/>
            <a:ext cx="7568026" cy="621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/>
        </p:nvSpPr>
        <p:spPr>
          <a:xfrm>
            <a:off x="5292080" y="3651870"/>
            <a:ext cx="3666478" cy="1368152"/>
          </a:xfrm>
          <a:prstGeom prst="wedgeRoundRectCallout">
            <a:avLst>
              <a:gd name="adj1" fmla="val -25506"/>
              <a:gd name="adj2" fmla="val -50028"/>
              <a:gd name="adj3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用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反复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的修辞手法，表达“我”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对祖父的依恋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44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3" grpId="1" bldLvl="0" autoUpdateAnimBg="0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-20538"/>
            <a:ext cx="5040560" cy="51077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祖父发现“我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犯错后是怎样做的？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7584" y="483518"/>
            <a:ext cx="7272808" cy="4592670"/>
            <a:chOff x="827584" y="564869"/>
            <a:chExt cx="7272808" cy="459267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564869"/>
              <a:ext cx="7272808" cy="3751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312955"/>
              <a:ext cx="7272808" cy="844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6" name="直接连接符 5"/>
          <p:cNvCxnSpPr/>
          <p:nvPr/>
        </p:nvCxnSpPr>
        <p:spPr>
          <a:xfrm>
            <a:off x="6545094" y="843558"/>
            <a:ext cx="576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946901" y="2139702"/>
            <a:ext cx="4209275" cy="49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2411760" y="3363838"/>
            <a:ext cx="706680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07704" y="4615764"/>
            <a:ext cx="28889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3"/>
          <p:cNvSpPr txBox="1"/>
          <p:nvPr/>
        </p:nvSpPr>
        <p:spPr>
          <a:xfrm>
            <a:off x="7596336" y="2115475"/>
            <a:ext cx="1440160" cy="1328023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z="3600" smtClean="0"/>
              <a:t>祖父慈</a:t>
            </a:r>
            <a:r>
              <a:rPr lang="zh-CN" altLang="en-US" sz="3600"/>
              <a:t>爱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4588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9144000" cy="374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580112" y="2715766"/>
            <a:ext cx="33123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07504" y="3291830"/>
            <a:ext cx="87849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7504" y="3795886"/>
            <a:ext cx="16561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/>
          <p:nvPr/>
        </p:nvSpPr>
        <p:spPr>
          <a:xfrm>
            <a:off x="3779912" y="3610139"/>
            <a:ext cx="3744417" cy="64698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6CCFF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pPr algn="l"/>
            <a:r>
              <a:rPr lang="zh-CN" altLang="en-US" smtClean="0"/>
              <a:t>“我”自由、快乐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2" y="3610139"/>
            <a:ext cx="3026455" cy="783193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朗读这句话，感受语句欢快的节奏。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71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/>
        </p:nvSpPr>
        <p:spPr>
          <a:xfrm>
            <a:off x="6123523" y="1203598"/>
            <a:ext cx="2597611" cy="68103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/>
              <a:t>自由</a:t>
            </a:r>
            <a:r>
              <a:rPr lang="zh-CN" altLang="en-US" dirty="0"/>
              <a:t>、快乐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948" y="1666161"/>
            <a:ext cx="3825602" cy="904503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33" b="100000" l="990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5877" flipH="1">
            <a:off x="2883162" y="1480622"/>
            <a:ext cx="1219728" cy="125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71395" y="1993331"/>
            <a:ext cx="2409255" cy="14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326" y="2319434"/>
            <a:ext cx="1120698" cy="1043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50" b="89552" l="9976" r="946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97" y="3354343"/>
            <a:ext cx="2448272" cy="512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9843" r="100000">
                        <a14:foregroundMark x1="48031" y1="81633" x2="48031" y2="81633"/>
                        <a14:foregroundMark x1="46457" y1="77551" x2="48819" y2="84082"/>
                        <a14:foregroundMark x1="64961" y1="93061" x2="70472" y2="86939"/>
                        <a14:backgroundMark x1="59055" y1="85714" x2="59055" y2="85714"/>
                        <a14:backgroundMark x1="61417" y1="84490" x2="24803" y2="91837"/>
                        <a14:backgroundMark x1="78346" y1="80408" x2="88189" y2="8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332656" y="1778576"/>
            <a:ext cx="2055579" cy="1982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09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21823 0.01172 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23 0.01172 L 0.34063 0.01728 " pathEditMode="relative" rAng="0" ptsTypes="AA">
                                      <p:cBhvr>
                                        <p:cTn id="20" dur="27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1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63 0.01728 L 0.47448 0.0172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448 0.01728 L 0.59271 0.0172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71 0.01728 L 0.829 0.0172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263407"/>
            <a:ext cx="4968552" cy="310854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栽花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”就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栽花。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拔草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”就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拔草。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种小白菜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”就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跟着把土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溜平。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铲地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”也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铲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地。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教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”辨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认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谷子。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祖父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浇菜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，“我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”也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过来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浇。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508104" y="2499742"/>
            <a:ext cx="432048" cy="470086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91898" y="2050851"/>
            <a:ext cx="314459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因为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祖父的爱，“我”在园子中的生活快乐而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自由。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57928" y="275382"/>
            <a:ext cx="142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总  结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846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74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774038"/>
              </p:ext>
            </p:extLst>
          </p:nvPr>
        </p:nvGraphicFramePr>
        <p:xfrm>
          <a:off x="539552" y="1864820"/>
          <a:ext cx="7992888" cy="24351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68152"/>
                <a:gridCol w="3960440"/>
                <a:gridCol w="2664296"/>
              </a:tblGrid>
              <a:tr h="1081675"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3447"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n>
                          <a:solidFill>
                            <a:srgbClr val="00CC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2001908" y="2931790"/>
            <a:ext cx="3722219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干活、任“我”玩闹、教“我”辨别狗尾草和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谷穗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51720" y="1977683"/>
            <a:ext cx="3672407" cy="95410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跟着祖父干活、自己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玩耍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2067114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“我”</a:t>
            </a:r>
            <a:endParaRPr lang="zh-CN" altLang="en-US" sz="3600" b="1" dirty="0">
              <a:solidFill>
                <a:sysClr val="windowText" lastClr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7" y="505848"/>
            <a:ext cx="848018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结合“我”和祖父在园子里做的事，说说祖父和“我”分别给你留下了怎样的印象。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84167" y="2130991"/>
            <a:ext cx="223224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天真、可爱</a:t>
            </a:r>
          </a:p>
        </p:txBody>
      </p:sp>
      <p:sp>
        <p:nvSpPr>
          <p:cNvPr id="8" name="矩形 7"/>
          <p:cNvSpPr/>
          <p:nvPr/>
        </p:nvSpPr>
        <p:spPr>
          <a:xfrm>
            <a:off x="652486" y="3196254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祖父</a:t>
            </a:r>
            <a:endParaRPr lang="zh-CN" altLang="en-US" sz="3600" b="1" dirty="0">
              <a:solidFill>
                <a:sysClr val="windowText" lastClr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28921" y="3055140"/>
            <a:ext cx="293556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慈爱、宽容、有耐心</a:t>
            </a:r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1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7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269019" y="798957"/>
            <a:ext cx="4158965" cy="1772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    读“阅读链接”，说说这段文字蕴含的思想感情与课文有什么不同。</a:t>
            </a:r>
            <a:endParaRPr kumimoji="1"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2643758"/>
            <a:ext cx="3868270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   原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本依恋、热爱的事物消失了，原本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鲜活 自由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的事物萧条了。</a:t>
            </a:r>
          </a:p>
        </p:txBody>
      </p:sp>
      <p:sp>
        <p:nvSpPr>
          <p:cNvPr id="2" name="矩形 1"/>
          <p:cNvSpPr/>
          <p:nvPr/>
        </p:nvSpPr>
        <p:spPr>
          <a:xfrm>
            <a:off x="3563888" y="12347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阅读链接</a:t>
            </a:r>
            <a:endParaRPr lang="zh-CN" altLang="en-US" sz="16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58" y="843558"/>
            <a:ext cx="4462590" cy="396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7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365606" y="627534"/>
            <a:ext cx="8454866" cy="18118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kumimoji="1"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    再</a:t>
            </a:r>
            <a:r>
              <a:rPr kumimoji="1" lang="zh-CN" altLang="en-US" sz="2800" dirty="0">
                <a:latin typeface="黑体" panose="02010609060101010101" charset="-122"/>
                <a:ea typeface="黑体" panose="02010609060101010101" charset="-122"/>
              </a:rPr>
              <a:t>读</a:t>
            </a:r>
            <a:r>
              <a:rPr kumimoji="1"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课文，思考：</a:t>
            </a:r>
            <a:r>
              <a:rPr kumimoji="1" lang="zh-CN" altLang="en-US" sz="2800" dirty="0">
                <a:latin typeface="黑体" panose="02010609060101010101" charset="-122"/>
                <a:ea typeface="黑体" panose="02010609060101010101" charset="-122"/>
              </a:rPr>
              <a:t>课文</a:t>
            </a:r>
            <a:r>
              <a:rPr kumimoji="1"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描写</a:t>
            </a:r>
            <a:r>
              <a:rPr kumimoji="1" lang="zh-CN" altLang="en-US" sz="2800" dirty="0">
                <a:latin typeface="黑体" panose="02010609060101010101" charset="-122"/>
                <a:ea typeface="黑体" panose="02010609060101010101" charset="-122"/>
              </a:rPr>
              <a:t>的各种景物中蕴含的只是简单的喜悦吗？叙述园子中的各种活动，仅仅是在表达“我”对祖父的依恋和热爱吗</a:t>
            </a:r>
            <a:r>
              <a:rPr kumimoji="1" lang="zh-CN" altLang="en-US" sz="2800" dirty="0" smtClean="0">
                <a:latin typeface="黑体" panose="02010609060101010101" charset="-122"/>
                <a:ea typeface="黑体" panose="02010609060101010101" charset="-122"/>
              </a:rPr>
              <a:t>？说说你的体会！</a:t>
            </a:r>
            <a:endParaRPr kumimoji="1"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814776"/>
            <a:ext cx="8208912" cy="12003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   课文中描写的各种美好的事物，也蕴含着“我”的伤感之意。</a:t>
            </a:r>
            <a:endParaRPr lang="zh-CN" altLang="en-US" sz="36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4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8913" y1="42216" x2="68261" y2="55389"/>
                        <a14:foregroundMark x1="36957" y1="62575" x2="39565" y2="61078"/>
                        <a14:backgroundMark x1="36304" y1="31138" x2="33261" y2="64671"/>
                        <a14:backgroundMark x1="30000" y1="32036" x2="33913" y2="44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15174"/>
            <a:ext cx="5968470" cy="433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525" y="3338757"/>
            <a:ext cx="793154" cy="73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843" r="100000">
                        <a14:foregroundMark x1="48031" y1="81633" x2="48031" y2="81633"/>
                        <a14:foregroundMark x1="46457" y1="77551" x2="48819" y2="84082"/>
                        <a14:foregroundMark x1="64961" y1="93061" x2="70472" y2="86939"/>
                        <a14:backgroundMark x1="59055" y1="85714" x2="59055" y2="85714"/>
                        <a14:backgroundMark x1="61417" y1="84490" x2="24803" y2="91837"/>
                        <a14:backgroundMark x1="78346" y1="80408" x2="88189" y2="8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254">
            <a:off x="1883697" y="1727665"/>
            <a:ext cx="2204723" cy="199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19926" y="4216453"/>
            <a:ext cx="1150353" cy="68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592" y="3707886"/>
            <a:ext cx="1475274" cy="88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8687" y="538806"/>
            <a:ext cx="1977055" cy="467443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242195"/>
            <a:ext cx="1385654" cy="174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60653" y1="74598" x2="60653" y2="7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3582" y="3939902"/>
            <a:ext cx="1312813" cy="78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4338" y="429207"/>
            <a:ext cx="1977055" cy="467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47" y="-308570"/>
            <a:ext cx="3667125" cy="3000375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90618"/>
            <a:ext cx="1168521" cy="1468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3" y="3097852"/>
            <a:ext cx="956926" cy="89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100000" l="97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20" y="3338757"/>
            <a:ext cx="748505" cy="69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79512" y="123478"/>
            <a:ext cx="8784976" cy="4824536"/>
          </a:xfrm>
          <a:prstGeom prst="rect">
            <a:avLst/>
          </a:prstGeom>
          <a:solidFill>
            <a:schemeClr val="accent3">
              <a:lumMod val="60000"/>
              <a:lumOff val="40000"/>
              <a:alpha val="56000"/>
            </a:schemeClr>
          </a:solidFill>
          <a:ln w="371475">
            <a:solidFill>
              <a:schemeClr val="l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28184" y="1820608"/>
            <a:ext cx="2520280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 smtClean="0"/>
              <a:t>对祖父的</a:t>
            </a:r>
            <a:r>
              <a:rPr lang="zh-CN" altLang="en-US" sz="3200" smtClean="0"/>
              <a:t>深切怀念</a:t>
            </a:r>
            <a:endParaRPr lang="en-US" altLang="zh-CN" sz="32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6230468" y="2988267"/>
            <a:ext cx="2517996" cy="107721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 smtClean="0"/>
              <a:t>对</a:t>
            </a:r>
            <a:r>
              <a:rPr lang="zh-CN" altLang="en-US" sz="3200" dirty="0"/>
              <a:t>童年生活</a:t>
            </a:r>
            <a:r>
              <a:rPr lang="zh-CN" altLang="en-US" sz="3200"/>
              <a:t>的</a:t>
            </a:r>
            <a:r>
              <a:rPr lang="zh-CN" altLang="en-US" sz="3200" smtClean="0"/>
              <a:t>向往</a:t>
            </a:r>
            <a:endParaRPr lang="zh-CN" alt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6230468" y="4155926"/>
            <a:ext cx="2517996" cy="58477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 smtClean="0"/>
              <a:t>美好</a:t>
            </a:r>
            <a:r>
              <a:rPr lang="zh-CN" altLang="en-US" sz="3200" smtClean="0"/>
              <a:t>与伤感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254563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7" grpId="0" animBg="1"/>
      <p:bldP spid="2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99592" y="1203598"/>
            <a:ext cx="7364635" cy="22529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课文中有许多优美生动的语言，你都积累了哪些呢？</a:t>
            </a: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试</a:t>
            </a:r>
            <a:r>
              <a:rPr kumimoji="1"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着归类抄写吧！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56477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8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4758163" y="996285"/>
            <a:ext cx="3332172" cy="279960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807780" y="987574"/>
            <a:ext cx="3332172" cy="279960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6"/>
          <p:cNvSpPr txBox="1"/>
          <p:nvPr/>
        </p:nvSpPr>
        <p:spPr>
          <a:xfrm>
            <a:off x="1115616" y="1171138"/>
            <a:ext cx="2880320" cy="2585323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蝴蝶   蜻蜓   蚂蚱   樱桃  锄头 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1520" y="195486"/>
            <a:ext cx="2592166" cy="669925"/>
            <a:chOff x="1220" y="733"/>
            <a:chExt cx="4264" cy="1055"/>
          </a:xfrm>
        </p:grpSpPr>
        <p:sp>
          <p:nvSpPr>
            <p:cNvPr id="17" name="文本框 11"/>
            <p:cNvSpPr txBox="1"/>
            <p:nvPr/>
          </p:nvSpPr>
          <p:spPr>
            <a:xfrm>
              <a:off x="2020" y="770"/>
              <a:ext cx="3464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词语</a:t>
              </a:r>
              <a:r>
                <a:rPr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积累</a:t>
              </a:r>
              <a:endPara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0" y="733"/>
              <a:ext cx="876" cy="105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179512" y="1401779"/>
            <a:ext cx="611560" cy="1077218"/>
          </a:xfrm>
          <a:prstGeom prst="rect">
            <a:avLst/>
          </a:prstGeom>
          <a:solidFill>
            <a:schemeClr val="accent6">
              <a:lumMod val="20000"/>
              <a:lumOff val="80000"/>
              <a:alpha val="10000"/>
            </a:scheme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名词</a:t>
            </a:r>
          </a:p>
        </p:txBody>
      </p:sp>
      <p:sp>
        <p:nvSpPr>
          <p:cNvPr id="7" name="矩形 6"/>
          <p:cNvSpPr/>
          <p:nvPr/>
        </p:nvSpPr>
        <p:spPr>
          <a:xfrm>
            <a:off x="5148064" y="411510"/>
            <a:ext cx="2520280" cy="584775"/>
          </a:xfrm>
          <a:prstGeom prst="rect">
            <a:avLst/>
          </a:prstGeom>
          <a:noFill/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ABB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式形容词</a:t>
            </a:r>
          </a:p>
        </p:txBody>
      </p:sp>
      <p:sp>
        <p:nvSpPr>
          <p:cNvPr id="4" name="矩形 3"/>
          <p:cNvSpPr/>
          <p:nvPr/>
        </p:nvSpPr>
        <p:spPr>
          <a:xfrm>
            <a:off x="4860032" y="1131590"/>
            <a:ext cx="3248004" cy="258532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胖乎乎 圆滚滚 毛嘟嘟 明晃晃 蓝悠悠 </a:t>
            </a:r>
            <a:endParaRPr lang="en-US" altLang="zh-CN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9312" y="3931191"/>
            <a:ext cx="8293208" cy="584775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试着运用这些词语，结合生活来说句子！</a:t>
            </a:r>
            <a:endParaRPr lang="zh-CN" altLang="en-US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534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7" grpId="0" animBg="1"/>
      <p:bldP spid="4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3528" y="202253"/>
            <a:ext cx="2788920" cy="669925"/>
            <a:chOff x="1220" y="733"/>
            <a:chExt cx="4392" cy="1055"/>
          </a:xfrm>
        </p:grpSpPr>
        <p:sp>
          <p:nvSpPr>
            <p:cNvPr id="4" name="文本框 11"/>
            <p:cNvSpPr txBox="1"/>
            <p:nvPr/>
          </p:nvSpPr>
          <p:spPr>
            <a:xfrm>
              <a:off x="2153" y="770"/>
              <a:ext cx="3459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句子积累</a:t>
              </a:r>
              <a:endPara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0" y="733"/>
              <a:ext cx="876" cy="1055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539552" y="1134492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太阳一出来，榆树的叶子就发光了，它们闪烁得和沙滩上的蚌壳一样。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4600" y="2586266"/>
            <a:ext cx="8141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太阳光芒四射，亮得使人睁不开眼睛，亮得蚯蚓不敢钻出地面来，蝙蝠不敢从黑暗的地方飞出来。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307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28" y="201471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16" y="196708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696436" y="19548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717" y="1666972"/>
            <a:ext cx="630942" cy="2089033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祖父的园子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9802" y="1184908"/>
            <a:ext cx="3434273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园子里昆虫和榆树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61136" y="3351368"/>
            <a:ext cx="1374415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园子里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5080" y="1824084"/>
            <a:ext cx="1123384" cy="180813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纪念童年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思念祖父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6765" y="2049004"/>
            <a:ext cx="3022302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“我”在园子里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4989528" y="1471352"/>
            <a:ext cx="642942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06103" y="915566"/>
            <a:ext cx="962443" cy="105413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新鲜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漂亮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2843808" y="3298670"/>
            <a:ext cx="142876" cy="857256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21825" y="1848890"/>
            <a:ext cx="1786386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跟着祖父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21825" y="2420394"/>
            <a:ext cx="1786386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自己游戏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右大括号 29"/>
          <p:cNvSpPr/>
          <p:nvPr/>
        </p:nvSpPr>
        <p:spPr>
          <a:xfrm>
            <a:off x="5973581" y="1984406"/>
            <a:ext cx="285752" cy="928694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7325" y="1904988"/>
            <a:ext cx="962443" cy="105413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自由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快乐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1173104" y="1339095"/>
            <a:ext cx="233154" cy="241509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87824" y="3137054"/>
            <a:ext cx="3022302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太阳大、天空高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59262" y="3708558"/>
            <a:ext cx="2198359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花开、鸟飞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5" name="右大括号 34"/>
          <p:cNvSpPr/>
          <p:nvPr/>
        </p:nvSpPr>
        <p:spPr>
          <a:xfrm>
            <a:off x="5955736" y="3279930"/>
            <a:ext cx="285752" cy="928694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43141" y="3227117"/>
            <a:ext cx="962443" cy="105413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光明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自由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左大括号 21"/>
          <p:cNvSpPr/>
          <p:nvPr/>
        </p:nvSpPr>
        <p:spPr>
          <a:xfrm flipH="1">
            <a:off x="7365792" y="1255292"/>
            <a:ext cx="233154" cy="2726653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15" y="195486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3586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83568" y="1059582"/>
            <a:ext cx="7782024" cy="31947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    课文以儿童的视角描写园子中的景物，用第一人称讲述了</a:t>
            </a:r>
            <a:r>
              <a:rPr kumimoji="1" lang="zh-CN" altLang="en-US" sz="2800" b="1" u="sng" dirty="0" smtClean="0">
                <a:latin typeface="宋体" pitchFamily="2" charset="-122"/>
                <a:ea typeface="宋体" pitchFamily="2" charset="-122"/>
              </a:rPr>
              <a:t>                          </a:t>
            </a: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。平静、自由的园子在“我”眼中是一个乐园。课文的语言别具韵味，将感情蕴含在景与事之中，表达了“我”对祖父深沉的</a:t>
            </a:r>
            <a:r>
              <a:rPr kumimoji="1" lang="zh-CN" altLang="en-US" sz="2800" b="1" u="sng" dirty="0" smtClean="0">
                <a:latin typeface="宋体" pitchFamily="2" charset="-122"/>
                <a:ea typeface="宋体" pitchFamily="2" charset="-122"/>
              </a:rPr>
              <a:t>           </a:t>
            </a: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，对童年园子中生活的</a:t>
            </a:r>
            <a:r>
              <a:rPr kumimoji="1" lang="zh-CN" altLang="en-US" sz="2800" b="1" u="sng" dirty="0" smtClean="0">
                <a:latin typeface="宋体" pitchFamily="2" charset="-122"/>
                <a:ea typeface="宋体" pitchFamily="2" charset="-122"/>
              </a:rPr>
              <a:t>         </a:t>
            </a:r>
            <a:r>
              <a:rPr kumimoji="1"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kumimoji="1"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740203" y="201191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80832" y="1574468"/>
            <a:ext cx="4873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</a:t>
            </a:r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和祖父在园子中的生活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49355" y="3075806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热爱与依恋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70875" y="357986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深深怀念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78" y="20226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385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800356" y="195486"/>
            <a:ext cx="229878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4" name="矩形 3"/>
          <p:cNvSpPr/>
          <p:nvPr/>
        </p:nvSpPr>
        <p:spPr>
          <a:xfrm>
            <a:off x="434950" y="1335415"/>
            <a:ext cx="845753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900" b="1" dirty="0" smtClean="0">
                <a:latin typeface="楷体" pitchFamily="49" charset="-122"/>
                <a:ea typeface="楷体" pitchFamily="49" charset="-122"/>
              </a:rPr>
              <a:t>祖父</a:t>
            </a:r>
            <a:r>
              <a:rPr lang="zh-CN" altLang="en-US" sz="2900" b="1" dirty="0">
                <a:latin typeface="楷体" pitchFamily="49" charset="-122"/>
                <a:ea typeface="楷体" pitchFamily="49" charset="-122"/>
              </a:rPr>
              <a:t>蹲在地上拔草，我就给他戴花。祖父只知道我是在捉弄他的帽子，而不知道我到底是在干什么。我把他的草帽给他插了一圈的花，红通通的二三十朵。我一边插着一边笑，当我听到祖父说：</a:t>
            </a:r>
            <a:br>
              <a:rPr lang="zh-CN" altLang="en-US" sz="2900" b="1" dirty="0">
                <a:latin typeface="楷体" pitchFamily="49" charset="-122"/>
                <a:ea typeface="楷体" pitchFamily="49" charset="-122"/>
              </a:rPr>
            </a:br>
            <a:r>
              <a:rPr lang="zh-CN" altLang="en-US" sz="2900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2900" b="1" dirty="0">
                <a:latin typeface="楷体" pitchFamily="49" charset="-122"/>
                <a:ea typeface="楷体" pitchFamily="49" charset="-122"/>
              </a:rPr>
              <a:t>今年春天雨水大，咱们这棵玫瑰开得这么香。二里路也怕闻得到的</a:t>
            </a:r>
            <a:r>
              <a:rPr lang="zh-CN" altLang="en-US" sz="2900" b="1" dirty="0" smtClean="0">
                <a:latin typeface="楷体" pitchFamily="49" charset="-122"/>
                <a:ea typeface="楷体" pitchFamily="49" charset="-122"/>
              </a:rPr>
              <a:t>。”就</a:t>
            </a:r>
            <a:r>
              <a:rPr lang="zh-CN" altLang="en-US" sz="2900" b="1" dirty="0">
                <a:latin typeface="楷体" pitchFamily="49" charset="-122"/>
                <a:ea typeface="楷体" pitchFamily="49" charset="-122"/>
              </a:rPr>
              <a:t>把我笑得哆嗦起来。我几乎没有支持的能力再插上去</a:t>
            </a:r>
            <a:r>
              <a:rPr lang="zh-CN" altLang="en-US" sz="29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9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31840" y="483252"/>
            <a:ext cx="30278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呼兰河传（节选）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萧红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0752" y="616496"/>
            <a:ext cx="84575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　　等我插完了，祖父还是安然的不晓得。他还照样地拔着垅上的草。我跑得很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远的站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着，我不敢往祖父那边看，一看就想笑。所以我借机进屋去找一点吃的来，还没有等我回到园中，祖父也进屋来了。</a:t>
            </a:r>
            <a:br>
              <a:rPr lang="zh-CN" altLang="en-US" sz="2800" b="1" dirty="0">
                <a:latin typeface="楷体" pitchFamily="49" charset="-122"/>
                <a:ea typeface="楷体" pitchFamily="49" charset="-122"/>
              </a:rPr>
            </a:b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　　那满头红通通的花朵，一进来祖母就看见了。她看见什么也没说，就大笑了起来。</a:t>
            </a:r>
            <a:br>
              <a:rPr lang="zh-CN" altLang="en-US" sz="2800" b="1" dirty="0">
                <a:latin typeface="楷体" pitchFamily="49" charset="-122"/>
                <a:ea typeface="楷体" pitchFamily="49" charset="-122"/>
              </a:rPr>
            </a:b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　　父亲母亲也笑了起来，而以我笑得最厉害，我在炕上打着滚笑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895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544488"/>
            <a:ext cx="90364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　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祖父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把帽子摘下来一看，原来那玫瑰的香并不是因为今年春天雨水大的缘故，而是那花就顶在他的头上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　　他把帽子放下，他笑了十多分钟还停不住，过一会儿一想起来，又笑了。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　　祖父刚有点忘记了，我就在旁边提醒说：</a:t>
            </a:r>
            <a:br>
              <a:rPr lang="zh-CN" altLang="en-US" sz="28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　　“爷爷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今年春天雨水大呀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……” </a:t>
            </a:r>
          </a:p>
          <a:p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一提起，祖父的笑就来了。于是我也在炕上打起滚来。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6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225" y="1801355"/>
            <a:ext cx="7764957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课文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中的“我”回忆了</a:t>
            </a:r>
            <a:r>
              <a:rPr lang="en-US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______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________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________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等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几件童年趣事，童年的“我”在园子里的心情可以</a:t>
            </a:r>
            <a:r>
              <a:rPr lang="zh-CN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用四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字词语来形容：</a:t>
            </a:r>
            <a:r>
              <a:rPr lang="en-US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_________</a:t>
            </a:r>
            <a:r>
              <a:rPr lang="zh-CN" altLang="zh-CN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、</a:t>
            </a: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________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dirty="0"/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238572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8097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80528" y="987574"/>
            <a:ext cx="8700710" cy="64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    一、</a:t>
            </a:r>
            <a:r>
              <a:rPr lang="zh-CN" altLang="zh-CN" sz="3200" dirty="0" smtClean="0">
                <a:latin typeface="黑体" pitchFamily="49" charset="-122"/>
                <a:ea typeface="黑体" pitchFamily="49" charset="-122"/>
              </a:rPr>
              <a:t>根据</a:t>
            </a:r>
            <a:r>
              <a:rPr lang="zh-CN" altLang="zh-CN" sz="3200" dirty="0">
                <a:latin typeface="黑体" pitchFamily="49" charset="-122"/>
                <a:ea typeface="黑体" pitchFamily="49" charset="-122"/>
              </a:rPr>
              <a:t>课文内容填空</a:t>
            </a:r>
            <a:r>
              <a:rPr lang="zh-CN" altLang="zh-CN" sz="3200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2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0159" y="183250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铲地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47974" y="1808333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追蜻蜓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7334" y="2381604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摘黄瓜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31346" y="293179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开心</a:t>
            </a:r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快乐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5576" y="3488690"/>
            <a:ext cx="1808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轻松愉快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96615" y="195486"/>
            <a:ext cx="200342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329327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534122"/>
            <a:ext cx="7992888" cy="408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二、选词填空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，体会叠词的韵律美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。 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050" dirty="0" smtClean="0">
                <a:latin typeface="黑体" pitchFamily="49" charset="-122"/>
                <a:ea typeface="黑体" pitchFamily="49" charset="-122"/>
              </a:rPr>
              <a:t>   </a:t>
            </a:r>
            <a:endParaRPr lang="en-US" altLang="zh-CN" sz="105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en-US" sz="31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明晃晃  胖乎乎  圆滚滚  蓝</a:t>
            </a:r>
            <a:r>
              <a:rPr lang="zh-CN" altLang="en-US" sz="31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悠悠</a:t>
            </a:r>
          </a:p>
          <a:p>
            <a:pPr algn="just">
              <a:lnSpc>
                <a:spcPct val="125000"/>
              </a:lnSpc>
            </a:pP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天空（      ）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的，又高又远，花园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里边（      ）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的，红的红，绿的绿，新鲜漂亮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。蜜蜂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嗡嗡地飞着，满身绒毛，落到一朵花上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，（      ），（      ），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就像一个小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毛球似的不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动了。</a:t>
            </a:r>
          </a:p>
        </p:txBody>
      </p:sp>
      <p:sp>
        <p:nvSpPr>
          <p:cNvPr id="4" name="矩形 3"/>
          <p:cNvSpPr/>
          <p:nvPr/>
        </p:nvSpPr>
        <p:spPr>
          <a:xfrm>
            <a:off x="988152" y="2211710"/>
            <a:ext cx="16273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明晃晃 </a:t>
            </a:r>
            <a:endParaRPr lang="zh-CN" altLang="en-US" sz="3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8152" y="329365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胖乎乎</a:t>
            </a:r>
            <a:endParaRPr lang="zh-CN" altLang="en-US" sz="3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03848" y="329183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圆滚滚</a:t>
            </a:r>
            <a:endParaRPr lang="zh-CN" altLang="en-US" sz="31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55776" y="169894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1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蓝悠悠</a:t>
            </a:r>
            <a:endParaRPr lang="zh-CN" altLang="en-US" sz="31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181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2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097764" y="509940"/>
              <a:ext cx="11144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  <a:ea typeface="黑体" panose="02010609060101010101" pitchFamily="49" charset="-122"/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2566</Words>
  <Application>Microsoft Office PowerPoint</Application>
  <PresentationFormat>全屏显示(16:9)</PresentationFormat>
  <Paragraphs>300</Paragraphs>
  <Slides>55</Slides>
  <Notes>8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1" baseType="lpstr">
      <vt:lpstr>Arial</vt:lpstr>
      <vt:lpstr>宋体</vt:lpstr>
      <vt:lpstr>黑体</vt:lpstr>
      <vt:lpstr>Wingdings</vt:lpstr>
      <vt:lpstr>Calibri</vt:lpstr>
      <vt:lpstr>等线</vt:lpstr>
      <vt:lpstr>Kaiti SC</vt:lpstr>
      <vt:lpstr>幼圆</vt:lpstr>
      <vt:lpstr>仿宋</vt:lpstr>
      <vt:lpstr>微软雅黑</vt:lpstr>
      <vt:lpstr>楷体</vt:lpstr>
      <vt:lpstr>华文楷体</vt:lpstr>
      <vt:lpstr>Xingkai SC</vt:lpstr>
      <vt:lpstr>汉语拼音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122</cp:revision>
  <dcterms:created xsi:type="dcterms:W3CDTF">2017-03-17T02:28:00Z</dcterms:created>
  <dcterms:modified xsi:type="dcterms:W3CDTF">2024-12-12T08:56:50Z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