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051" r:id="rId2"/>
    <p:sldId id="1954" r:id="rId3"/>
    <p:sldId id="2065" r:id="rId4"/>
    <p:sldId id="2066" r:id="rId5"/>
    <p:sldId id="2067" r:id="rId6"/>
    <p:sldId id="2068" r:id="rId7"/>
    <p:sldId id="2075" r:id="rId8"/>
    <p:sldId id="2069" r:id="rId9"/>
    <p:sldId id="2071" r:id="rId10"/>
    <p:sldId id="2073" r:id="rId11"/>
    <p:sldId id="2077" r:id="rId12"/>
    <p:sldId id="2061" r:id="rId13"/>
  </p:sldIdLst>
  <p:sldSz cx="9144000" cy="5143500" type="screen16x9"/>
  <p:notesSz cx="6858000" cy="9144000"/>
  <p:embeddedFontLst>
    <p:embeddedFont>
      <p:font typeface="Calibri" pitchFamily="34" charset="0"/>
      <p:regular r:id="rId16"/>
      <p:bold r:id="rId17"/>
      <p:italic r:id="rId18"/>
      <p:boldItalic r:id="rId19"/>
    </p:embeddedFont>
    <p:embeddedFont>
      <p:font typeface="黑体" pitchFamily="49" charset="-122"/>
      <p:regular r:id="rId20"/>
    </p:embeddedFont>
    <p:embeddedFont>
      <p:font typeface="楷体" pitchFamily="49" charset="-122"/>
      <p:regular r:id="rId21"/>
    </p:embeddedFont>
  </p:embeddedFontLst>
  <p:custDataLst>
    <p:tags r:id="rId22"/>
  </p:custDataLst>
  <p:defaultTextStyle>
    <a:defPPr>
      <a:defRPr lang="zh-CN"/>
    </a:defPPr>
    <a:lvl1pPr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42900" indent="1143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685800" indent="2286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028700" indent="3429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371600" indent="4572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62" userDrawn="1">
          <p15:clr>
            <a:srgbClr val="A4A3A4"/>
          </p15:clr>
        </p15:guide>
        <p15:guide id="2" pos="553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0000FF"/>
    <a:srgbClr val="0066FF"/>
    <a:srgbClr val="A38302"/>
    <a:srgbClr val="FEFCDE"/>
    <a:srgbClr val="00B05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45" autoAdjust="0"/>
    <p:restoredTop sz="93824" autoAdjust="0"/>
  </p:normalViewPr>
  <p:slideViewPr>
    <p:cSldViewPr showGuides="1">
      <p:cViewPr varScale="1">
        <p:scale>
          <a:sx n="114" d="100"/>
          <a:sy n="114" d="100"/>
        </p:scale>
        <p:origin x="-678" y="-108"/>
      </p:cViewPr>
      <p:guideLst>
        <p:guide orient="horz" pos="3162"/>
        <p:guide pos="5532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66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2A6BDB-3A18-4CF3-BF58-21EBC8E6DA6E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72DE11B-9FA5-4892-8862-267B7CE1E6D4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56873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F968F2-4CF9-4D57-BC13-C820F5B900A8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F70D218-9244-47DF-A514-9EEE5E411F9F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62571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初读突破字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初读突破字词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再读体会感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再读体会感悟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查阅资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419622"/>
            <a:ext cx="615553" cy="16561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查阅资料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22春下册项目\图片\母版\美编画母版（通用）\14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52"/>
            <a:ext cx="9146150" cy="514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478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165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895" indent="-213995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1662" y="124639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语文 五年级 </a:t>
            </a: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下册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830643" y="2355726"/>
            <a:ext cx="3615483" cy="3035840"/>
            <a:chOff x="2665081" y="2308885"/>
            <a:chExt cx="3615483" cy="3035840"/>
          </a:xfrm>
        </p:grpSpPr>
        <p:pic>
          <p:nvPicPr>
            <p:cNvPr id="15" name="Picture 2" descr="E:\腾讯\文件\630984739\FileRecv\包图网_18140106木质指示牌设计素材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1" t="51703" r="67778" b="10133"/>
            <a:stretch>
              <a:fillRect/>
            </a:stretch>
          </p:blipFill>
          <p:spPr bwMode="auto">
            <a:xfrm>
              <a:off x="2665081" y="2308885"/>
              <a:ext cx="3615483" cy="30358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矩形 15"/>
            <p:cNvSpPr/>
            <p:nvPr/>
          </p:nvSpPr>
          <p:spPr>
            <a:xfrm>
              <a:off x="3452352" y="2990056"/>
              <a:ext cx="2040943" cy="83099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800" b="1" dirty="0">
                  <a:solidFill>
                    <a:srgbClr val="D9F1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预习卡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547664" y="1279153"/>
            <a:ext cx="5832648" cy="1076573"/>
            <a:chOff x="2339752" y="1347614"/>
            <a:chExt cx="5832648" cy="1076573"/>
          </a:xfrm>
        </p:grpSpPr>
        <p:sp>
          <p:nvSpPr>
            <p:cNvPr id="6" name="标题 1"/>
            <p:cNvSpPr txBox="1"/>
            <p:nvPr/>
          </p:nvSpPr>
          <p:spPr>
            <a:xfrm>
              <a:off x="3313956" y="1347614"/>
              <a:ext cx="4858444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/>
            <a:p>
              <a:pPr algn="dist">
                <a:buFont typeface="Arial" panose="020B0604020202020204" pitchFamily="34" charset="0"/>
                <a:buNone/>
              </a:pPr>
              <a:r>
                <a:rPr lang="zh-CN" altLang="en-US" sz="7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月是故乡明</a:t>
              </a: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2339752" y="1578121"/>
              <a:ext cx="830188" cy="841449"/>
              <a:chOff x="3021732" y="2234357"/>
              <a:chExt cx="830188" cy="841449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21732" y="2239328"/>
                <a:ext cx="830188" cy="836478"/>
              </a:xfrm>
              <a:prstGeom prst="rect">
                <a:avLst/>
              </a:prstGeom>
            </p:spPr>
          </p:pic>
          <p:sp>
            <p:nvSpPr>
              <p:cNvPr id="10" name="文本框 6"/>
              <p:cNvSpPr txBox="1"/>
              <p:nvPr/>
            </p:nvSpPr>
            <p:spPr>
              <a:xfrm>
                <a:off x="3203848" y="2234357"/>
                <a:ext cx="464820" cy="7683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en-US" altLang="zh-CN" sz="4400" b="1" dirty="0">
                    <a:solidFill>
                      <a:srgbClr val="009BFF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3</a:t>
                </a:r>
                <a:endParaRPr kumimoji="1" lang="zh-CN" altLang="en-US" sz="4800" b="1" dirty="0">
                  <a:solidFill>
                    <a:srgbClr val="009B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9" name="yt_shape_10069"/>
          <p:cNvSpPr txBox="1"/>
          <p:nvPr/>
        </p:nvSpPr>
        <p:spPr>
          <a:xfrm>
            <a:off x="1295998" y="867562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扫码听朗读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第一遍画出不认识的生字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第二遍标出下列词语。</a:t>
            </a:r>
          </a:p>
        </p:txBody>
      </p:sp>
      <p:pic>
        <p:nvPicPr>
          <p:cNvPr id="10070" name="yt_image_1007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2283718"/>
            <a:ext cx="1079280" cy="107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72" name="yt_shape_10072"/>
          <p:cNvSpPr txBox="1"/>
          <p:nvPr/>
        </p:nvSpPr>
        <p:spPr>
          <a:xfrm>
            <a:off x="7325540" y="3306525"/>
            <a:ext cx="900888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ctr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第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课</a:t>
            </a:r>
          </a:p>
        </p:txBody>
      </p:sp>
      <p:sp>
        <p:nvSpPr>
          <p:cNvPr id="2" name="yt_shape_10073"/>
          <p:cNvSpPr txBox="1"/>
          <p:nvPr/>
        </p:nvSpPr>
        <p:spPr>
          <a:xfrm>
            <a:off x="1295999" y="2146843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烟波浩渺　篝火　萌动　晶莹澄澈　</a:t>
            </a:r>
            <a:endParaRPr lang="en-US" altLang="zh-CN" sz="2800" b="1" i="0" u="none" dirty="0">
              <a:solidFill>
                <a:srgbClr val="000000"/>
              </a:solidFill>
              <a:effectLst/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旖旎　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无边无垠　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碧波万顷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4" name="yt_shape_10074"/>
          <p:cNvSpPr txBox="1"/>
          <p:nvPr/>
        </p:nvSpPr>
        <p:spPr>
          <a:xfrm>
            <a:off x="1403648" y="588296"/>
            <a:ext cx="3515386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给下面的字词注音。</a:t>
            </a:r>
          </a:p>
        </p:txBody>
      </p:sp>
      <p:sp>
        <p:nvSpPr>
          <p:cNvPr id="10075" name="yt_shape_10075"/>
          <p:cNvSpPr txBox="1"/>
          <p:nvPr/>
        </p:nvSpPr>
        <p:spPr>
          <a:xfrm>
            <a:off x="1403648" y="1203598"/>
            <a:ext cx="7082388" cy="57252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4211955" algn="l"/>
              </a:tabLst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澈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chè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en-US" altLang="zh-CN" sz="2800" b="0" i="0" u="none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旖旎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yǐ nǐ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10076" name="yt_shape_10076"/>
          <p:cNvSpPr txBox="1"/>
          <p:nvPr/>
        </p:nvSpPr>
        <p:spPr>
          <a:xfrm>
            <a:off x="1403648" y="1826915"/>
            <a:ext cx="6211957" cy="57252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4211955" algn="l"/>
              </a:tabLst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瑞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ruì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en-US" altLang="zh-CN" sz="2800" b="0" i="0" u="none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峨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é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10077" name="yt_shape_10077"/>
          <p:cNvSpPr txBox="1"/>
          <p:nvPr/>
        </p:nvSpPr>
        <p:spPr>
          <a:xfrm>
            <a:off x="1403648" y="2450232"/>
            <a:ext cx="6631944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421195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zhuì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渺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 smtClean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miǎo</a:t>
            </a:r>
            <a:r>
              <a:rPr lang="en-US" altLang="zh-CN" sz="2800" dirty="0">
                <a:solidFill>
                  <a:srgbClr val="293462"/>
                </a:solidFill>
                <a:latin typeface="BZ" pitchFamily="12"/>
                <a:cs typeface="宋体" panose="02010600030101010101" pitchFamily="2" charset="-122"/>
              </a:rPr>
              <a:t>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078" name="yt_shape_10078"/>
          <p:cNvSpPr txBox="1"/>
          <p:nvPr/>
        </p:nvSpPr>
        <p:spPr>
          <a:xfrm>
            <a:off x="1403648" y="3073549"/>
            <a:ext cx="6532558" cy="57252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4211955" algn="l"/>
              </a:tabLst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徘徊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pái huái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en-US" altLang="zh-CN" sz="2800" b="0" i="0" u="none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yín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10079" name="yt_shape_10079"/>
          <p:cNvSpPr txBox="1"/>
          <p:nvPr/>
        </p:nvSpPr>
        <p:spPr>
          <a:xfrm>
            <a:off x="1403648" y="3696866"/>
            <a:ext cx="6532558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421195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顷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qǐng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 smtClean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méng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83612" y="1156792"/>
            <a:ext cx="6928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chè</a:t>
            </a:r>
            <a:endParaRPr lang="zh-CN" altLang="en-US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76256" y="1156792"/>
            <a:ext cx="842074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yǐ</a:t>
            </a:r>
            <a:r>
              <a:rPr kumimoji="0" lang="en-US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kumimoji="0" lang="en-US" altLang="zh-CN" sz="2800" b="1" i="0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nǐ</a:t>
            </a:r>
            <a:endParaRPr lang="zh-CN" altLang="en-US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83612" y="1780109"/>
            <a:ext cx="634111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ruì</a:t>
            </a:r>
            <a:endParaRPr lang="zh-CN" altLang="en-US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595567" y="1780109"/>
            <a:ext cx="3372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é</a:t>
            </a:r>
            <a:endParaRPr lang="zh-CN" altLang="en-US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383612" y="2403426"/>
            <a:ext cx="8325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zhuì</a:t>
            </a:r>
            <a:endParaRPr lang="zh-CN" altLang="en-US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595567" y="2403426"/>
            <a:ext cx="930974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miǎo</a:t>
            </a:r>
            <a:endParaRPr lang="zh-CN" altLang="en-US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627784" y="3026743"/>
            <a:ext cx="14167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pái</a:t>
            </a:r>
            <a:r>
              <a:rPr kumimoji="0" lang="en-US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kumimoji="0" lang="en-US" altLang="zh-CN" sz="2800" b="1" i="0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huái</a:t>
            </a:r>
            <a:endParaRPr lang="zh-CN" altLang="en-US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595567" y="3026743"/>
            <a:ext cx="6547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yín</a:t>
            </a:r>
            <a:endParaRPr lang="zh-CN" altLang="en-US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383612" y="3650060"/>
            <a:ext cx="853186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qǐnɡ</a:t>
            </a:r>
            <a:endParaRPr lang="zh-CN" altLang="en-US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516216" y="3650060"/>
            <a:ext cx="1010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mén</a:t>
            </a:r>
            <a:r>
              <a:rPr lang="en-US" altLang="zh-CN" sz="2800" b="1" dirty="0">
                <a:solidFill>
                  <a:srgbClr val="FF0000"/>
                </a:solidFill>
                <a:latin typeface="+mn-ea"/>
                <a:cs typeface="宋体" panose="02010600030101010101" pitchFamily="2" charset="-122"/>
              </a:rPr>
              <a:t>ɡ</a:t>
            </a:r>
            <a:endParaRPr lang="zh-CN" altLang="en-US" dirty="0">
              <a:solidFill>
                <a:srgbClr val="FF0000"/>
              </a:solidFill>
              <a:latin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  <p:bldP spid="6" grpId="0" build="allAtOnce"/>
      <p:bldP spid="7" grpId="0" build="allAtOnce"/>
      <p:bldP spid="8" grpId="0" build="allAtOnce"/>
      <p:bldP spid="9" grpId="0" build="allAtOnce"/>
      <p:bldP spid="10" grpId="0" build="allAtOnce"/>
      <p:bldP spid="11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0" name="yt_shape_10080"/>
          <p:cNvSpPr txBox="1"/>
          <p:nvPr/>
        </p:nvSpPr>
        <p:spPr>
          <a:xfrm>
            <a:off x="1331640" y="1347614"/>
            <a:ext cx="6597960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用“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”画出加点的多音字的正确读音。</a:t>
            </a:r>
          </a:p>
        </p:txBody>
      </p:sp>
      <p:sp>
        <p:nvSpPr>
          <p:cNvPr id="10081" name="yt_shape_10081"/>
          <p:cNvSpPr txBox="1"/>
          <p:nvPr/>
        </p:nvSpPr>
        <p:spPr>
          <a:xfrm>
            <a:off x="1331640" y="1962916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燕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山（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yān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yàn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　　　</a:t>
            </a:r>
            <a:endParaRPr lang="en-US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小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燕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子（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yān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yàn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27784" y="1916110"/>
            <a:ext cx="375349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24643" y="2643758"/>
            <a:ext cx="3753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2" name="yt_shape_10082"/>
          <p:cNvSpPr txBox="1"/>
          <p:nvPr/>
        </p:nvSpPr>
        <p:spPr>
          <a:xfrm>
            <a:off x="1296000" y="935999"/>
            <a:ext cx="207268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理解词语。</a:t>
            </a:r>
          </a:p>
        </p:txBody>
      </p:sp>
      <p:pic>
        <p:nvPicPr>
          <p:cNvPr id="10083" name="yt_image_1008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1353117"/>
            <a:ext cx="2987280" cy="126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85" name="yt_shape_10085"/>
          <p:cNvSpPr txBox="1"/>
          <p:nvPr/>
        </p:nvSpPr>
        <p:spPr>
          <a:xfrm>
            <a:off x="1231400" y="1464312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烟波浩渺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15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spc="150" dirty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形容烟雾笼罩</a:t>
            </a:r>
            <a:endParaRPr lang="en-US" altLang="zh-CN" sz="2800" b="1" i="0" u="sng" spc="150" dirty="0">
              <a:solidFill>
                <a:srgbClr val="FF0000">
                  <a:alpha val="0"/>
                </a:srgbClr>
              </a:solidFill>
              <a:effectLst/>
              <a:uFill>
                <a:solidFill>
                  <a:srgbClr val="4C4C4C"/>
                </a:solidFill>
              </a:uFill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的江湖水面广阔无边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15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059832" y="1354142"/>
            <a:ext cx="5071173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形容烟雾笼罩的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32809" y="1991092"/>
            <a:ext cx="3221995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zh-CN" sz="2800" b="1" spc="150" dirty="0">
                <a:solidFill>
                  <a:srgbClr val="FF0000"/>
                </a:solidFill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江湖水面广阔无边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yt_shape_10086"/>
          <p:cNvSpPr txBox="1"/>
          <p:nvPr/>
        </p:nvSpPr>
        <p:spPr>
          <a:xfrm>
            <a:off x="1239685" y="2739109"/>
            <a:ext cx="7812504" cy="5645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顶天立地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15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spc="150" dirty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形容形象高大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气概雄伟豪迈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215332" y="2675156"/>
            <a:ext cx="6078732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形容形象高大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气概雄伟豪迈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5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7" name="yt_shape_10087"/>
          <p:cNvSpPr txBox="1"/>
          <p:nvPr/>
        </p:nvSpPr>
        <p:spPr>
          <a:xfrm>
            <a:off x="1155248" y="1417918"/>
            <a:ext cx="7380456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恍然大悟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15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spc="150" dirty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指一下</a:t>
            </a:r>
            <a:r>
              <a:rPr lang="en-US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子完全明白或觉</a:t>
            </a:r>
            <a:r>
              <a:rPr lang="en-US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悟</a:t>
            </a:r>
            <a:r>
              <a:rPr lang="en-US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      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10088" name="yt_shape_10088"/>
          <p:cNvSpPr txBox="1"/>
          <p:nvPr/>
        </p:nvSpPr>
        <p:spPr>
          <a:xfrm>
            <a:off x="1150734" y="2643956"/>
            <a:ext cx="6852838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良辰美景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美好的时光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美丽的景色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203848" y="2571750"/>
            <a:ext cx="4466336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美好的时光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美丽的景色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43480" y="1322743"/>
            <a:ext cx="4466336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2800" b="1" dirty="0">
                <a:solidFill>
                  <a:srgbClr val="FF0000"/>
                </a:solidFill>
              </a:rPr>
              <a:t>指一下子完全明白或者觉悟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155000" y="2086465"/>
            <a:ext cx="1545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过来了</a:t>
            </a:r>
            <a:endParaRPr lang="zh-CN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 build="allAtOnce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2" name="yt_shape_10092"/>
          <p:cNvSpPr txBox="1"/>
          <p:nvPr/>
        </p:nvSpPr>
        <p:spPr>
          <a:xfrm>
            <a:off x="1331640" y="627534"/>
            <a:ext cx="7307999" cy="9846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2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5.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在文中用“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000000"/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”画出表达“我”对童年趣事的怀念的句子。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 </a:t>
            </a:r>
          </a:p>
        </p:txBody>
      </p:sp>
      <p:sp>
        <p:nvSpPr>
          <p:cNvPr id="2" name="yt_shape_10093"/>
          <p:cNvSpPr txBox="1"/>
          <p:nvPr/>
        </p:nvSpPr>
        <p:spPr>
          <a:xfrm>
            <a:off x="1331640" y="1606185"/>
            <a:ext cx="7307999" cy="25166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 eaLnBrk="1" latinLnBrk="0" hangingPunct="0">
              <a:lnSpc>
                <a:spcPct val="120000"/>
              </a:lnSpc>
            </a:pPr>
            <a:r>
              <a:rPr lang="zh-CN" altLang="zh-CN" sz="100" b="1" i="0" spc="-100" dirty="0">
                <a:solidFill>
                  <a:srgbClr val="FF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我躺在坑边场院的地上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数天上的星星。有时候在古柳下面点起篝火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然后上树一摇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成群的知了飞落下来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比白天用嚼烂的麦粒去粘要容易得多。我天天晚上乐此不疲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天天盼望黄昏早早来临。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</a:p>
        </p:txBody>
      </p:sp>
      <p:sp>
        <p:nvSpPr>
          <p:cNvPr id="3" name="yt_shape_10093"/>
          <p:cNvSpPr txBox="1"/>
          <p:nvPr/>
        </p:nvSpPr>
        <p:spPr>
          <a:xfrm>
            <a:off x="1331640" y="1606185"/>
            <a:ext cx="7307999" cy="25166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 eaLnBrk="1" latinLnBrk="0" hangingPunct="0">
              <a:lnSpc>
                <a:spcPct val="120000"/>
              </a:lnSpc>
            </a:pP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dirty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dirty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我躺在坑边场院的地上</a:t>
            </a:r>
            <a:r>
              <a:rPr lang="zh-CN" altLang="zh-CN" sz="2800" b="1" i="0" dirty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dirty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数天上的星星。有时候在古柳下面点起篝火</a:t>
            </a:r>
            <a:r>
              <a:rPr lang="zh-CN" altLang="zh-CN" sz="2800" b="1" i="0" dirty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dirty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然后上树一摇</a:t>
            </a:r>
            <a:r>
              <a:rPr lang="zh-CN" altLang="zh-CN" sz="2800" b="1" i="0" dirty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dirty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成群的知了飞落下来</a:t>
            </a:r>
            <a:r>
              <a:rPr lang="zh-CN" altLang="zh-CN" sz="2800" b="1" i="0" dirty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dirty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比白天用嚼烂的麦粒去粘要容易得多。我天天晚上乐此不疲</a:t>
            </a:r>
            <a:r>
              <a:rPr lang="zh-CN" altLang="zh-CN" sz="2800" b="1" i="0" dirty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dirty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天天盼望黄昏早早来临。</a:t>
            </a:r>
            <a:r>
              <a:rPr lang="zh-CN" altLang="zh-CN" sz="2800" b="1" i="0" dirty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4" name="yt_shape_10094"/>
          <p:cNvSpPr txBox="1"/>
          <p:nvPr/>
        </p:nvSpPr>
        <p:spPr>
          <a:xfrm>
            <a:off x="1296001" y="935999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6.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当作者年事已高时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他看到窗外月色下的良辰美景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想到的是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graphicFrame>
        <p:nvGraphicFramePr>
          <p:cNvPr id="10095" name="yt_table_10095" title="H_88.04"/>
          <p:cNvGraphicFramePr>
            <a:graphicFrameLocks noGrp="1"/>
          </p:cNvGraphicFramePr>
          <p:nvPr/>
        </p:nvGraphicFramePr>
        <p:xfrm>
          <a:off x="1296001" y="2181939"/>
          <a:ext cx="6156319" cy="1280160"/>
        </p:xfrm>
        <a:graphic>
          <a:graphicData uri="http://schemas.openxmlformats.org/drawingml/2006/table">
            <a:tbl>
              <a:tblPr/>
              <a:tblGrid>
                <a:gridCol w="3165634"/>
                <a:gridCol w="2990685"/>
              </a:tblGrid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A.</a:t>
                      </a:r>
                      <a:r>
                        <a:rPr lang="zh-CN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故乡的月亮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童年的趣事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C.</a:t>
                      </a:r>
                      <a:r>
                        <a:rPr lang="zh-CN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亲人和朋友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未完成的工作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4776278" y="1529273"/>
            <a:ext cx="437261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0" name="yt_shape_10100"/>
          <p:cNvSpPr txBox="1"/>
          <p:nvPr/>
        </p:nvSpPr>
        <p:spPr>
          <a:xfrm>
            <a:off x="1187624" y="555724"/>
            <a:ext cx="7307999" cy="37961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 eaLnBrk="1" latinLnBrk="0" hangingPunct="0">
              <a:lnSpc>
                <a:spcPct val="15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7.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季羡林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中国语言学家、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翻译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家、学者。字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希逋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、齐奘。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1934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年毕业于清华大学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1941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年获德国格丁根大学哲学博士学位。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1946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年回国后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任北京大学东方语言学系教授、系主任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副校长。有《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季羡林文集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》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24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卷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行世。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080395" y="483518"/>
            <a:ext cx="1342326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翻译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73036" y="1123598"/>
            <a:ext cx="1275651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希逋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852303" y="3043838"/>
            <a:ext cx="2368042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季羡林文集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1" name="yt_shape_10101"/>
          <p:cNvSpPr txBox="1"/>
          <p:nvPr/>
        </p:nvSpPr>
        <p:spPr>
          <a:xfrm>
            <a:off x="1187624" y="2007236"/>
            <a:ext cx="692497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我的疑问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en-US" altLang="zh-CN" sz="2800" b="1" i="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		                                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3"/>
          <p:cNvSpPr txBox="1"/>
          <p:nvPr/>
        </p:nvSpPr>
        <p:spPr>
          <a:xfrm>
            <a:off x="1043608" y="1563638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时代天华祝你学习进步！</a:t>
            </a:r>
            <a:endParaRPr kumimoji="1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0b8033d3-68e2-438b-a7f3-d9d18506ef78"/>
  <p:tag name="COMMONDATA" val="eyJoZGlkIjoiZTM5NjVjNGFlOTRkOGY4YmYwZjdlOTY3YjUyNmU5NmEifQ=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3">
            <a:lumMod val="40000"/>
            <a:lumOff val="60000"/>
          </a:schemeClr>
        </a:solidFill>
        <a:ln w="12700">
          <a:solidFill>
            <a:schemeClr val="tx2">
              <a:lumMod val="40000"/>
              <a:lumOff val="60000"/>
            </a:schemeClr>
          </a:solidFill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223</Words>
  <Application>Microsoft Office PowerPoint</Application>
  <PresentationFormat>全屏显示(16:9)</PresentationFormat>
  <Paragraphs>56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Arial</vt:lpstr>
      <vt:lpstr>宋体</vt:lpstr>
      <vt:lpstr>Calibri</vt:lpstr>
      <vt:lpstr>BZ</vt:lpstr>
      <vt:lpstr>黑体</vt:lpstr>
      <vt:lpstr>楷体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</dc:title>
  <dc:creator/>
  <cp:lastModifiedBy/>
  <cp:revision>349</cp:revision>
  <dcterms:created xsi:type="dcterms:W3CDTF">2017-03-17T02:28:00Z</dcterms:created>
  <dcterms:modified xsi:type="dcterms:W3CDTF">2023-12-19T09:47:36Z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2052-11.1.0.12980</vt:lpwstr>
  </property>
  <property fmtid="{D5CDD505-2E9C-101B-9397-08002B2CF9AE}" pid="3" name="ICV">
    <vt:lpwstr>7B9CC9CAE7D04894B0BD192186B00A9E</vt:lpwstr>
  </property>
</Properties>
</file>