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7"/>
  </p:notesMasterIdLst>
  <p:handoutMasterIdLst>
    <p:handoutMasterId r:id="rId48"/>
  </p:handoutMasterIdLst>
  <p:sldIdLst>
    <p:sldId id="1095" r:id="rId2"/>
    <p:sldId id="523" r:id="rId3"/>
    <p:sldId id="1042" r:id="rId4"/>
    <p:sldId id="978" r:id="rId5"/>
    <p:sldId id="1070" r:id="rId6"/>
    <p:sldId id="632" r:id="rId7"/>
    <p:sldId id="1040" r:id="rId8"/>
    <p:sldId id="1078" r:id="rId9"/>
    <p:sldId id="1024" r:id="rId10"/>
    <p:sldId id="1085" r:id="rId11"/>
    <p:sldId id="1084" r:id="rId12"/>
    <p:sldId id="1096" r:id="rId13"/>
    <p:sldId id="1097" r:id="rId14"/>
    <p:sldId id="1088" r:id="rId15"/>
    <p:sldId id="1098" r:id="rId16"/>
    <p:sldId id="1099" r:id="rId17"/>
    <p:sldId id="1072" r:id="rId18"/>
    <p:sldId id="1089" r:id="rId19"/>
    <p:sldId id="980" r:id="rId20"/>
    <p:sldId id="1100" r:id="rId21"/>
    <p:sldId id="1101" r:id="rId22"/>
    <p:sldId id="1082" r:id="rId23"/>
    <p:sldId id="1102" r:id="rId24"/>
    <p:sldId id="1083" r:id="rId25"/>
    <p:sldId id="1073" r:id="rId26"/>
    <p:sldId id="1076" r:id="rId27"/>
    <p:sldId id="1075" r:id="rId28"/>
    <p:sldId id="983" r:id="rId29"/>
    <p:sldId id="1074" r:id="rId30"/>
    <p:sldId id="1071" r:id="rId31"/>
    <p:sldId id="1103" r:id="rId32"/>
    <p:sldId id="1063" r:id="rId33"/>
    <p:sldId id="1104" r:id="rId34"/>
    <p:sldId id="1047" r:id="rId35"/>
    <p:sldId id="1105" r:id="rId36"/>
    <p:sldId id="1106" r:id="rId37"/>
    <p:sldId id="1080" r:id="rId38"/>
    <p:sldId id="1069" r:id="rId39"/>
    <p:sldId id="1094" r:id="rId40"/>
    <p:sldId id="936" r:id="rId41"/>
    <p:sldId id="937" r:id="rId42"/>
    <p:sldId id="1054" r:id="rId43"/>
    <p:sldId id="1055" r:id="rId44"/>
    <p:sldId id="1056" r:id="rId45"/>
    <p:sldId id="1007" r:id="rId46"/>
  </p:sldIdLst>
  <p:sldSz cx="9144000" cy="5143500" type="screen16x9"/>
  <p:notesSz cx="6858000" cy="9144000"/>
  <p:embeddedFontLst>
    <p:embeddedFont>
      <p:font typeface="汉语拼音" pitchFamily="34" charset="0"/>
      <p:regular r:id="rId49"/>
    </p:embeddedFont>
    <p:embeddedFont>
      <p:font typeface="幼圆" pitchFamily="49" charset="-122"/>
      <p:regular r:id="rId50"/>
    </p:embeddedFont>
    <p:embeddedFont>
      <p:font typeface="隶书" pitchFamily="49" charset="-122"/>
      <p:regular r:id="rId51"/>
    </p:embeddedFont>
    <p:embeddedFont>
      <p:font typeface="Calibri" pitchFamily="34" charset="0"/>
      <p:regular r:id="rId52"/>
      <p:bold r:id="rId53"/>
      <p:italic r:id="rId54"/>
      <p:boldItalic r:id="rId55"/>
    </p:embeddedFont>
    <p:embeddedFont>
      <p:font typeface="微软雅黑" pitchFamily="34" charset="-122"/>
      <p:regular r:id="rId56"/>
      <p:bold r:id="rId57"/>
    </p:embeddedFont>
    <p:embeddedFont>
      <p:font typeface="楷体" pitchFamily="49" charset="-122"/>
      <p:regular r:id="rId58"/>
    </p:embeddedFont>
    <p:embeddedFont>
      <p:font typeface="黑体" pitchFamily="49" charset="-122"/>
      <p:regular r:id="rId5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CC3300"/>
    <a:srgbClr val="0066CC"/>
    <a:srgbClr val="FF00FF"/>
    <a:srgbClr val="00B050"/>
    <a:srgbClr val="FFFFCC"/>
    <a:srgbClr val="FF0000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>
        <p:scale>
          <a:sx n="110" d="100"/>
          <a:sy n="110" d="100"/>
        </p:scale>
        <p:origin x="-696" y="-156"/>
      </p:cViewPr>
      <p:guideLst>
        <p:guide orient="horz" pos="241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44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560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830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37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91" r:id="rId3"/>
    <p:sldLayoutId id="214748369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8.png"/><Relationship Id="rId7" Type="http://schemas.openxmlformats.org/officeDocument/2006/relationships/hyperlink" Target="&#36164;&#26009;&#38142;&#25509;/&#35270;&#39057;/&#19971;&#24425;&#20116;&#19979;&#35838;&#25991;&#26391;&#35835;3&#26376;&#26159;&#25925;&#20065;&#26126;.mp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6136" y="843558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19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b="9396"/>
          <a:stretch/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8"/>
          <p:cNvSpPr txBox="1"/>
          <p:nvPr/>
        </p:nvSpPr>
        <p:spPr>
          <a:xfrm>
            <a:off x="971600" y="1528227"/>
            <a:ext cx="6768752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月是故</a:t>
            </a:r>
            <a:r>
              <a:rPr lang="zh-CN" altLang="en-US" sz="7200" b="1" kern="0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乡</a:t>
            </a:r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明</a:t>
            </a:r>
            <a:endParaRPr lang="zh-CN" altLang="en-US" sz="7200" b="1" dirty="0">
              <a:ln w="0"/>
              <a:effectLst>
                <a:glow rad="101600">
                  <a:schemeClr val="bg1"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25152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五年</a:t>
            </a:r>
            <a:r>
              <a:rPr lang="zh-CN" altLang="en-US" sz="2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级 下</a:t>
            </a:r>
            <a:r>
              <a:rPr lang="zh-CN" altLang="en-US" sz="2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册</a:t>
            </a:r>
            <a:endParaRPr lang="zh-CN" altLang="en-US" sz="22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09147" y="1335113"/>
            <a:ext cx="1634661" cy="1380653"/>
            <a:chOff x="705091" y="1635646"/>
            <a:chExt cx="1634661" cy="138065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8"/>
              <a:ext cx="1106803" cy="1098481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943434" y="1789187"/>
              <a:ext cx="64953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7200" b="1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3</a:t>
              </a:r>
              <a:endParaRPr kumimoji="1" lang="zh-CN" altLang="en-US" sz="80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74" y="296663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从今夜白，月是故乡明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杜甫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月夜忆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舍弟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532442"/>
            <a:ext cx="6637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和月亮有关的诗句，你知道哪些？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149163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春风又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绿江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南岸，明月何时照我还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王安石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泊船瓜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洲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8055298" y="1635646"/>
            <a:ext cx="882747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4800" b="1" spc="50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隶书" pitchFamily="49" charset="-122"/>
                <a:ea typeface="隶书" pitchFamily="49" charset="-122"/>
              </a:rPr>
              <a:t>思乡</a:t>
            </a:r>
          </a:p>
        </p:txBody>
      </p:sp>
    </p:spTree>
    <p:extLst>
      <p:ext uri="{BB962C8B-B14F-4D97-AF65-F5344CB8AC3E}">
        <p14:creationId xmlns:p14="http://schemas.microsoft.com/office/powerpoint/2010/main" val="323600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23528" y="1633436"/>
            <a:ext cx="8424936" cy="223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季羡林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1911—2009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），山东省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聊城市临清人，字希逋，又字齐奘。国际著名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东方学大师、语言学家、文学家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、教育家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等。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其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著作汇编成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季羡林文集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0451" y="483796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  <a:endParaRPr lang="zh-CN" altLang="en-US" sz="32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5536" y="1089676"/>
            <a:ext cx="5635931" cy="3970016"/>
            <a:chOff x="528633" y="1089676"/>
            <a:chExt cx="5635931" cy="397001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633" y="1089676"/>
              <a:ext cx="2838347" cy="3970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6980" y="1094944"/>
              <a:ext cx="2797584" cy="3964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5436" y="4778254"/>
              <a:ext cx="660420" cy="2780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23552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504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6228184" y="1553617"/>
            <a:ext cx="2553841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    自由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朗读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课文，读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准字音，读通句子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14">
            <a:hlinkClick r:id="rId7" action="ppaction://hlinkfile"/>
          </p:cNvPr>
          <p:cNvSpPr txBox="1"/>
          <p:nvPr/>
        </p:nvSpPr>
        <p:spPr>
          <a:xfrm>
            <a:off x="672717" y="202530"/>
            <a:ext cx="255018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3275856" y="743818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点击图标，听范读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6708">
            <a:off x="2357108" y="267706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9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847129" y="1714188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烟波浩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780" y="1306673"/>
            <a:ext cx="11892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miǎo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97107" y="1275606"/>
            <a:ext cx="106321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gōu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73668" y="1288973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méng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7500" y="3056055"/>
            <a:ext cx="233032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chéng</a:t>
            </a:r>
            <a:r>
              <a:rPr lang="en-US" altLang="zh-CN" sz="28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chè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39952" y="3022765"/>
            <a:ext cx="13919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yǐ</a:t>
            </a:r>
            <a:r>
              <a:rPr lang="en-US" altLang="zh-CN" sz="2800" b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  nǐ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14533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渺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40266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篝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10304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火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96299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萌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1914" y="1729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动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7895" y="3406062"/>
            <a:ext cx="735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澄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56072" y="3406040"/>
            <a:ext cx="2741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风光</a:t>
            </a:r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旖旎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2185" y="3046040"/>
            <a:ext cx="7551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ruì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12160" y="3406040"/>
            <a:ext cx="10229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瑞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6354" y="3406040"/>
            <a:ext cx="10229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士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5576" y="1376347"/>
            <a:ext cx="20882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pái</a:t>
            </a:r>
            <a:r>
              <a:rPr lang="en-US" altLang="zh-CN" sz="2800" b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huái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3177" y="1779995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徘徊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1421" y="3406062"/>
            <a:ext cx="734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澈</a:t>
            </a:r>
            <a:endParaRPr lang="zh-CN" altLang="en-US" sz="4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29" grpId="0"/>
      <p:bldP spid="27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6838" y="987574"/>
            <a:ext cx="76701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lái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9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莱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71" y="1403061"/>
            <a:ext cx="186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芒湖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95858" y="987574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el-GR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ί</a:t>
            </a:r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1403061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无边无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1189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垠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40352" y="987574"/>
            <a:ext cx="118092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qǐng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0232" y="1403061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碧波万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8561" y="1403061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顷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25951" y="2787753"/>
            <a:ext cx="68175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巍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1680" y="3180913"/>
            <a:ext cx="186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itchFamily="49" charset="-122"/>
                <a:ea typeface="楷体" pitchFamily="49" charset="-122"/>
              </a:rPr>
              <a:t>雄奇</a:t>
            </a:r>
          </a:p>
        </p:txBody>
      </p:sp>
      <p:sp>
        <p:nvSpPr>
          <p:cNvPr id="17" name="矩形 16"/>
          <p:cNvSpPr/>
          <p:nvPr/>
        </p:nvSpPr>
        <p:spPr>
          <a:xfrm>
            <a:off x="3563889" y="2787753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3889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93882" y="3180913"/>
            <a:ext cx="268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84022" y="2787753"/>
            <a:ext cx="139243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zhuì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0646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点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4505" y="3180913"/>
            <a:ext cx="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缀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32336" y="3224043"/>
            <a:ext cx="1055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峨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76913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4" grpId="0"/>
      <p:bldP spid="17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395536" y="3072021"/>
            <a:ext cx="8496944" cy="500135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我现在年事已高，住的朗润园是燕（   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935760" y="1448412"/>
            <a:ext cx="1224136" cy="14025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54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54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163072" y="214966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4162969" y="365387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8" rIns="51434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52863" y="459686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56" name="矩形 55"/>
          <p:cNvSpPr/>
          <p:nvPr/>
        </p:nvSpPr>
        <p:spPr>
          <a:xfrm>
            <a:off x="3030232" y="1198343"/>
            <a:ext cx="10081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yān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030232" y="2149663"/>
            <a:ext cx="1120560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32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yàn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16216" y="3070858"/>
            <a:ext cx="10081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yān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658838" y="3827474"/>
            <a:ext cx="112056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yàn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777260" y="1490729"/>
            <a:ext cx="252972" cy="107576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163072" y="119834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59727" y="2149663"/>
            <a:ext cx="953341" cy="561690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雀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59727" y="119834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园胜地</a:t>
            </a:r>
            <a:endParaRPr lang="zh-CN" altLang="en-US" sz="1600"/>
          </a:p>
        </p:txBody>
      </p:sp>
      <p:sp>
        <p:nvSpPr>
          <p:cNvPr id="62" name="矩形 61"/>
          <p:cNvSpPr/>
          <p:nvPr/>
        </p:nvSpPr>
        <p:spPr>
          <a:xfrm>
            <a:off x="395536" y="3728380"/>
            <a:ext cx="8064896" cy="715578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春天到了，小燕（   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子飞回来了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571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1" grpId="0"/>
      <p:bldP spid="56" grpId="0"/>
      <p:bldP spid="58" grpId="0"/>
      <p:bldP spid="54" grpId="0"/>
      <p:bldP spid="57" grpId="0"/>
      <p:bldP spid="59" grpId="0"/>
      <p:bldP spid="60" grpId="0"/>
      <p:bldP spid="3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46" y="353874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4" y="35387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>
            <a:extLst>
              <a:ext uri="{FF2B5EF4-FFF2-40B4-BE49-F238E27FC236}">
                <a16:creationId xmlns="" xmlns:a16="http://schemas.microsoft.com/office/drawing/2014/main" id="{2CE03CEB-302D-7F49-91E3-27EDABCA2FA5}"/>
              </a:ext>
            </a:extLst>
          </p:cNvPr>
          <p:cNvSpPr txBox="1"/>
          <p:nvPr/>
        </p:nvSpPr>
        <p:spPr>
          <a:xfrm>
            <a:off x="683568" y="339502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4" name="矩形 3"/>
          <p:cNvSpPr/>
          <p:nvPr/>
        </p:nvSpPr>
        <p:spPr>
          <a:xfrm>
            <a:off x="366604" y="1275606"/>
            <a:ext cx="8535158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根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据学习提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示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默</a:t>
            </a:r>
            <a:r>
              <a:rPr lang="zh-CN" altLang="en-US" sz="3200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r>
              <a:rPr lang="zh-CN" altLang="en-US" sz="3200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，围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绕“作</a:t>
            </a:r>
            <a:r>
              <a:rPr lang="zh-CN" altLang="en-US" sz="3200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者由月亮想到了哪些往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事”作批注，试着用简洁的语言概括课文主要内容</a:t>
            </a:r>
            <a:r>
              <a:rPr lang="zh-CN" altLang="en-US" sz="3200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53726" y="3795886"/>
            <a:ext cx="2232248" cy="707886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童年趣事</a:t>
            </a:r>
          </a:p>
        </p:txBody>
      </p:sp>
      <p:sp>
        <p:nvSpPr>
          <p:cNvPr id="11" name="矩形 10"/>
          <p:cNvSpPr/>
          <p:nvPr/>
        </p:nvSpPr>
        <p:spPr>
          <a:xfrm>
            <a:off x="4932040" y="3795886"/>
            <a:ext cx="2232249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成年经历</a:t>
            </a:r>
          </a:p>
        </p:txBody>
      </p:sp>
    </p:spTree>
    <p:extLst>
      <p:ext uri="{BB962C8B-B14F-4D97-AF65-F5344CB8AC3E}">
        <p14:creationId xmlns:p14="http://schemas.microsoft.com/office/powerpoint/2010/main" val="34016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8867" y="233561"/>
            <a:ext cx="7984779" cy="4906888"/>
            <a:chOff x="1043609" y="1131590"/>
            <a:chExt cx="5561756" cy="3417868"/>
          </a:xfrm>
        </p:grpSpPr>
        <p:pic>
          <p:nvPicPr>
            <p:cNvPr id="3" name="Picture 2" descr="E:\22春\资源\图片\课本图片\3月是故乡明P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19" r="6689" b="14242"/>
            <a:stretch/>
          </p:blipFill>
          <p:spPr bwMode="auto">
            <a:xfrm>
              <a:off x="1043609" y="1131590"/>
              <a:ext cx="2747342" cy="3417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3月是故乡明P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0" t="3808" b="24451"/>
            <a:stretch/>
          </p:blipFill>
          <p:spPr bwMode="auto">
            <a:xfrm>
              <a:off x="3790951" y="1131590"/>
              <a:ext cx="2814414" cy="3009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467544" y="1563638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7544" y="199867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7544" y="356011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7544" y="478425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55976" y="967829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19640" y="298405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55976" y="416532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309182" y="411510"/>
            <a:ext cx="3431170" cy="622800"/>
          </a:xfrm>
          <a:prstGeom prst="rect">
            <a:avLst/>
          </a:prstGeom>
          <a:grpFill/>
          <a:ln w="1905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51746" y="2037053"/>
            <a:ext cx="3400174" cy="3054977"/>
          </a:xfrm>
          <a:prstGeom prst="rect">
            <a:avLst/>
          </a:prstGeom>
          <a:grpFill/>
          <a:ln w="1905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4309182" y="1052423"/>
            <a:ext cx="3431170" cy="3175511"/>
          </a:xfrm>
          <a:prstGeom prst="rect">
            <a:avLst/>
          </a:prstGeom>
          <a:grp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035709" y="1321736"/>
            <a:ext cx="2232248" cy="707886"/>
          </a:xfrm>
          <a:prstGeom prst="rect">
            <a:avLst/>
          </a:prstGeom>
          <a:solidFill>
            <a:schemeClr val="tx2">
              <a:lumMod val="20000"/>
              <a:lumOff val="80000"/>
              <a:alpha val="88000"/>
            </a:scheme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童年趣事</a:t>
            </a:r>
          </a:p>
        </p:txBody>
      </p:sp>
      <p:sp>
        <p:nvSpPr>
          <p:cNvPr id="44" name="矩形 43"/>
          <p:cNvSpPr/>
          <p:nvPr/>
        </p:nvSpPr>
        <p:spPr>
          <a:xfrm>
            <a:off x="7748978" y="1460115"/>
            <a:ext cx="690823" cy="255454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成年经历</a:t>
            </a:r>
          </a:p>
        </p:txBody>
      </p:sp>
    </p:spTree>
    <p:extLst>
      <p:ext uri="{BB962C8B-B14F-4D97-AF65-F5344CB8AC3E}">
        <p14:creationId xmlns:p14="http://schemas.microsoft.com/office/powerpoint/2010/main" val="151357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9552" y="162345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默读第</a:t>
            </a:r>
            <a:r>
              <a:rPr lang="en-US" altLang="zh-CN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2-4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自然段，运用简洁的语言概括作者回忆了哪些童年往事</a:t>
            </a:r>
            <a:r>
              <a:rPr lang="zh-CN" altLang="en-US" sz="3200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1259632" y="3711684"/>
            <a:ext cx="6624736" cy="576064"/>
          </a:xfrm>
          <a:prstGeom prst="snip1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按时间顺序依次概括，不要遗漏。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7564" y="699542"/>
            <a:ext cx="2232248" cy="707886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童年趣事</a:t>
            </a:r>
          </a:p>
        </p:txBody>
      </p:sp>
    </p:spTree>
    <p:extLst>
      <p:ext uri="{BB962C8B-B14F-4D97-AF65-F5344CB8AC3E}">
        <p14:creationId xmlns:p14="http://schemas.microsoft.com/office/powerpoint/2010/main" val="420021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32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675535" y="1945141"/>
            <a:ext cx="2568873" cy="432048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779398" y="2555709"/>
            <a:ext cx="1008112" cy="360040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682291" y="2377189"/>
            <a:ext cx="3282197" cy="3864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77165" y="2915749"/>
            <a:ext cx="4479186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779398" y="2915749"/>
            <a:ext cx="4185090" cy="19899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77165" y="3465935"/>
            <a:ext cx="8787323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77165" y="3995869"/>
            <a:ext cx="650419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6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1581541"/>
            <a:ext cx="9146008" cy="15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/>
          <a:stretch/>
        </p:blipFill>
        <p:spPr bwMode="auto">
          <a:xfrm>
            <a:off x="-2008" y="1059582"/>
            <a:ext cx="9146008" cy="53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577056" y="1094457"/>
            <a:ext cx="2520280" cy="478457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69604" y="1581541"/>
            <a:ext cx="8366892" cy="9826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3249" y="2037782"/>
            <a:ext cx="8864621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3249" y="2567716"/>
            <a:ext cx="8864621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37371" y="3104943"/>
            <a:ext cx="133828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15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5536" y="1491630"/>
            <a:ext cx="85351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默读第</a:t>
            </a:r>
            <a:r>
              <a:rPr lang="en-US" altLang="zh-CN" sz="3200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3200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200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3200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自然段，运用简洁的语言概括作者回忆了哪些成年经历</a:t>
            </a:r>
            <a:r>
              <a:rPr lang="zh-CN" altLang="en-US" sz="3200" kern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1187624" y="3291830"/>
            <a:ext cx="6984776" cy="1080120"/>
          </a:xfrm>
          <a:prstGeom prst="snip1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抓住观月地点的变化，梳理出作者观月的大致经历。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627534"/>
            <a:ext cx="255628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成年经历</a:t>
            </a:r>
          </a:p>
        </p:txBody>
      </p:sp>
    </p:spTree>
    <p:extLst>
      <p:ext uri="{BB962C8B-B14F-4D97-AF65-F5344CB8AC3E}">
        <p14:creationId xmlns:p14="http://schemas.microsoft.com/office/powerpoint/2010/main" val="27525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6" y="82851"/>
            <a:ext cx="8856984" cy="499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6804248" y="2012938"/>
            <a:ext cx="20882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23528" y="2499742"/>
            <a:ext cx="15841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123728" y="2510422"/>
            <a:ext cx="367240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012160" y="2510422"/>
            <a:ext cx="288032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23528" y="3003798"/>
            <a:ext cx="273630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6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0" y="837596"/>
            <a:ext cx="8994262" cy="3246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081112" y="2449761"/>
            <a:ext cx="7948646" cy="109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79512" y="3003798"/>
            <a:ext cx="734481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79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87824" y="2934692"/>
            <a:ext cx="2376264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瑞士莱芒湖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87824" y="555526"/>
            <a:ext cx="4449614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小时候在场院上数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星星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87824" y="1227330"/>
            <a:ext cx="2664296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古柳下点篝火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87824" y="1899134"/>
            <a:ext cx="1832553" cy="584775"/>
          </a:xfrm>
          <a:prstGeom prst="rect">
            <a:avLst/>
          </a:prstGeom>
          <a:ln w="12700">
            <a:solidFill>
              <a:srgbClr val="0066CC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坑边望月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67544" y="816263"/>
            <a:ext cx="1800200" cy="1323439"/>
          </a:xfrm>
          <a:prstGeom prst="rect">
            <a:avLst/>
          </a:prstGeom>
          <a:solidFill>
            <a:srgbClr val="0066CC">
              <a:alpha val="10000"/>
            </a:srgb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童年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趣事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5" y="3147814"/>
            <a:ext cx="1800200" cy="1323439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成年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经历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80112" y="2934692"/>
            <a:ext cx="2244525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非洲大沙漠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987824" y="3612961"/>
            <a:ext cx="1008609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大海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580112" y="3612961"/>
            <a:ext cx="1008609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高山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987824" y="4291231"/>
            <a:ext cx="1420582" cy="584775"/>
          </a:xfrm>
          <a:prstGeom prst="rect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朗润园</a:t>
            </a:r>
          </a:p>
        </p:txBody>
      </p:sp>
    </p:spTree>
    <p:extLst>
      <p:ext uri="{BB962C8B-B14F-4D97-AF65-F5344CB8AC3E}">
        <p14:creationId xmlns:p14="http://schemas.microsoft.com/office/powerpoint/2010/main" val="316129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368051" y="793180"/>
            <a:ext cx="8380413" cy="13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宋体" pitchFamily="2" charset="-122"/>
              </a:rPr>
              <a:t>    </a:t>
            </a:r>
            <a:r>
              <a:rPr lang="zh-CN" altLang="en-US" sz="3200" b="1" smtClean="0">
                <a:latin typeface="宋体" pitchFamily="2" charset="-122"/>
              </a:rPr>
              <a:t>了解了课文的主要内容，思考：课文题目“</a:t>
            </a:r>
            <a:r>
              <a:rPr lang="zh-CN" altLang="en-US" sz="3200" b="1">
                <a:latin typeface="宋体" pitchFamily="2" charset="-122"/>
              </a:rPr>
              <a:t>月是故乡明</a:t>
            </a:r>
            <a:r>
              <a:rPr lang="zh-CN" altLang="en-US" sz="3200" b="1" smtClean="0">
                <a:latin typeface="宋体" pitchFamily="2" charset="-122"/>
              </a:rPr>
              <a:t>”的含义是什么？</a:t>
            </a:r>
            <a:endParaRPr lang="zh-CN" altLang="en-US" sz="3200" b="1">
              <a:latin typeface="宋体" pitchFamily="2" charset="-122"/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1043608" y="2515640"/>
            <a:ext cx="7181242" cy="143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借月亮表达对童年、对故乡深深的怀念之情。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8" y="48351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1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84885" y="1415554"/>
            <a:ext cx="74168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默读</a:t>
            </a: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2-4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自然段，围绕“作者回忆这些往事时，内心可能产生了哪些感受”自主阅读体会，小组内交流。</a:t>
            </a:r>
            <a:endParaRPr lang="en-US" altLang="zh-CN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>
            <a:extLst>
              <a:ext uri="{FF2B5EF4-FFF2-40B4-BE49-F238E27FC236}">
                <a16:creationId xmlns=""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768444" y="36432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32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043608" y="4011910"/>
            <a:ext cx="597666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7308304" y="3722469"/>
            <a:ext cx="1288244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快乐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34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1581541"/>
            <a:ext cx="9146008" cy="15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/>
          <a:stretch/>
        </p:blipFill>
        <p:spPr bwMode="auto">
          <a:xfrm>
            <a:off x="-2008" y="1059582"/>
            <a:ext cx="9146008" cy="53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203848" y="1565489"/>
            <a:ext cx="583264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27756" y="1995686"/>
            <a:ext cx="5020308" cy="34504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7756" y="2571750"/>
            <a:ext cx="5308340" cy="6432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309332" y="2019924"/>
            <a:ext cx="3727164" cy="10266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2608276" y="3507854"/>
            <a:ext cx="392544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美好、有趣、诗兴萌动</a:t>
            </a:r>
          </a:p>
        </p:txBody>
      </p:sp>
    </p:spTree>
    <p:extLst>
      <p:ext uri="{BB962C8B-B14F-4D97-AF65-F5344CB8AC3E}">
        <p14:creationId xmlns:p14="http://schemas.microsoft.com/office/powerpoint/2010/main" val="34806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4348899" y="2931790"/>
            <a:ext cx="4831613" cy="646331"/>
          </a:xfrm>
          <a:prstGeom prst="rect">
            <a:avLst/>
          </a:prstGeom>
          <a:ln w="12700">
            <a:noFill/>
            <a:prstDash val="sysDash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小时候在场院上数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星星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79359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"/>
          <a:stretch/>
        </p:blipFill>
        <p:spPr bwMode="auto">
          <a:xfrm>
            <a:off x="-2633" y="15335"/>
            <a:ext cx="914663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矩形 15"/>
          <p:cNvSpPr/>
          <p:nvPr/>
        </p:nvSpPr>
        <p:spPr>
          <a:xfrm>
            <a:off x="3995936" y="197227"/>
            <a:ext cx="3024336" cy="646331"/>
          </a:xfrm>
          <a:prstGeom prst="rect">
            <a:avLst/>
          </a:prstGeom>
          <a:ln w="12700">
            <a:noFill/>
            <a:prstDash val="sysDash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古柳下点篝火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058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2851" r="1227"/>
          <a:stretch/>
        </p:blipFill>
        <p:spPr bwMode="auto">
          <a:xfrm>
            <a:off x="0" y="21003"/>
            <a:ext cx="9144000" cy="512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4788024" y="1621234"/>
            <a:ext cx="2037737" cy="646331"/>
          </a:xfrm>
          <a:prstGeom prst="rect">
            <a:avLst/>
          </a:prstGeom>
          <a:ln w="12700">
            <a:noFill/>
            <a:prstDash val="sysDash"/>
          </a:ln>
          <a:effectLst/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坑边望月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7724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95536" y="144196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想一想：如果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你是作者，在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回忆快乐、美好的童年生活时，内心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会有怎样的感受？</a:t>
            </a:r>
            <a:endParaRPr lang="zh-CN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52182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56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29" y="-21196"/>
            <a:ext cx="9564252" cy="51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6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30"/>
            <a:ext cx="9197312" cy="516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8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5136618" cy="516403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2" y="1261"/>
            <a:ext cx="1068674" cy="33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五边形 7"/>
          <p:cNvSpPr/>
          <p:nvPr/>
        </p:nvSpPr>
        <p:spPr>
          <a:xfrm>
            <a:off x="5100106" y="987574"/>
            <a:ext cx="2735691" cy="769441"/>
          </a:xfrm>
          <a:prstGeom prst="homePlat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glow rad="63500">
              <a:schemeClr val="accent6">
                <a:lumMod val="20000"/>
                <a:lumOff val="80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留恋</a:t>
            </a:r>
            <a:r>
              <a:rPr lang="zh-CN" altLang="en-US" sz="4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endParaRPr lang="zh-CN" altLang="en-US" sz="4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5100105" y="2211710"/>
            <a:ext cx="3936391" cy="2123658"/>
          </a:xfrm>
          <a:prstGeom prst="homePlat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glow rad="63500">
              <a:schemeClr val="accent6">
                <a:lumMod val="20000"/>
                <a:lumOff val="80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思念</a:t>
            </a:r>
            <a:r>
              <a:rPr lang="zh-CN" altLang="en-US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带</a:t>
            </a:r>
            <a:r>
              <a:rPr lang="zh-CN" altLang="en-US" sz="4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给</a:t>
            </a:r>
            <a:endParaRPr lang="en-US" altLang="zh-CN" sz="4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自己快乐</a:t>
            </a: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r>
              <a:rPr lang="zh-CN" altLang="en-US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4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故乡</a:t>
            </a:r>
            <a:endParaRPr lang="zh-CN" altLang="en-US" sz="4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6087" y="555526"/>
            <a:ext cx="8064077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作者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明明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是在回忆故乡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的月亮，为什么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写这些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童年趣事呢？ </a:t>
            </a:r>
          </a:p>
        </p:txBody>
      </p:sp>
      <p:sp>
        <p:nvSpPr>
          <p:cNvPr id="4" name="矩形 3"/>
          <p:cNvSpPr/>
          <p:nvPr/>
        </p:nvSpPr>
        <p:spPr>
          <a:xfrm>
            <a:off x="1490733" y="1995686"/>
            <a:ext cx="3384376" cy="70788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借典型的往事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77" y="1995814"/>
            <a:ext cx="2722731" cy="22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1" descr="C:\Users\Administrator\AppData\Roaming\Tencent\Users\3074521597\QQ\WinTemp\RichOle\IQEWPGU$E[HSR@{NJ85(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7544" y="3554692"/>
            <a:ext cx="5430754" cy="70788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抒发对故乡的思念之情</a:t>
            </a:r>
          </a:p>
        </p:txBody>
      </p:sp>
      <p:sp>
        <p:nvSpPr>
          <p:cNvPr id="8" name="下箭头 7"/>
          <p:cNvSpPr/>
          <p:nvPr/>
        </p:nvSpPr>
        <p:spPr>
          <a:xfrm>
            <a:off x="2966897" y="2826683"/>
            <a:ext cx="432048" cy="604362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3" y="18762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95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971600" y="1275606"/>
            <a:ext cx="744662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默读第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5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自然段，</a:t>
            </a: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思考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：每次经历给作者带来了哪些感受？作者为什么写这些经历？</a:t>
            </a:r>
            <a:endParaRPr lang="zh-CN" altLang="zh-CN" sz="3200" dirty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859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6" y="82851"/>
            <a:ext cx="8856984" cy="499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8244408" y="2581352"/>
            <a:ext cx="648072" cy="459950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051720" y="3114201"/>
            <a:ext cx="1296144" cy="503165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90860" y="3111304"/>
            <a:ext cx="780740" cy="506062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804248" y="1995686"/>
            <a:ext cx="20882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23528" y="2499742"/>
            <a:ext cx="15841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5233" y="2508368"/>
            <a:ext cx="36967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37723" y="2508368"/>
            <a:ext cx="2854757" cy="281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3528" y="3041302"/>
            <a:ext cx="273630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275856" y="2596091"/>
            <a:ext cx="251088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各地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美景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683568" y="3651870"/>
            <a:ext cx="1800200" cy="578882"/>
          </a:xfrm>
          <a:prstGeom prst="round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直抒胸臆</a:t>
            </a:r>
          </a:p>
        </p:txBody>
      </p:sp>
    </p:spTree>
    <p:extLst>
      <p:ext uri="{BB962C8B-B14F-4D97-AF65-F5344CB8AC3E}">
        <p14:creationId xmlns:p14="http://schemas.microsoft.com/office/powerpoint/2010/main" val="333433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9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6"/>
          <p:cNvSpPr txBox="1"/>
          <p:nvPr/>
        </p:nvSpPr>
        <p:spPr>
          <a:xfrm>
            <a:off x="1153898" y="1203598"/>
            <a:ext cx="7137286" cy="32172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风光旖旎  无边无垠  碧波万顷</a:t>
            </a:r>
            <a:endParaRPr lang="en-US" altLang="zh-CN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巍峨雄奇  美妙绝伦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波澜壮阔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层峦叠嶂  蔚为壮观  波涛汹涌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3528" y="411510"/>
            <a:ext cx="6036310" cy="730250"/>
            <a:chOff x="1190" y="491"/>
            <a:chExt cx="9506" cy="1150"/>
          </a:xfrm>
        </p:grpSpPr>
        <p:sp>
          <p:nvSpPr>
            <p:cNvPr id="17" name="文本框 11"/>
            <p:cNvSpPr txBox="1"/>
            <p:nvPr/>
          </p:nvSpPr>
          <p:spPr>
            <a:xfrm>
              <a:off x="2020" y="623"/>
              <a:ext cx="8676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词语积累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zh-CN" altLang="en-US" sz="2600" b="1" dirty="0" smtClean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描写景色的词语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endPara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" y="491"/>
              <a:ext cx="906" cy="10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155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6" y="82851"/>
            <a:ext cx="8856984" cy="499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8244408" y="2581352"/>
            <a:ext cx="648072" cy="459950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051720" y="3114201"/>
            <a:ext cx="1296144" cy="503165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90860" y="3111304"/>
            <a:ext cx="780740" cy="506062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804248" y="1995686"/>
            <a:ext cx="20882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23528" y="2499742"/>
            <a:ext cx="15841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5233" y="2508368"/>
            <a:ext cx="36967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37723" y="2508368"/>
            <a:ext cx="2854757" cy="281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3528" y="3041302"/>
            <a:ext cx="273630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555262" y="3553984"/>
            <a:ext cx="5337218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06276" y="4075292"/>
            <a:ext cx="3650095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4139952" y="3651870"/>
            <a:ext cx="2304256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故乡的月亮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08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2301271" y="267494"/>
            <a:ext cx="46469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作者为什么要这样写呢？</a:t>
            </a:r>
            <a:endParaRPr lang="zh-CN" altLang="zh-CN" sz="3200" dirty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087017"/>
            <a:ext cx="5960530" cy="407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87017"/>
            <a:ext cx="4758235" cy="407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617" y="1087017"/>
            <a:ext cx="3949743" cy="407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670" y="1087017"/>
            <a:ext cx="3393842" cy="40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2860571" y="2191151"/>
            <a:ext cx="4623020" cy="1532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7200" b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美妙绝伦</a:t>
            </a:r>
            <a:endParaRPr kumimoji="1" lang="zh-CN" altLang="en-US" sz="72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10634" y="-24571"/>
            <a:ext cx="9217024" cy="5400600"/>
            <a:chOff x="-36512" y="-21083"/>
            <a:chExt cx="9217024" cy="5185121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1646" y="-21083"/>
              <a:ext cx="5136618" cy="5164038"/>
            </a:xfrm>
            <a:prstGeom prst="rect">
              <a:avLst/>
            </a:prstGeom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590" y="-19822"/>
              <a:ext cx="1068674" cy="338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-19821"/>
              <a:ext cx="2232248" cy="516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512" y="-20538"/>
              <a:ext cx="1848158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2" name="TextBox 5"/>
          <p:cNvSpPr txBox="1">
            <a:spLocks noChangeArrowheads="1"/>
          </p:cNvSpPr>
          <p:nvPr/>
        </p:nvSpPr>
        <p:spPr bwMode="auto">
          <a:xfrm>
            <a:off x="861975" y="1927812"/>
            <a:ext cx="1765809" cy="76944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kumimoji="1" lang="zh-CN" altLang="en-US" sz="4400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对比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461122" y="424284"/>
            <a:ext cx="2598710" cy="9233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54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比不上</a:t>
            </a:r>
            <a:endParaRPr lang="zh-CN" altLang="en-US" sz="5400" dirty="0">
              <a:solidFill>
                <a:srgbClr val="FFFF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文本框 6"/>
          <p:cNvSpPr txBox="1"/>
          <p:nvPr/>
        </p:nvSpPr>
        <p:spPr>
          <a:xfrm>
            <a:off x="251520" y="3255360"/>
            <a:ext cx="3960440" cy="84773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4400" b="1" dirty="0" smtClean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对故乡的思念</a:t>
            </a:r>
            <a:endParaRPr kumimoji="1" lang="zh-CN" altLang="en-US" sz="4400" b="1" dirty="0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027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6" y="74225"/>
            <a:ext cx="8856984" cy="499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8244408" y="2572726"/>
            <a:ext cx="648072" cy="459950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051720" y="3105575"/>
            <a:ext cx="1296144" cy="503165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90860" y="3102678"/>
            <a:ext cx="780740" cy="506062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804248" y="1987060"/>
            <a:ext cx="20882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23528" y="2491116"/>
            <a:ext cx="15841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5233" y="2499742"/>
            <a:ext cx="36967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37723" y="2499742"/>
            <a:ext cx="2854757" cy="281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3528" y="3032676"/>
            <a:ext cx="273630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555262" y="3545358"/>
            <a:ext cx="5337218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06276" y="4066666"/>
            <a:ext cx="3650095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3911885" y="4147300"/>
            <a:ext cx="648072" cy="459950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076055" y="4613066"/>
            <a:ext cx="2389045" cy="503165"/>
          </a:xfrm>
          <a:prstGeom prst="ellipse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716016" y="4000466"/>
            <a:ext cx="324036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对家乡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月亮的喜爱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37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12477"/>
            <a:ext cx="8763818" cy="31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491880" y="3435846"/>
            <a:ext cx="52565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94415" y="3928095"/>
            <a:ext cx="49976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716016" y="4000466"/>
            <a:ext cx="324036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对家乡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月亮的喜爱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12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8"/>
          <a:stretch/>
        </p:blipFill>
        <p:spPr bwMode="auto">
          <a:xfrm>
            <a:off x="-15231" y="-20538"/>
            <a:ext cx="921355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-59023" y="-21083"/>
            <a:ext cx="9257348" cy="5185121"/>
            <a:chOff x="-34022" y="-21083"/>
            <a:chExt cx="9257348" cy="518512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1646" y="0"/>
              <a:ext cx="5136618" cy="5164038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590" y="-19822"/>
              <a:ext cx="1068674" cy="338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262"/>
              <a:ext cx="2275062" cy="516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022" y="-21083"/>
              <a:ext cx="1845668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971600" y="1923678"/>
            <a:ext cx="1765809" cy="76944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kumimoji="1" lang="zh-CN" altLang="en-US" sz="4400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对比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51520" y="3290898"/>
            <a:ext cx="3960440" cy="84773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4400" b="1" dirty="0" smtClean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对故乡的思念</a:t>
            </a:r>
            <a:endParaRPr kumimoji="1" lang="zh-CN" altLang="en-US" sz="4400" b="1" dirty="0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532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5432" y="482635"/>
            <a:ext cx="8136903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作者为什么称故乡的月亮为“小月亮”？读到这样的称呼，你有什么感受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32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03648" y="3832731"/>
            <a:ext cx="597666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作者对故乡和童年的深</a:t>
            </a:r>
            <a:r>
              <a:rPr lang="zh-CN" altLang="en-US" sz="4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情</a:t>
            </a:r>
            <a:endParaRPr lang="zh-CN" altLang="en-US" sz="4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75657" y="2789515"/>
            <a:ext cx="2088232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小月亮</a:t>
            </a:r>
            <a:endParaRPr lang="zh-CN" altLang="zh-CN" sz="36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277831" y="2851071"/>
            <a:ext cx="22445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平凡、可爱</a:t>
            </a:r>
            <a:endParaRPr lang="zh-CN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83568" y="1997427"/>
            <a:ext cx="367241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其他地方的月亮</a:t>
            </a:r>
            <a:endParaRPr lang="zh-CN" altLang="zh-CN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6989190" y="2792515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喜爱</a:t>
            </a:r>
            <a:endParaRPr lang="zh-CN" altLang="zh-CN" sz="3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43883" y="20244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美妙绝伦</a:t>
            </a:r>
            <a:endParaRPr lang="zh-CN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4139952" y="2244858"/>
            <a:ext cx="331923" cy="182876"/>
          </a:xfrm>
          <a:prstGeom prst="right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3635896" y="3099716"/>
            <a:ext cx="331923" cy="182876"/>
          </a:xfrm>
          <a:prstGeom prst="right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6657267" y="3069240"/>
            <a:ext cx="331923" cy="182876"/>
          </a:xfrm>
          <a:prstGeom prst="right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环形箭头 3"/>
          <p:cNvSpPr/>
          <p:nvPr/>
        </p:nvSpPr>
        <p:spPr>
          <a:xfrm rot="7771147">
            <a:off x="7067722" y="3494723"/>
            <a:ext cx="1152128" cy="60681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6884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1" grpId="0" animBg="1"/>
      <p:bldP spid="13" grpId="0"/>
      <p:bldP spid="2" grpId="0"/>
      <p:bldP spid="3" grpId="0" animBg="1"/>
      <p:bldP spid="14" grpId="0" animBg="1"/>
      <p:bldP spid="15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778632"/>
            <a:ext cx="842493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“月是故乡明”，在作者眼中，异乡的月亮再大再圆再美，也比不上家乡的明月，在你的生活中，有没有类似的例子？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31" y="35315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1547664" y="2812894"/>
            <a:ext cx="5976664" cy="1847088"/>
            <a:chOff x="1619672" y="2732698"/>
            <a:chExt cx="5976664" cy="1847088"/>
          </a:xfrm>
        </p:grpSpPr>
        <p:sp>
          <p:nvSpPr>
            <p:cNvPr id="2" name="剪去单角的矩形 1"/>
            <p:cNvSpPr/>
            <p:nvPr/>
          </p:nvSpPr>
          <p:spPr>
            <a:xfrm>
              <a:off x="1835696" y="2903470"/>
              <a:ext cx="5688632" cy="1505545"/>
            </a:xfrm>
            <a:prstGeom prst="snip1Rect">
              <a:avLst/>
            </a:prstGeom>
            <a:ln w="6350">
              <a:noFill/>
              <a:prstDash val="sysDash"/>
            </a:ln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提示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  回忆能让你想到家乡的事物，然后表达出自己的感受，如家乡的槐花、家乡的小河等等。</a:t>
              </a:r>
              <a:endParaRPr lang="zh-CN" altLang="en-US" sz="3600" b="1" dirty="0">
                <a:latin typeface="楷体" pitchFamily="49" charset="-122"/>
                <a:ea typeface="楷体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2732698"/>
              <a:ext cx="5976664" cy="1847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477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65" y="328825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53" y="324062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291247" y="749637"/>
            <a:ext cx="8025169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611560" y="1994100"/>
            <a:ext cx="308339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其他各地的月亮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092280" y="2359575"/>
            <a:ext cx="1080120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喜爱思念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3400827" y="887994"/>
            <a:ext cx="23953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月是故乡明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840538" y="2898184"/>
            <a:ext cx="270055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朗润园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的月亮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5433255" y="1488863"/>
            <a:ext cx="650913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故乡的小月亮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6228184" y="2644006"/>
            <a:ext cx="698507" cy="431800"/>
          </a:xfrm>
          <a:prstGeom prst="rightArrow">
            <a:avLst/>
          </a:prstGeom>
          <a:solidFill>
            <a:srgbClr val="00B050">
              <a:alpha val="58000"/>
            </a:srgb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14">
            <a:extLst>
              <a:ext uri="{FF2B5EF4-FFF2-40B4-BE49-F238E27FC236}">
                <a16:creationId xmlns="" xmlns:a16="http://schemas.microsoft.com/office/drawing/2014/main" id="{E83FD7BB-D7E3-EF4B-BEBB-9F1DFCF1B616}"/>
              </a:ext>
            </a:extLst>
          </p:cNvPr>
          <p:cNvSpPr txBox="1"/>
          <p:nvPr/>
        </p:nvSpPr>
        <p:spPr>
          <a:xfrm>
            <a:off x="709434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爆炸形 1 2"/>
          <p:cNvSpPr/>
          <p:nvPr/>
        </p:nvSpPr>
        <p:spPr>
          <a:xfrm>
            <a:off x="3499983" y="2417797"/>
            <a:ext cx="2008121" cy="914400"/>
          </a:xfrm>
          <a:prstGeom prst="irregularSeal1">
            <a:avLst/>
          </a:prstGeom>
          <a:solidFill>
            <a:srgbClr val="00B05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对比</a:t>
            </a:r>
            <a:endParaRPr lang="zh-CN" altLang="en-US"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2" y="411510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5" y="449610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>
            <a:extLst>
              <a:ext uri="{FF2B5EF4-FFF2-40B4-BE49-F238E27FC236}">
                <a16:creationId xmlns="" xmlns:a16="http://schemas.microsoft.com/office/drawing/2014/main" id="{4A3C3B97-39E1-8A49-BBB7-0945BB059AA6}"/>
              </a:ext>
            </a:extLst>
          </p:cNvPr>
          <p:cNvSpPr txBox="1"/>
          <p:nvPr/>
        </p:nvSpPr>
        <p:spPr>
          <a:xfrm>
            <a:off x="663035" y="36432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矩形 1"/>
          <p:cNvSpPr/>
          <p:nvPr/>
        </p:nvSpPr>
        <p:spPr>
          <a:xfrm>
            <a:off x="1115616" y="1563638"/>
            <a:ext cx="684076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作者以“</a:t>
            </a:r>
            <a:r>
              <a:rPr lang="zh-CN" altLang="en-US" sz="32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”为线索，回忆了在故乡的</a:t>
            </a:r>
            <a:r>
              <a:rPr lang="zh-CN" altLang="en-US" sz="32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，抒发了离乡后的</a:t>
            </a:r>
            <a:r>
              <a:rPr lang="zh-CN" altLang="en-US" sz="32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之情。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04278" y="1627286"/>
            <a:ext cx="911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月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8329" y="2347366"/>
            <a:ext cx="1877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童年生活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7089" y="3003798"/>
            <a:ext cx="1334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思念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67544" y="1131590"/>
            <a:ext cx="8712968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 smtClean="0">
                <a:latin typeface="黑体" pitchFamily="49" charset="-122"/>
                <a:ea typeface="黑体" pitchFamily="49" charset="-122"/>
              </a:rPr>
              <a:t>一、</a:t>
            </a:r>
            <a:r>
              <a:rPr lang="zh-CN" altLang="zh-CN" sz="3000" b="1" dirty="0" smtClean="0">
                <a:latin typeface="黑体" pitchFamily="49" charset="-122"/>
                <a:ea typeface="黑体" pitchFamily="49" charset="-122"/>
              </a:rPr>
              <a:t>加点</a:t>
            </a:r>
            <a:r>
              <a:rPr lang="zh-CN" altLang="zh-CN" sz="3000" b="1" dirty="0">
                <a:latin typeface="黑体" pitchFamily="49" charset="-122"/>
                <a:ea typeface="黑体" pitchFamily="49" charset="-122"/>
              </a:rPr>
              <a:t>字读音</a:t>
            </a:r>
            <a:r>
              <a:rPr lang="zh-CN" altLang="zh-CN" sz="3000" b="1" dirty="0" smtClean="0">
                <a:latin typeface="黑体" pitchFamily="49" charset="-122"/>
                <a:ea typeface="黑体" pitchFamily="49" charset="-122"/>
              </a:rPr>
              <a:t>有误</a:t>
            </a:r>
            <a:r>
              <a:rPr lang="zh-CN" altLang="zh-CN" sz="3000" b="1" dirty="0">
                <a:latin typeface="黑体" pitchFamily="49" charset="-122"/>
                <a:ea typeface="黑体" pitchFamily="49" charset="-122"/>
              </a:rPr>
              <a:t>的一项是（</a:t>
            </a:r>
            <a:r>
              <a:rPr lang="en-US" altLang="zh-CN" sz="3000" b="1" dirty="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zh-CN" sz="3000" b="1" dirty="0" smtClean="0">
                <a:latin typeface="黑体" pitchFamily="49" charset="-122"/>
                <a:ea typeface="黑体" pitchFamily="49" charset="-122"/>
              </a:rPr>
              <a:t>）</a:t>
            </a:r>
            <a:r>
              <a:rPr lang="zh-CN" altLang="zh-CN" sz="3000" b="1" dirty="0" smtClean="0"/>
              <a:t>。</a:t>
            </a:r>
            <a:endParaRPr lang="en-US" altLang="zh-CN" sz="30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en-US" altLang="zh-CN" sz="30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渺小（</a:t>
            </a:r>
            <a:r>
              <a:rPr lang="en-US" altLang="zh-CN" sz="30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miǎo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篝火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ō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u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萌发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r>
              <a:rPr lang="en-US" altLang="zh-CN" sz="30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0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0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澄</a:t>
            </a:r>
            <a:r>
              <a:rPr lang="zh-CN" altLang="en-US" sz="3000" b="1" dirty="0" smtClean="0">
                <a:latin typeface="楷体" pitchFamily="49" charset="-122"/>
                <a:ea typeface="楷体" pitchFamily="49" charset="-122"/>
              </a:rPr>
              <a:t>净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chéng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清澈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ch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è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莱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茵（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á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i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）</a:t>
            </a:r>
          </a:p>
          <a:p>
            <a:pPr>
              <a:lnSpc>
                <a:spcPct val="130000"/>
              </a:lnSpc>
            </a:pPr>
            <a:r>
              <a:rPr lang="en-US" altLang="zh-CN" sz="3000" b="1" dirty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旖旎（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í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祥瑞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ru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ì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无垠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í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0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D</a:t>
            </a:r>
            <a:r>
              <a:rPr lang="en-US" altLang="zh-CN" sz="30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顷刻（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ǐ</a:t>
            </a:r>
            <a:r>
              <a:rPr lang="en-US" altLang="zh-CN" sz="30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巍峨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0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燕山</a:t>
            </a:r>
            <a:r>
              <a:rPr lang="zh-CN" altLang="zh-CN" sz="30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zh-CN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ā</a:t>
            </a:r>
            <a:r>
              <a:rPr lang="en-US" altLang="zh-CN" sz="30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r>
              <a:rPr lang="zh-CN" altLang="zh-CN" sz="30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zh-CN" altLang="zh-CN" sz="3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03534" y="1256423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96615" y="364326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7" name="矩形 6"/>
          <p:cNvSpPr/>
          <p:nvPr/>
        </p:nvSpPr>
        <p:spPr>
          <a:xfrm>
            <a:off x="899592" y="1768053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759803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20459" y="1740753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388825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41169" y="2376051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01409" y="2376051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68258" y="2957668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76570" y="2964889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05465" y="2931790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99592" y="3540953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39952" y="3540953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73417" y="3528179"/>
            <a:ext cx="674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06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8313" y="374454"/>
            <a:ext cx="8496944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  二、</a:t>
            </a:r>
            <a:r>
              <a:rPr lang="zh-CN" altLang="zh-CN" sz="2800" b="1" dirty="0" smtClean="0">
                <a:latin typeface="黑体" pitchFamily="49" charset="-122"/>
                <a:ea typeface="黑体" pitchFamily="49" charset="-122"/>
              </a:rPr>
              <a:t>阅读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画</a:t>
            </a:r>
            <a:r>
              <a:rPr lang="zh-CN" altLang="zh-CN" sz="2800" b="1" dirty="0" smtClean="0">
                <a:latin typeface="黑体" pitchFamily="49" charset="-122"/>
                <a:ea typeface="黑体" pitchFamily="49" charset="-122"/>
              </a:rPr>
              <a:t>线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zh-CN" sz="2800" b="1" dirty="0" smtClean="0">
                <a:latin typeface="黑体" pitchFamily="49" charset="-122"/>
                <a:ea typeface="黑体" pitchFamily="49" charset="-122"/>
              </a:rPr>
              <a:t>句子</a:t>
            </a:r>
            <a:r>
              <a:rPr lang="zh-CN" altLang="zh-CN" sz="2800" b="1" dirty="0">
                <a:latin typeface="黑体" pitchFamily="49" charset="-122"/>
                <a:ea typeface="黑体" pitchFamily="49" charset="-122"/>
              </a:rPr>
              <a:t>，联系前后句意，</a:t>
            </a:r>
            <a:r>
              <a:rPr lang="zh-CN" altLang="zh-CN" sz="2800" b="1" dirty="0" smtClean="0">
                <a:latin typeface="黑体" pitchFamily="49" charset="-122"/>
                <a:ea typeface="黑体" pitchFamily="49" charset="-122"/>
              </a:rPr>
              <a:t>写出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对应的</a:t>
            </a:r>
            <a:r>
              <a:rPr lang="zh-CN" altLang="zh-CN" sz="2800" b="1" dirty="0" smtClean="0">
                <a:latin typeface="黑体" pitchFamily="49" charset="-122"/>
                <a:ea typeface="黑体" pitchFamily="49" charset="-122"/>
              </a:rPr>
              <a:t>四</a:t>
            </a:r>
            <a:r>
              <a:rPr lang="zh-CN" altLang="zh-CN" sz="2800" b="1" dirty="0">
                <a:latin typeface="黑体" pitchFamily="49" charset="-122"/>
                <a:ea typeface="黑体" pitchFamily="49" charset="-122"/>
              </a:rPr>
              <a:t>字词语</a:t>
            </a:r>
            <a:r>
              <a:rPr lang="zh-CN" altLang="zh-CN" sz="2800" b="1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2800" b="1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1.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最多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的是山和水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比如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山高月小”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“三潭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印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月”，</a:t>
            </a:r>
            <a:r>
              <a:rPr lang="zh-CN" altLang="zh-CN" sz="2800" b="1" u="sng" dirty="0">
                <a:latin typeface="宋体" pitchFamily="2" charset="-122"/>
                <a:ea typeface="宋体" pitchFamily="2" charset="-122"/>
              </a:rPr>
              <a:t>数也数不完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。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             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）</a:t>
            </a:r>
            <a:endParaRPr lang="zh-CN" altLang="zh-CN" sz="28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2.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后来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到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了济南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才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见到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山，</a:t>
            </a:r>
            <a:r>
              <a:rPr lang="zh-CN" altLang="zh-CN" sz="2800" b="1" u="sng" dirty="0">
                <a:latin typeface="宋体" pitchFamily="2" charset="-122"/>
                <a:ea typeface="宋体" pitchFamily="2" charset="-122"/>
              </a:rPr>
              <a:t>一下子明白</a:t>
            </a:r>
            <a:r>
              <a:rPr lang="zh-CN" altLang="zh-CN" sz="2800" b="1" u="sng" dirty="0" smtClean="0">
                <a:latin typeface="宋体" pitchFamily="2" charset="-122"/>
                <a:ea typeface="宋体" pitchFamily="2" charset="-122"/>
              </a:rPr>
              <a:t>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：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山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原来是这个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样子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啊！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            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）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3.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我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在故乡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只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待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了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六年，以后就</a:t>
            </a:r>
            <a:r>
              <a:rPr lang="zh-CN" altLang="zh-CN" sz="2800" b="1" u="sng" dirty="0">
                <a:latin typeface="宋体" pitchFamily="2" charset="-122"/>
                <a:ea typeface="宋体" pitchFamily="2" charset="-122"/>
              </a:rPr>
              <a:t>离开家乡到外地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，漂泊天涯</a:t>
            </a:r>
            <a:r>
              <a:rPr lang="zh-CN" altLang="zh-CN" sz="2800" b="1" dirty="0" smtClean="0">
                <a:latin typeface="宋体" pitchFamily="2" charset="-122"/>
                <a:ea typeface="宋体" pitchFamily="2" charset="-122"/>
              </a:rPr>
              <a:t>。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                     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76256" y="3181494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/>
              </a:rPr>
              <a:t>恍然大悟 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6256" y="2048644"/>
            <a:ext cx="2034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/>
              </a:rPr>
              <a:t>不可胜数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6876256" y="4280778"/>
            <a:ext cx="16741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离乡背井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9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635646"/>
            <a:ext cx="756084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你还知道哪些描写月亮的古诗？课外搜集相关古诗，和同学进行交流。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51144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891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47630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84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996</Words>
  <Application>Microsoft Office PowerPoint</Application>
  <PresentationFormat>全屏显示(16:9)</PresentationFormat>
  <Paragraphs>186</Paragraphs>
  <Slides>45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9" baseType="lpstr">
      <vt:lpstr>Arial</vt:lpstr>
      <vt:lpstr>宋体</vt:lpstr>
      <vt:lpstr>汉语拼音</vt:lpstr>
      <vt:lpstr>幼圆</vt:lpstr>
      <vt:lpstr>隶书</vt:lpstr>
      <vt:lpstr>Times New Roman</vt:lpstr>
      <vt:lpstr>Calibri</vt:lpstr>
      <vt:lpstr>微软雅黑</vt:lpstr>
      <vt:lpstr>Kaiti SC</vt:lpstr>
      <vt:lpstr>楷体</vt:lpstr>
      <vt:lpstr>Xingkai SC</vt:lpstr>
      <vt:lpstr>黑体</vt:lpstr>
      <vt:lpstr>Wingdings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2023-09-13T09:21:55Z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