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693" r:id="rId2"/>
  </p:sldMasterIdLst>
  <p:notesMasterIdLst>
    <p:notesMasterId r:id="rId37"/>
  </p:notesMasterIdLst>
  <p:handoutMasterIdLst>
    <p:handoutMasterId r:id="rId38"/>
  </p:handoutMasterIdLst>
  <p:sldIdLst>
    <p:sldId id="523" r:id="rId3"/>
    <p:sldId id="1107" r:id="rId4"/>
    <p:sldId id="1110" r:id="rId5"/>
    <p:sldId id="978" r:id="rId6"/>
    <p:sldId id="632" r:id="rId7"/>
    <p:sldId id="1040" r:id="rId8"/>
    <p:sldId id="1078" r:id="rId9"/>
    <p:sldId id="1024" r:id="rId10"/>
    <p:sldId id="1085" r:id="rId11"/>
    <p:sldId id="1111" r:id="rId12"/>
    <p:sldId id="1084" r:id="rId13"/>
    <p:sldId id="1096" r:id="rId14"/>
    <p:sldId id="1097" r:id="rId15"/>
    <p:sldId id="1088" r:id="rId16"/>
    <p:sldId id="1098" r:id="rId17"/>
    <p:sldId id="1099" r:id="rId18"/>
    <p:sldId id="1112" r:id="rId19"/>
    <p:sldId id="1089" r:id="rId20"/>
    <p:sldId id="980" r:id="rId21"/>
    <p:sldId id="1100" r:id="rId22"/>
    <p:sldId id="1101" r:id="rId23"/>
    <p:sldId id="1073" r:id="rId24"/>
    <p:sldId id="1071" r:id="rId25"/>
    <p:sldId id="1103" r:id="rId26"/>
    <p:sldId id="1063" r:id="rId27"/>
    <p:sldId id="1104" r:id="rId28"/>
    <p:sldId id="1105" r:id="rId29"/>
    <p:sldId id="1106" r:id="rId30"/>
    <p:sldId id="1080" r:id="rId31"/>
    <p:sldId id="1094" r:id="rId32"/>
    <p:sldId id="1108" r:id="rId33"/>
    <p:sldId id="1054" r:id="rId34"/>
    <p:sldId id="1114" r:id="rId35"/>
    <p:sldId id="1113" r:id="rId36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9"/>
      <p:bold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楷体" panose="02010609060101010101" pitchFamily="49" charset="-122"/>
      <p:regular r:id="rId45"/>
    </p:embeddedFont>
    <p:embeddedFont>
      <p:font typeface="汉语拼音" panose="000B0604020202020204" pitchFamily="34" charset="0"/>
      <p:regular r:id="rId46"/>
    </p:embeddedFont>
    <p:embeddedFont>
      <p:font typeface="黑体" panose="02010609060101010101" pitchFamily="49" charset="-122"/>
      <p:regular r:id="rId4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E2D3"/>
    <a:srgbClr val="BDD7EE"/>
    <a:srgbClr val="FF75FF"/>
    <a:srgbClr val="FF00FF"/>
    <a:srgbClr val="FF6600"/>
    <a:srgbClr val="CC3300"/>
    <a:srgbClr val="0066CC"/>
    <a:srgbClr val="00B05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>
      <p:cViewPr varScale="1">
        <p:scale>
          <a:sx n="52" d="100"/>
          <a:sy n="52" d="100"/>
        </p:scale>
        <p:origin x="-82" y="-911"/>
      </p:cViewPr>
      <p:guideLst>
        <p:guide orient="horz" pos="241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44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560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74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9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hyperlink" Target="&#36164;&#26009;&#38142;&#25509;/&#35270;&#39057;/&#36229;&#32423;&#26376;&#20142;.mp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8"/>
          <p:cNvSpPr txBox="1"/>
          <p:nvPr/>
        </p:nvSpPr>
        <p:spPr>
          <a:xfrm>
            <a:off x="1835696" y="1462554"/>
            <a:ext cx="6768752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60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月是故</a:t>
            </a:r>
            <a:r>
              <a:rPr lang="zh-CN" altLang="en-US" sz="6000" b="1" kern="0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乡</a:t>
            </a:r>
            <a:r>
              <a:rPr lang="zh-CN" altLang="en-US" sz="6000" b="1" dirty="0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明</a:t>
            </a:r>
            <a:endParaRPr lang="zh-CN" altLang="en-US" sz="6000" b="1" dirty="0">
              <a:ln w="0"/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5720ABE-D448-574E-AED4-4A2EA0C525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25152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r>
              <a:rPr lang="zh-CN" altLang="en-US" sz="2200" b="1" dirty="0">
                <a:latin typeface="黑体" pitchFamily="49" charset="-122"/>
                <a:ea typeface="黑体" pitchFamily="49" charset="-122"/>
              </a:rPr>
              <a:t>语文 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五年</a:t>
            </a:r>
            <a:r>
              <a:rPr lang="zh-CN" altLang="en-US" sz="2200" b="1" dirty="0">
                <a:latin typeface="黑体" pitchFamily="49" charset="-122"/>
                <a:ea typeface="黑体" pitchFamily="49" charset="-122"/>
              </a:rPr>
              <a:t>级 下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13185" y="1323291"/>
            <a:ext cx="1730726" cy="1248459"/>
            <a:chOff x="642555" y="1680205"/>
            <a:chExt cx="1730726" cy="1248459"/>
          </a:xfrm>
        </p:grpSpPr>
        <p:pic>
          <p:nvPicPr>
            <p:cNvPr id="12" name="图片 11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555" y="1776664"/>
              <a:ext cx="1224000" cy="1152000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D72EACE4-6DBD-7247-92D1-5B31521A4382}"/>
                </a:ext>
              </a:extLst>
            </p:cNvPr>
            <p:cNvSpPr txBox="1"/>
            <p:nvPr/>
          </p:nvSpPr>
          <p:spPr>
            <a:xfrm>
              <a:off x="977940" y="1771934"/>
              <a:ext cx="57259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000" b="1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3</a:t>
              </a:r>
              <a:endParaRPr kumimoji="1" lang="zh-CN" altLang="en-US" sz="60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1463668" y="1680205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 smtClean="0">
                  <a:solidFill>
                    <a:prstClr val="black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宋体" pitchFamily="2" charset="-122"/>
                </a:rPr>
                <a:t>*</a:t>
              </a:r>
              <a:endParaRPr lang="zh-CN" altLang="en-US" sz="4000" b="1" dirty="0">
                <a:solidFill>
                  <a:prstClr val="black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itchFamily="2" charset="-122"/>
              </a:endParaRPr>
            </a:p>
          </p:txBody>
        </p:sp>
      </p:grpSp>
      <p:pic>
        <p:nvPicPr>
          <p:cNvPr id="2051" name="Picture 3" descr="E:\24春\图\五下题目旁的图处理后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82" y="2838406"/>
            <a:ext cx="3333694" cy="20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b="9396"/>
          <a:stretch/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827584" y="195486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赏月亮  忆往事</a:t>
            </a:r>
            <a:endParaRPr lang="en-US" altLang="zh-CN" sz="40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悟</a:t>
            </a: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思乡之情</a:t>
            </a:r>
            <a:endParaRPr lang="zh-CN" altLang="en-US" sz="40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279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555776" y="1888313"/>
            <a:ext cx="37385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赏月前准备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62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77163" y="1347614"/>
            <a:ext cx="8064896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季羡林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2800" b="1" dirty="0" smtClean="0">
                <a:latin typeface="宋体" pitchFamily="2" charset="-122"/>
                <a:ea typeface="宋体" pitchFamily="2" charset="-122"/>
              </a:rPr>
              <a:t>1911—2009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山东省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聊城市临清人，字希逋，又字齐奘。国际著名</a:t>
            </a:r>
            <a:r>
              <a:rPr lang="zh-CN" altLang="en-US" sz="32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东方学大师、语言学家、文学家</a:t>
            </a:r>
            <a:r>
              <a:rPr lang="zh-CN" altLang="en-US" sz="32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、教育家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著作汇编成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季羡林文集</a:t>
            </a:r>
            <a:r>
              <a:rPr lang="en-US" altLang="zh-CN" sz="32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5" y="340074"/>
            <a:ext cx="975183" cy="653064"/>
          </a:xfrm>
          <a:prstGeom prst="rect">
            <a:avLst/>
          </a:prstGeom>
        </p:spPr>
      </p:pic>
      <p:sp>
        <p:nvSpPr>
          <p:cNvPr id="4" name="文本框 15"/>
          <p:cNvSpPr txBox="1"/>
          <p:nvPr/>
        </p:nvSpPr>
        <p:spPr>
          <a:xfrm>
            <a:off x="1497712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89306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847129" y="2146236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烟波浩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780" y="1707654"/>
            <a:ext cx="11892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miǎo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97107" y="1707654"/>
            <a:ext cx="106321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gōu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73668" y="1707654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méng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78623" y="3162186"/>
            <a:ext cx="23303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chéng</a:t>
            </a:r>
            <a:r>
              <a:rPr lang="en-US" altLang="zh-CN" sz="320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chè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72000" y="3162186"/>
            <a:ext cx="13919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yǐ</a:t>
            </a:r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 </a:t>
            </a:r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nǐ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14533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渺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40266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篝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10304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96299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萌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81914" y="214623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动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97504" y="3579862"/>
            <a:ext cx="735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澄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77195" y="3579862"/>
            <a:ext cx="2741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风光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旖旎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93308" y="3162186"/>
            <a:ext cx="7551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ruì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33283" y="3579862"/>
            <a:ext cx="1022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瑞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7477" y="3579862"/>
            <a:ext cx="1022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士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4062" y="1707654"/>
            <a:ext cx="208823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pái</a:t>
            </a:r>
            <a:r>
              <a:rPr lang="en-US" altLang="zh-CN" sz="320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 huái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67161" y="214623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徘徊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0034" y="3579862"/>
            <a:ext cx="73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澈</a:t>
            </a:r>
            <a:endParaRPr lang="zh-CN" altLang="en-US" sz="40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5" y="340074"/>
            <a:ext cx="975183" cy="653064"/>
          </a:xfrm>
          <a:prstGeom prst="rect">
            <a:avLst/>
          </a:prstGeom>
        </p:spPr>
      </p:pic>
      <p:sp>
        <p:nvSpPr>
          <p:cNvPr id="22" name="文本框 15"/>
          <p:cNvSpPr txBox="1"/>
          <p:nvPr/>
        </p:nvSpPr>
        <p:spPr>
          <a:xfrm>
            <a:off x="1497712" y="340074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学习字词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" name="拼音开关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843558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矩形 30"/>
          <p:cNvSpPr/>
          <p:nvPr/>
        </p:nvSpPr>
        <p:spPr>
          <a:xfrm>
            <a:off x="3253833" y="969883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3" name="矩形 32"/>
          <p:cNvSpPr/>
          <p:nvPr/>
        </p:nvSpPr>
        <p:spPr>
          <a:xfrm>
            <a:off x="2389306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27" grpId="0"/>
      <p:bldP spid="27" grpId="1"/>
      <p:bldP spid="45" grpId="0"/>
      <p:bldP spid="4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3038" y="1278097"/>
            <a:ext cx="76701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lái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769" y="1693584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莱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71" y="1693584"/>
            <a:ext cx="1869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芒湖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60032" y="1278097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</a:t>
            </a:r>
            <a:r>
              <a:rPr lang="el-GR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ί</a:t>
            </a:r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7777" y="1693584"/>
            <a:ext cx="268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无边无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1693584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垠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52320" y="1278097"/>
            <a:ext cx="118092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qǐng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0232" y="1693584"/>
            <a:ext cx="268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碧波万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529" y="1693584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顷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064" y="2643758"/>
            <a:ext cx="68175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é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5793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巍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23728" y="3039388"/>
            <a:ext cx="1869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雄奇</a:t>
            </a:r>
          </a:p>
        </p:txBody>
      </p:sp>
      <p:sp>
        <p:nvSpPr>
          <p:cNvPr id="17" name="矩形 16"/>
          <p:cNvSpPr/>
          <p:nvPr/>
        </p:nvSpPr>
        <p:spPr>
          <a:xfrm>
            <a:off x="3851920" y="2643758"/>
            <a:ext cx="11432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32789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燕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81913" y="3039388"/>
            <a:ext cx="268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园胜地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84022" y="2643758"/>
            <a:ext cx="139243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zhuì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23634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点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4505" y="3039388"/>
            <a:ext cx="105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缀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39449" y="3082518"/>
            <a:ext cx="1055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峨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pic>
        <p:nvPicPr>
          <p:cNvPr id="24" name="拼音开关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2741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3253833" y="537835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</p:spTree>
    <p:extLst>
      <p:ext uri="{BB962C8B-B14F-4D97-AF65-F5344CB8AC3E}">
        <p14:creationId xmlns:p14="http://schemas.microsoft.com/office/powerpoint/2010/main" val="176913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/>
      <p:bldP spid="11" grpId="1"/>
      <p:bldP spid="14" grpId="0"/>
      <p:bldP spid="14" grpId="1"/>
      <p:bldP spid="17" grpId="0"/>
      <p:bldP spid="17" grpId="1"/>
      <p:bldP spid="20" grpId="0"/>
      <p:bldP spid="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971600" y="4000499"/>
            <a:ext cx="7056784" cy="586312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春天到了，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smtClean="0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飞回来了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71600" y="3291830"/>
            <a:ext cx="7416824" cy="586312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我现在年事已高，住的朗润园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胜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5">
            <a:extLst>
              <a:ext uri="{FF2B5EF4-FFF2-40B4-BE49-F238E27FC236}">
                <a16:creationId xmlns="" xmlns:a16="http://schemas.microsoft.com/office/drawing/2014/main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4046325" y="1698480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rot="37530">
            <a:off x="3849473" y="2024498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669396" y="1813661"/>
            <a:ext cx="1156278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yān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 rot="21460086">
            <a:off x="5130192" y="2004385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414479" y="1714390"/>
            <a:ext cx="1146922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yàn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782627" y="1563638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燕子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784847" y="2229222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燕雀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475656" y="1563638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燕国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3568" y="2254450"/>
            <a:ext cx="1872208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燕园胜地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71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6604" y="1275606"/>
            <a:ext cx="8535158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根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据学习提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示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，围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绕“作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者由月亮想到了哪些往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事”作批注，试着用简洁的语言概括课文主要内容。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67744" y="3299430"/>
            <a:ext cx="2822286" cy="927827"/>
            <a:chOff x="1358707" y="3469891"/>
            <a:chExt cx="2822286" cy="927827"/>
          </a:xfrm>
        </p:grpSpPr>
        <p:pic>
          <p:nvPicPr>
            <p:cNvPr id="1026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8707" y="3469891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1653726" y="3579862"/>
              <a:ext cx="2232248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童年趣事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46058" y="3291830"/>
            <a:ext cx="2822286" cy="927827"/>
            <a:chOff x="4619757" y="3515104"/>
            <a:chExt cx="2822286" cy="927827"/>
          </a:xfrm>
        </p:grpSpPr>
        <p:pic>
          <p:nvPicPr>
            <p:cNvPr id="9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757" y="3515104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4932040" y="3613418"/>
              <a:ext cx="2232249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成年经历</a:t>
              </a: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5" y="340074"/>
            <a:ext cx="975183" cy="653064"/>
          </a:xfrm>
          <a:prstGeom prst="rect">
            <a:avLst/>
          </a:prstGeom>
        </p:spPr>
      </p:pic>
      <p:sp>
        <p:nvSpPr>
          <p:cNvPr id="13" name="文本框 15"/>
          <p:cNvSpPr txBox="1"/>
          <p:nvPr/>
        </p:nvSpPr>
        <p:spPr>
          <a:xfrm>
            <a:off x="1497711" y="340074"/>
            <a:ext cx="568384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准备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  把握课文主要内容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9306" y="25914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4016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9538" y="123478"/>
            <a:ext cx="7984779" cy="4906888"/>
            <a:chOff x="1043609" y="1131590"/>
            <a:chExt cx="5561756" cy="3417868"/>
          </a:xfrm>
        </p:grpSpPr>
        <p:pic>
          <p:nvPicPr>
            <p:cNvPr id="3" name="Picture 2" descr="E:\22春\资源\图片\课本图片\3月是故乡明P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19" r="6689" b="14242"/>
            <a:stretch/>
          </p:blipFill>
          <p:spPr bwMode="auto">
            <a:xfrm>
              <a:off x="1043609" y="1131590"/>
              <a:ext cx="2747342" cy="3417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E:\22春\资源\图片\课本图片\3月是故乡明P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0" t="3808" b="24451"/>
            <a:stretch/>
          </p:blipFill>
          <p:spPr bwMode="auto">
            <a:xfrm>
              <a:off x="3790951" y="1131590"/>
              <a:ext cx="2814414" cy="3009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848215" y="145355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8215" y="188858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48215" y="3450034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48215" y="467417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36647" y="85774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00311" y="287397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36647" y="405523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689853" y="301427"/>
            <a:ext cx="3431170" cy="622800"/>
          </a:xfrm>
          <a:prstGeom prst="rect">
            <a:avLst/>
          </a:prstGeom>
          <a:grpFill/>
          <a:ln w="1905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32417" y="1926970"/>
            <a:ext cx="3400174" cy="3054977"/>
          </a:xfrm>
          <a:prstGeom prst="rect">
            <a:avLst/>
          </a:prstGeom>
          <a:grpFill/>
          <a:ln w="1905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4689853" y="942340"/>
            <a:ext cx="3431170" cy="3175511"/>
          </a:xfrm>
          <a:prstGeom prst="rect">
            <a:avLst/>
          </a:prstGeom>
          <a:grp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416380" y="1211653"/>
            <a:ext cx="2232248" cy="707886"/>
          </a:xfrm>
          <a:prstGeom prst="rect">
            <a:avLst/>
          </a:prstGeom>
          <a:solidFill>
            <a:schemeClr val="tx2">
              <a:lumMod val="20000"/>
              <a:lumOff val="80000"/>
              <a:alpha val="88000"/>
            </a:schemeClr>
          </a:solidFill>
          <a:ln>
            <a:solidFill>
              <a:srgbClr val="0066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童年趣事</a:t>
            </a:r>
          </a:p>
        </p:txBody>
      </p:sp>
      <p:sp>
        <p:nvSpPr>
          <p:cNvPr id="44" name="矩形 43"/>
          <p:cNvSpPr/>
          <p:nvPr/>
        </p:nvSpPr>
        <p:spPr>
          <a:xfrm>
            <a:off x="8129649" y="1350032"/>
            <a:ext cx="690823" cy="2554545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成年经历</a:t>
            </a:r>
          </a:p>
        </p:txBody>
      </p:sp>
    </p:spTree>
    <p:extLst>
      <p:ext uri="{BB962C8B-B14F-4D97-AF65-F5344CB8AC3E}">
        <p14:creationId xmlns:p14="http://schemas.microsoft.com/office/powerpoint/2010/main" val="151357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1979712" y="1949259"/>
            <a:ext cx="44644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赏月亮 忆往事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30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9552" y="1491630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2—4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自然段，运用简洁的语言概括作者回忆了哪些</a:t>
            </a:r>
            <a:r>
              <a:rPr lang="zh-CN" altLang="en-US" sz="3200" b="1" kern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童年趣事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1403648" y="3435846"/>
            <a:ext cx="6624736" cy="576064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按时间顺序依次概括，不要遗漏。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03848" y="267494"/>
            <a:ext cx="2822286" cy="927827"/>
            <a:chOff x="1358707" y="3469891"/>
            <a:chExt cx="2822286" cy="927827"/>
          </a:xfrm>
        </p:grpSpPr>
        <p:pic>
          <p:nvPicPr>
            <p:cNvPr id="5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8707" y="3469891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653726" y="3579862"/>
              <a:ext cx="2232248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童年趣事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21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32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675535" y="1945141"/>
            <a:ext cx="2568873" cy="432048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779398" y="2555709"/>
            <a:ext cx="1008112" cy="360040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682291" y="2377189"/>
            <a:ext cx="3282197" cy="3864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77165" y="2915749"/>
            <a:ext cx="4479186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779398" y="2915749"/>
            <a:ext cx="4185090" cy="19899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77165" y="3465935"/>
            <a:ext cx="8787323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77165" y="3995869"/>
            <a:ext cx="650419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67544" y="1904514"/>
            <a:ext cx="4116733" cy="523220"/>
          </a:xfrm>
          <a:prstGeom prst="rect">
            <a:avLst/>
          </a:prstGeom>
          <a:solidFill>
            <a:srgbClr val="0070C0"/>
          </a:solidFill>
          <a:ln w="12700">
            <a:solidFill>
              <a:srgbClr val="0066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小时候在场院上数</a:t>
            </a:r>
            <a:r>
              <a:rPr lang="zh-CN" altLang="en-US" sz="28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星星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3888" y="4155926"/>
            <a:ext cx="2592288" cy="523220"/>
          </a:xfrm>
          <a:prstGeom prst="rect">
            <a:avLst/>
          </a:prstGeom>
          <a:solidFill>
            <a:srgbClr val="0070C0"/>
          </a:solidFill>
          <a:ln w="12700">
            <a:solidFill>
              <a:srgbClr val="0066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古柳下点篝火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1581541"/>
            <a:ext cx="9146008" cy="15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/>
          <a:stretch/>
        </p:blipFill>
        <p:spPr bwMode="auto">
          <a:xfrm>
            <a:off x="-2008" y="1059582"/>
            <a:ext cx="9146008" cy="53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577056" y="1094457"/>
            <a:ext cx="2520280" cy="478457"/>
          </a:xfrm>
          <a:prstGeom prst="roundRect">
            <a:avLst/>
          </a:prstGeom>
          <a:grpFill/>
          <a:ln w="28575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69604" y="1581541"/>
            <a:ext cx="8366892" cy="9826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3249" y="2037782"/>
            <a:ext cx="8864621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3249" y="2567716"/>
            <a:ext cx="8864621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37371" y="3104943"/>
            <a:ext cx="1338285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736719" y="3435846"/>
            <a:ext cx="1627369" cy="523220"/>
          </a:xfrm>
          <a:prstGeom prst="rect">
            <a:avLst/>
          </a:prstGeom>
          <a:solidFill>
            <a:srgbClr val="0070C0"/>
          </a:solidFill>
          <a:ln w="12700">
            <a:solidFill>
              <a:srgbClr val="0066CC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坑边望月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5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1560" y="141962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默读第</a:t>
            </a:r>
            <a:r>
              <a:rPr lang="en-US" altLang="zh-CN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自然段，运用简洁的语言概括作者回忆了哪些成年经历。</a:t>
            </a:r>
            <a:endParaRPr lang="zh-CN" altLang="en-US" sz="3200" b="1" dirty="0">
              <a:solidFill>
                <a:srgbClr val="0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1403648" y="3147814"/>
            <a:ext cx="6768752" cy="1080120"/>
          </a:xfrm>
          <a:prstGeom prst="snip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抓住观月地点的变化，梳理出作者观月的大致经历。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89874" y="339502"/>
            <a:ext cx="2822286" cy="927827"/>
            <a:chOff x="4619757" y="3515104"/>
            <a:chExt cx="2822286" cy="927827"/>
          </a:xfrm>
        </p:grpSpPr>
        <p:pic>
          <p:nvPicPr>
            <p:cNvPr id="5" name="Picture 2" descr="E:\23秋\PPT素材\四色小图框\四色小图框\2框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757" y="3515104"/>
              <a:ext cx="2822286" cy="927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4932040" y="3613418"/>
              <a:ext cx="2232249" cy="707886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楷体" pitchFamily="49" charset="-122"/>
                  <a:ea typeface="楷体" pitchFamily="49" charset="-122"/>
                </a:rPr>
                <a:t>成年经历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5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9502"/>
            <a:ext cx="7840246" cy="442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6711991" y="2038746"/>
            <a:ext cx="1800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951351" y="2470794"/>
            <a:ext cx="136815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535527" y="2470794"/>
            <a:ext cx="338437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063919" y="2470794"/>
            <a:ext cx="244827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51351" y="2940344"/>
            <a:ext cx="237626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827584" y="1491630"/>
            <a:ext cx="2058366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瑞士莱芒湖</a:t>
            </a:r>
            <a:endParaRPr lang="zh-CN" altLang="en-US" sz="28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27615" y="1491630"/>
            <a:ext cx="1988045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非洲大沙漠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10399" y="2552586"/>
            <a:ext cx="906017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大海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97831" y="3003798"/>
            <a:ext cx="906017" cy="523220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高山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0" y="837596"/>
            <a:ext cx="8994262" cy="3246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>
            <a:endCxn id="6146" idx="3"/>
          </p:cNvCxnSpPr>
          <p:nvPr/>
        </p:nvCxnSpPr>
        <p:spPr>
          <a:xfrm>
            <a:off x="1081112" y="2449761"/>
            <a:ext cx="7983150" cy="1099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79512" y="3003798"/>
            <a:ext cx="734481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558952" y="411510"/>
            <a:ext cx="1420582" cy="584775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ysDash"/>
          </a:ln>
          <a:effectLst/>
        </p:spPr>
        <p:txBody>
          <a:bodyPr wrap="none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朗润园</a:t>
            </a:r>
          </a:p>
        </p:txBody>
      </p:sp>
    </p:spTree>
    <p:extLst>
      <p:ext uri="{BB962C8B-B14F-4D97-AF65-F5344CB8AC3E}">
        <p14:creationId xmlns:p14="http://schemas.microsoft.com/office/powerpoint/2010/main" val="92579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="" xmlns:a16="http://schemas.microsoft.com/office/drawing/2014/main" id="{E37DF921-AD72-1BB7-84AA-1224E2B46DCC}"/>
              </a:ext>
            </a:extLst>
          </p:cNvPr>
          <p:cNvSpPr txBox="1"/>
          <p:nvPr/>
        </p:nvSpPr>
        <p:spPr>
          <a:xfrm>
            <a:off x="2195736" y="1884769"/>
            <a:ext cx="45365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忆往事交流会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896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444022" y="915566"/>
            <a:ext cx="8380413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宋体" pitchFamily="2" charset="-122"/>
              </a:rPr>
              <a:t>    </a:t>
            </a:r>
            <a:r>
              <a:rPr lang="zh-CN" altLang="en-US" sz="3200" b="1" smtClean="0">
                <a:latin typeface="宋体" pitchFamily="2" charset="-122"/>
              </a:rPr>
              <a:t>了解了课文的主要内容，思考：课文题目“</a:t>
            </a:r>
            <a:r>
              <a:rPr lang="zh-CN" altLang="en-US" sz="3200" b="1">
                <a:latin typeface="宋体" pitchFamily="2" charset="-122"/>
              </a:rPr>
              <a:t>月是故乡明</a:t>
            </a:r>
            <a:r>
              <a:rPr lang="zh-CN" altLang="en-US" sz="3200" b="1" smtClean="0">
                <a:latin typeface="宋体" pitchFamily="2" charset="-122"/>
              </a:rPr>
              <a:t>”的含义是什么？</a:t>
            </a:r>
            <a:endParaRPr lang="zh-CN" altLang="en-US" sz="3200" b="1">
              <a:latin typeface="宋体" pitchFamily="2" charset="-122"/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1259632" y="2427734"/>
            <a:ext cx="684076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    借月亮表达对童年、对故乡深深的怀念之情。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31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5576" y="1275606"/>
            <a:ext cx="756084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2—4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自然段，围绕“作者回忆这些往事时，内心可能产生了哪些感受”自主阅读体会，小组内交流。</a:t>
            </a:r>
            <a:endParaRPr lang="en-US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3558"/>
            <a:ext cx="9144000" cy="323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1043608" y="4011910"/>
            <a:ext cx="5976664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7308304" y="3722469"/>
            <a:ext cx="1288244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快乐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534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8" y="1581541"/>
            <a:ext cx="9146008" cy="15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/>
          <a:stretch/>
        </p:blipFill>
        <p:spPr bwMode="auto">
          <a:xfrm>
            <a:off x="-2008" y="1059582"/>
            <a:ext cx="9146008" cy="53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3203848" y="1565489"/>
            <a:ext cx="5832648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7756" y="2030190"/>
            <a:ext cx="5020308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7756" y="2578182"/>
            <a:ext cx="5308340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309332" y="2054430"/>
            <a:ext cx="3834668" cy="0"/>
          </a:xfrm>
          <a:prstGeom prst="line">
            <a:avLst/>
          </a:prstGeom>
          <a:ln w="28575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2608276" y="3507854"/>
            <a:ext cx="392544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美好、有趣、诗兴萌动</a:t>
            </a:r>
          </a:p>
        </p:txBody>
      </p:sp>
    </p:spTree>
    <p:extLst>
      <p:ext uri="{BB962C8B-B14F-4D97-AF65-F5344CB8AC3E}">
        <p14:creationId xmlns:p14="http://schemas.microsoft.com/office/powerpoint/2010/main" val="34806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83568" y="1441968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想一想：如果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你是作者，在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回忆快乐、美好的童年生活时，内心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会有怎样的感受？</a:t>
            </a:r>
            <a:endParaRPr lang="zh-CN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056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27584" y="1419622"/>
            <a:ext cx="756084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默读第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：每次经历给作者带来了哪些感受？作者为什么写这些经历？</a:t>
            </a:r>
            <a:endParaRPr lang="zh-CN" altLang="zh-CN" sz="3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859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1050"/>
            <a:ext cx="7912254" cy="446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7856481" y="2519814"/>
            <a:ext cx="648072" cy="459950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267744" y="2984142"/>
            <a:ext cx="1296144" cy="50316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83568" y="3001792"/>
            <a:ext cx="731379" cy="48551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630563" y="2003243"/>
            <a:ext cx="187399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66874" y="2465914"/>
            <a:ext cx="147333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60760" y="2460685"/>
            <a:ext cx="342597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71468" y="2460684"/>
            <a:ext cx="251695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66874" y="2924346"/>
            <a:ext cx="250898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419872" y="2499742"/>
            <a:ext cx="2510880" cy="578882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各地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美景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043608" y="3516243"/>
            <a:ext cx="1800200" cy="578882"/>
          </a:xfrm>
          <a:prstGeom prst="round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直抒胸臆</a:t>
            </a:r>
          </a:p>
        </p:txBody>
      </p:sp>
    </p:spTree>
    <p:extLst>
      <p:ext uri="{BB962C8B-B14F-4D97-AF65-F5344CB8AC3E}">
        <p14:creationId xmlns:p14="http://schemas.microsoft.com/office/powerpoint/2010/main" val="333433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6"/>
          <p:cNvSpPr txBox="1"/>
          <p:nvPr/>
        </p:nvSpPr>
        <p:spPr>
          <a:xfrm>
            <a:off x="1259632" y="915566"/>
            <a:ext cx="7137286" cy="32172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风光旖旎  无边无垠  碧波万顷</a:t>
            </a:r>
            <a:endParaRPr lang="en-US" altLang="zh-CN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巍峨雄奇  美妙绝伦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波澜壮阔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层峦叠嶂  蔚为壮观  波涛汹涌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520" y="161252"/>
            <a:ext cx="2916029" cy="786109"/>
            <a:chOff x="4528511" y="2205925"/>
            <a:chExt cx="2916029" cy="786109"/>
          </a:xfrm>
        </p:grpSpPr>
        <p:grpSp>
          <p:nvGrpSpPr>
            <p:cNvPr id="5" name="组合 4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积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累词语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155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7494"/>
            <a:ext cx="8056270" cy="454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7956376" y="2553648"/>
            <a:ext cx="648072" cy="459950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95736" y="2983155"/>
            <a:ext cx="1296144" cy="50316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94916" y="2981149"/>
            <a:ext cx="780740" cy="506062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621163" y="2005486"/>
            <a:ext cx="191683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14011" y="2482013"/>
            <a:ext cx="148172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415881" y="2490639"/>
            <a:ext cx="337568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951859" y="2490639"/>
            <a:ext cx="254457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8720" y="2926591"/>
            <a:ext cx="256713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627270" y="3415203"/>
            <a:ext cx="4869166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4011" y="3880512"/>
            <a:ext cx="3403741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4211960" y="3507854"/>
            <a:ext cx="2304256" cy="578882"/>
          </a:xfrm>
          <a:prstGeom prst="roundRect">
            <a:avLst/>
          </a:prstGeom>
          <a:solidFill>
            <a:srgbClr val="FF7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故乡的月亮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08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4886"/>
            <a:ext cx="8056270" cy="454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椭圆 16"/>
          <p:cNvSpPr/>
          <p:nvPr/>
        </p:nvSpPr>
        <p:spPr>
          <a:xfrm>
            <a:off x="7956376" y="2531040"/>
            <a:ext cx="648072" cy="459950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195736" y="2960547"/>
            <a:ext cx="1296144" cy="503165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4916" y="2958541"/>
            <a:ext cx="780740" cy="506062"/>
          </a:xfrm>
          <a:prstGeom prst="ellipse">
            <a:avLst/>
          </a:prstGeom>
          <a:grp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621163" y="1982878"/>
            <a:ext cx="191683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4011" y="2459405"/>
            <a:ext cx="148172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415881" y="2468031"/>
            <a:ext cx="337568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1859" y="2468031"/>
            <a:ext cx="254457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08720" y="2903983"/>
            <a:ext cx="256713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627270" y="3392595"/>
            <a:ext cx="4869166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14011" y="3857904"/>
            <a:ext cx="3403741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3957836" y="3940757"/>
            <a:ext cx="648072" cy="459950"/>
          </a:xfrm>
          <a:prstGeom prst="ellipse">
            <a:avLst/>
          </a:prstGeom>
          <a:grpFill/>
          <a:ln w="25400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004047" y="4393117"/>
            <a:ext cx="2389045" cy="410881"/>
          </a:xfrm>
          <a:prstGeom prst="ellipse">
            <a:avLst/>
          </a:prstGeom>
          <a:grpFill/>
          <a:ln w="25400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788024" y="3721060"/>
            <a:ext cx="324036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对家乡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月亮的喜爱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37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12477"/>
            <a:ext cx="8763818" cy="31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491880" y="3435846"/>
            <a:ext cx="525658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94415" y="3928095"/>
            <a:ext cx="4997665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716016" y="4000466"/>
            <a:ext cx="3240360" cy="578882"/>
          </a:xfrm>
          <a:prstGeom prst="round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对家乡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月亮的喜爱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12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8"/>
          <a:stretch/>
        </p:blipFill>
        <p:spPr bwMode="auto">
          <a:xfrm>
            <a:off x="-15231" y="-20538"/>
            <a:ext cx="921355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-59023" y="-21083"/>
            <a:ext cx="9257348" cy="5185121"/>
            <a:chOff x="-34022" y="-21083"/>
            <a:chExt cx="9257348" cy="518512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1646" y="0"/>
              <a:ext cx="5136618" cy="5164038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590" y="-19822"/>
              <a:ext cx="1068674" cy="338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262"/>
              <a:ext cx="2275062" cy="516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022" y="-21083"/>
              <a:ext cx="1845668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294023" y="1923678"/>
            <a:ext cx="1765809" cy="76944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kumimoji="1" lang="zh-CN" altLang="en-US" sz="4400" dirty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对比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5436096" y="1851670"/>
            <a:ext cx="3960440" cy="84773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4400" b="1" dirty="0" smtClean="0">
                <a:solidFill>
                  <a:srgbClr val="FFFF00"/>
                </a:solidFill>
                <a:latin typeface="黑体" pitchFamily="49" charset="-122"/>
                <a:ea typeface="黑体" pitchFamily="49" charset="-122"/>
              </a:rPr>
              <a:t>对故乡的思念</a:t>
            </a:r>
            <a:endParaRPr kumimoji="1" lang="zh-CN" altLang="en-US" sz="4400" b="1" dirty="0">
              <a:solidFill>
                <a:srgbClr val="FFFF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532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1131590"/>
            <a:ext cx="842493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“月是故乡明”，在作者眼中，异乡的月亮再大再圆再美，也比不上家乡的明月，在你的生活中，有没有类似的例子？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1763688" y="3101706"/>
            <a:ext cx="5688632" cy="1505545"/>
          </a:xfrm>
          <a:prstGeom prst="snip1Rect">
            <a:avLst/>
          </a:prstGeom>
          <a:ln w="6350">
            <a:noFill/>
            <a:prstDash val="sysDash"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回忆能让你想到家乡的事物，然后表达出自己的感受，如家乡的槐花、家乡的小河等等。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31848" y="273473"/>
            <a:ext cx="2772000" cy="786109"/>
            <a:chOff x="4528511" y="2205925"/>
            <a:chExt cx="3275856" cy="786109"/>
          </a:xfrm>
        </p:grpSpPr>
        <p:grpSp>
          <p:nvGrpSpPr>
            <p:cNvPr id="9" name="组合 8"/>
            <p:cNvGrpSpPr/>
            <p:nvPr/>
          </p:nvGrpSpPr>
          <p:grpSpPr>
            <a:xfrm>
              <a:off x="4528511" y="2205925"/>
              <a:ext cx="3275856" cy="786109"/>
              <a:chOff x="4977731" y="2886237"/>
              <a:chExt cx="3275856" cy="786109"/>
            </a:xfrm>
          </p:grpSpPr>
          <p:sp>
            <p:nvSpPr>
              <p:cNvPr id="11" name="流程图: 离页连接符 1"/>
              <p:cNvSpPr/>
              <p:nvPr/>
            </p:nvSpPr>
            <p:spPr>
              <a:xfrm>
                <a:off x="5481787" y="2962111"/>
                <a:ext cx="2771800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0" name="矩形 9"/>
            <p:cNvSpPr/>
            <p:nvPr/>
          </p:nvSpPr>
          <p:spPr>
            <a:xfrm>
              <a:off x="5320599" y="2355834"/>
              <a:ext cx="2483768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创意表达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77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070" y="1806367"/>
            <a:ext cx="3754252" cy="2079833"/>
          </a:xfrm>
          <a:prstGeom prst="roundRect">
            <a:avLst>
              <a:gd name="adj" fmla="val 1524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411886" y="925010"/>
            <a:ext cx="2320229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smtClean="0">
                <a:latin typeface="宋体" pitchFamily="2" charset="-122"/>
              </a:rPr>
              <a:t>超级月亮</a:t>
            </a:r>
            <a:endParaRPr lang="zh-CN" altLang="en-US" sz="3200" b="1" dirty="0">
              <a:latin typeface="宋体" pitchFamily="2" charset="-122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050747" y="4136319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anose="02010600030101010101" pitchFamily="2" charset="-122"/>
                <a:cs typeface="+mn-cs"/>
              </a:rPr>
              <a:t>点击图片，播放视频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885698" y="3415988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8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244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832730" y="1851670"/>
            <a:ext cx="8131758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徘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徊（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huí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旖旎（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nǐ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碧波万顷（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qǐng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烟波浩渺（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miǎo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篝（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gōu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）火  点缀（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zuì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萌（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méng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）动  瑞（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ruì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）士  燕（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yān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）园  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无边无垠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kěn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  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é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眉  澄澈（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131590"/>
            <a:ext cx="734481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、下列注音全部正确的一项是（   ）。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92280" y="1140301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endParaRPr lang="zh-CN" altLang="en-US" sz="32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06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9222" y="1923678"/>
            <a:ext cx="8053258" cy="129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作者以“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”为线索，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回忆了</a:t>
            </a:r>
            <a:r>
              <a:rPr lang="zh-CN" altLang="en-US" sz="2800" b="1" u="sng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800" b="1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b="1" u="sng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抒发了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离乡后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44600" y="1991213"/>
            <a:ext cx="9117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月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2745" y="2012464"/>
            <a:ext cx="1877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童年趣事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0545" y="2594637"/>
            <a:ext cx="1334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思念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84" y="978863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59945" y="256573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成年经历</a:t>
            </a:r>
            <a:endParaRPr lang="zh-CN" altLang="en-US" sz="28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684009" y="2499436"/>
            <a:ext cx="156039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78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Microsoft Office PowerPoint</Application>
  <PresentationFormat>全屏显示(16:9)</PresentationFormat>
  <Paragraphs>137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Calibri</vt:lpstr>
      <vt:lpstr>TeamViewer15</vt:lpstr>
      <vt:lpstr>楷体</vt:lpstr>
      <vt:lpstr>汉语拼音</vt:lpstr>
      <vt:lpstr>Times New Roman</vt:lpstr>
      <vt:lpstr>黑体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2024-12-16T08:27:56Z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