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69" r:id="rId8"/>
    <p:sldId id="2071" r:id="rId9"/>
    <p:sldId id="2072" r:id="rId10"/>
    <p:sldId id="2074" r:id="rId11"/>
    <p:sldId id="2075" r:id="rId12"/>
    <p:sldId id="2061" r:id="rId13"/>
  </p:sldIdLst>
  <p:sldSz cx="9144000" cy="5143500" type="screen16x9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  <p:embeddedFont>
      <p:font typeface="楷体" pitchFamily="49" charset="-122"/>
      <p:regular r:id="rId21"/>
    </p:embeddedFont>
  </p:embeddedFontLst>
  <p:custDataLst>
    <p:tags r:id="rId22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32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083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267744" y="1279153"/>
            <a:ext cx="4464496" cy="1076573"/>
            <a:chOff x="2339752" y="1347614"/>
            <a:chExt cx="446449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349029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梅花魂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4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4" name="yt_shape_10104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105" name="yt_image_101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839894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07" name="yt_shape_10107"/>
          <p:cNvSpPr txBox="1"/>
          <p:nvPr/>
        </p:nvSpPr>
        <p:spPr>
          <a:xfrm>
            <a:off x="7325540" y="2862701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2" name="yt_shape_10108"/>
          <p:cNvSpPr txBox="1"/>
          <p:nvPr/>
        </p:nvSpPr>
        <p:spPr>
          <a:xfrm>
            <a:off x="1296001" y="2214795"/>
            <a:ext cx="5436240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腮边　玷污　秉性　凉飕飕　</a:t>
            </a:r>
            <a:endParaRPr lang="en-US" altLang="zh-CN" sz="2800" b="1" i="0" u="none" spc="150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码头　华侨　眷恋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9" name="yt_shape_10109"/>
          <p:cNvSpPr txBox="1"/>
          <p:nvPr/>
        </p:nvSpPr>
        <p:spPr>
          <a:xfrm>
            <a:off x="1187624" y="987574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”画出加点字的正确读音。</a:t>
            </a:r>
          </a:p>
        </p:txBody>
      </p:sp>
      <p:sp>
        <p:nvSpPr>
          <p:cNvPr id="10110" name="yt_shape_10110"/>
          <p:cNvSpPr txBox="1"/>
          <p:nvPr/>
        </p:nvSpPr>
        <p:spPr>
          <a:xfrm>
            <a:off x="1187624" y="1602876"/>
            <a:ext cx="781669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821430" algn="l"/>
              </a:tabLst>
            </a:pPr>
            <a:r>
              <a:rPr lang="zh-CN" altLang="en-US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虬枝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qiú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qióu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腮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边（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sī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sāi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111" name="yt_shape_10111"/>
          <p:cNvSpPr txBox="1"/>
          <p:nvPr/>
        </p:nvSpPr>
        <p:spPr>
          <a:xfrm>
            <a:off x="1187624" y="2218178"/>
            <a:ext cx="7816692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821430" algn="l"/>
              </a:tabLst>
            </a:pP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玷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污（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diàn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眷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恋（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juàn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tén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112" name="yt_shape_10112"/>
          <p:cNvSpPr txBox="1"/>
          <p:nvPr/>
        </p:nvSpPr>
        <p:spPr>
          <a:xfrm>
            <a:off x="1187624" y="2890779"/>
            <a:ext cx="7815088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821430" algn="l"/>
              </a:tabLst>
            </a:pP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撩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动（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liáo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láo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</a:t>
            </a:r>
            <a:r>
              <a:rPr lang="zh-CN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凉</a:t>
            </a:r>
            <a:r>
              <a:rPr lang="zh-CN" altLang="zh-CN" sz="2800" b="1" spc="-1960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飕</a:t>
            </a:r>
            <a:r>
              <a:rPr lang="en-US" altLang="zh-CN" sz="4200" b="1" spc="-1008" baseline="-35000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飕（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sōu</a:t>
            </a:r>
            <a:r>
              <a:rPr lang="en-US" altLang="zh-CN" sz="2800" b="1" dirty="0">
                <a:solidFill>
                  <a:srgbClr val="FF0000">
                    <a:alpha val="0"/>
                  </a:srgbClr>
                </a:solidFill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zōu</a:t>
            </a:r>
            <a:r>
              <a:rPr lang="zh-CN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dirty="0">
              <a:solidFill>
                <a:srgbClr val="000000"/>
              </a:solidFill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55776" y="1556070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92995" y="1617348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1359" y="2226193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87184" y="225394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27784" y="293212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46509" y="2891652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172" y="201084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  <a:ea typeface="+mn-ea"/>
              </a:rPr>
              <a:t>·</a:t>
            </a:r>
            <a:endParaRPr lang="zh-CN" altLang="en-US" sz="2000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4" name="yt_shape_10114"/>
          <p:cNvSpPr txBox="1"/>
          <p:nvPr/>
        </p:nvSpPr>
        <p:spPr>
          <a:xfrm>
            <a:off x="1296000" y="800826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115" name="yt_shape_10115"/>
          <p:cNvSpPr txBox="1"/>
          <p:nvPr/>
        </p:nvSpPr>
        <p:spPr>
          <a:xfrm>
            <a:off x="1296000" y="1416128"/>
            <a:ext cx="4000198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盛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名（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shènɡ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116" name="yt_shape_10116"/>
          <p:cNvSpPr txBox="1"/>
          <p:nvPr/>
        </p:nvSpPr>
        <p:spPr>
          <a:xfrm>
            <a:off x="1296000" y="2685970"/>
            <a:ext cx="4000198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郑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重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chónɡ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zhònɡ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117" name="yt_shape_10117"/>
          <p:cNvSpPr txBox="1"/>
          <p:nvPr/>
        </p:nvSpPr>
        <p:spPr>
          <a:xfrm>
            <a:off x="1284799" y="2050916"/>
            <a:ext cx="3998595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盛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饭（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shènɡ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118" name="yt_shape_10118"/>
          <p:cNvSpPr txBox="1"/>
          <p:nvPr/>
        </p:nvSpPr>
        <p:spPr>
          <a:xfrm>
            <a:off x="1296000" y="3262034"/>
            <a:ext cx="3998595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</a:tabLst>
            </a:pP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重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新（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chónɡ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zhònɡ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484683" y="1441330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84683" y="2711172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35070" y="2076118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15816" y="3287236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9" name="yt_shape_10119"/>
          <p:cNvSpPr txBox="1"/>
          <p:nvPr/>
        </p:nvSpPr>
        <p:spPr>
          <a:xfrm>
            <a:off x="1296000" y="987574"/>
            <a:ext cx="459741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把下列四字词语补充完整。</a:t>
            </a:r>
          </a:p>
        </p:txBody>
      </p:sp>
      <p:sp>
        <p:nvSpPr>
          <p:cNvPr id="10120" name="yt_shape_10120"/>
          <p:cNvSpPr txBox="1"/>
          <p:nvPr/>
        </p:nvSpPr>
        <p:spPr>
          <a:xfrm>
            <a:off x="1296001" y="1602876"/>
            <a:ext cx="7307999" cy="1838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厌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其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烦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欺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雪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压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意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75965" y="1556070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厌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15915" y="1556070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烦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5965" y="2256479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欺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15915" y="2196150"/>
            <a:ext cx="537274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27784" y="2807200"/>
            <a:ext cx="537274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12726" y="2818515"/>
            <a:ext cx="537274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意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1" name="yt_shape_10121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122" name="yt_image_101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1395" y="699542"/>
            <a:ext cx="3144256" cy="114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24" name="yt_shape_10124"/>
          <p:cNvSpPr txBox="1"/>
          <p:nvPr/>
        </p:nvSpPr>
        <p:spPr>
          <a:xfrm>
            <a:off x="1296000" y="1576142"/>
            <a:ext cx="468878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玷污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弄脏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使有污点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125" name="yt_shape_10125"/>
          <p:cNvSpPr txBox="1"/>
          <p:nvPr/>
        </p:nvSpPr>
        <p:spPr>
          <a:xfrm>
            <a:off x="1296000" y="2191444"/>
            <a:ext cx="649216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磨难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在困苦的境遇中遭受的折磨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126" name="yt_shape_10126"/>
          <p:cNvSpPr txBox="1"/>
          <p:nvPr/>
        </p:nvSpPr>
        <p:spPr>
          <a:xfrm>
            <a:off x="1296000" y="2806746"/>
            <a:ext cx="468878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骨气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刚强不屈的气概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1503936"/>
            <a:ext cx="303758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弄脏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使有污点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4739" y="2119238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在困苦的境遇中遭受的折磨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34739" y="2734540"/>
            <a:ext cx="303758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刚强不屈的气概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0" name="yt_shape_10130"/>
          <p:cNvSpPr txBox="1"/>
          <p:nvPr/>
        </p:nvSpPr>
        <p:spPr>
          <a:xfrm>
            <a:off x="1259632" y="1277347"/>
            <a:ext cx="7847999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画出描写梅花品质的句子。</a:t>
            </a: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131" name="yt_shape_10131"/>
          <p:cNvSpPr txBox="1"/>
          <p:nvPr/>
        </p:nvSpPr>
        <p:spPr>
          <a:xfrm>
            <a:off x="1296001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她却不一样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愈是寒冷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愈是风欺雪压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花开得愈精神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愈秀气。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131"/>
          <p:cNvSpPr txBox="1"/>
          <p:nvPr/>
        </p:nvSpPr>
        <p:spPr>
          <a:xfrm>
            <a:off x="1296001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她却不一样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愈是寒冷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愈是风欺雪压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花开得愈精神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愈秀气。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2" name="yt_shape_10132"/>
          <p:cNvSpPr txBox="1"/>
          <p:nvPr/>
        </p:nvSpPr>
        <p:spPr>
          <a:xfrm>
            <a:off x="1296001" y="731121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课文写了外祖父的哪几件事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ABCDE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133" name="yt_shape_10133"/>
          <p:cNvSpPr txBox="1"/>
          <p:nvPr/>
        </p:nvSpPr>
        <p:spPr>
          <a:xfrm>
            <a:off x="1296000" y="1992753"/>
            <a:ext cx="7020416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读诗词落泪　　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思国痛哭　　　</a:t>
            </a:r>
          </a:p>
        </p:txBody>
      </p:sp>
      <p:sp>
        <p:nvSpPr>
          <p:cNvPr id="10134" name="yt_shape_10134"/>
          <p:cNvSpPr txBox="1"/>
          <p:nvPr/>
        </p:nvSpPr>
        <p:spPr>
          <a:xfrm>
            <a:off x="1296000" y="2608055"/>
            <a:ext cx="32348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送绣着梅花的手绢</a:t>
            </a:r>
          </a:p>
        </p:txBody>
      </p:sp>
      <p:sp>
        <p:nvSpPr>
          <p:cNvPr id="10135" name="yt_shape_10135"/>
          <p:cNvSpPr txBox="1"/>
          <p:nvPr/>
        </p:nvSpPr>
        <p:spPr>
          <a:xfrm>
            <a:off x="1296000" y="3223357"/>
            <a:ext cx="5466240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送墨梅图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    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珍爱墨梅图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18778" y="1324395"/>
            <a:ext cx="142468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ABCDE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9" name="yt_shape_10139"/>
          <p:cNvSpPr txBox="1"/>
          <p:nvPr/>
        </p:nvSpPr>
        <p:spPr>
          <a:xfrm>
            <a:off x="1259632" y="699542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梅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与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兰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竹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菊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并称为“花中四君子”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与松、竹并称为“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岁寒三友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”。梅以它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高洁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坚强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谦虚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的品格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给人以激励。在严寒中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梅开百花之先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独天下而春。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927809" y="627336"/>
            <a:ext cx="91325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兰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19297" y="627336"/>
            <a:ext cx="91325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竹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10785" y="627336"/>
            <a:ext cx="91325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菊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08546" y="1267416"/>
            <a:ext cx="134842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岁寒三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9621" y="1907496"/>
            <a:ext cx="93637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42640" y="1907496"/>
            <a:ext cx="13143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高洁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81168" y="1907496"/>
            <a:ext cx="13143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坚强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19695" y="1907496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谦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69621" y="2547576"/>
            <a:ext cx="91084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虚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t_shape_10140"/>
          <p:cNvSpPr txBox="1"/>
          <p:nvPr/>
        </p:nvSpPr>
        <p:spPr>
          <a:xfrm>
            <a:off x="1043608" y="1997810"/>
            <a:ext cx="6552728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                  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810c0525-6cd9-4fd7-bf9e-cd75a0939cac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全屏显示(16:9)</PresentationFormat>
  <Paragraphs>65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Calibri</vt:lpstr>
      <vt:lpstr>黑体</vt:lpstr>
      <vt:lpstr>Times New Roman</vt:lpstr>
      <vt:lpstr>楷体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50EBA540B7DD452981E0286E95841D90</vt:lpwstr>
  </property>
</Properties>
</file>