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3.jpg" ContentType="image/png"/>
  <Override PartName="/ppt/media/image14.jpg" ContentType="image/png"/>
  <Override PartName="/ppt/media/image15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1"/>
  </p:notesMasterIdLst>
  <p:handoutMasterIdLst>
    <p:handoutMasterId r:id="rId42"/>
  </p:handoutMasterIdLst>
  <p:sldIdLst>
    <p:sldId id="1113" r:id="rId2"/>
    <p:sldId id="523" r:id="rId3"/>
    <p:sldId id="1002" r:id="rId4"/>
    <p:sldId id="1082" r:id="rId5"/>
    <p:sldId id="1083" r:id="rId6"/>
    <p:sldId id="980" r:id="rId7"/>
    <p:sldId id="1086" r:id="rId8"/>
    <p:sldId id="1088" r:id="rId9"/>
    <p:sldId id="1089" r:id="rId10"/>
    <p:sldId id="1106" r:id="rId11"/>
    <p:sldId id="1107" r:id="rId12"/>
    <p:sldId id="1108" r:id="rId13"/>
    <p:sldId id="1068" r:id="rId14"/>
    <p:sldId id="1091" r:id="rId15"/>
    <p:sldId id="1074" r:id="rId16"/>
    <p:sldId id="1114" r:id="rId17"/>
    <p:sldId id="1115" r:id="rId18"/>
    <p:sldId id="1109" r:id="rId19"/>
    <p:sldId id="1116" r:id="rId20"/>
    <p:sldId id="1117" r:id="rId21"/>
    <p:sldId id="1110" r:id="rId22"/>
    <p:sldId id="1076" r:id="rId23"/>
    <p:sldId id="1111" r:id="rId24"/>
    <p:sldId id="1112" r:id="rId25"/>
    <p:sldId id="1096" r:id="rId26"/>
    <p:sldId id="1102" r:id="rId27"/>
    <p:sldId id="1103" r:id="rId28"/>
    <p:sldId id="1063" r:id="rId29"/>
    <p:sldId id="1104" r:id="rId30"/>
    <p:sldId id="1072" r:id="rId31"/>
    <p:sldId id="1081" r:id="rId32"/>
    <p:sldId id="982" r:id="rId33"/>
    <p:sldId id="936" r:id="rId34"/>
    <p:sldId id="937" r:id="rId35"/>
    <p:sldId id="938" r:id="rId36"/>
    <p:sldId id="1105" r:id="rId37"/>
    <p:sldId id="1064" r:id="rId38"/>
    <p:sldId id="1066" r:id="rId39"/>
    <p:sldId id="1007" r:id="rId40"/>
  </p:sldIdLst>
  <p:sldSz cx="9144000" cy="5143500" type="screen16x9"/>
  <p:notesSz cx="6858000" cy="9144000"/>
  <p:embeddedFontLst>
    <p:embeddedFont>
      <p:font typeface="微软雅黑" pitchFamily="34" charset="-122"/>
      <p:regular r:id="rId43"/>
      <p:bold r:id="rId44"/>
    </p:embeddedFont>
    <p:embeddedFont>
      <p:font typeface="楷体" pitchFamily="49" charset="-12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黑体" pitchFamily="49" charset="-122"/>
      <p:regular r:id="rId50"/>
    </p:embeddedFont>
    <p:embeddedFont>
      <p:font typeface="幼圆" pitchFamily="49" charset="-122"/>
      <p:regular r:id="rId51"/>
    </p:embeddedFont>
    <p:embeddedFont>
      <p:font typeface="汉语拼音" pitchFamily="34" charset="0"/>
      <p:regular r:id="rId5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CC"/>
    <a:srgbClr val="FFFFCC"/>
    <a:srgbClr val="FF6600"/>
    <a:srgbClr val="FF00FF"/>
    <a:srgbClr val="CC3300"/>
    <a:srgbClr val="FFFFFF"/>
    <a:srgbClr val="00B050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327" autoAdjust="0"/>
  </p:normalViewPr>
  <p:slideViewPr>
    <p:cSldViewPr>
      <p:cViewPr varScale="1">
        <p:scale>
          <a:sx n="107" d="100"/>
          <a:sy n="107" d="100"/>
        </p:scale>
        <p:origin x="-810" y="-96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94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102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00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60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376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3" name="AutoShape 2" descr="https://timgsa.baidu.com/timg?image&amp;quality=80&amp;size=b9999_10000&amp;sec=1564899704184&amp;di=1d333089c548043c2b0f0a113ba6bc7f&amp;imgtype=0&amp;src=http%3A%2F%2Fpic1.nipic.com%2F2008-11-11%2F20081111192547409_2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692" r:id="rId5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emf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hyperlink" Target="&#36164;&#26009;&#38142;&#25509;/&#35270;&#39057;/&#19971;&#24425;&#20116;&#19979;&#35838;&#25991;&#26391;&#35835;4&#26757;&#33457;&#39746;.mp4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8660" y="928580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69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6045374" cy="5143500"/>
          </a:xfrm>
          <a:prstGeom prst="rect">
            <a:avLst/>
          </a:prstGeom>
        </p:spPr>
      </p:pic>
      <p:sp>
        <p:nvSpPr>
          <p:cNvPr id="18" name="TextBox 48"/>
          <p:cNvSpPr txBox="1"/>
          <p:nvPr/>
        </p:nvSpPr>
        <p:spPr>
          <a:xfrm>
            <a:off x="4355976" y="1250489"/>
            <a:ext cx="4176464" cy="1177245"/>
          </a:xfrm>
          <a:prstGeom prst="rect">
            <a:avLst/>
          </a:prstGeom>
          <a:solidFill>
            <a:schemeClr val="bg1">
              <a:alpha val="3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梅花魂</a:t>
            </a:r>
            <a:endParaRPr lang="zh-CN" altLang="en-US" sz="72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" y="123825"/>
            <a:ext cx="2699792" cy="430213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 语文 五年级 下册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973" y="87266"/>
            <a:ext cx="1187523" cy="4667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303065" y="1115139"/>
            <a:ext cx="1428095" cy="1277971"/>
            <a:chOff x="4735113" y="824474"/>
            <a:chExt cx="1428095" cy="127797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113" y="1136473"/>
              <a:ext cx="973289" cy="965971"/>
            </a:xfrm>
            <a:prstGeom prst="rect">
              <a:avLst/>
            </a:prstGeom>
          </p:spPr>
        </p:pic>
        <p:sp>
          <p:nvSpPr>
            <p:cNvPr id="14" name="标题 1"/>
            <p:cNvSpPr txBox="1"/>
            <p:nvPr/>
          </p:nvSpPr>
          <p:spPr>
            <a:xfrm>
              <a:off x="5253595" y="824474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itchFamily="2" charset="-122"/>
                </a:rPr>
                <a:t>*</a:t>
              </a:r>
            </a:p>
          </p:txBody>
        </p:sp>
        <p:sp>
          <p:nvSpPr>
            <p:cNvPr id="15" name="文本框 6">
              <a:extLst>
                <a:ext uri="{FF2B5EF4-FFF2-40B4-BE49-F238E27FC236}">
                  <a16:creationId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4916224" y="994449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 dirty="0">
                  <a:solidFill>
                    <a:srgbClr val="92D050"/>
                  </a:solidFill>
                  <a:latin typeface="宋体" panose="02010600030101010101" pitchFamily="2" charset="-122"/>
                </a:rPr>
                <a:t>4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3690544"/>
            <a:ext cx="5169875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“梅花魂”是什么意思？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4374024"/>
            <a:ext cx="3969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指像梅花一样的精神。</a:t>
            </a:r>
          </a:p>
        </p:txBody>
      </p:sp>
      <p:sp>
        <p:nvSpPr>
          <p:cNvPr id="6" name="矩形 5"/>
          <p:cNvSpPr/>
          <p:nvPr/>
        </p:nvSpPr>
        <p:spPr>
          <a:xfrm>
            <a:off x="365456" y="1419622"/>
            <a:ext cx="4710600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“魂”是什么意思？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3721" y="195486"/>
            <a:ext cx="4928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梅花具有哪些品质呢？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6741" y="843558"/>
            <a:ext cx="220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凌寒怒放</a:t>
            </a:r>
          </a:p>
        </p:txBody>
      </p:sp>
      <p:sp>
        <p:nvSpPr>
          <p:cNvPr id="9" name="矩形 8"/>
          <p:cNvSpPr/>
          <p:nvPr/>
        </p:nvSpPr>
        <p:spPr>
          <a:xfrm>
            <a:off x="2473171" y="867609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不畏严寒</a:t>
            </a:r>
            <a:endParaRPr lang="zh-CN" altLang="en-US" sz="1600">
              <a:solidFill>
                <a:srgbClr val="0000FF"/>
              </a:solidFill>
            </a:endParaRPr>
          </a:p>
        </p:txBody>
      </p:sp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97" y="2065571"/>
            <a:ext cx="5561015" cy="1514291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41883" y="1635646"/>
            <a:ext cx="819055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陈慧瑛，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著名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作家、诗人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。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1946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年出生于新加坡，归侨，祖籍福建厦门。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主要作品：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无名的星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展翅的白鹭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厦门人</a:t>
            </a:r>
            <a:r>
              <a:rPr lang="en-US" altLang="zh-CN" sz="3200" b="1" u="sng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等。</a:t>
            </a:r>
          </a:p>
        </p:txBody>
      </p: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686539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228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0199" y="1779662"/>
            <a:ext cx="790224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陈慧瑛出身于书香世家，自祖父这一代开始出洋到新加坡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经过努力与奋斗，陈家已经是新加坡无人不晓的华侨领袖。</a:t>
            </a:r>
          </a:p>
        </p:txBody>
      </p: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686539"/>
            <a:ext cx="2568575" cy="869950"/>
            <a:chOff x="6084413" y="595492"/>
            <a:chExt cx="2567826" cy="869801"/>
          </a:xfrm>
        </p:grpSpPr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610832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背景介绍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586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971600" y="619369"/>
            <a:ext cx="7704856" cy="66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kern="0" dirty="0">
                <a:latin typeface="黑体" pitchFamily="2" charset="-122"/>
                <a:ea typeface="黑体" pitchFamily="2" charset="-122"/>
              </a:rPr>
              <a:t> 默读学习提示，明确本课的学习任务。</a:t>
            </a:r>
            <a:endParaRPr lang="zh-CN" altLang="en-US" sz="3200" dirty="0">
              <a:solidFill>
                <a:srgbClr val="0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539552" y="1542962"/>
            <a:ext cx="7344816" cy="58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kern="0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想一想课文写了外祖父的几件事，尝试概括。</a:t>
            </a:r>
            <a:endParaRPr lang="en-US" altLang="zh-CN" sz="28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2244996"/>
            <a:ext cx="820891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从外祖父的言行中体会外祖父的感情，作好批注。</a:t>
            </a:r>
            <a:endParaRPr lang="en-US" altLang="zh-CN" sz="2800" b="1" kern="0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6165" y="3003798"/>
            <a:ext cx="820891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结合课文内容，思考课文题目“梅花魂”的含义，与同学交流。</a:t>
            </a:r>
            <a:endParaRPr lang="zh-CN" altLang="en-US" sz="28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10" y="26355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83568" y="895029"/>
            <a:ext cx="7630651" cy="66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kern="0" dirty="0">
                <a:latin typeface="黑体" pitchFamily="2" charset="-122"/>
                <a:ea typeface="黑体" pitchFamily="2" charset="-122"/>
              </a:rPr>
              <a:t>    自由读课文，读准字音，读通句子。</a:t>
            </a:r>
            <a:endParaRPr lang="zh-CN" altLang="en-US" sz="3200" dirty="0">
              <a:solidFill>
                <a:srgbClr val="00000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12769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22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hlinkClick r:id="rId5" action="ppaction://hlinkfile"/>
          </p:cNvPr>
          <p:cNvSpPr txBox="1"/>
          <p:nvPr/>
        </p:nvSpPr>
        <p:spPr>
          <a:xfrm>
            <a:off x="766440" y="9186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</a:p>
        </p:txBody>
      </p:sp>
      <p:sp>
        <p:nvSpPr>
          <p:cNvPr id="11" name="文本框 14"/>
          <p:cNvSpPr txBox="1"/>
          <p:nvPr/>
        </p:nvSpPr>
        <p:spPr>
          <a:xfrm>
            <a:off x="3419872" y="577432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458636" y="108004"/>
            <a:ext cx="1059582" cy="105958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41748" y="1491630"/>
            <a:ext cx="7990692" cy="3629954"/>
            <a:chOff x="323528" y="1411931"/>
            <a:chExt cx="7990692" cy="362995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9166"/>
            <a:stretch/>
          </p:blipFill>
          <p:spPr bwMode="auto">
            <a:xfrm>
              <a:off x="5800938" y="1411931"/>
              <a:ext cx="2513282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987824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/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295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83568" y="1709435"/>
            <a:ext cx="68175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sāi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05430" y="1709435"/>
            <a:ext cx="116428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diàn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80718" y="1709435"/>
            <a:ext cx="1348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zhèng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68690" y="1688266"/>
            <a:ext cx="7285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sōu</a:t>
            </a:r>
            <a:r>
              <a:rPr lang="en-US" altLang="zh-CN" sz="28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8451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7668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31883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玷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44481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污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58460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08650" y="204830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63679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07226" y="204830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飕飕</a:t>
            </a:r>
          </a:p>
        </p:txBody>
      </p:sp>
      <p:sp>
        <p:nvSpPr>
          <p:cNvPr id="43" name="矩形 42"/>
          <p:cNvSpPr/>
          <p:nvPr/>
        </p:nvSpPr>
        <p:spPr>
          <a:xfrm>
            <a:off x="2159870" y="3437587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liáo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34078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35934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乱</a:t>
            </a:r>
          </a:p>
        </p:txBody>
      </p:sp>
      <p:sp>
        <p:nvSpPr>
          <p:cNvPr id="50" name="矩形 49"/>
          <p:cNvSpPr/>
          <p:nvPr/>
        </p:nvSpPr>
        <p:spPr>
          <a:xfrm>
            <a:off x="3816054" y="3437587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21217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56014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</a:p>
        </p:txBody>
      </p:sp>
      <p:sp>
        <p:nvSpPr>
          <p:cNvPr id="53" name="矩形 52"/>
          <p:cNvSpPr/>
          <p:nvPr/>
        </p:nvSpPr>
        <p:spPr>
          <a:xfrm>
            <a:off x="5866460" y="1709435"/>
            <a:ext cx="14945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bǐng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991861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秉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97080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性</a:t>
            </a:r>
          </a:p>
        </p:txBody>
      </p:sp>
      <p:sp>
        <p:nvSpPr>
          <p:cNvPr id="56" name="矩形 55"/>
          <p:cNvSpPr/>
          <p:nvPr/>
        </p:nvSpPr>
        <p:spPr>
          <a:xfrm>
            <a:off x="935734" y="3437587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mǎ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07742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码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57042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</a:p>
        </p:txBody>
      </p:sp>
      <p:sp>
        <p:nvSpPr>
          <p:cNvPr id="59" name="矩形 58"/>
          <p:cNvSpPr/>
          <p:nvPr/>
        </p:nvSpPr>
        <p:spPr>
          <a:xfrm>
            <a:off x="5184206" y="3437587"/>
            <a:ext cx="99645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qiáo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52158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华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267604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侨</a:t>
            </a:r>
          </a:p>
        </p:txBody>
      </p:sp>
      <p:sp>
        <p:nvSpPr>
          <p:cNvPr id="63" name="矩形 62"/>
          <p:cNvSpPr/>
          <p:nvPr/>
        </p:nvSpPr>
        <p:spPr>
          <a:xfrm>
            <a:off x="6120310" y="3437587"/>
            <a:ext cx="122413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endParaRPr lang="zh-CN" altLang="en-US" sz="28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46763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眷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32378" y="37976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恋</a:t>
            </a:r>
          </a:p>
        </p:txBody>
      </p:sp>
      <p:sp>
        <p:nvSpPr>
          <p:cNvPr id="66" name="矩形 65"/>
          <p:cNvSpPr/>
          <p:nvPr/>
        </p:nvSpPr>
        <p:spPr>
          <a:xfrm>
            <a:off x="1870670" y="1709435"/>
            <a:ext cx="68175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qiú</a:t>
            </a:r>
            <a:endParaRPr lang="zh-CN" altLang="en-US" sz="28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75553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虬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05601" y="20694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枝</a:t>
            </a:r>
          </a:p>
        </p:txBody>
      </p:sp>
      <p:pic>
        <p:nvPicPr>
          <p:cNvPr id="4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790402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文本框 15"/>
          <p:cNvSpPr txBox="1"/>
          <p:nvPr/>
        </p:nvSpPr>
        <p:spPr>
          <a:xfrm>
            <a:off x="827088" y="701502"/>
            <a:ext cx="1810014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2" name="椭圆形标注 1"/>
          <p:cNvSpPr/>
          <p:nvPr/>
        </p:nvSpPr>
        <p:spPr>
          <a:xfrm>
            <a:off x="4067944" y="197446"/>
            <a:ext cx="3989029" cy="1222176"/>
          </a:xfrm>
          <a:prstGeom prst="wedgeEllipseCallout">
            <a:avLst>
              <a:gd name="adj1" fmla="val -24726"/>
              <a:gd name="adj2" fmla="val 71135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读音不要受熟字的影响而出错，注意辨析，反复读词语以巩固读音。</a:t>
            </a:r>
          </a:p>
        </p:txBody>
      </p:sp>
    </p:spTree>
    <p:extLst>
      <p:ext uri="{BB962C8B-B14F-4D97-AF65-F5344CB8AC3E}">
        <p14:creationId xmlns:p14="http://schemas.microsoft.com/office/powerpoint/2010/main" val="209305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8" grpId="0"/>
      <p:bldP spid="40" grpId="0"/>
      <p:bldP spid="43" grpId="0"/>
      <p:bldP spid="43" grpId="1"/>
      <p:bldP spid="50" grpId="0"/>
      <p:bldP spid="50" grpId="1"/>
      <p:bldP spid="53" grpId="0"/>
      <p:bldP spid="53" grpId="1"/>
      <p:bldP spid="56" grpId="0"/>
      <p:bldP spid="56" grpId="1"/>
      <p:bldP spid="59" grpId="0"/>
      <p:bldP spid="59" grpId="1"/>
      <p:bldP spid="63" grpId="0"/>
      <p:bldP spid="63" grpId="1"/>
      <p:bldP spid="64" grpId="0"/>
      <p:bldP spid="66" grpId="0"/>
      <p:bldP spid="66" grpId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3"/>
          <p:cNvSpPr txBox="1">
            <a:spLocks noChangeArrowheads="1"/>
          </p:cNvSpPr>
          <p:nvPr/>
        </p:nvSpPr>
        <p:spPr bwMode="auto">
          <a:xfrm>
            <a:off x="2843808" y="4069882"/>
            <a:ext cx="5425114" cy="512448"/>
          </a:xfrm>
          <a:prstGeom prst="borderCallout1">
            <a:avLst>
              <a:gd name="adj1" fmla="val -855"/>
              <a:gd name="adj2" fmla="val 57591"/>
              <a:gd name="adj3" fmla="val -112994"/>
              <a:gd name="adj4" fmla="val 7781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>
                <a:latin typeface="宋体" pitchFamily="2" charset="-122"/>
                <a:ea typeface="宋体" pitchFamily="2" charset="-122"/>
                <a:sym typeface="Wingdings" pitchFamily="2" charset="2"/>
              </a:rPr>
              <a:t>（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Wingdings" pitchFamily="2" charset="2"/>
              </a:rPr>
              <a:t>对自己喜爱的人或地方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）深切地</a:t>
            </a:r>
            <a:r>
              <a:rPr lang="zh-CN" altLang="en-US" sz="2400" b="1">
                <a:latin typeface="宋体" pitchFamily="2" charset="-122"/>
                <a:ea typeface="宋体" pitchFamily="2" charset="-122"/>
              </a:rPr>
              <a:t>留恋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文本框 15"/>
          <p:cNvSpPr txBox="1"/>
          <p:nvPr/>
        </p:nvSpPr>
        <p:spPr>
          <a:xfrm>
            <a:off x="2031305" y="123478"/>
            <a:ext cx="22526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词语解释</a:t>
            </a:r>
          </a:p>
        </p:txBody>
      </p:sp>
      <p:pic>
        <p:nvPicPr>
          <p:cNvPr id="7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18" y="233015"/>
            <a:ext cx="433387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8442" y="969571"/>
            <a:ext cx="788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孩子要管教好，这清白的梅花，是能玷污的吗？</a:t>
            </a:r>
          </a:p>
        </p:txBody>
      </p:sp>
      <p:sp>
        <p:nvSpPr>
          <p:cNvPr id="4" name="矩形 3"/>
          <p:cNvSpPr/>
          <p:nvPr/>
        </p:nvSpPr>
        <p:spPr>
          <a:xfrm>
            <a:off x="6372200" y="9986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玷污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线形标注 2 12"/>
          <p:cNvSpPr/>
          <p:nvPr/>
        </p:nvSpPr>
        <p:spPr>
          <a:xfrm>
            <a:off x="5148064" y="233015"/>
            <a:ext cx="2480633" cy="458266"/>
          </a:xfrm>
          <a:prstGeom prst="borderCallout2">
            <a:avLst>
              <a:gd name="adj1" fmla="val 101576"/>
              <a:gd name="adj2" fmla="val 49353"/>
              <a:gd name="adj3" fmla="val 139224"/>
              <a:gd name="adj4" fmla="val 49790"/>
              <a:gd name="adj5" fmla="val 178325"/>
              <a:gd name="adj6" fmla="val 62306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弄脏；使有污点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442" y="1779662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一个中国人，无论在怎样的境遇里，总要有梅花的秉性才好！</a:t>
            </a:r>
          </a:p>
        </p:txBody>
      </p:sp>
      <p:sp>
        <p:nvSpPr>
          <p:cNvPr id="16" name="矩形 15"/>
          <p:cNvSpPr/>
          <p:nvPr/>
        </p:nvSpPr>
        <p:spPr>
          <a:xfrm>
            <a:off x="1006067" y="223083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秉性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1" name="线形标注 2 20"/>
          <p:cNvSpPr/>
          <p:nvPr/>
        </p:nvSpPr>
        <p:spPr>
          <a:xfrm>
            <a:off x="3172043" y="2562060"/>
            <a:ext cx="1224136" cy="383994"/>
          </a:xfrm>
          <a:prstGeom prst="borderCallout2">
            <a:avLst>
              <a:gd name="adj1" fmla="val 74912"/>
              <a:gd name="adj2" fmla="val -6219"/>
              <a:gd name="adj3" fmla="val 83899"/>
              <a:gd name="adj4" fmla="val -42741"/>
              <a:gd name="adj5" fmla="val 27876"/>
              <a:gd name="adj6" fmla="val -133721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442" y="3003798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我带走的，是身在异国的华侨老人一颗眷恋祖国的赤子心啊！</a:t>
            </a:r>
          </a:p>
        </p:txBody>
      </p:sp>
      <p:sp>
        <p:nvSpPr>
          <p:cNvPr id="17" name="矩形 16"/>
          <p:cNvSpPr/>
          <p:nvPr/>
        </p:nvSpPr>
        <p:spPr>
          <a:xfrm>
            <a:off x="6722680" y="301755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553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3" grpId="0"/>
      <p:bldP spid="4" grpId="0"/>
      <p:bldP spid="13" grpId="0" animBg="1"/>
      <p:bldP spid="18" grpId="0"/>
      <p:bldP spid="16" grpId="0"/>
      <p:bldP spid="21" grpId="0" animBg="1"/>
      <p:bldP spid="23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683568" y="1995686"/>
            <a:ext cx="7776864" cy="1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默读课文，概括课文写了外祖父的哪几件事。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907704" y="3435846"/>
            <a:ext cx="5328592" cy="970240"/>
          </a:xfrm>
          <a:prstGeom prst="snip1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先根据时间顺序，把全文分成几部分，再想想每部分的主要内容。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" y="15140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617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665558" y="138538"/>
            <a:ext cx="208729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4" name="五边形 3"/>
          <p:cNvSpPr/>
          <p:nvPr/>
        </p:nvSpPr>
        <p:spPr>
          <a:xfrm>
            <a:off x="827584" y="105958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学习任务一</a:t>
            </a:r>
          </a:p>
        </p:txBody>
      </p:sp>
    </p:spTree>
    <p:extLst>
      <p:ext uri="{BB962C8B-B14F-4D97-AF65-F5344CB8AC3E}">
        <p14:creationId xmlns:p14="http://schemas.microsoft.com/office/powerpoint/2010/main" val="150167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1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/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1848" y="163478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8698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4358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893" y="78259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893" y="95032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069" y="296524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893" y="111706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893" y="128665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893" y="161185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893" y="192922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2885" y="2134551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9012" y="2473615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9504" y="4256509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0193" y="203378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6501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22529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1848" y="1706789"/>
            <a:ext cx="2736304" cy="350443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1848" y="2057232"/>
            <a:ext cx="2736304" cy="2431443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1738" y="682124"/>
            <a:ext cx="2870422" cy="4121874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9542"/>
            <a:ext cx="2902908" cy="1872208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2772" y="2582311"/>
            <a:ext cx="2902908" cy="512545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04667" y="906857"/>
            <a:ext cx="2088232" cy="78319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由梅花引出对外祖父的回忆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1880" y="2067694"/>
            <a:ext cx="2160240" cy="1464231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按时间顺序，具体叙述了外祖父爱国思乡的五件事情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4990" y="3435846"/>
            <a:ext cx="2119287" cy="112371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点出外祖父寄托在墨梅图和梅花中的爱国情怀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303566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1197" y="584101"/>
            <a:ext cx="9025300" cy="4185101"/>
            <a:chOff x="323528" y="1411931"/>
            <a:chExt cx="7828109" cy="3629954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" t="5652" r="10064" b="40261"/>
            <a:stretch/>
          </p:blipFill>
          <p:spPr bwMode="auto">
            <a:xfrm>
              <a:off x="5638355" y="1411931"/>
              <a:ext cx="2513282" cy="2286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0" t="5385" r="4168" b="12813"/>
            <a:stretch/>
          </p:blipFill>
          <p:spPr bwMode="auto">
            <a:xfrm>
              <a:off x="2884162" y="1411931"/>
              <a:ext cx="2812305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" t="5371" r="9289" b="11027"/>
            <a:stretch/>
          </p:blipFill>
          <p:spPr>
            <a:xfrm>
              <a:off x="323528" y="1411931"/>
              <a:ext cx="2664899" cy="362995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79512" y="163564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9759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221" y="343165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602" y="76284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23602" y="93057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0383" y="2984053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3602" y="109730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3602" y="126689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3602" y="161590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3602" y="195852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1840" y="2139702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0549" y="2471279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154" y="4271367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31238" y="2014736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15293" y="1563638"/>
            <a:ext cx="556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1238" y="2499742"/>
            <a:ext cx="49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7504" y="1712558"/>
            <a:ext cx="2880320" cy="325467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7504" y="2042280"/>
            <a:ext cx="2880320" cy="243768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49092" y="690833"/>
            <a:ext cx="2863068" cy="4104456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33588" y="690834"/>
            <a:ext cx="2902908" cy="1890442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33588" y="2571750"/>
            <a:ext cx="2902908" cy="519309"/>
          </a:xfrm>
          <a:prstGeom prst="rect">
            <a:avLst/>
          </a:prstGeom>
          <a:noFill/>
          <a:ln w="127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179512" y="4011910"/>
            <a:ext cx="5040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95536" y="2537842"/>
            <a:ext cx="555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213373" y="3349439"/>
            <a:ext cx="13271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6435748" y="1779662"/>
            <a:ext cx="9445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432100" y="3181722"/>
            <a:ext cx="76103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520211" y="3351753"/>
            <a:ext cx="136302" cy="161434"/>
            <a:chOff x="558311" y="3428301"/>
            <a:chExt cx="136302" cy="161434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558311" y="3428301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630175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5364088" y="699542"/>
            <a:ext cx="134300" cy="153889"/>
            <a:chOff x="611560" y="3435846"/>
            <a:chExt cx="134300" cy="153889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3831443" y="2869008"/>
            <a:ext cx="134300" cy="153889"/>
            <a:chOff x="611560" y="3435846"/>
            <a:chExt cx="134300" cy="153889"/>
          </a:xfrm>
        </p:grpSpPr>
        <p:cxnSp>
          <p:nvCxnSpPr>
            <p:cNvPr id="51" name="直接连接符 50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668344" y="1491630"/>
            <a:ext cx="134300" cy="153889"/>
            <a:chOff x="611560" y="3435846"/>
            <a:chExt cx="134300" cy="153889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611560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681422" y="3435846"/>
              <a:ext cx="64438" cy="15388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直接连接符 55"/>
          <p:cNvCxnSpPr/>
          <p:nvPr/>
        </p:nvCxnSpPr>
        <p:spPr>
          <a:xfrm>
            <a:off x="3457044" y="1013701"/>
            <a:ext cx="2689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7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43608" y="1669326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吟诗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落泪</a:t>
            </a:r>
          </a:p>
        </p:txBody>
      </p:sp>
      <p:sp>
        <p:nvSpPr>
          <p:cNvPr id="9" name="矩形 8"/>
          <p:cNvSpPr/>
          <p:nvPr/>
        </p:nvSpPr>
        <p:spPr>
          <a:xfrm>
            <a:off x="1043608" y="2733477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国伤怀</a:t>
            </a:r>
          </a:p>
        </p:txBody>
      </p:sp>
      <p:sp>
        <p:nvSpPr>
          <p:cNvPr id="10" name="矩形 9"/>
          <p:cNvSpPr/>
          <p:nvPr/>
        </p:nvSpPr>
        <p:spPr>
          <a:xfrm>
            <a:off x="5047656" y="1669326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珍爱墨梅图</a:t>
            </a:r>
          </a:p>
        </p:txBody>
      </p:sp>
      <p:sp>
        <p:nvSpPr>
          <p:cNvPr id="11" name="矩形 10"/>
          <p:cNvSpPr/>
          <p:nvPr/>
        </p:nvSpPr>
        <p:spPr>
          <a:xfrm>
            <a:off x="5047656" y="2733477"/>
            <a:ext cx="341277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1043608" y="3797627"/>
            <a:ext cx="34746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送梅花手绢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1045146" y="771549"/>
            <a:ext cx="7884368" cy="66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总结：课文写了外祖父的哪几件事？</a:t>
            </a:r>
            <a:endParaRPr lang="zh-CN" altLang="en-US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573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5147" y="1822503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7656" y="1822503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5147" y="287293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34056" y="2883887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5147" y="3890184"/>
            <a:ext cx="502518" cy="4612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76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395536" y="987574"/>
            <a:ext cx="8496944" cy="10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回顾课文</a:t>
            </a:r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祖父的园子</a:t>
            </a:r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月是故乡明</a:t>
            </a:r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用到的体会思想感情的方法。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7624" y="2135775"/>
            <a:ext cx="2943816" cy="2020151"/>
            <a:chOff x="1187624" y="2063767"/>
            <a:chExt cx="2943816" cy="2020151"/>
          </a:xfrm>
        </p:grpSpPr>
        <p:sp>
          <p:nvSpPr>
            <p:cNvPr id="2" name="圆角矩形 1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83534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祖父的园子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将感情蕴含在园中的花朵、虫子、鸟儿等具体事物中。</a:t>
              </a:r>
            </a:p>
          </p:txBody>
        </p:sp>
      </p:grp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395536" y="974434"/>
            <a:ext cx="8496944" cy="10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运用这些方法深入体会课文</a:t>
            </a:r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梅花魂</a:t>
            </a:r>
            <a:r>
              <a:rPr lang="en-US" altLang="zh-CN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表达的思想感情，边读边作批注。</a:t>
            </a:r>
          </a:p>
        </p:txBody>
      </p:sp>
      <p:sp>
        <p:nvSpPr>
          <p:cNvPr id="6" name="五边形 5"/>
          <p:cNvSpPr/>
          <p:nvPr/>
        </p:nvSpPr>
        <p:spPr>
          <a:xfrm>
            <a:off x="493671" y="33950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学习任务二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788024" y="2135775"/>
            <a:ext cx="2943816" cy="2020151"/>
            <a:chOff x="1187624" y="2063767"/>
            <a:chExt cx="2943816" cy="2020151"/>
          </a:xfrm>
        </p:grpSpPr>
        <p:sp>
          <p:nvSpPr>
            <p:cNvPr id="11" name="圆角矩形 10"/>
            <p:cNvSpPr/>
            <p:nvPr/>
          </p:nvSpPr>
          <p:spPr>
            <a:xfrm>
              <a:off x="1187624" y="2063767"/>
              <a:ext cx="2943816" cy="2020151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315949" y="2289012"/>
              <a:ext cx="2751995" cy="156966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《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月是故乡明</a:t>
              </a:r>
              <a:r>
                <a:rPr lang="en-US" altLang="zh-CN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》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： </a:t>
              </a:r>
              <a:endParaRPr lang="en-US" altLang="zh-CN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用典型的事例和直抒胸臆的语句表达了强烈的思乡之情。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90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918750" y="1555237"/>
            <a:ext cx="7185505" cy="200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>
                <a:latin typeface="黑体" pitchFamily="2" charset="-122"/>
                <a:ea typeface="黑体" pitchFamily="2" charset="-122"/>
              </a:rPr>
              <a:t>小组围绕下列问题进行交流：</a:t>
            </a:r>
            <a:endParaRPr lang="en-US" altLang="zh-CN" sz="2800" b="1" kern="0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课文主要表达了外祖父怎样的感情？</a:t>
            </a:r>
            <a:endParaRPr lang="en-US" altLang="zh-CN" sz="28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kern="0" dirty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你是从外祖父的哪些言行中体会到的呢？</a:t>
            </a:r>
            <a:endParaRPr lang="zh-CN" altLang="en-US" sz="28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467544" y="411510"/>
            <a:ext cx="2717800" cy="1074737"/>
            <a:chOff x="355399" y="609886"/>
            <a:chExt cx="2718304" cy="1074830"/>
          </a:xfrm>
        </p:grpSpPr>
        <p:sp>
          <p:nvSpPr>
            <p:cNvPr id="11" name="矩形 8"/>
            <p:cNvSpPr>
              <a:spLocks noChangeArrowheads="1"/>
            </p:cNvSpPr>
            <p:nvPr/>
          </p:nvSpPr>
          <p:spPr bwMode="auto"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交流互动</a:t>
              </a:r>
            </a:p>
          </p:txBody>
        </p:sp>
        <p:pic>
          <p:nvPicPr>
            <p:cNvPr id="12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99" y="609886"/>
              <a:ext cx="940001" cy="107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58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2" y="609395"/>
            <a:ext cx="8496944" cy="441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直接连接符 35"/>
          <p:cNvCxnSpPr/>
          <p:nvPr/>
        </p:nvCxnSpPr>
        <p:spPr>
          <a:xfrm>
            <a:off x="5534721" y="2528317"/>
            <a:ext cx="30697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72819" y="3507854"/>
            <a:ext cx="81316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477755" y="3018656"/>
            <a:ext cx="81266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477755" y="4011908"/>
            <a:ext cx="2366053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513660" y="4515966"/>
            <a:ext cx="209078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472819" y="5019623"/>
            <a:ext cx="642797" cy="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</p:spTree>
    <p:extLst>
      <p:ext uri="{BB962C8B-B14F-4D97-AF65-F5344CB8AC3E}">
        <p14:creationId xmlns:p14="http://schemas.microsoft.com/office/powerpoint/2010/main" val="427256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99542"/>
            <a:ext cx="9144000" cy="3641592"/>
            <a:chOff x="0" y="612789"/>
            <a:chExt cx="9144000" cy="364159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12789"/>
              <a:ext cx="9144000" cy="3158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"/>
            <a:stretch/>
          </p:blipFill>
          <p:spPr bwMode="auto">
            <a:xfrm>
              <a:off x="0" y="3741111"/>
              <a:ext cx="9144000" cy="513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39" name="直接连接符 38"/>
          <p:cNvCxnSpPr/>
          <p:nvPr/>
        </p:nvCxnSpPr>
        <p:spPr>
          <a:xfrm>
            <a:off x="8676456" y="2211710"/>
            <a:ext cx="3252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107504" y="2759199"/>
            <a:ext cx="2520280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07504" y="3282305"/>
            <a:ext cx="5832648" cy="4414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164288" y="3282305"/>
            <a:ext cx="18373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6156176" y="2759199"/>
            <a:ext cx="2845510" cy="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endCxn id="4099" idx="0"/>
          </p:cNvCxnSpPr>
          <p:nvPr/>
        </p:nvCxnSpPr>
        <p:spPr>
          <a:xfrm flipV="1">
            <a:off x="107504" y="3827864"/>
            <a:ext cx="4464496" cy="1046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89570"/>
            <a:ext cx="7740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表达了外祖父对墨梅图的珍爱、对祖国的思念。</a:t>
            </a:r>
          </a:p>
        </p:txBody>
      </p:sp>
    </p:spTree>
    <p:extLst>
      <p:ext uri="{BB962C8B-B14F-4D97-AF65-F5344CB8AC3E}">
        <p14:creationId xmlns:p14="http://schemas.microsoft.com/office/powerpoint/2010/main" val="38126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64" y="564237"/>
            <a:ext cx="6971411" cy="45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7" name="直接连接符 86"/>
          <p:cNvCxnSpPr/>
          <p:nvPr/>
        </p:nvCxnSpPr>
        <p:spPr>
          <a:xfrm>
            <a:off x="1576239" y="958999"/>
            <a:ext cx="198764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1106408" y="1348073"/>
            <a:ext cx="2457480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115933" y="1770137"/>
            <a:ext cx="13678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588720" y="2594624"/>
            <a:ext cx="1903160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3691" y="2984748"/>
            <a:ext cx="2378189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1115616" y="3392413"/>
            <a:ext cx="2376264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1128779" y="3795886"/>
            <a:ext cx="1571013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-9525" y="-20538"/>
            <a:ext cx="761895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我是从外祖父的这些言行中体会到的：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3049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098" y="564236"/>
            <a:ext cx="9086122" cy="4158229"/>
            <a:chOff x="-9527" y="564236"/>
            <a:chExt cx="9086122" cy="415822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7" y="564236"/>
              <a:ext cx="9086121" cy="1006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5" y="1572081"/>
              <a:ext cx="9086120" cy="3150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01" name="直接连接符 100"/>
          <p:cNvCxnSpPr/>
          <p:nvPr/>
        </p:nvCxnSpPr>
        <p:spPr>
          <a:xfrm>
            <a:off x="179970" y="1572081"/>
            <a:ext cx="316789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79970" y="2067694"/>
            <a:ext cx="280785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179970" y="2543360"/>
            <a:ext cx="87125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>
            <a:off x="3131840" y="3090737"/>
            <a:ext cx="5760640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>
            <a:off x="179970" y="3630080"/>
            <a:ext cx="8712510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179970" y="4117826"/>
            <a:ext cx="8712510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>
            <a:off x="179970" y="4650457"/>
            <a:ext cx="4536046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763917" y="1061894"/>
            <a:ext cx="1583947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-9525" y="-20538"/>
            <a:ext cx="761895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我是从外祖父的这些言行中体会到的：</a:t>
            </a:r>
            <a:endParaRPr lang="zh-CN" altLang="en-US" sz="1600" dirty="0"/>
          </a:p>
        </p:txBody>
      </p:sp>
      <p:cxnSp>
        <p:nvCxnSpPr>
          <p:cNvPr id="44" name="直接连接符 43"/>
          <p:cNvCxnSpPr/>
          <p:nvPr/>
        </p:nvCxnSpPr>
        <p:spPr>
          <a:xfrm>
            <a:off x="6804248" y="2024261"/>
            <a:ext cx="20787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79970" y="3090737"/>
            <a:ext cx="27358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2025"/>
            <a:ext cx="88767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3" name="直接连接符 112"/>
          <p:cNvCxnSpPr/>
          <p:nvPr/>
        </p:nvCxnSpPr>
        <p:spPr>
          <a:xfrm>
            <a:off x="323528" y="3291830"/>
            <a:ext cx="8424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323528" y="3785506"/>
            <a:ext cx="2592288" cy="157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7601092" y="2787774"/>
            <a:ext cx="11473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-9525" y="-20538"/>
            <a:ext cx="761895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我是从外祖父的这些言行中体会到的：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6828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92072" y="558428"/>
            <a:ext cx="8384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课文写了外祖父三次流泪，你觉得这三次流泪有什么共同之处？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265" y="170905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每当读到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之类的句子，常会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有一颗两颗冰凉的泪珠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落在我的腮边、手背。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C03D50F-6A88-D614-CB85-A42EAFFCB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9" y="826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2E389C10-04BF-C3BF-2050-69DE1F5A24F9}"/>
              </a:ext>
            </a:extLst>
          </p:cNvPr>
          <p:cNvSpPr txBox="1"/>
          <p:nvPr/>
        </p:nvSpPr>
        <p:spPr>
          <a:xfrm>
            <a:off x="502953" y="2593584"/>
            <a:ext cx="788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想不到外祖父竟像小孩子一样，呜呜呜地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哭了起来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="" xmlns:a16="http://schemas.microsoft.com/office/drawing/2014/main" id="{7DB5E9FC-E9C3-9066-4EC5-54B8D8AEDC38}"/>
              </a:ext>
            </a:extLst>
          </p:cNvPr>
          <p:cNvSpPr txBox="1"/>
          <p:nvPr/>
        </p:nvSpPr>
        <p:spPr>
          <a:xfrm>
            <a:off x="522609" y="3478114"/>
            <a:ext cx="7883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眼含泪水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的外祖父也随着上了船，递给我一块手绢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雪白的细亚麻布上绣着血色的梅花。</a:t>
            </a:r>
          </a:p>
        </p:txBody>
      </p:sp>
    </p:spTree>
    <p:extLst>
      <p:ext uri="{BB962C8B-B14F-4D97-AF65-F5344CB8AC3E}">
        <p14:creationId xmlns:p14="http://schemas.microsoft.com/office/powerpoint/2010/main" val="7609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84327" y="1050672"/>
            <a:ext cx="30700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读到了思乡的诗词</a:t>
            </a:r>
          </a:p>
        </p:txBody>
      </p:sp>
      <p:sp>
        <p:nvSpPr>
          <p:cNvPr id="5" name="矩形 4"/>
          <p:cNvSpPr/>
          <p:nvPr/>
        </p:nvSpPr>
        <p:spPr>
          <a:xfrm>
            <a:off x="1484327" y="1914661"/>
            <a:ext cx="308815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自己无法回国</a:t>
            </a:r>
          </a:p>
        </p:txBody>
      </p:sp>
      <p:sp>
        <p:nvSpPr>
          <p:cNvPr id="6" name="矩形 5"/>
          <p:cNvSpPr/>
          <p:nvPr/>
        </p:nvSpPr>
        <p:spPr>
          <a:xfrm>
            <a:off x="1479981" y="2742892"/>
            <a:ext cx="307007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既有离别之情，也有无法回国的遗憾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701579" y="1312282"/>
            <a:ext cx="166809" cy="2308904"/>
          </a:xfrm>
          <a:prstGeom prst="rightBrac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5076056" y="1995686"/>
            <a:ext cx="273630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外祖父思念祖国的具体表现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59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CEC1472-1C95-DEA5-19A2-435BA023B783}"/>
              </a:ext>
            </a:extLst>
          </p:cNvPr>
          <p:cNvGrpSpPr/>
          <p:nvPr/>
        </p:nvGrpSpPr>
        <p:grpSpPr>
          <a:xfrm>
            <a:off x="0" y="1203598"/>
            <a:ext cx="9144000" cy="3609290"/>
            <a:chOff x="0" y="1203598"/>
            <a:chExt cx="9144000" cy="360929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6DBE2D7-BC2A-E9A7-C83A-5B5E3F09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03598"/>
              <a:ext cx="9144000" cy="3140927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B743564B-848A-1E2D-65AB-FE3C1246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325455"/>
              <a:ext cx="9144000" cy="487433"/>
            </a:xfrm>
            <a:prstGeom prst="rect">
              <a:avLst/>
            </a:prstGeom>
          </p:spPr>
        </p:pic>
      </p:grpSp>
      <p:cxnSp>
        <p:nvCxnSpPr>
          <p:cNvPr id="30" name="直接连接符 29"/>
          <p:cNvCxnSpPr>
            <a:cxnSpLocks/>
          </p:cNvCxnSpPr>
          <p:nvPr/>
        </p:nvCxnSpPr>
        <p:spPr>
          <a:xfrm>
            <a:off x="2843808" y="3226910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cxnSpLocks/>
          </p:cNvCxnSpPr>
          <p:nvPr/>
        </p:nvCxnSpPr>
        <p:spPr>
          <a:xfrm>
            <a:off x="107504" y="3795886"/>
            <a:ext cx="89289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cxnSpLocks/>
            <a:endCxn id="8" idx="0"/>
          </p:cNvCxnSpPr>
          <p:nvPr/>
        </p:nvCxnSpPr>
        <p:spPr>
          <a:xfrm>
            <a:off x="125739" y="4325455"/>
            <a:ext cx="44462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6">
            <a:extLst>
              <a:ext uri="{FF2B5EF4-FFF2-40B4-BE49-F238E27FC236}">
                <a16:creationId xmlns="" xmlns:a16="http://schemas.microsoft.com/office/drawing/2014/main" id="{E5C694D5-44BC-77D2-DF0E-ED4EA5F27BE2}"/>
              </a:ext>
            </a:extLst>
          </p:cNvPr>
          <p:cNvSpPr txBox="1"/>
          <p:nvPr/>
        </p:nvSpPr>
        <p:spPr>
          <a:xfrm>
            <a:off x="292072" y="558428"/>
            <a:ext cx="83843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对墨梅图的珍爱和读诗词流泪之间有什么联系？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36D029D-2658-DF2F-0F40-64DD7C7D3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9" y="826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7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27584" y="829041"/>
            <a:ext cx="7416824" cy="3038853"/>
            <a:chOff x="2074441" y="3264229"/>
            <a:chExt cx="6903998" cy="1725778"/>
          </a:xfrm>
        </p:grpSpPr>
        <p:sp>
          <p:nvSpPr>
            <p:cNvPr id="8" name="横卷形 7"/>
            <p:cNvSpPr/>
            <p:nvPr/>
          </p:nvSpPr>
          <p:spPr>
            <a:xfrm>
              <a:off x="2074441" y="3264229"/>
              <a:ext cx="6903998" cy="1725778"/>
            </a:xfrm>
            <a:prstGeom prst="horizontalScroll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498962" y="3561523"/>
              <a:ext cx="6348019" cy="1153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墨梅图和诗词都代表了中国文化，对墨梅图的情感和读诗词流泪时的情感是一致的，都饱含着对祖国的思念和眷恋 </a:t>
              </a:r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。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876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17893" y="1958523"/>
            <a:ext cx="8856476" cy="117724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571500" indent="-571500">
              <a:buFont typeface="Wingdings" panose="05000000000000000000" pitchFamily="2" charset="2"/>
              <a:buChar char="l"/>
            </a:pP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训罢，便用刀片</a:t>
            </a:r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轻轻</a:t>
            </a: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刮去污迹，又用细绸子</a:t>
            </a:r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慢慢</a:t>
            </a: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抹净。</a:t>
            </a:r>
            <a:endParaRPr lang="zh-CN" altLang="zh-CN" sz="36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2029" y="699542"/>
            <a:ext cx="8856475" cy="1310552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训罢，便用刀片刮去污迹，又用细绸子抹净。</a:t>
            </a:r>
            <a:endParaRPr lang="zh-CN" altLang="zh-CN" sz="36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611560" y="4228925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    全班齐读，读出老人对墨梅图的珍爱。</a:t>
            </a:r>
          </a:p>
        </p:txBody>
      </p:sp>
      <p:sp>
        <p:nvSpPr>
          <p:cNvPr id="27" name="圆角矩形 26"/>
          <p:cNvSpPr/>
          <p:nvPr/>
        </p:nvSpPr>
        <p:spPr>
          <a:xfrm>
            <a:off x="395537" y="3322000"/>
            <a:ext cx="8496942" cy="906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第二句更能表现外祖父对墨梅图的重视和珍爱。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059832" y="57417"/>
            <a:ext cx="2871360" cy="5447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r="21594000" sy="23000" kx="12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对比读一读</a:t>
            </a:r>
          </a:p>
        </p:txBody>
      </p:sp>
      <p:pic>
        <p:nvPicPr>
          <p:cNvPr id="9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990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3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467544" y="1901336"/>
            <a:ext cx="8208912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   结合课文内容，思考课文题目“梅花魂”的含义，与同学交流。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611560" y="1059582"/>
            <a:ext cx="2304256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学习任务三</a:t>
            </a:r>
          </a:p>
        </p:txBody>
      </p:sp>
    </p:spTree>
    <p:extLst>
      <p:ext uri="{BB962C8B-B14F-4D97-AF65-F5344CB8AC3E}">
        <p14:creationId xmlns:p14="http://schemas.microsoft.com/office/powerpoint/2010/main" val="2817313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578"/>
            <a:ext cx="9144000" cy="553739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29816" y="699542"/>
            <a:ext cx="7884368" cy="2253502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在外祖父眼中，梅花代表了中华民族的气节和中国人的秉性。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“梅花魂”就是梅花不畏严寒、坚毅不屈的精神和骨气。</a:t>
            </a:r>
          </a:p>
        </p:txBody>
      </p:sp>
    </p:spTree>
    <p:extLst>
      <p:ext uri="{BB962C8B-B14F-4D97-AF65-F5344CB8AC3E}">
        <p14:creationId xmlns:p14="http://schemas.microsoft.com/office/powerpoint/2010/main" val="2302399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1520" y="762839"/>
            <a:ext cx="8784976" cy="646331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读了课文后，你觉得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还有什么含义？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72311" y="1563638"/>
            <a:ext cx="2155473" cy="3206695"/>
            <a:chOff x="251520" y="1179887"/>
            <a:chExt cx="2808311" cy="417792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319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433285" y="1864692"/>
              <a:ext cx="4177922" cy="280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361" y="1920159"/>
              <a:ext cx="1643399" cy="2595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77" y="1995686"/>
            <a:ext cx="2338171" cy="24074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703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940340" y="2283718"/>
            <a:ext cx="2699130" cy="1569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外祖父的爱国情怀</a:t>
            </a:r>
          </a:p>
        </p:txBody>
      </p:sp>
    </p:spTree>
    <p:extLst>
      <p:ext uri="{BB962C8B-B14F-4D97-AF65-F5344CB8AC3E}">
        <p14:creationId xmlns:p14="http://schemas.microsoft.com/office/powerpoint/2010/main" val="40337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36096" y="1417588"/>
            <a:ext cx="3384376" cy="230832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国人坚毅不屈的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民族精神的</a:t>
            </a:r>
            <a:r>
              <a: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象征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43558"/>
            <a:ext cx="4816094" cy="358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539552" y="1049997"/>
            <a:ext cx="792088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课文中说“几千年来，我们中华民族出了许多有气节的人物</a:t>
            </a:r>
            <a:r>
              <a:rPr lang="en-US" altLang="zh-CN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他们就像这梅花一样”。你知道哪些像梅花一样有气节的人物？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859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47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40"/>
          <a:stretch/>
        </p:blipFill>
        <p:spPr bwMode="auto">
          <a:xfrm>
            <a:off x="-234352" y="-80979"/>
            <a:ext cx="4518320" cy="522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844809" y="4562011"/>
            <a:ext cx="14205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刘胡兰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11046"/>
          <a:stretch/>
        </p:blipFill>
        <p:spPr bwMode="auto">
          <a:xfrm>
            <a:off x="4240022" y="-80979"/>
            <a:ext cx="4940490" cy="52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6524016" y="4561907"/>
            <a:ext cx="265649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狼牙山五壮士</a:t>
            </a:r>
          </a:p>
        </p:txBody>
      </p:sp>
    </p:spTree>
    <p:extLst>
      <p:ext uri="{BB962C8B-B14F-4D97-AF65-F5344CB8AC3E}">
        <p14:creationId xmlns:p14="http://schemas.microsoft.com/office/powerpoint/2010/main" val="249324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77" y="1419622"/>
            <a:ext cx="4047614" cy="2952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971600" y="637986"/>
            <a:ext cx="20409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梅花魂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67944" y="1246570"/>
            <a:ext cx="4608512" cy="677108"/>
          </a:xfrm>
          <a:prstGeom prst="rect">
            <a:avLst/>
          </a:prstGeom>
          <a:solidFill>
            <a:srgbClr val="00B050">
              <a:alpha val="38000"/>
            </a:srgb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梅花迎寒怒放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7944" y="2233196"/>
            <a:ext cx="4608512" cy="677108"/>
          </a:xfrm>
          <a:prstGeom prst="rect">
            <a:avLst/>
          </a:prstGeom>
          <a:solidFill>
            <a:srgbClr val="00B050">
              <a:alpha val="38000"/>
            </a:srgb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爱国情怀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7944" y="3219822"/>
            <a:ext cx="4608512" cy="1261884"/>
          </a:xfrm>
          <a:prstGeom prst="rect">
            <a:avLst/>
          </a:prstGeom>
          <a:solidFill>
            <a:srgbClr val="00B050">
              <a:alpha val="38000"/>
            </a:srgbClr>
          </a:solidFill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中华儿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女坚毅不</a:t>
            </a:r>
            <a:r>
              <a:rPr lang="zh-CN" altLang="en-US" sz="3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屈的</a:t>
            </a:r>
            <a:r>
              <a:rPr lang="zh-CN" altLang="en-US" sz="3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民族精神</a:t>
            </a:r>
            <a:endParaRPr lang="zh-CN" altLang="en-US" sz="3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76624" y="1250782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吟诗落泪</a:t>
            </a:r>
          </a:p>
        </p:txBody>
      </p:sp>
      <p:sp>
        <p:nvSpPr>
          <p:cNvPr id="11" name="矩形 10"/>
          <p:cNvSpPr/>
          <p:nvPr/>
        </p:nvSpPr>
        <p:spPr>
          <a:xfrm>
            <a:off x="3276624" y="243455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思国伤怀</a:t>
            </a:r>
          </a:p>
        </p:txBody>
      </p:sp>
      <p:sp>
        <p:nvSpPr>
          <p:cNvPr id="12" name="矩形 11"/>
          <p:cNvSpPr/>
          <p:nvPr/>
        </p:nvSpPr>
        <p:spPr>
          <a:xfrm>
            <a:off x="3276624" y="1842670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珍爱墨梅图</a:t>
            </a:r>
          </a:p>
        </p:txBody>
      </p:sp>
      <p:sp>
        <p:nvSpPr>
          <p:cNvPr id="13" name="矩形 12"/>
          <p:cNvSpPr/>
          <p:nvPr/>
        </p:nvSpPr>
        <p:spPr>
          <a:xfrm>
            <a:off x="3276624" y="3026446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赠墨梅图</a:t>
            </a:r>
          </a:p>
        </p:txBody>
      </p:sp>
      <p:sp>
        <p:nvSpPr>
          <p:cNvPr id="14" name="矩形 13"/>
          <p:cNvSpPr/>
          <p:nvPr/>
        </p:nvSpPr>
        <p:spPr>
          <a:xfrm>
            <a:off x="3276624" y="3618335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送梅花手绢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2730934" y="1466806"/>
            <a:ext cx="328898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1247881" y="2434557"/>
            <a:ext cx="1523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梅花魂</a:t>
            </a:r>
          </a:p>
        </p:txBody>
      </p:sp>
      <p:sp>
        <p:nvSpPr>
          <p:cNvPr id="26" name="文本框 3"/>
          <p:cNvSpPr txBox="1">
            <a:spLocks noChangeArrowheads="1"/>
          </p:cNvSpPr>
          <p:nvPr/>
        </p:nvSpPr>
        <p:spPr bwMode="auto">
          <a:xfrm>
            <a:off x="6156176" y="2503082"/>
            <a:ext cx="1944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noProof="1">
                <a:latin typeface="楷体" pitchFamily="49" charset="-122"/>
                <a:ea typeface="楷体" pitchFamily="49" charset="-122"/>
              </a:rPr>
              <a:t>典型事件</a:t>
            </a:r>
          </a:p>
        </p:txBody>
      </p:sp>
      <p:sp>
        <p:nvSpPr>
          <p:cNvPr id="15" name="文本框 3"/>
          <p:cNvSpPr txBox="1">
            <a:spLocks noChangeArrowheads="1"/>
          </p:cNvSpPr>
          <p:nvPr/>
        </p:nvSpPr>
        <p:spPr bwMode="auto">
          <a:xfrm>
            <a:off x="6156176" y="2970263"/>
            <a:ext cx="1944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noProof="1">
                <a:latin typeface="楷体" pitchFamily="49" charset="-122"/>
                <a:ea typeface="楷体" pitchFamily="49" charset="-122"/>
              </a:rPr>
              <a:t>体会情感</a:t>
            </a:r>
          </a:p>
        </p:txBody>
      </p:sp>
      <p:sp>
        <p:nvSpPr>
          <p:cNvPr id="16" name="文本框 3"/>
          <p:cNvSpPr txBox="1">
            <a:spLocks noChangeArrowheads="1"/>
          </p:cNvSpPr>
          <p:nvPr/>
        </p:nvSpPr>
        <p:spPr bwMode="auto">
          <a:xfrm>
            <a:off x="6156176" y="1935729"/>
            <a:ext cx="1944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200" b="1" noProof="1">
                <a:latin typeface="楷体" pitchFamily="49" charset="-122"/>
                <a:ea typeface="楷体" pitchFamily="49" charset="-122"/>
              </a:rPr>
              <a:t>言行描写</a:t>
            </a:r>
          </a:p>
        </p:txBody>
      </p:sp>
      <p:sp>
        <p:nvSpPr>
          <p:cNvPr id="18" name="左大括号 17"/>
          <p:cNvSpPr/>
          <p:nvPr/>
        </p:nvSpPr>
        <p:spPr>
          <a:xfrm flipH="1">
            <a:off x="5796136" y="1466806"/>
            <a:ext cx="216024" cy="259228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14678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0" y="309915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>
            <a:extLst>
              <a:ext uri="{FF2B5EF4-FFF2-40B4-BE49-F238E27FC236}">
                <a16:creationId xmlns="" xmlns:a16="http://schemas.microsoft.com/office/drawing/2014/main" id="{E83FD7BB-D7E3-EF4B-BEBB-9F1DFCF1B616}"/>
              </a:ext>
            </a:extLst>
          </p:cNvPr>
          <p:cNvSpPr txBox="1"/>
          <p:nvPr/>
        </p:nvSpPr>
        <p:spPr>
          <a:xfrm>
            <a:off x="7089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487562"/>
            <a:ext cx="8229445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梅花魂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为线索，回忆了作者童年时代的经历，表现了外祖父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的深情。</a:t>
            </a:r>
          </a:p>
        </p:txBody>
      </p:sp>
      <p:sp>
        <p:nvSpPr>
          <p:cNvPr id="2" name="矩形 1"/>
          <p:cNvSpPr/>
          <p:nvPr/>
        </p:nvSpPr>
        <p:spPr>
          <a:xfrm>
            <a:off x="3943964" y="162286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梅花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463064" y="2342947"/>
            <a:ext cx="1997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思念家乡</a:t>
            </a:r>
            <a:endParaRPr lang="zh-CN" altLang="en-US" sz="1800" dirty="0"/>
          </a:p>
        </p:txBody>
      </p:sp>
      <p:sp>
        <p:nvSpPr>
          <p:cNvPr id="5" name="矩形 4"/>
          <p:cNvSpPr/>
          <p:nvPr/>
        </p:nvSpPr>
        <p:spPr>
          <a:xfrm>
            <a:off x="539552" y="3063027"/>
            <a:ext cx="208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眷恋祖国</a:t>
            </a:r>
            <a:endParaRPr lang="zh-CN" altLang="en-US" sz="1800" dirty="0"/>
          </a:p>
        </p:txBody>
      </p:sp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9" y="49118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2" y="52928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>
            <a:extLst>
              <a:ext uri="{FF2B5EF4-FFF2-40B4-BE49-F238E27FC236}">
                <a16:creationId xmlns="" xmlns:a16="http://schemas.microsoft.com/office/drawing/2014/main" id="{4A3C3B97-39E1-8A49-BBB7-0945BB059AA6}"/>
              </a:ext>
            </a:extLst>
          </p:cNvPr>
          <p:cNvSpPr txBox="1"/>
          <p:nvPr/>
        </p:nvSpPr>
        <p:spPr>
          <a:xfrm>
            <a:off x="683568" y="48351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7486"/>
            <a:ext cx="9180512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1223628" y="1419622"/>
            <a:ext cx="6660232" cy="205902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墙角数枝梅，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凌寒独自开。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——[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王安石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梅花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46" y="38627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6" y="38786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8C3BBCB5-2B2C-484A-A126-C71674BA7BCE}"/>
              </a:ext>
            </a:extLst>
          </p:cNvPr>
          <p:cNvSpPr txBox="1"/>
          <p:nvPr/>
        </p:nvSpPr>
        <p:spPr>
          <a:xfrm>
            <a:off x="520679" y="339502"/>
            <a:ext cx="243540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72" r="14612" b="236"/>
          <a:stretch/>
        </p:blipFill>
        <p:spPr bwMode="auto">
          <a:xfrm>
            <a:off x="-36512" y="0"/>
            <a:ext cx="480303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21" y="-7912"/>
            <a:ext cx="4377479" cy="515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4716016" y="1446071"/>
            <a:ext cx="3960440" cy="19897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不要人夸好颜色，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只留清气满乾坤。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——[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王冕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墨梅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6546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284571"/>
            <a:ext cx="842493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一、</a:t>
            </a:r>
            <a:r>
              <a:rPr lang="zh-CN" altLang="zh-CN" sz="3200" b="1" dirty="0">
                <a:latin typeface="黑体" pitchFamily="49" charset="-122"/>
                <a:ea typeface="黑体" pitchFamily="49" charset="-122"/>
              </a:rPr>
              <a:t>用“√”给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红</a:t>
            </a:r>
            <a:r>
              <a:rPr lang="zh-CN" altLang="zh-CN" sz="3200" b="1" dirty="0">
                <a:latin typeface="黑体" pitchFamily="49" charset="-122"/>
                <a:ea typeface="黑体" pitchFamily="49" charset="-122"/>
              </a:rPr>
              <a:t>字选择正确的读音。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zh-CN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腮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边（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s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ā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i  s</a:t>
            </a:r>
            <a:r>
              <a:rPr lang="zh-CN" altLang="zh-CN" sz="32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ī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     </a:t>
            </a:r>
            <a:r>
              <a:rPr lang="zh-CN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玷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污（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zh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à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  di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à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秉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性（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b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ǐ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ch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r>
              <a:rPr lang="en-US" altLang="zh-CN" sz="3200" b="1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冷</a:t>
            </a:r>
            <a:r>
              <a:rPr lang="zh-CN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飕飕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s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u  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sh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u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眷</a:t>
            </a:r>
            <a:r>
              <a:rPr lang="zh-CN" altLang="zh-CN" sz="3200" b="1" dirty="0">
                <a:latin typeface="楷体" pitchFamily="49" charset="-122"/>
                <a:ea typeface="楷体" pitchFamily="49" charset="-122"/>
              </a:rPr>
              <a:t>恋（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à</a:t>
            </a:r>
            <a:r>
              <a:rPr lang="en-US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  </a:t>
            </a:r>
            <a:r>
              <a:rPr lang="en-US" altLang="zh-CN" sz="3200" b="1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qu</a:t>
            </a:r>
            <a:r>
              <a:rPr lang="zh-CN" altLang="zh-CN" sz="3200" b="1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à</a:t>
            </a:r>
            <a:r>
              <a:rPr lang="en-US" altLang="zh-CN" sz="32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手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绢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>
                <a:latin typeface="汉语拼音" pitchFamily="34" charset="0"/>
                <a:ea typeface="楷体" pitchFamily="49" charset="-122"/>
                <a:cs typeface="汉语拼音" pitchFamily="34" charset="0"/>
              </a:rPr>
              <a:t>juàn</a:t>
            </a:r>
            <a:r>
              <a:rPr lang="en-US" altLang="zh-CN" sz="3200" b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juān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 </a:t>
            </a:r>
            <a:endParaRPr lang="zh-CN" altLang="zh-CN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79712" y="2018333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sp>
        <p:nvSpPr>
          <p:cNvPr id="4" name="矩形 3"/>
          <p:cNvSpPr/>
          <p:nvPr/>
        </p:nvSpPr>
        <p:spPr>
          <a:xfrm>
            <a:off x="7349866" y="2012256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sp>
        <p:nvSpPr>
          <p:cNvPr id="5" name="矩形 4"/>
          <p:cNvSpPr/>
          <p:nvPr/>
        </p:nvSpPr>
        <p:spPr>
          <a:xfrm>
            <a:off x="1877258" y="2666405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sp>
        <p:nvSpPr>
          <p:cNvPr id="6" name="矩形 5"/>
          <p:cNvSpPr/>
          <p:nvPr/>
        </p:nvSpPr>
        <p:spPr>
          <a:xfrm>
            <a:off x="6505791" y="2660328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sp>
        <p:nvSpPr>
          <p:cNvPr id="7" name="矩形 6"/>
          <p:cNvSpPr/>
          <p:nvPr/>
        </p:nvSpPr>
        <p:spPr>
          <a:xfrm>
            <a:off x="2051720" y="3452416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sp>
        <p:nvSpPr>
          <p:cNvPr id="8" name="矩形 7"/>
          <p:cNvSpPr/>
          <p:nvPr/>
        </p:nvSpPr>
        <p:spPr>
          <a:xfrm>
            <a:off x="6084168" y="3458493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√</a:t>
            </a:r>
          </a:p>
        </p:txBody>
      </p:sp>
      <p:pic>
        <p:nvPicPr>
          <p:cNvPr id="1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23" y="419040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11" y="414277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4"/>
          <p:cNvSpPr txBox="1"/>
          <p:nvPr/>
        </p:nvSpPr>
        <p:spPr>
          <a:xfrm>
            <a:off x="682661" y="414277"/>
            <a:ext cx="223315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23964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559818"/>
            <a:ext cx="7776864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二、</a:t>
            </a:r>
            <a:r>
              <a:rPr lang="zh-CN" altLang="zh-CN" sz="2800" b="1" dirty="0">
                <a:latin typeface="黑体" pitchFamily="49" charset="-122"/>
                <a:ea typeface="黑体" pitchFamily="49" charset="-122"/>
              </a:rPr>
              <a:t>阅读陆游和毛泽东的《卜算子·咏梅》，根据下面的问题，选一选（填序号）。</a:t>
            </a:r>
          </a:p>
          <a:p>
            <a:pPr algn="ctr">
              <a:lnSpc>
                <a:spcPct val="110000"/>
              </a:lnSpc>
            </a:pP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①零落成泥碾作尘，只有香如故。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zh-CN" sz="2800" b="1" dirty="0">
                <a:latin typeface="楷体" pitchFamily="49" charset="-122"/>
                <a:ea typeface="楷体" pitchFamily="49" charset="-122"/>
              </a:rPr>
              <a:t>②待到山花烂漫时，她在丛中笑。</a:t>
            </a:r>
          </a:p>
          <a:p>
            <a:pPr>
              <a:lnSpc>
                <a:spcPct val="11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u="sng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是宋代诗人陆游《卜算子·咏梅》中的诗句，毛泽东也写出了</a:t>
            </a:r>
            <a:r>
              <a:rPr lang="en-US" altLang="zh-CN" sz="2800" b="1" u="sng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的名句。这两首词共同表达出来的梅花的品质是（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）（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  <a:endParaRPr lang="zh-CN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  A.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伤感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B.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思乡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C.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高洁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D.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傲寒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6378" y="240415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①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7350" y="287378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②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17958" y="3319183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98078" y="3312726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D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232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1317</Words>
  <Application>Microsoft Office PowerPoint</Application>
  <PresentationFormat>全屏显示(16:9)</PresentationFormat>
  <Paragraphs>209</Paragraphs>
  <Slides>39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Arial</vt:lpstr>
      <vt:lpstr>宋体</vt:lpstr>
      <vt:lpstr>Times New Roman</vt:lpstr>
      <vt:lpstr>Wingdings</vt:lpstr>
      <vt:lpstr>微软雅黑</vt:lpstr>
      <vt:lpstr>楷体</vt:lpstr>
      <vt:lpstr>Calibri</vt:lpstr>
      <vt:lpstr>黑体</vt:lpstr>
      <vt:lpstr>幼圆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2023-09-13T09:22:22Z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