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11.jpg" ContentType="image/png"/>
  <Override PartName="/ppt/media/image12.jpg" ContentType="image/png"/>
  <Override PartName="/ppt/media/image13.jpg" ContentType="image/pn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  <p:sldMasterId id="2147483693" r:id="rId2"/>
  </p:sldMasterIdLst>
  <p:notesMasterIdLst>
    <p:notesMasterId r:id="rId33"/>
  </p:notesMasterIdLst>
  <p:handoutMasterIdLst>
    <p:handoutMasterId r:id="rId34"/>
  </p:handoutMasterIdLst>
  <p:sldIdLst>
    <p:sldId id="523" r:id="rId3"/>
    <p:sldId id="1118" r:id="rId4"/>
    <p:sldId id="1119" r:id="rId5"/>
    <p:sldId id="1082" r:id="rId6"/>
    <p:sldId id="1083" r:id="rId7"/>
    <p:sldId id="1088" r:id="rId8"/>
    <p:sldId id="1106" r:id="rId9"/>
    <p:sldId id="1107" r:id="rId10"/>
    <p:sldId id="1108" r:id="rId11"/>
    <p:sldId id="1091" r:id="rId12"/>
    <p:sldId id="1120" r:id="rId13"/>
    <p:sldId id="1074" r:id="rId14"/>
    <p:sldId id="1114" r:id="rId15"/>
    <p:sldId id="1115" r:id="rId16"/>
    <p:sldId id="1109" r:id="rId17"/>
    <p:sldId id="1116" r:id="rId18"/>
    <p:sldId id="1117" r:id="rId19"/>
    <p:sldId id="1110" r:id="rId20"/>
    <p:sldId id="1076" r:id="rId21"/>
    <p:sldId id="1111" r:id="rId22"/>
    <p:sldId id="1112" r:id="rId23"/>
    <p:sldId id="1121" r:id="rId24"/>
    <p:sldId id="1102" r:id="rId25"/>
    <p:sldId id="1063" r:id="rId26"/>
    <p:sldId id="1104" r:id="rId27"/>
    <p:sldId id="1072" r:id="rId28"/>
    <p:sldId id="1081" r:id="rId29"/>
    <p:sldId id="1105" r:id="rId30"/>
    <p:sldId id="937" r:id="rId31"/>
    <p:sldId id="1122" r:id="rId3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微软雅黑" panose="020B0503020204020204" pitchFamily="34" charset="-122"/>
      <p:regular r:id="rId39"/>
      <p:bold r:id="rId40"/>
    </p:embeddedFont>
    <p:embeddedFont>
      <p:font typeface="楷体" panose="02010609060101010101" pitchFamily="49" charset="-122"/>
      <p:regular r:id="rId41"/>
    </p:embeddedFont>
    <p:embeddedFont>
      <p:font typeface="汉语拼音" panose="000B0604020202020204" pitchFamily="34" charset="0"/>
      <p:regular r:id="rId42"/>
    </p:embeddedFont>
    <p:embeddedFont>
      <p:font typeface="黑体" panose="02010609060101010101" pitchFamily="49" charset="-122"/>
      <p:regular r:id="rId43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18">
          <p15:clr>
            <a:srgbClr val="A4A3A4"/>
          </p15:clr>
        </p15:guide>
        <p15:guide id="2" pos="161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2D3"/>
    <a:srgbClr val="BDD7EE"/>
    <a:srgbClr val="FF0000"/>
    <a:srgbClr val="0000FF"/>
    <a:srgbClr val="0066CC"/>
    <a:srgbClr val="FFFFCC"/>
    <a:srgbClr val="FF6600"/>
    <a:srgbClr val="FF00FF"/>
    <a:srgbClr val="CC33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0" autoAdjust="0"/>
    <p:restoredTop sz="94327" autoAdjust="0"/>
  </p:normalViewPr>
  <p:slideViewPr>
    <p:cSldViewPr>
      <p:cViewPr varScale="1">
        <p:scale>
          <a:sx n="52" d="100"/>
          <a:sy n="52" d="100"/>
        </p:scale>
        <p:origin x="-93" y="-812"/>
      </p:cViewPr>
      <p:guideLst>
        <p:guide orient="horz" pos="2618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3302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42" Type="http://schemas.openxmlformats.org/officeDocument/2006/relationships/font" Target="fonts/font8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400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660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660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76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4126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timgsa.baidu.com/timg?image&amp;quality=80&amp;size=b9999_10000&amp;sec=1564899704184&amp;di=1d333089c548043c2b0f0a113ba6bc7f&amp;imgtype=0&amp;src=http%3A%2F%2Fpic1.nipic.com%2F2008-11-11%2F20081111192547409_2.jp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4000" cy="51450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92" r:id="rId3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8" name="圆角矩形 7">
            <a:extLst>
              <a:ext uri="{FF2B5EF4-FFF2-40B4-BE49-F238E27FC236}">
                <a16:creationId xmlns:a16="http://schemas.microsoft.com/office/drawing/2014/main" xmlns="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25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26757;&#33457;&#31616;&#31508;&#30011;.mp4" TargetMode="External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8"/>
          <p:cNvSpPr txBox="1"/>
          <p:nvPr/>
        </p:nvSpPr>
        <p:spPr>
          <a:xfrm>
            <a:off x="2267744" y="1347614"/>
            <a:ext cx="4935858" cy="1084912"/>
          </a:xfrm>
          <a:prstGeom prst="rect">
            <a:avLst/>
          </a:prstGeom>
          <a:solidFill>
            <a:schemeClr val="bg1">
              <a:alpha val="31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6600" b="1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6600" b="1" dirty="0" smtClean="0">
                <a:ln w="0"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梅花魂</a:t>
            </a:r>
            <a:endParaRPr lang="zh-CN" altLang="en-US" sz="6600" b="1" dirty="0">
              <a:ln w="0"/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sp>
        <p:nvSpPr>
          <p:cNvPr id="12" name="TextBox 20"/>
          <p:cNvSpPr txBox="1"/>
          <p:nvPr/>
        </p:nvSpPr>
        <p:spPr>
          <a:xfrm>
            <a:off x="1" y="123825"/>
            <a:ext cx="2699792" cy="430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effectLst/>
                <a:latin typeface="黑体" pitchFamily="49" charset="-122"/>
                <a:ea typeface="黑体" pitchFamily="49" charset="-122"/>
              </a:rPr>
              <a:t> 语文 五年级 下册</a:t>
            </a:r>
          </a:p>
        </p:txBody>
      </p:sp>
      <p:pic>
        <p:nvPicPr>
          <p:cNvPr id="1027" name="Picture 3" descr="E:\24春\图\五下题目旁的图处理后\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01" b="4659"/>
          <a:stretch/>
        </p:blipFill>
        <p:spPr bwMode="auto">
          <a:xfrm>
            <a:off x="2592000" y="2571747"/>
            <a:ext cx="3960000" cy="226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标题 1"/>
          <p:cNvSpPr txBox="1"/>
          <p:nvPr/>
        </p:nvSpPr>
        <p:spPr>
          <a:xfrm>
            <a:off x="3085823" y="1235423"/>
            <a:ext cx="909613" cy="1076573"/>
          </a:xfrm>
          <a:prstGeom prst="rect">
            <a:avLst/>
          </a:prstGeom>
          <a:noFill/>
          <a:ln w="12700">
            <a:noFill/>
          </a:ln>
        </p:spPr>
        <p:txBody>
          <a:bodyPr anchor="t"/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4000" b="1" dirty="0" smtClean="0">
                <a:solidFill>
                  <a:prstClr val="black"/>
                </a:solidFill>
                <a:latin typeface="宋体" pitchFamily="2" charset="-122"/>
              </a:rPr>
              <a:t>*</a:t>
            </a:r>
            <a:endParaRPr lang="zh-CN" altLang="en-US" sz="4000" b="1" dirty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10" name="图片 9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884" y="1347742"/>
            <a:ext cx="1224000" cy="1152000"/>
          </a:xfrm>
          <a:prstGeom prst="rect">
            <a:avLst/>
          </a:prstGeom>
        </p:spPr>
      </p:pic>
      <p:sp>
        <p:nvSpPr>
          <p:cNvPr id="11" name="文本框 6">
            <a:extLst>
              <a:ext uri="{FF2B5EF4-FFF2-40B4-BE49-F238E27FC236}">
                <a16:creationId xmlns:a16="http://schemas.microsoft.com/office/drawing/2014/main" xmlns="" xmlns:lc="http://schemas.openxmlformats.org/drawingml/2006/lockedCanvas" id="{D72EACE4-6DBD-7247-92D1-5B31521A4382}"/>
              </a:ext>
            </a:extLst>
          </p:cNvPr>
          <p:cNvSpPr txBox="1"/>
          <p:nvPr/>
        </p:nvSpPr>
        <p:spPr>
          <a:xfrm>
            <a:off x="2609457" y="1367121"/>
            <a:ext cx="5725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6000" b="1" dirty="0" smtClean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4</a:t>
            </a:r>
            <a:endParaRPr kumimoji="1" lang="zh-CN" altLang="en-US" sz="6600" b="1" dirty="0">
              <a:solidFill>
                <a:srgbClr val="00B050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24春\图\包图网的图\手绘水彩梅花元素设计\5c175d5e15db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5220072" y="1064806"/>
            <a:ext cx="4139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任务：</a:t>
            </a:r>
            <a:endParaRPr lang="en-US" altLang="zh-CN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读外祖父的故事</a:t>
            </a:r>
            <a:endParaRPr lang="en-US" altLang="zh-CN" sz="4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品</a:t>
            </a:r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梅之风骨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517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6"/>
          <p:cNvSpPr txBox="1"/>
          <p:nvPr/>
        </p:nvSpPr>
        <p:spPr>
          <a:xfrm>
            <a:off x="2267744" y="1881408"/>
            <a:ext cx="39604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读故事前准备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965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629915" y="1419622"/>
            <a:ext cx="8190557" cy="245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    陈慧瑛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，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1946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年出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生，当代女作家。祖籍福建省，生于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新加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坡。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1967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年毕业于厦门大学中文系。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其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作品</a:t>
            </a:r>
            <a:r>
              <a:rPr lang="en-US" altLang="zh-CN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无名的星</a:t>
            </a:r>
            <a:r>
              <a:rPr lang="en-US" altLang="zh-CN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荣获全国首届优秀散文集大奖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 descr="E:\24春\图\包图网的图\梅花元素设计手绘\图片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0" t="17617" r="12155" b="21222"/>
          <a:stretch/>
        </p:blipFill>
        <p:spPr bwMode="auto">
          <a:xfrm>
            <a:off x="642617" y="130952"/>
            <a:ext cx="1512168" cy="8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15"/>
          <p:cNvSpPr txBox="1"/>
          <p:nvPr/>
        </p:nvSpPr>
        <p:spPr>
          <a:xfrm>
            <a:off x="2055036" y="340074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noProof="0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准备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  作者资料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46630" y="259145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70228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02207" y="1491630"/>
            <a:ext cx="7902241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    陈慧瑛出身于书香世家，自祖父这一代开始出洋到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新加坡，经过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努力与奋斗，陈家已经是新加坡无人不晓的华侨领袖。</a:t>
            </a:r>
          </a:p>
        </p:txBody>
      </p:sp>
      <p:pic>
        <p:nvPicPr>
          <p:cNvPr id="3" name="Picture 2" descr="E:\24春\图\包图网的图\梅花元素设计手绘\图片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0" t="17617" r="12155" b="21222"/>
          <a:stretch/>
        </p:blipFill>
        <p:spPr bwMode="auto">
          <a:xfrm>
            <a:off x="642617" y="130952"/>
            <a:ext cx="1512168" cy="8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15"/>
          <p:cNvSpPr txBox="1"/>
          <p:nvPr/>
        </p:nvSpPr>
        <p:spPr>
          <a:xfrm>
            <a:off x="2055036" y="340074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noProof="0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准备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  </a:t>
            </a:r>
            <a:r>
              <a:rPr kumimoji="1" lang="zh-CN" altLang="en-US" sz="3200" b="1" noProof="0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背景资料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46630" y="259145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49586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467544" y="1800831"/>
            <a:ext cx="107586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sāi</a:t>
            </a:r>
            <a:endParaRPr lang="zh-CN" altLang="en-US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133422" y="1800831"/>
            <a:ext cx="183733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diàn</a:t>
            </a:r>
            <a:endParaRPr lang="zh-CN" altLang="en-US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408710" y="1800831"/>
            <a:ext cx="212751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zhèng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712158" y="1779662"/>
            <a:ext cx="114973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sōu</a:t>
            </a:r>
            <a:r>
              <a:rPr lang="en-US" altLang="zh-CN" sz="3200">
                <a:latin typeface="汉语拼音" pitchFamily="34" charset="0"/>
                <a:ea typeface="楷体" pitchFamily="49" charset="-122"/>
                <a:cs typeface="汉语拼音" pitchFamily="34" charset="0"/>
              </a:rPr>
              <a:t>  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72427" y="21863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腮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61644" y="21863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259875" y="21863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玷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772473" y="21863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污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686452" y="21863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郑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352118" y="216521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91671" y="21863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重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50694" y="2165216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飕飕</a:t>
            </a:r>
          </a:p>
        </p:txBody>
      </p:sp>
      <p:sp>
        <p:nvSpPr>
          <p:cNvPr id="43" name="矩形 42"/>
          <p:cNvSpPr/>
          <p:nvPr/>
        </p:nvSpPr>
        <p:spPr>
          <a:xfrm>
            <a:off x="2566058" y="3065502"/>
            <a:ext cx="1252909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liáo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593772" y="34720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撩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095628" y="34720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乱</a:t>
            </a:r>
          </a:p>
        </p:txBody>
      </p:sp>
      <p:sp>
        <p:nvSpPr>
          <p:cNvPr id="50" name="矩形 49"/>
          <p:cNvSpPr/>
          <p:nvPr/>
        </p:nvSpPr>
        <p:spPr>
          <a:xfrm>
            <a:off x="4247756" y="3065502"/>
            <a:ext cx="154838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juàn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352919" y="34720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绢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887716" y="34720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手</a:t>
            </a:r>
          </a:p>
        </p:txBody>
      </p:sp>
      <p:sp>
        <p:nvSpPr>
          <p:cNvPr id="53" name="矩形 52"/>
          <p:cNvSpPr/>
          <p:nvPr/>
        </p:nvSpPr>
        <p:spPr>
          <a:xfrm>
            <a:off x="5909928" y="1800831"/>
            <a:ext cx="235855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bǐng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035329" y="21863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秉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540548" y="21863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性</a:t>
            </a:r>
          </a:p>
        </p:txBody>
      </p:sp>
      <p:sp>
        <p:nvSpPr>
          <p:cNvPr id="56" name="矩形 55"/>
          <p:cNvSpPr/>
          <p:nvPr/>
        </p:nvSpPr>
        <p:spPr>
          <a:xfrm>
            <a:off x="1326424" y="3065502"/>
            <a:ext cx="138778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mǎ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367436" y="34720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码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816736" y="34720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头</a:t>
            </a:r>
          </a:p>
        </p:txBody>
      </p:sp>
      <p:sp>
        <p:nvSpPr>
          <p:cNvPr id="59" name="矩形 58"/>
          <p:cNvSpPr/>
          <p:nvPr/>
        </p:nvSpPr>
        <p:spPr>
          <a:xfrm>
            <a:off x="5687916" y="3065502"/>
            <a:ext cx="126039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qiáo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255868" y="34720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华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771314" y="34720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侨</a:t>
            </a:r>
          </a:p>
        </p:txBody>
      </p:sp>
      <p:sp>
        <p:nvSpPr>
          <p:cNvPr id="63" name="矩形 62"/>
          <p:cNvSpPr/>
          <p:nvPr/>
        </p:nvSpPr>
        <p:spPr>
          <a:xfrm>
            <a:off x="6624020" y="3065502"/>
            <a:ext cx="154838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juàn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750473" y="34720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眷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236088" y="34720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恋</a:t>
            </a:r>
          </a:p>
        </p:txBody>
      </p:sp>
      <p:sp>
        <p:nvSpPr>
          <p:cNvPr id="66" name="矩形 65"/>
          <p:cNvSpPr/>
          <p:nvPr/>
        </p:nvSpPr>
        <p:spPr>
          <a:xfrm>
            <a:off x="1798662" y="1800831"/>
            <a:ext cx="107586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qiú</a:t>
            </a:r>
            <a:endParaRPr lang="zh-CN" altLang="en-US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803545" y="21863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虬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333593" y="21863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枝</a:t>
            </a:r>
          </a:p>
        </p:txBody>
      </p:sp>
      <p:sp>
        <p:nvSpPr>
          <p:cNvPr id="48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98302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学习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9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36" y="98757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" name="矩形 68"/>
          <p:cNvSpPr/>
          <p:nvPr/>
        </p:nvSpPr>
        <p:spPr>
          <a:xfrm>
            <a:off x="3253833" y="987574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sp>
        <p:nvSpPr>
          <p:cNvPr id="70" name="矩形 69"/>
          <p:cNvSpPr/>
          <p:nvPr/>
        </p:nvSpPr>
        <p:spPr>
          <a:xfrm>
            <a:off x="285677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3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47" name="Picture 2" descr="E:\24春\图\包图网的图\梅花元素设计手绘\图片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0" t="17617" r="12155" b="21222"/>
          <a:stretch/>
        </p:blipFill>
        <p:spPr bwMode="auto">
          <a:xfrm>
            <a:off x="642617" y="130952"/>
            <a:ext cx="1512168" cy="8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05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43" grpId="0"/>
      <p:bldP spid="43" grpId="1"/>
      <p:bldP spid="50" grpId="0"/>
      <p:bldP spid="50" grpId="1"/>
      <p:bldP spid="53" grpId="0"/>
      <p:bldP spid="53" grpId="1"/>
      <p:bldP spid="56" grpId="0"/>
      <p:bldP spid="56" grpId="1"/>
      <p:bldP spid="59" grpId="0"/>
      <p:bldP spid="59" grpId="1"/>
      <p:bldP spid="63" grpId="0"/>
      <p:bldP spid="63" grpId="1"/>
      <p:bldP spid="66" grpId="0"/>
      <p:bldP spid="6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711993" y="1419622"/>
            <a:ext cx="7776864" cy="125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   默读课文，概括课文写了外祖父的哪几件事。</a:t>
            </a:r>
            <a:endParaRPr lang="zh-CN" altLang="en-US" sz="3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剪去单角的矩形 1"/>
          <p:cNvSpPr/>
          <p:nvPr/>
        </p:nvSpPr>
        <p:spPr>
          <a:xfrm>
            <a:off x="1619672" y="2931790"/>
            <a:ext cx="6120680" cy="1037153"/>
          </a:xfrm>
          <a:prstGeom prst="snip1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先根据时间顺序，把全文分成几部分，再想想每部分的主要内容。</a:t>
            </a:r>
          </a:p>
        </p:txBody>
      </p:sp>
      <p:sp>
        <p:nvSpPr>
          <p:cNvPr id="4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98302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概括课文内容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5677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4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6" name="Picture 2" descr="E:\24春\图\包图网的图\梅花元素设计手绘\图片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0" t="17617" r="12155" b="21222"/>
          <a:stretch/>
        </p:blipFill>
        <p:spPr bwMode="auto">
          <a:xfrm>
            <a:off x="642617" y="130952"/>
            <a:ext cx="1512168" cy="8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67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97654" y="584101"/>
            <a:ext cx="8938843" cy="4185101"/>
            <a:chOff x="398517" y="1411931"/>
            <a:chExt cx="7753120" cy="3629954"/>
          </a:xfrm>
        </p:grpSpPr>
        <p:pic>
          <p:nvPicPr>
            <p:cNvPr id="35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44" t="5651" r="10064" b="40261"/>
            <a:stretch/>
          </p:blipFill>
          <p:spPr bwMode="auto">
            <a:xfrm>
              <a:off x="5638355" y="1411931"/>
              <a:ext cx="2513282" cy="2286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30" t="5385" r="4168" b="12813"/>
            <a:stretch/>
          </p:blipFill>
          <p:spPr bwMode="auto">
            <a:xfrm>
              <a:off x="2884162" y="1411931"/>
              <a:ext cx="2812305" cy="3600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59" t="5371" r="9289" b="11027"/>
            <a:stretch/>
          </p:blipFill>
          <p:spPr>
            <a:xfrm>
              <a:off x="398517" y="1411931"/>
              <a:ext cx="2589910" cy="3629954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181848" y="163478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198698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343584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14893" y="782595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14893" y="950324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8069" y="2965247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14893" y="1117062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14893" y="128665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14893" y="1611855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14893" y="1929229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42885" y="2134551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69012" y="2473615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29504" y="4256509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20193" y="2033786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06501" y="1563638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14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22529" y="2499742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16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81848" y="1706789"/>
            <a:ext cx="2736304" cy="350443"/>
          </a:xfrm>
          <a:prstGeom prst="rect">
            <a:avLst/>
          </a:prstGeom>
          <a:noFill/>
          <a:ln w="1270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81848" y="2057232"/>
            <a:ext cx="2736304" cy="2431443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141738" y="682124"/>
            <a:ext cx="2870422" cy="4121874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133588" y="699542"/>
            <a:ext cx="2902908" cy="1872208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6132772" y="2582311"/>
            <a:ext cx="2902908" cy="512545"/>
          </a:xfrm>
          <a:prstGeom prst="rect">
            <a:avLst/>
          </a:prstGeom>
          <a:noFill/>
          <a:ln w="1270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504667" y="906857"/>
            <a:ext cx="2088232" cy="783193"/>
          </a:xfrm>
          <a:prstGeom prst="round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由梅花引出对外祖父的回忆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1880" y="2067694"/>
            <a:ext cx="2160240" cy="1464231"/>
          </a:xfrm>
          <a:prstGeom prst="round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按时间顺序，具体叙述了外祖父爱国思乡的五件事情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12779" y="3104222"/>
            <a:ext cx="2119287" cy="1123712"/>
          </a:xfrm>
          <a:prstGeom prst="round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点出外祖父寄托在墨梅图和梅花中的爱国情怀</a:t>
            </a:r>
          </a:p>
        </p:txBody>
      </p:sp>
    </p:spTree>
    <p:extLst>
      <p:ext uri="{BB962C8B-B14F-4D97-AF65-F5344CB8AC3E}">
        <p14:creationId xmlns:p14="http://schemas.microsoft.com/office/powerpoint/2010/main" val="303566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/>
        </p:nvGrpSpPr>
        <p:grpSpPr>
          <a:xfrm>
            <a:off x="11197" y="584101"/>
            <a:ext cx="9025300" cy="4185101"/>
            <a:chOff x="323528" y="1411931"/>
            <a:chExt cx="7828109" cy="3629954"/>
          </a:xfrm>
        </p:grpSpPr>
        <p:pic>
          <p:nvPicPr>
            <p:cNvPr id="62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44" t="5652" r="10064" b="40261"/>
            <a:stretch/>
          </p:blipFill>
          <p:spPr bwMode="auto">
            <a:xfrm>
              <a:off x="5638355" y="1411931"/>
              <a:ext cx="2513282" cy="2286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30" t="5385" r="4168" b="12813"/>
            <a:stretch/>
          </p:blipFill>
          <p:spPr bwMode="auto">
            <a:xfrm>
              <a:off x="2884162" y="1411931"/>
              <a:ext cx="2812305" cy="3600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图片 6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40" t="5371" r="9289" b="11027"/>
            <a:stretch/>
          </p:blipFill>
          <p:spPr>
            <a:xfrm>
              <a:off x="323528" y="1411931"/>
              <a:ext cx="2664899" cy="3629954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179512" y="163564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197594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221" y="3431654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23602" y="76284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23602" y="930570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0383" y="2984053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23602" y="1097308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23602" y="1266897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23602" y="161590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23602" y="1958523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31840" y="2139702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40549" y="2471279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24154" y="4271367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31238" y="2014736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15293" y="1563638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14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31238" y="2499742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16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7504" y="1712558"/>
            <a:ext cx="2880320" cy="325467"/>
          </a:xfrm>
          <a:prstGeom prst="rect">
            <a:avLst/>
          </a:prstGeom>
          <a:noFill/>
          <a:ln w="1270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07504" y="2042280"/>
            <a:ext cx="2880320" cy="2437686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149092" y="690833"/>
            <a:ext cx="2863068" cy="4104456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133588" y="690834"/>
            <a:ext cx="2902908" cy="1890442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6133588" y="2571750"/>
            <a:ext cx="2902908" cy="519309"/>
          </a:xfrm>
          <a:prstGeom prst="rect">
            <a:avLst/>
          </a:prstGeom>
          <a:noFill/>
          <a:ln w="1270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1" name="直接连接符 30"/>
          <p:cNvCxnSpPr/>
          <p:nvPr/>
        </p:nvCxnSpPr>
        <p:spPr>
          <a:xfrm>
            <a:off x="179512" y="4011910"/>
            <a:ext cx="50405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395536" y="2537842"/>
            <a:ext cx="555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3213373" y="3349439"/>
            <a:ext cx="13271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6435748" y="1779662"/>
            <a:ext cx="94456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3432100" y="3181722"/>
            <a:ext cx="76103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组合 45"/>
          <p:cNvGrpSpPr/>
          <p:nvPr/>
        </p:nvGrpSpPr>
        <p:grpSpPr>
          <a:xfrm>
            <a:off x="520211" y="3351753"/>
            <a:ext cx="136302" cy="161434"/>
            <a:chOff x="558311" y="3428301"/>
            <a:chExt cx="136302" cy="161434"/>
          </a:xfrm>
        </p:grpSpPr>
        <p:cxnSp>
          <p:nvCxnSpPr>
            <p:cNvPr id="42" name="直接连接符 41"/>
            <p:cNvCxnSpPr/>
            <p:nvPr/>
          </p:nvCxnSpPr>
          <p:spPr>
            <a:xfrm flipH="1">
              <a:off x="558311" y="3428301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630175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>
          <a:xfrm>
            <a:off x="5364088" y="699542"/>
            <a:ext cx="134300" cy="153889"/>
            <a:chOff x="611560" y="3435846"/>
            <a:chExt cx="134300" cy="153889"/>
          </a:xfrm>
        </p:grpSpPr>
        <p:cxnSp>
          <p:nvCxnSpPr>
            <p:cNvPr id="48" name="直接连接符 47"/>
            <p:cNvCxnSpPr/>
            <p:nvPr/>
          </p:nvCxnSpPr>
          <p:spPr>
            <a:xfrm flipH="1">
              <a:off x="611560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flipH="1">
              <a:off x="681422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>
            <a:off x="3831443" y="2869008"/>
            <a:ext cx="134300" cy="153889"/>
            <a:chOff x="611560" y="3435846"/>
            <a:chExt cx="134300" cy="153889"/>
          </a:xfrm>
        </p:grpSpPr>
        <p:cxnSp>
          <p:nvCxnSpPr>
            <p:cNvPr id="51" name="直接连接符 50"/>
            <p:cNvCxnSpPr/>
            <p:nvPr/>
          </p:nvCxnSpPr>
          <p:spPr>
            <a:xfrm flipH="1">
              <a:off x="611560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H="1">
              <a:off x="681422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7668344" y="1491630"/>
            <a:ext cx="134300" cy="153889"/>
            <a:chOff x="611560" y="3435846"/>
            <a:chExt cx="134300" cy="153889"/>
          </a:xfrm>
        </p:grpSpPr>
        <p:cxnSp>
          <p:nvCxnSpPr>
            <p:cNvPr id="54" name="直接连接符 53"/>
            <p:cNvCxnSpPr/>
            <p:nvPr/>
          </p:nvCxnSpPr>
          <p:spPr>
            <a:xfrm flipH="1">
              <a:off x="611560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flipH="1">
              <a:off x="681422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直接连接符 55"/>
          <p:cNvCxnSpPr/>
          <p:nvPr/>
        </p:nvCxnSpPr>
        <p:spPr>
          <a:xfrm>
            <a:off x="3457044" y="1013701"/>
            <a:ext cx="26894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442887" y="2468315"/>
            <a:ext cx="2413436" cy="646331"/>
          </a:xfrm>
          <a:prstGeom prst="rect">
            <a:avLst/>
          </a:prstGeom>
          <a:solidFill>
            <a:schemeClr val="bg1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吟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诗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落泪</a:t>
            </a:r>
          </a:p>
        </p:txBody>
      </p:sp>
      <p:sp>
        <p:nvSpPr>
          <p:cNvPr id="58" name="矩形 57"/>
          <p:cNvSpPr/>
          <p:nvPr/>
        </p:nvSpPr>
        <p:spPr>
          <a:xfrm>
            <a:off x="111867" y="3625036"/>
            <a:ext cx="2908720" cy="646331"/>
          </a:xfrm>
          <a:prstGeom prst="rect">
            <a:avLst/>
          </a:prstGeom>
          <a:solidFill>
            <a:schemeClr val="bg1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珍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爱墨梅图</a:t>
            </a:r>
          </a:p>
        </p:txBody>
      </p:sp>
      <p:sp>
        <p:nvSpPr>
          <p:cNvPr id="59" name="矩形 58"/>
          <p:cNvSpPr/>
          <p:nvPr/>
        </p:nvSpPr>
        <p:spPr>
          <a:xfrm>
            <a:off x="3491880" y="1275606"/>
            <a:ext cx="2287692" cy="646331"/>
          </a:xfrm>
          <a:prstGeom prst="rect">
            <a:avLst/>
          </a:prstGeom>
          <a:solidFill>
            <a:schemeClr val="bg1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思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国伤怀</a:t>
            </a:r>
          </a:p>
        </p:txBody>
      </p:sp>
      <p:sp>
        <p:nvSpPr>
          <p:cNvPr id="60" name="矩形 59"/>
          <p:cNvSpPr/>
          <p:nvPr/>
        </p:nvSpPr>
        <p:spPr>
          <a:xfrm>
            <a:off x="3347864" y="3581603"/>
            <a:ext cx="2540015" cy="646331"/>
          </a:xfrm>
          <a:prstGeom prst="rect">
            <a:avLst/>
          </a:prstGeom>
          <a:solidFill>
            <a:schemeClr val="bg1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赠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墨梅图</a:t>
            </a:r>
          </a:p>
        </p:txBody>
      </p:sp>
      <p:sp>
        <p:nvSpPr>
          <p:cNvPr id="65" name="矩形 64"/>
          <p:cNvSpPr/>
          <p:nvPr/>
        </p:nvSpPr>
        <p:spPr>
          <a:xfrm>
            <a:off x="6221807" y="1816536"/>
            <a:ext cx="2670673" cy="646331"/>
          </a:xfrm>
          <a:prstGeom prst="rect">
            <a:avLst/>
          </a:prstGeom>
          <a:solidFill>
            <a:schemeClr val="bg1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送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梅花手绢</a:t>
            </a:r>
          </a:p>
        </p:txBody>
      </p:sp>
    </p:spTree>
    <p:extLst>
      <p:ext uri="{BB962C8B-B14F-4D97-AF65-F5344CB8AC3E}">
        <p14:creationId xmlns:p14="http://schemas.microsoft.com/office/powerpoint/2010/main" val="404678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  <p:bldP spid="60" grpId="0" animBg="1"/>
      <p:bldP spid="6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2"/>
          <p:cNvSpPr txBox="1">
            <a:spLocks noChangeArrowheads="1"/>
          </p:cNvSpPr>
          <p:nvPr/>
        </p:nvSpPr>
        <p:spPr bwMode="auto">
          <a:xfrm>
            <a:off x="539552" y="987574"/>
            <a:ext cx="8064896" cy="125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《</a:t>
            </a:r>
            <a:r>
              <a:rPr lang="zh-CN" altLang="en-US" sz="32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祖父的园子</a:t>
            </a:r>
            <a:r>
              <a:rPr lang="en-US" altLang="zh-CN" sz="32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》《</a:t>
            </a:r>
            <a:r>
              <a:rPr lang="zh-CN" altLang="en-US" sz="32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月是故乡明</a:t>
            </a:r>
            <a:r>
              <a:rPr lang="en-US" altLang="zh-CN" sz="32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32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用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到了什么体</a:t>
            </a:r>
            <a:r>
              <a:rPr lang="zh-CN" altLang="en-US" sz="32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会思想感情的方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法？</a:t>
            </a:r>
            <a:endParaRPr lang="zh-CN" altLang="en-US" sz="3200" b="1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12160" y="2351799"/>
            <a:ext cx="2943816" cy="2020151"/>
            <a:chOff x="1187624" y="2063767"/>
            <a:chExt cx="2943816" cy="2020151"/>
          </a:xfrm>
        </p:grpSpPr>
        <p:sp>
          <p:nvSpPr>
            <p:cNvPr id="2" name="圆角矩形 1"/>
            <p:cNvSpPr/>
            <p:nvPr/>
          </p:nvSpPr>
          <p:spPr>
            <a:xfrm>
              <a:off x="1187624" y="2063767"/>
              <a:ext cx="2943816" cy="2020151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2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283534" y="2289012"/>
              <a:ext cx="2751995" cy="1569660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《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祖父的园子</a:t>
              </a:r>
              <a:r>
                <a:rPr lang="en-US" altLang="zh-CN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》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： </a:t>
              </a:r>
              <a:endParaRPr lang="en-US" altLang="zh-CN" sz="24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  <a:p>
              <a:r>
                <a:rPr lang="zh-CN" altLang="en-US" sz="2400" b="1" dirty="0">
                  <a:latin typeface="宋体" pitchFamily="2" charset="-122"/>
                  <a:ea typeface="宋体" pitchFamily="2" charset="-122"/>
                </a:rPr>
                <a:t>将感情蕴含在园中的花朵、虫子、鸟儿等具体事物中。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788024" y="2351799"/>
            <a:ext cx="2943816" cy="2020151"/>
            <a:chOff x="1187624" y="2063767"/>
            <a:chExt cx="2943816" cy="2020151"/>
          </a:xfrm>
        </p:grpSpPr>
        <p:sp>
          <p:nvSpPr>
            <p:cNvPr id="11" name="圆角矩形 10"/>
            <p:cNvSpPr/>
            <p:nvPr/>
          </p:nvSpPr>
          <p:spPr>
            <a:xfrm>
              <a:off x="1187624" y="2063767"/>
              <a:ext cx="2943816" cy="2020151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2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315949" y="2289012"/>
              <a:ext cx="2751995" cy="1569660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《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月是故乡明</a:t>
              </a:r>
              <a:r>
                <a:rPr lang="en-US" altLang="zh-CN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》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： </a:t>
              </a:r>
              <a:endParaRPr lang="en-US" altLang="zh-CN" sz="24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  <a:p>
              <a:r>
                <a:rPr lang="zh-CN" altLang="en-US" sz="2400" b="1" dirty="0">
                  <a:latin typeface="宋体" pitchFamily="2" charset="-122"/>
                  <a:ea typeface="宋体" pitchFamily="2" charset="-122"/>
                </a:rPr>
                <a:t>用典型的事例和直抒胸臆的语句表达了强烈的思乡之情。</a:t>
              </a:r>
            </a:p>
          </p:txBody>
        </p:sp>
      </p:grpSp>
      <p:sp>
        <p:nvSpPr>
          <p:cNvPr id="14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98302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回顾方法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85677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5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16" name="Picture 2" descr="E:\24春\图\包图网的图\梅花元素设计手绘\图片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0" t="17617" r="12155" b="21222"/>
          <a:stretch/>
        </p:blipFill>
        <p:spPr bwMode="auto">
          <a:xfrm>
            <a:off x="642617" y="130952"/>
            <a:ext cx="1512168" cy="8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90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6"/>
          <p:cNvSpPr txBox="1"/>
          <p:nvPr/>
        </p:nvSpPr>
        <p:spPr>
          <a:xfrm>
            <a:off x="1809248" y="1864530"/>
            <a:ext cx="50670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读外祖父的故事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982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611560" y="843558"/>
            <a:ext cx="7941042" cy="302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自由读课文，小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组围绕下列问题进行交流：</a:t>
            </a:r>
            <a:endParaRPr lang="en-US" altLang="zh-CN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1</a:t>
            </a:r>
            <a:r>
              <a:rPr lang="en-US" altLang="zh-CN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课文主要表达了外祖父怎样的感情？</a:t>
            </a:r>
            <a:endParaRPr lang="en-US" altLang="zh-CN" sz="3200" b="1" kern="0" dirty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kern="0" dirty="0" smtClean="0">
                <a:latin typeface="宋体" pitchFamily="2" charset="-122"/>
                <a:ea typeface="宋体" pitchFamily="2" charset="-122"/>
              </a:rPr>
              <a:t>    2</a:t>
            </a:r>
            <a:r>
              <a:rPr lang="en-US" altLang="zh-CN" sz="3200" b="1" kern="0" dirty="0">
                <a:latin typeface="宋体" pitchFamily="2" charset="-122"/>
                <a:ea typeface="宋体" pitchFamily="2" charset="-122"/>
              </a:rPr>
              <a:t>.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你是从外祖父的哪些言行中体会到的呢？</a:t>
            </a:r>
            <a:endParaRPr lang="zh-CN" altLang="en-US" sz="3200" b="1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58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32" y="609395"/>
            <a:ext cx="8496944" cy="4417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6" name="直接连接符 35"/>
          <p:cNvCxnSpPr/>
          <p:nvPr/>
        </p:nvCxnSpPr>
        <p:spPr>
          <a:xfrm>
            <a:off x="5534721" y="2528317"/>
            <a:ext cx="306972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472819" y="3507854"/>
            <a:ext cx="813162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477755" y="3018656"/>
            <a:ext cx="812669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477755" y="4011908"/>
            <a:ext cx="2366053" cy="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6513660" y="4470334"/>
            <a:ext cx="2090788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472819" y="4975663"/>
            <a:ext cx="642797" cy="2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0" y="89570"/>
            <a:ext cx="7740352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表达了外祖父对墨梅图的珍爱、对祖国的思念。</a:t>
            </a:r>
          </a:p>
        </p:txBody>
      </p:sp>
    </p:spTree>
    <p:extLst>
      <p:ext uri="{BB962C8B-B14F-4D97-AF65-F5344CB8AC3E}">
        <p14:creationId xmlns:p14="http://schemas.microsoft.com/office/powerpoint/2010/main" val="427256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699542"/>
            <a:ext cx="9144000" cy="3641592"/>
            <a:chOff x="0" y="612789"/>
            <a:chExt cx="9144000" cy="364159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12789"/>
              <a:ext cx="9144000" cy="31584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6"/>
            <a:stretch/>
          </p:blipFill>
          <p:spPr bwMode="auto">
            <a:xfrm>
              <a:off x="0" y="3741111"/>
              <a:ext cx="9144000" cy="513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39" name="直接连接符 38"/>
          <p:cNvCxnSpPr/>
          <p:nvPr/>
        </p:nvCxnSpPr>
        <p:spPr>
          <a:xfrm>
            <a:off x="8676456" y="2211710"/>
            <a:ext cx="32523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V="1">
            <a:off x="107504" y="2759199"/>
            <a:ext cx="2520280" cy="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V="1">
            <a:off x="107504" y="3282305"/>
            <a:ext cx="5832648" cy="44142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7164288" y="3282305"/>
            <a:ext cx="1837398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 flipV="1">
            <a:off x="6156176" y="2759199"/>
            <a:ext cx="2845510" cy="2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>
            <a:endCxn id="4099" idx="0"/>
          </p:cNvCxnSpPr>
          <p:nvPr/>
        </p:nvCxnSpPr>
        <p:spPr>
          <a:xfrm flipV="1">
            <a:off x="107504" y="3827864"/>
            <a:ext cx="4464496" cy="10466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0" y="89570"/>
            <a:ext cx="7740352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表达了外祖父对墨梅图的珍爱、对祖国的思念。</a:t>
            </a:r>
          </a:p>
        </p:txBody>
      </p:sp>
      <p:sp>
        <p:nvSpPr>
          <p:cNvPr id="12" name="椭圆 11"/>
          <p:cNvSpPr/>
          <p:nvPr/>
        </p:nvSpPr>
        <p:spPr>
          <a:xfrm>
            <a:off x="4355976" y="2845466"/>
            <a:ext cx="792088" cy="469696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线形标注 2 12"/>
          <p:cNvSpPr/>
          <p:nvPr/>
        </p:nvSpPr>
        <p:spPr>
          <a:xfrm>
            <a:off x="3043651" y="2041476"/>
            <a:ext cx="2480633" cy="458266"/>
          </a:xfrm>
          <a:prstGeom prst="borderCallout2">
            <a:avLst>
              <a:gd name="adj1" fmla="val 101576"/>
              <a:gd name="adj2" fmla="val 49353"/>
              <a:gd name="adj3" fmla="val 139224"/>
              <a:gd name="adj4" fmla="val 49790"/>
              <a:gd name="adj5" fmla="val 178325"/>
              <a:gd name="adj6" fmla="val 62306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弄脏；使有污点</a:t>
            </a:r>
          </a:p>
        </p:txBody>
      </p:sp>
    </p:spTree>
    <p:extLst>
      <p:ext uri="{BB962C8B-B14F-4D97-AF65-F5344CB8AC3E}">
        <p14:creationId xmlns:p14="http://schemas.microsoft.com/office/powerpoint/2010/main" val="381266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964" y="564237"/>
            <a:ext cx="6971411" cy="4526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7" name="直接连接符 86"/>
          <p:cNvCxnSpPr/>
          <p:nvPr/>
        </p:nvCxnSpPr>
        <p:spPr>
          <a:xfrm>
            <a:off x="1576239" y="958999"/>
            <a:ext cx="198764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1106408" y="1348073"/>
            <a:ext cx="2457480" cy="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1115933" y="1770137"/>
            <a:ext cx="13678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1588720" y="2594624"/>
            <a:ext cx="1903160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1113691" y="2984748"/>
            <a:ext cx="2378189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1115616" y="3392413"/>
            <a:ext cx="2376264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>
            <a:off x="1128779" y="3795886"/>
            <a:ext cx="1571013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-9525" y="-20538"/>
            <a:ext cx="7618959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200" b="1" kern="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我是从外祖父的这些言行中体会到的：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33049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098" y="564236"/>
            <a:ext cx="9086122" cy="4158229"/>
            <a:chOff x="-9527" y="564236"/>
            <a:chExt cx="9086122" cy="4158229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527" y="564236"/>
              <a:ext cx="9086121" cy="1006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525" y="1572081"/>
              <a:ext cx="9086120" cy="3150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101" name="直接连接符 100"/>
          <p:cNvCxnSpPr/>
          <p:nvPr/>
        </p:nvCxnSpPr>
        <p:spPr>
          <a:xfrm>
            <a:off x="179970" y="1572081"/>
            <a:ext cx="3167894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>
            <a:off x="179970" y="2067694"/>
            <a:ext cx="2807854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/>
          <p:nvPr/>
        </p:nvCxnSpPr>
        <p:spPr>
          <a:xfrm>
            <a:off x="179970" y="2543360"/>
            <a:ext cx="871251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连接符 106"/>
          <p:cNvCxnSpPr/>
          <p:nvPr/>
        </p:nvCxnSpPr>
        <p:spPr>
          <a:xfrm>
            <a:off x="3131840" y="3090737"/>
            <a:ext cx="5760640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/>
          <p:cNvCxnSpPr/>
          <p:nvPr/>
        </p:nvCxnSpPr>
        <p:spPr>
          <a:xfrm>
            <a:off x="179970" y="3630080"/>
            <a:ext cx="8712510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>
            <a:off x="179970" y="4117826"/>
            <a:ext cx="8712510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/>
          <p:cNvCxnSpPr/>
          <p:nvPr/>
        </p:nvCxnSpPr>
        <p:spPr>
          <a:xfrm>
            <a:off x="179970" y="4650457"/>
            <a:ext cx="4536046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/>
          <p:nvPr/>
        </p:nvCxnSpPr>
        <p:spPr>
          <a:xfrm>
            <a:off x="1763917" y="1061894"/>
            <a:ext cx="1583947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6804248" y="2024261"/>
            <a:ext cx="20787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179970" y="3090737"/>
            <a:ext cx="27358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3312351" y="4173179"/>
            <a:ext cx="737333" cy="469696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线形标注 2 16"/>
          <p:cNvSpPr/>
          <p:nvPr/>
        </p:nvSpPr>
        <p:spPr>
          <a:xfrm>
            <a:off x="5400092" y="4299942"/>
            <a:ext cx="1224136" cy="383994"/>
          </a:xfrm>
          <a:prstGeom prst="borderCallout2">
            <a:avLst>
              <a:gd name="adj1" fmla="val 20996"/>
              <a:gd name="adj2" fmla="val -1991"/>
              <a:gd name="adj3" fmla="val -10454"/>
              <a:gd name="adj4" fmla="val -28647"/>
              <a:gd name="adj5" fmla="val -8068"/>
              <a:gd name="adj6" fmla="val -115399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性格</a:t>
            </a:r>
          </a:p>
        </p:txBody>
      </p:sp>
    </p:spTree>
    <p:extLst>
      <p:ext uri="{BB962C8B-B14F-4D97-AF65-F5344CB8AC3E}">
        <p14:creationId xmlns:p14="http://schemas.microsoft.com/office/powerpoint/2010/main" val="234556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2025"/>
            <a:ext cx="8876704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3" name="直接连接符 112"/>
          <p:cNvCxnSpPr/>
          <p:nvPr/>
        </p:nvCxnSpPr>
        <p:spPr>
          <a:xfrm>
            <a:off x="323528" y="3291830"/>
            <a:ext cx="84249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接连接符 113"/>
          <p:cNvCxnSpPr/>
          <p:nvPr/>
        </p:nvCxnSpPr>
        <p:spPr>
          <a:xfrm>
            <a:off x="323528" y="3785506"/>
            <a:ext cx="2592288" cy="157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/>
          <p:cNvCxnSpPr/>
          <p:nvPr/>
        </p:nvCxnSpPr>
        <p:spPr>
          <a:xfrm>
            <a:off x="7601092" y="2787774"/>
            <a:ext cx="11473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28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395536" y="558428"/>
            <a:ext cx="8384384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课文写了外祖父三次流泪，你觉得这三次流泪有什么共同之处？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265" y="1709054"/>
            <a:ext cx="788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每当读到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之类的句子，常会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有一颗两颗冰凉的泪珠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落在我的腮边、手背。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="" xmlns:a16="http://schemas.microsoft.com/office/drawing/2014/main" id="{2E389C10-04BF-C3BF-2050-69DE1F5A24F9}"/>
              </a:ext>
            </a:extLst>
          </p:cNvPr>
          <p:cNvSpPr txBox="1"/>
          <p:nvPr/>
        </p:nvSpPr>
        <p:spPr>
          <a:xfrm>
            <a:off x="502953" y="2593584"/>
            <a:ext cx="788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想不到外祖父竟像小孩子一样，呜呜呜地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哭了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起来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="" xmlns:a16="http://schemas.microsoft.com/office/drawing/2014/main" id="{7DB5E9FC-E9C3-9066-4EC5-54B8D8AEDC38}"/>
              </a:ext>
            </a:extLst>
          </p:cNvPr>
          <p:cNvSpPr txBox="1"/>
          <p:nvPr/>
        </p:nvSpPr>
        <p:spPr>
          <a:xfrm>
            <a:off x="522609" y="3478114"/>
            <a:ext cx="78839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想不到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眼含泪水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的外祖父也随着上了船，递给我一块手绢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雪白的细亚麻布上绣着血色的梅花。</a:t>
            </a:r>
          </a:p>
        </p:txBody>
      </p:sp>
    </p:spTree>
    <p:extLst>
      <p:ext uri="{BB962C8B-B14F-4D97-AF65-F5344CB8AC3E}">
        <p14:creationId xmlns:p14="http://schemas.microsoft.com/office/powerpoint/2010/main" val="76099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484327" y="1077551"/>
            <a:ext cx="3070071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读到了思乡的诗词</a:t>
            </a:r>
          </a:p>
        </p:txBody>
      </p:sp>
      <p:sp>
        <p:nvSpPr>
          <p:cNvPr id="5" name="矩形 4"/>
          <p:cNvSpPr/>
          <p:nvPr/>
        </p:nvSpPr>
        <p:spPr>
          <a:xfrm>
            <a:off x="1484327" y="1941540"/>
            <a:ext cx="3088157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自己无法回国</a:t>
            </a:r>
          </a:p>
        </p:txBody>
      </p:sp>
      <p:sp>
        <p:nvSpPr>
          <p:cNvPr id="6" name="矩形 5"/>
          <p:cNvSpPr/>
          <p:nvPr/>
        </p:nvSpPr>
        <p:spPr>
          <a:xfrm>
            <a:off x="1479981" y="2769771"/>
            <a:ext cx="3070072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既有离别之情，也有无法回国的遗憾</a:t>
            </a:r>
          </a:p>
        </p:txBody>
      </p:sp>
      <p:sp>
        <p:nvSpPr>
          <p:cNvPr id="7" name="右大括号 6"/>
          <p:cNvSpPr/>
          <p:nvPr/>
        </p:nvSpPr>
        <p:spPr>
          <a:xfrm>
            <a:off x="4701579" y="1339161"/>
            <a:ext cx="166809" cy="2308904"/>
          </a:xfrm>
          <a:prstGeom prst="rightBrace">
            <a:avLst/>
          </a:prstGeom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9" name="矩形 8"/>
          <p:cNvSpPr/>
          <p:nvPr/>
        </p:nvSpPr>
        <p:spPr>
          <a:xfrm>
            <a:off x="5076056" y="1734533"/>
            <a:ext cx="2736304" cy="13849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外祖父思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念、热爱祖国和故土的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具体表现</a:t>
            </a:r>
            <a:endParaRPr lang="zh-CN" altLang="en-US" sz="28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859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BCEC1472-1C95-DEA5-19A2-435BA023B783}"/>
              </a:ext>
            </a:extLst>
          </p:cNvPr>
          <p:cNvGrpSpPr/>
          <p:nvPr/>
        </p:nvGrpSpPr>
        <p:grpSpPr>
          <a:xfrm>
            <a:off x="0" y="1203598"/>
            <a:ext cx="9144000" cy="3609290"/>
            <a:chOff x="0" y="1203598"/>
            <a:chExt cx="9144000" cy="3609290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D6DBE2D7-BC2A-E9A7-C83A-5B5E3F09A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203598"/>
              <a:ext cx="9144000" cy="3140927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B743564B-848A-1E2D-65AB-FE3C12465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325455"/>
              <a:ext cx="9144000" cy="487433"/>
            </a:xfrm>
            <a:prstGeom prst="rect">
              <a:avLst/>
            </a:prstGeom>
          </p:spPr>
        </p:pic>
      </p:grpSp>
      <p:cxnSp>
        <p:nvCxnSpPr>
          <p:cNvPr id="30" name="直接连接符 29"/>
          <p:cNvCxnSpPr>
            <a:cxnSpLocks/>
          </p:cNvCxnSpPr>
          <p:nvPr/>
        </p:nvCxnSpPr>
        <p:spPr>
          <a:xfrm>
            <a:off x="2843808" y="3226910"/>
            <a:ext cx="61926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>
            <a:cxnSpLocks/>
          </p:cNvCxnSpPr>
          <p:nvPr/>
        </p:nvCxnSpPr>
        <p:spPr>
          <a:xfrm>
            <a:off x="107504" y="3795886"/>
            <a:ext cx="89289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>
            <a:cxnSpLocks/>
            <a:endCxn id="8" idx="0"/>
          </p:cNvCxnSpPr>
          <p:nvPr/>
        </p:nvCxnSpPr>
        <p:spPr>
          <a:xfrm>
            <a:off x="125739" y="4325455"/>
            <a:ext cx="444626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26">
            <a:extLst>
              <a:ext uri="{FF2B5EF4-FFF2-40B4-BE49-F238E27FC236}">
                <a16:creationId xmlns="" xmlns:a16="http://schemas.microsoft.com/office/drawing/2014/main" id="{E5C694D5-44BC-77D2-DF0E-ED4EA5F27BE2}"/>
              </a:ext>
            </a:extLst>
          </p:cNvPr>
          <p:cNvSpPr txBox="1"/>
          <p:nvPr/>
        </p:nvSpPr>
        <p:spPr>
          <a:xfrm>
            <a:off x="260504" y="159974"/>
            <a:ext cx="8384384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对墨梅图的珍爱和读诗词流泪之间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有</a:t>
            </a:r>
            <a:endParaRPr lang="en-US" altLang="zh-CN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什么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联系？</a:t>
            </a:r>
          </a:p>
        </p:txBody>
      </p:sp>
    </p:spTree>
    <p:extLst>
      <p:ext uri="{BB962C8B-B14F-4D97-AF65-F5344CB8AC3E}">
        <p14:creationId xmlns:p14="http://schemas.microsoft.com/office/powerpoint/2010/main" val="258987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27584" y="1275606"/>
            <a:ext cx="7776864" cy="18651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墨梅图和诗词都代表了中国文化，对墨梅图的情感和读诗词流泪时的情感是一致的，都饱含着对祖国的思念和眷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恋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587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6"/>
          <p:cNvSpPr txBox="1"/>
          <p:nvPr/>
        </p:nvSpPr>
        <p:spPr>
          <a:xfrm>
            <a:off x="2179474" y="1864530"/>
            <a:ext cx="44087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读故事交流会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296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611560" y="613277"/>
            <a:ext cx="8208912" cy="117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kern="0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结合课文内容，思考课文题目“梅花魂”的含义，与同学交流。</a:t>
            </a:r>
            <a:endParaRPr lang="zh-CN" altLang="en-US" sz="3200" b="1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3" name="Picture 3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3" b="9549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333" y="3219822"/>
            <a:ext cx="1410147" cy="177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圆角矩形标注 3"/>
          <p:cNvSpPr/>
          <p:nvPr/>
        </p:nvSpPr>
        <p:spPr>
          <a:xfrm>
            <a:off x="1475656" y="3507854"/>
            <a:ext cx="5976664" cy="1055608"/>
          </a:xfrm>
          <a:prstGeom prst="wedgeRoundRectCallout">
            <a:avLst>
              <a:gd name="adj1" fmla="val 54810"/>
              <a:gd name="adj2" fmla="val -4510"/>
              <a:gd name="adj3" fmla="val 16667"/>
            </a:avLst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“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梅花魂”就是梅花不畏严寒、坚毅不屈的精神和骨气。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2" b="93509" l="9836" r="89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6" y="1844503"/>
            <a:ext cx="1344666" cy="178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圆角矩形标注 5"/>
          <p:cNvSpPr/>
          <p:nvPr/>
        </p:nvSpPr>
        <p:spPr>
          <a:xfrm>
            <a:off x="1740062" y="2022194"/>
            <a:ext cx="6072298" cy="1055608"/>
          </a:xfrm>
          <a:prstGeom prst="wedgeRoundRectCallout">
            <a:avLst>
              <a:gd name="adj1" fmla="val -53417"/>
              <a:gd name="adj2" fmla="val -5655"/>
              <a:gd name="adj3" fmla="val 16667"/>
            </a:avLst>
          </a:prstGeom>
          <a:solidFill>
            <a:schemeClr val="bg1">
              <a:alpha val="88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    在外祖父眼中，梅花代表了中华民族的气节和中国人的秉性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731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11560" y="627534"/>
            <a:ext cx="8136904" cy="1077218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读了课文后，你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觉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得“梅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花魂”还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有什么含义？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555776" y="1347614"/>
            <a:ext cx="1773552" cy="2638511"/>
            <a:chOff x="251520" y="1179887"/>
            <a:chExt cx="2808311" cy="4177922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319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433285" y="1864692"/>
              <a:ext cx="4177922" cy="2808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361" y="1920159"/>
              <a:ext cx="1643399" cy="25958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04752"/>
            <a:ext cx="1994499" cy="2053595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矩形 8"/>
          <p:cNvSpPr/>
          <p:nvPr/>
        </p:nvSpPr>
        <p:spPr>
          <a:xfrm>
            <a:off x="2627784" y="3956182"/>
            <a:ext cx="4320480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外祖父的爱国情怀</a:t>
            </a:r>
          </a:p>
        </p:txBody>
      </p:sp>
    </p:spTree>
    <p:extLst>
      <p:ext uri="{BB962C8B-B14F-4D97-AF65-F5344CB8AC3E}">
        <p14:creationId xmlns:p14="http://schemas.microsoft.com/office/powerpoint/2010/main" val="403379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475656" y="4155926"/>
            <a:ext cx="6624736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中国人坚毅不屈的民族精神的象征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67494"/>
            <a:ext cx="5174856" cy="385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99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755576" y="1419622"/>
            <a:ext cx="7651132" cy="2432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课文中说“几千年来，我们中华民族出了许多有气节的人物</a:t>
            </a:r>
            <a:r>
              <a:rPr lang="en-US" altLang="zh-CN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他们就像这梅花一样”。你知道哪些像梅花一样有气节的人物？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59459" y="372598"/>
            <a:ext cx="2772000" cy="786109"/>
            <a:chOff x="4528511" y="2205925"/>
            <a:chExt cx="3275856" cy="786109"/>
          </a:xfrm>
        </p:grpSpPr>
        <p:grpSp>
          <p:nvGrpSpPr>
            <p:cNvPr id="4" name="组合 3"/>
            <p:cNvGrpSpPr/>
            <p:nvPr/>
          </p:nvGrpSpPr>
          <p:grpSpPr>
            <a:xfrm>
              <a:off x="4528511" y="2205925"/>
              <a:ext cx="3275856" cy="786109"/>
              <a:chOff x="4977731" y="2886237"/>
              <a:chExt cx="3275856" cy="786109"/>
            </a:xfrm>
          </p:grpSpPr>
          <p:sp>
            <p:nvSpPr>
              <p:cNvPr id="6" name="流程图: 离页连接符 1"/>
              <p:cNvSpPr/>
              <p:nvPr/>
            </p:nvSpPr>
            <p:spPr>
              <a:xfrm>
                <a:off x="5481787" y="2962111"/>
                <a:ext cx="2771800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5" name="矩形 4"/>
            <p:cNvSpPr/>
            <p:nvPr/>
          </p:nvSpPr>
          <p:spPr>
            <a:xfrm>
              <a:off x="5320599" y="2355834"/>
              <a:ext cx="2483768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dirty="0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创意表达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754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40"/>
          <a:stretch/>
        </p:blipFill>
        <p:spPr bwMode="auto">
          <a:xfrm>
            <a:off x="-234352" y="-80979"/>
            <a:ext cx="4518320" cy="5227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2844809" y="4562011"/>
            <a:ext cx="1420582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accent3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刘胡兰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7" r="11046"/>
          <a:stretch/>
        </p:blipFill>
        <p:spPr bwMode="auto">
          <a:xfrm>
            <a:off x="4240022" y="-80979"/>
            <a:ext cx="4940490" cy="5253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矩形 7"/>
          <p:cNvSpPr/>
          <p:nvPr/>
        </p:nvSpPr>
        <p:spPr>
          <a:xfrm>
            <a:off x="6524016" y="4561907"/>
            <a:ext cx="2656496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accent3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狼牙山五壮士</a:t>
            </a:r>
          </a:p>
        </p:txBody>
      </p:sp>
    </p:spTree>
    <p:extLst>
      <p:ext uri="{BB962C8B-B14F-4D97-AF65-F5344CB8AC3E}">
        <p14:creationId xmlns:p14="http://schemas.microsoft.com/office/powerpoint/2010/main" val="2493244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5520268C-3FA5-5E42-85F2-D78B59E95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72" y="1491630"/>
            <a:ext cx="4023251" cy="2676704"/>
          </a:xfrm>
          <a:prstGeom prst="rect">
            <a:avLst/>
          </a:prstGeom>
        </p:spPr>
      </p:pic>
      <p:pic>
        <p:nvPicPr>
          <p:cNvPr id="2052" name="Picture 4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751" y="1797246"/>
            <a:ext cx="3708000" cy="2086465"/>
          </a:xfrm>
          <a:prstGeom prst="roundRect">
            <a:avLst>
              <a:gd name="adj" fmla="val 126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767258" y="889310"/>
            <a:ext cx="3609485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 smtClean="0">
                <a:latin typeface="宋体" pitchFamily="2" charset="-122"/>
              </a:rPr>
              <a:t>梅花简笔画</a:t>
            </a:r>
            <a:endParaRPr lang="zh-CN" altLang="en-US" sz="3200" b="1" dirty="0">
              <a:latin typeface="宋体" pitchFamily="2" charset="-122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3122755" y="4136319"/>
            <a:ext cx="3609485" cy="45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anose="02010600030101010101" pitchFamily="2" charset="-122"/>
                <a:cs typeface="+mn-cs"/>
              </a:rPr>
              <a:t>点击图片，播放视频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BBCFEE8A-103B-814C-A35E-F3291AF223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5885698" y="3415988"/>
            <a:ext cx="1059582" cy="105958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164" y="195486"/>
            <a:ext cx="969670" cy="788293"/>
          </a:xfrm>
          <a:prstGeom prst="rect">
            <a:avLst/>
          </a:prstGeom>
        </p:spPr>
      </p:pic>
      <p:sp>
        <p:nvSpPr>
          <p:cNvPr id="17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617861" y="245874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跨学科学习</a:t>
            </a:r>
          </a:p>
        </p:txBody>
      </p:sp>
    </p:spTree>
    <p:extLst>
      <p:ext uri="{BB962C8B-B14F-4D97-AF65-F5344CB8AC3E}">
        <p14:creationId xmlns:p14="http://schemas.microsoft.com/office/powerpoint/2010/main" val="419654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1707654"/>
            <a:ext cx="82294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《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梅花魂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以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为线索，回忆了作者童年时代的经历，表现了外祖父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的深情。</a:t>
            </a:r>
          </a:p>
        </p:txBody>
      </p:sp>
      <p:sp>
        <p:nvSpPr>
          <p:cNvPr id="2" name="矩形 1"/>
          <p:cNvSpPr/>
          <p:nvPr/>
        </p:nvSpPr>
        <p:spPr>
          <a:xfrm>
            <a:off x="3943964" y="1842959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梅花</a:t>
            </a:r>
            <a:endParaRPr lang="zh-CN" altLang="en-US" sz="1800" dirty="0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463064" y="2563039"/>
            <a:ext cx="1997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思念家乡</a:t>
            </a:r>
            <a:endParaRPr lang="zh-CN" altLang="en-US" sz="1800" dirty="0">
              <a:solidFill>
                <a:srgbClr val="0070C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9552" y="3283119"/>
            <a:ext cx="2080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眷恋祖国</a:t>
            </a:r>
            <a:endParaRPr lang="zh-CN" altLang="en-US" sz="1800" dirty="0">
              <a:solidFill>
                <a:srgbClr val="0070C0"/>
              </a:solidFill>
            </a:endParaRPr>
          </a:p>
        </p:txBody>
      </p:sp>
      <p:sp>
        <p:nvSpPr>
          <p:cNvPr id="6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767004" y="195486"/>
            <a:ext cx="2266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92212" y="244121"/>
            <a:ext cx="974792" cy="733774"/>
            <a:chOff x="792212" y="2620385"/>
            <a:chExt cx="974792" cy="733774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611560" y="1087548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根据课文内容填空。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20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1160</Words>
  <Application>Microsoft Office PowerPoint</Application>
  <PresentationFormat>全屏显示(16:9)</PresentationFormat>
  <Paragraphs>150</Paragraphs>
  <Slides>30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2" baseType="lpstr">
      <vt:lpstr>Arial</vt:lpstr>
      <vt:lpstr>宋体</vt:lpstr>
      <vt:lpstr>Wingdings</vt:lpstr>
      <vt:lpstr>Calibri</vt:lpstr>
      <vt:lpstr>TeamViewer15</vt:lpstr>
      <vt:lpstr>微软雅黑</vt:lpstr>
      <vt:lpstr>楷体</vt:lpstr>
      <vt:lpstr>汉语拼音</vt:lpstr>
      <vt:lpstr>Times New Roman</vt:lpstr>
      <vt:lpstr>黑体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2024-12-16T08:29:55Z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