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2"/>
    <p:sldMasterId id="2147483659" r:id="rId3"/>
  </p:sldMasterIdLst>
  <p:notesMasterIdLst>
    <p:notesMasterId r:id="rId22"/>
  </p:notesMasterIdLst>
  <p:handoutMasterIdLst>
    <p:handoutMasterId r:id="rId23"/>
  </p:handoutMasterIdLst>
  <p:sldIdLst>
    <p:sldId id="1124" r:id="rId4"/>
    <p:sldId id="523" r:id="rId5"/>
    <p:sldId id="1002" r:id="rId6"/>
    <p:sldId id="980" r:id="rId7"/>
    <p:sldId id="1106" r:id="rId8"/>
    <p:sldId id="1107" r:id="rId9"/>
    <p:sldId id="1068" r:id="rId10"/>
    <p:sldId id="1074" r:id="rId11"/>
    <p:sldId id="1076" r:id="rId12"/>
    <p:sldId id="1111" r:id="rId13"/>
    <p:sldId id="1102" r:id="rId14"/>
    <p:sldId id="1063" r:id="rId15"/>
    <p:sldId id="1081" r:id="rId16"/>
    <p:sldId id="1123" r:id="rId17"/>
    <p:sldId id="982" r:id="rId18"/>
    <p:sldId id="936" r:id="rId19"/>
    <p:sldId id="937" r:id="rId20"/>
    <p:sldId id="1125" r:id="rId21"/>
  </p:sldIdLst>
  <p:sldSz cx="9144000" cy="5143500" type="screen16x9"/>
  <p:notesSz cx="6858000" cy="9144000"/>
  <p:embeddedFontLst>
    <p:embeddedFont>
      <p:font typeface="汉仪程行简" panose="02010600030101010101" charset="-122"/>
      <p:regular r:id="rId24"/>
    </p:embeddedFont>
    <p:embeddedFont>
      <p:font typeface="微软雅黑" panose="020B0503020204020204" pitchFamily="34" charset="-122"/>
      <p:regular r:id="rId25"/>
      <p:bold r:id="rId26"/>
    </p:embeddedFont>
    <p:embeddedFont>
      <p:font typeface="楷体" panose="02010609060101010101" pitchFamily="49" charset="-122"/>
      <p:regular r:id="rId27"/>
    </p:embeddedFont>
    <p:embeddedFont>
      <p:font typeface="黑体" panose="02010609060101010101" pitchFamily="49" charset="-122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幼圆" panose="02010509060101010101" pitchFamily="49" charset="-122"/>
      <p:regular r:id="rId33"/>
    </p:embeddedFont>
  </p:embeddedFontLst>
  <p:custDataLst>
    <p:tags r:id="rId3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8" userDrawn="1">
          <p15:clr>
            <a:srgbClr val="A4A3A4"/>
          </p15:clr>
        </p15:guide>
        <p15:guide id="2" pos="15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7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66CC"/>
    <a:srgbClr val="FFFFCC"/>
    <a:srgbClr val="FF6600"/>
    <a:srgbClr val="FF00FF"/>
    <a:srgbClr val="CC3300"/>
    <a:srgbClr val="FFFFFF"/>
    <a:srgbClr val="00B050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327" autoAdjust="0"/>
  </p:normalViewPr>
  <p:slideViewPr>
    <p:cSldViewPr showGuides="1">
      <p:cViewPr varScale="1">
        <p:scale>
          <a:sx n="114" d="100"/>
          <a:sy n="114" d="100"/>
        </p:scale>
        <p:origin x="306" y="186"/>
      </p:cViewPr>
      <p:guideLst>
        <p:guide orient="horz" pos="2618"/>
        <p:guide pos="15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47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46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73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353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384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9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439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144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3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81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timgsa.baidu.com/timg?image&amp;quality=80&amp;size=b9999_10000&amp;sec=1564899704184&amp;di=1d333089c548043c2b0f0a113ba6bc7f&amp;imgtype=0&amp;src=http%3A%2F%2Fpic1.nipic.com%2F2008-11-11%2F20081111192547409_2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993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2475"/>
          </a:xfrm>
          <a:prstGeom prst="rect">
            <a:avLst/>
          </a:prstGeom>
        </p:spPr>
      </p:pic>
      <p:pic>
        <p:nvPicPr>
          <p:cNvPr id="5" name="Picture 2" descr="C:\Users\Administrator\Desktop\七彩同步作文logo-7.18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67" y="47238"/>
            <a:ext cx="1677800" cy="40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4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8426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CC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0"/>
            <a:ext cx="6045374" cy="5143500"/>
          </a:xfrm>
          <a:prstGeom prst="rect">
            <a:avLst/>
          </a:prstGeom>
        </p:spPr>
      </p:pic>
      <p:sp>
        <p:nvSpPr>
          <p:cNvPr id="18" name="TextBox 48"/>
          <p:cNvSpPr txBox="1"/>
          <p:nvPr/>
        </p:nvSpPr>
        <p:spPr>
          <a:xfrm>
            <a:off x="4355976" y="1250489"/>
            <a:ext cx="4176464" cy="1177245"/>
          </a:xfrm>
          <a:prstGeom prst="rect">
            <a:avLst/>
          </a:prstGeom>
          <a:solidFill>
            <a:schemeClr val="bg1">
              <a:alpha val="31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梅花魂</a:t>
            </a:r>
            <a:endParaRPr lang="zh-CN" altLang="en-US" sz="72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1" y="123825"/>
            <a:ext cx="2699792" cy="430213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语文 五年级 下册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303065" y="1115139"/>
            <a:ext cx="1428095" cy="1277971"/>
            <a:chOff x="4735113" y="824474"/>
            <a:chExt cx="1428095" cy="127797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113" y="1136473"/>
              <a:ext cx="973289" cy="965971"/>
            </a:xfrm>
            <a:prstGeom prst="rect">
              <a:avLst/>
            </a:prstGeom>
          </p:spPr>
        </p:pic>
        <p:sp>
          <p:nvSpPr>
            <p:cNvPr id="14" name="标题 1"/>
            <p:cNvSpPr txBox="1"/>
            <p:nvPr/>
          </p:nvSpPr>
          <p:spPr>
            <a:xfrm>
              <a:off x="5253595" y="824474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>
                  <a:solidFill>
                    <a:prstClr val="black"/>
                  </a:solidFill>
                  <a:latin typeface="宋体" panose="02010600030101010101" pitchFamily="2" charset="-122"/>
                </a:rPr>
                <a:t>*</a:t>
              </a:r>
            </a:p>
          </p:txBody>
        </p:sp>
        <p:sp>
          <p:nvSpPr>
            <p:cNvPr id="15" name="文本框 6"/>
            <p:cNvSpPr txBox="1"/>
            <p:nvPr/>
          </p:nvSpPr>
          <p:spPr>
            <a:xfrm>
              <a:off x="4916224" y="994449"/>
              <a:ext cx="61106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600" b="1" dirty="0">
                  <a:solidFill>
                    <a:srgbClr val="92D050"/>
                  </a:solidFill>
                  <a:latin typeface="宋体" panose="02010600030101010101" pitchFamily="2" charset="-122"/>
                </a:rPr>
                <a:t>4</a:t>
              </a:r>
              <a:endParaRPr kumimoji="1" lang="zh-CN" altLang="en-US" sz="72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03281" y="2499919"/>
            <a:ext cx="5169875" cy="68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“梅花魂”又是什么意思？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98518" y="3220229"/>
            <a:ext cx="3969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指像梅花一样的精神。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358" y="267335"/>
            <a:ext cx="568893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我们常说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民族魂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，你对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魂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是怎么理解的？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763688" y="1347614"/>
            <a:ext cx="56616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“民族魂”指民族的精神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魂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指有精神的意思。</a:t>
            </a:r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1418349" y="3905984"/>
            <a:ext cx="5169875" cy="68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梅花的精神是什么呢？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2" grpId="1"/>
      <p:bldP spid="7" grpId="0"/>
      <p:bldP spid="7" grpId="1"/>
      <p:bldP spid="10" grpId="0"/>
      <p:bldP spid="10" grpId="1"/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539552" y="1491630"/>
            <a:ext cx="7344816" cy="5863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想一想课文写了外祖父的几件事，尝试概括。</a:t>
            </a:r>
            <a:endParaRPr lang="en-US" altLang="zh-CN" sz="28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552" y="2193664"/>
            <a:ext cx="8208912" cy="607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课文主要表达了外祖父怎样的感情？在文中批注。</a:t>
            </a:r>
            <a:endParaRPr lang="en-US" altLang="zh-CN" sz="2800" b="1" kern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6164" y="2952466"/>
            <a:ext cx="8408323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结合课文内容，说出自己对课文题目“梅花魂”</a:t>
            </a:r>
            <a:r>
              <a:rPr lang="zh-CN" altLang="en-US" sz="2800" b="1" kern="0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的理解</a:t>
            </a:r>
            <a:r>
              <a:rPr lang="zh-CN" altLang="en-US" sz="28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47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 descr="7b0a2020202022776f7264617274223a2022220a7d0a"/>
          <p:cNvSpPr/>
          <p:nvPr/>
        </p:nvSpPr>
        <p:spPr>
          <a:xfrm>
            <a:off x="1907540" y="309245"/>
            <a:ext cx="2928620" cy="924560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汉仪程行简" panose="00020600040101010101" charset="-122"/>
                <a:ea typeface="汉仪程行简" panose="00020600040101010101" charset="-122"/>
              </a:rPr>
              <a:t>学习提示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467360" y="1322070"/>
            <a:ext cx="8239760" cy="12496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默读课文，概括课文写了外祖父的哪几件事。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2051720" y="2859901"/>
            <a:ext cx="5328592" cy="970240"/>
          </a:xfrm>
          <a:prstGeom prst="snip1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先根据时间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顺序把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全文分成几部分，再想想每部分的主要内容。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107494" y="5120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学习任务一</a:t>
            </a:r>
          </a:p>
        </p:txBody>
      </p:sp>
      <p:sp>
        <p:nvSpPr>
          <p:cNvPr id="11" name="矩形 8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19872" y="627534"/>
            <a:ext cx="2520280" cy="678647"/>
          </a:xfrm>
          <a:prstGeom prst="rect">
            <a:avLst/>
          </a:prstGeom>
          <a:noFill/>
          <a:ln w="19050">
            <a:noFill/>
            <a:prstDash val="sysDash"/>
            <a:miter lim="800000"/>
          </a:ln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整体感知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1197" y="584101"/>
            <a:ext cx="9025300" cy="4185101"/>
            <a:chOff x="323528" y="1411931"/>
            <a:chExt cx="7828109" cy="3629954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1" r="10064" b="40261"/>
            <a:stretch>
              <a:fillRect/>
            </a:stretch>
          </p:blipFill>
          <p:spPr bwMode="auto">
            <a:xfrm>
              <a:off x="5638355" y="1411931"/>
              <a:ext cx="2513282" cy="2286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>
              <a:fillRect/>
            </a:stretch>
          </p:blipFill>
          <p:spPr bwMode="auto">
            <a:xfrm>
              <a:off x="2884162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" t="5371" r="9289" b="11027"/>
            <a:stretch>
              <a:fillRect/>
            </a:stretch>
          </p:blipFill>
          <p:spPr>
            <a:xfrm>
              <a:off x="323528" y="1411931"/>
              <a:ext cx="2664899" cy="362995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81848" y="163478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98698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34358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893" y="78259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4893" y="95032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8069" y="2965247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4893" y="111706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893" y="128665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4893" y="161185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4893" y="1929229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2885" y="2134551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9012" y="2473615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9504" y="4256509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0193" y="2033786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6501" y="1563638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22529" y="2499742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1848" y="1706789"/>
            <a:ext cx="2736304" cy="350443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81848" y="2057232"/>
            <a:ext cx="2736304" cy="2431443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41738" y="682124"/>
            <a:ext cx="2870422" cy="4121874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33588" y="699542"/>
            <a:ext cx="2902908" cy="1872208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32772" y="2582311"/>
            <a:ext cx="2902908" cy="512545"/>
          </a:xfrm>
          <a:prstGeom prst="rect">
            <a:avLst/>
          </a:prstGeom>
          <a:noFill/>
          <a:ln w="127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04667" y="906857"/>
            <a:ext cx="2088232" cy="783193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由梅花引出对外祖父的回忆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19872" y="2067694"/>
            <a:ext cx="2376264" cy="1123712"/>
          </a:xfrm>
          <a:prstGeom prst="round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按时间顺序，具体叙述了外祖父爱国思乡的五件事情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0811" y="3120196"/>
            <a:ext cx="2119287" cy="112371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点出外祖父寄托在墨梅图和梅花中的爱国情怀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313384" y="1491630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吟诗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落泪</a:t>
            </a:r>
          </a:p>
        </p:txBody>
      </p:sp>
      <p:sp>
        <p:nvSpPr>
          <p:cNvPr id="9" name="矩形 8"/>
          <p:cNvSpPr/>
          <p:nvPr/>
        </p:nvSpPr>
        <p:spPr>
          <a:xfrm>
            <a:off x="1313384" y="2555781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思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国伤怀</a:t>
            </a:r>
          </a:p>
        </p:txBody>
      </p:sp>
      <p:sp>
        <p:nvSpPr>
          <p:cNvPr id="10" name="矩形 9"/>
          <p:cNvSpPr/>
          <p:nvPr/>
        </p:nvSpPr>
        <p:spPr>
          <a:xfrm>
            <a:off x="5047656" y="1491630"/>
            <a:ext cx="341277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珍爱墨梅图</a:t>
            </a:r>
          </a:p>
        </p:txBody>
      </p:sp>
      <p:sp>
        <p:nvSpPr>
          <p:cNvPr id="11" name="矩形 10"/>
          <p:cNvSpPr/>
          <p:nvPr/>
        </p:nvSpPr>
        <p:spPr>
          <a:xfrm>
            <a:off x="5047656" y="2555781"/>
            <a:ext cx="341277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赠墨梅图</a:t>
            </a:r>
          </a:p>
        </p:txBody>
      </p:sp>
      <p:sp>
        <p:nvSpPr>
          <p:cNvPr id="14" name="矩形 13"/>
          <p:cNvSpPr/>
          <p:nvPr/>
        </p:nvSpPr>
        <p:spPr>
          <a:xfrm>
            <a:off x="1313384" y="3619931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送梅花手绢</a:t>
            </a:r>
          </a:p>
        </p:txBody>
      </p:sp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1296144" y="555526"/>
            <a:ext cx="7020272" cy="6601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总结：课文写了外祖父的哪几件事？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23" y="1644807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656" y="1644807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23" y="2695241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056" y="2706191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23" y="3712488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341570" y="1131823"/>
            <a:ext cx="8550910" cy="28080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小组围绕下列问题进行交流：</a:t>
            </a:r>
            <a:endParaRPr lang="en-US" altLang="zh-CN" sz="2800" b="1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1</a:t>
            </a:r>
            <a:r>
              <a:rPr lang="en-US" altLang="zh-CN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课文主要表达了外祖父怎样的感情？从课文的哪句话可以直接看出来？</a:t>
            </a:r>
          </a:p>
          <a:p>
            <a:pPr>
              <a:lnSpc>
                <a:spcPct val="150000"/>
              </a:lnSpc>
            </a:pPr>
            <a:r>
              <a:rPr lang="en-US" altLang="zh-CN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2</a:t>
            </a:r>
            <a:r>
              <a:rPr lang="en-US" altLang="zh-CN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你是从外祖父的哪些言行中体会到的呢？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五边形 5"/>
          <p:cNvSpPr/>
          <p:nvPr>
            <p:custDataLst>
              <p:tags r:id="rId1"/>
            </p:custDataLst>
          </p:nvPr>
        </p:nvSpPr>
        <p:spPr>
          <a:xfrm>
            <a:off x="35836" y="5121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学习任务二</a:t>
            </a:r>
          </a:p>
        </p:txBody>
      </p:sp>
      <p:sp>
        <p:nvSpPr>
          <p:cNvPr id="7" name="矩形 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19872" y="411510"/>
            <a:ext cx="2520280" cy="604204"/>
          </a:xfrm>
          <a:prstGeom prst="rect">
            <a:avLst/>
          </a:prstGeom>
          <a:noFill/>
          <a:ln w="19050">
            <a:noFill/>
            <a:prstDash val="sysDash"/>
            <a:miter lim="800000"/>
          </a:ln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600" b="1" dirty="0" smtClean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交流互动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31292" y="1923162"/>
            <a:ext cx="307007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读到了思乡的诗词</a:t>
            </a:r>
          </a:p>
        </p:txBody>
      </p:sp>
      <p:sp>
        <p:nvSpPr>
          <p:cNvPr id="5" name="矩形 4"/>
          <p:cNvSpPr/>
          <p:nvPr/>
        </p:nvSpPr>
        <p:spPr>
          <a:xfrm>
            <a:off x="1385267" y="2643758"/>
            <a:ext cx="308815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自己无法回国</a:t>
            </a:r>
          </a:p>
        </p:txBody>
      </p:sp>
      <p:sp>
        <p:nvSpPr>
          <p:cNvPr id="6" name="矩形 5"/>
          <p:cNvSpPr/>
          <p:nvPr/>
        </p:nvSpPr>
        <p:spPr>
          <a:xfrm>
            <a:off x="1403781" y="3363838"/>
            <a:ext cx="3070072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既有离别之情，也有无法回国的遗憾</a:t>
            </a:r>
          </a:p>
        </p:txBody>
      </p:sp>
      <p:sp>
        <p:nvSpPr>
          <p:cNvPr id="7" name="右大括号 6"/>
          <p:cNvSpPr/>
          <p:nvPr/>
        </p:nvSpPr>
        <p:spPr>
          <a:xfrm>
            <a:off x="4690784" y="1923678"/>
            <a:ext cx="166809" cy="2308904"/>
          </a:xfrm>
          <a:prstGeom prst="rightBrac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04048" y="2571750"/>
            <a:ext cx="2736304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外祖父思念祖国的具体表现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1"/>
            </p:custDataLst>
          </p:nvPr>
        </p:nvSpPr>
        <p:spPr>
          <a:xfrm>
            <a:off x="323528" y="559321"/>
            <a:ext cx="8712968" cy="1076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课文写了外祖父三次流泪，你觉得这三次流泪有什么共同之处？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6"/>
          <p:cNvSpPr txBox="1"/>
          <p:nvPr/>
        </p:nvSpPr>
        <p:spPr>
          <a:xfrm>
            <a:off x="292072" y="702444"/>
            <a:ext cx="838438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对墨梅图的珍爱体现了什么？和读诗词流泪之间有什么联系？</a:t>
            </a:r>
          </a:p>
        </p:txBody>
      </p:sp>
      <p:sp>
        <p:nvSpPr>
          <p:cNvPr id="7" name="矩形 6"/>
          <p:cNvSpPr/>
          <p:nvPr/>
        </p:nvSpPr>
        <p:spPr>
          <a:xfrm>
            <a:off x="482017" y="1923678"/>
            <a:ext cx="827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对墨梅图的珍爱体现了外祖父对祖国的热爱。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墨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梅图和诗词都代表了中国文化，对墨梅图的情感和读诗词流泪时的情感是一致的，都饱含着对祖国的思念和眷恋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179512" y="627534"/>
            <a:ext cx="8712968" cy="13709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no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结合课文内容，思考课文题目“梅花魂”的含义，与同学交流。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五边形 2"/>
          <p:cNvSpPr/>
          <p:nvPr/>
        </p:nvSpPr>
        <p:spPr>
          <a:xfrm>
            <a:off x="107370" y="5120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学习任务三</a:t>
            </a: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67544" y="2225589"/>
            <a:ext cx="8208912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在外祖父眼中，梅花代表了中华民族的气节和中国人的秉性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。“梅花魂”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就是梅花不畏严寒、坚毅不屈的精神和骨气。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1520" y="762839"/>
            <a:ext cx="8784976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读了课文后，你觉得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梅花魂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还有什么含义？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7035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945584" y="1998836"/>
            <a:ext cx="6122035" cy="6451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l"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外祖父的爱国情怀</a:t>
            </a: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918914" y="2931790"/>
            <a:ext cx="7829550" cy="6451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l"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中国人坚毅不屈的民族精神的象征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  <p:bldP spid="3" grpId="0" bldLvl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9552" y="1194013"/>
            <a:ext cx="7920880" cy="2169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课文中说“几千年来，我们中华民族出了许多有气节的人物</a:t>
            </a:r>
            <a:r>
              <a:rPr lang="en-US" altLang="zh-CN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他们就像这梅花一样”。你知道哪些像梅花一样有气节的人物？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40"/>
          <a:stretch/>
        </p:blipFill>
        <p:spPr bwMode="auto">
          <a:xfrm>
            <a:off x="-234352" y="-80979"/>
            <a:ext cx="4518320" cy="522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2844809" y="4562011"/>
            <a:ext cx="142058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刘胡兰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r="11046"/>
          <a:stretch/>
        </p:blipFill>
        <p:spPr bwMode="auto">
          <a:xfrm>
            <a:off x="4240022" y="-80979"/>
            <a:ext cx="4940490" cy="525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6524016" y="4561907"/>
            <a:ext cx="265649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狼牙山五壮士</a:t>
            </a:r>
          </a:p>
        </p:txBody>
      </p:sp>
    </p:spTree>
    <p:extLst>
      <p:ext uri="{BB962C8B-B14F-4D97-AF65-F5344CB8AC3E}">
        <p14:creationId xmlns:p14="http://schemas.microsoft.com/office/powerpoint/2010/main" val="405507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77" y="1635646"/>
            <a:ext cx="4047614" cy="29523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971600" y="876657"/>
            <a:ext cx="20409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梅花魂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67944" y="1246570"/>
            <a:ext cx="4608512" cy="677108"/>
          </a:xfrm>
          <a:prstGeom prst="rect">
            <a:avLst/>
          </a:prstGeom>
          <a:solidFill>
            <a:schemeClr val="bg2">
              <a:alpha val="38000"/>
            </a:scheme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梅花迎寒怒放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的精神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67944" y="2233196"/>
            <a:ext cx="4608512" cy="677108"/>
          </a:xfrm>
          <a:prstGeom prst="rect">
            <a:avLst/>
          </a:prstGeom>
          <a:solidFill>
            <a:schemeClr val="bg2">
              <a:alpha val="38000"/>
            </a:scheme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外祖父的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爱国情怀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67944" y="3219822"/>
            <a:ext cx="4608512" cy="1261884"/>
          </a:xfrm>
          <a:prstGeom prst="rect">
            <a:avLst/>
          </a:prstGeom>
          <a:solidFill>
            <a:schemeClr val="bg2">
              <a:alpha val="38000"/>
            </a:scheme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中华儿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女坚毅不</a:t>
            </a:r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屈的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民族精神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五边形 2"/>
          <p:cNvSpPr/>
          <p:nvPr>
            <p:custDataLst>
              <p:tags r:id="rId1"/>
            </p:custDataLst>
          </p:nvPr>
        </p:nvSpPr>
        <p:spPr>
          <a:xfrm>
            <a:off x="107370" y="5120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76624" y="1250782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吟诗落泪</a:t>
            </a:r>
          </a:p>
        </p:txBody>
      </p:sp>
      <p:sp>
        <p:nvSpPr>
          <p:cNvPr id="11" name="矩形 10"/>
          <p:cNvSpPr/>
          <p:nvPr/>
        </p:nvSpPr>
        <p:spPr>
          <a:xfrm>
            <a:off x="3276624" y="2434558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思国伤怀</a:t>
            </a:r>
          </a:p>
        </p:txBody>
      </p:sp>
      <p:sp>
        <p:nvSpPr>
          <p:cNvPr id="12" name="矩形 11"/>
          <p:cNvSpPr/>
          <p:nvPr/>
        </p:nvSpPr>
        <p:spPr>
          <a:xfrm>
            <a:off x="3276624" y="1842670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珍爱墨梅图</a:t>
            </a:r>
          </a:p>
        </p:txBody>
      </p:sp>
      <p:sp>
        <p:nvSpPr>
          <p:cNvPr id="13" name="矩形 12"/>
          <p:cNvSpPr/>
          <p:nvPr/>
        </p:nvSpPr>
        <p:spPr>
          <a:xfrm>
            <a:off x="3276624" y="3026446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赠墨梅图</a:t>
            </a:r>
          </a:p>
        </p:txBody>
      </p:sp>
      <p:sp>
        <p:nvSpPr>
          <p:cNvPr id="14" name="矩形 13"/>
          <p:cNvSpPr/>
          <p:nvPr/>
        </p:nvSpPr>
        <p:spPr>
          <a:xfrm>
            <a:off x="3276624" y="3618335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送梅花手绢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左大括号 20"/>
          <p:cNvSpPr/>
          <p:nvPr/>
        </p:nvSpPr>
        <p:spPr>
          <a:xfrm>
            <a:off x="2730934" y="1466806"/>
            <a:ext cx="328898" cy="259228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>
            <a:spLocks noChangeArrowheads="1"/>
          </p:cNvSpPr>
          <p:nvPr/>
        </p:nvSpPr>
        <p:spPr bwMode="auto">
          <a:xfrm>
            <a:off x="1247881" y="2434557"/>
            <a:ext cx="1523919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梅花魂</a:t>
            </a:r>
          </a:p>
        </p:txBody>
      </p:sp>
      <p:sp>
        <p:nvSpPr>
          <p:cNvPr id="26" name="文本框 3"/>
          <p:cNvSpPr txBox="1">
            <a:spLocks noChangeArrowheads="1"/>
          </p:cNvSpPr>
          <p:nvPr/>
        </p:nvSpPr>
        <p:spPr bwMode="auto">
          <a:xfrm>
            <a:off x="6083786" y="1923327"/>
            <a:ext cx="194421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楷体" panose="02010609060101010101" pitchFamily="49" charset="-122"/>
                <a:ea typeface="楷体" panose="02010609060101010101" pitchFamily="49" charset="-122"/>
              </a:rPr>
              <a:t>典型事件</a:t>
            </a:r>
          </a:p>
        </p:txBody>
      </p:sp>
      <p:sp>
        <p:nvSpPr>
          <p:cNvPr id="15" name="文本框 3"/>
          <p:cNvSpPr txBox="1">
            <a:spLocks noChangeArrowheads="1"/>
          </p:cNvSpPr>
          <p:nvPr/>
        </p:nvSpPr>
        <p:spPr bwMode="auto">
          <a:xfrm>
            <a:off x="6083786" y="2931528"/>
            <a:ext cx="194421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楷体" panose="02010609060101010101" pitchFamily="49" charset="-122"/>
                <a:ea typeface="楷体" panose="02010609060101010101" pitchFamily="49" charset="-122"/>
              </a:rPr>
              <a:t>体会情感</a:t>
            </a:r>
          </a:p>
        </p:txBody>
      </p:sp>
      <p:sp>
        <p:nvSpPr>
          <p:cNvPr id="18" name="左大括号 17"/>
          <p:cNvSpPr/>
          <p:nvPr/>
        </p:nvSpPr>
        <p:spPr>
          <a:xfrm flipH="1">
            <a:off x="5796136" y="1466806"/>
            <a:ext cx="216024" cy="259228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314678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0" y="309915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4"/>
          <p:cNvSpPr txBox="1"/>
          <p:nvPr/>
        </p:nvSpPr>
        <p:spPr>
          <a:xfrm>
            <a:off x="70896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487562"/>
            <a:ext cx="8229445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梅花魂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为线索，回忆了作者童年时代的经历，表现了外祖父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的深情。</a:t>
            </a:r>
          </a:p>
        </p:txBody>
      </p:sp>
      <p:sp>
        <p:nvSpPr>
          <p:cNvPr id="2" name="矩形 1"/>
          <p:cNvSpPr/>
          <p:nvPr/>
        </p:nvSpPr>
        <p:spPr>
          <a:xfrm>
            <a:off x="3943964" y="162286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6463064" y="2342947"/>
            <a:ext cx="1997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思念家乡</a:t>
            </a:r>
            <a:endParaRPr lang="zh-CN" altLang="en-US" sz="1800" dirty="0"/>
          </a:p>
        </p:txBody>
      </p:sp>
      <p:sp>
        <p:nvSpPr>
          <p:cNvPr id="5" name="矩形 4"/>
          <p:cNvSpPr/>
          <p:nvPr/>
        </p:nvSpPr>
        <p:spPr>
          <a:xfrm>
            <a:off x="539552" y="3063027"/>
            <a:ext cx="2080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眷恋祖国</a:t>
            </a:r>
            <a:endParaRPr lang="zh-CN" altLang="en-US" sz="1800" dirty="0"/>
          </a:p>
        </p:txBody>
      </p:sp>
      <p:pic>
        <p:nvPicPr>
          <p:cNvPr id="8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9" y="49118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2" y="52928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/>
          <p:cNvSpPr txBox="1"/>
          <p:nvPr/>
        </p:nvSpPr>
        <p:spPr>
          <a:xfrm>
            <a:off x="683568" y="483518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36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zY2MTI0MTljMGMwODIzNjI1MTcwZjgyMjBmOTQ1Nj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606</Words>
  <Application>Microsoft Office PowerPoint</Application>
  <PresentationFormat>全屏显示(16:9)</PresentationFormat>
  <Paragraphs>89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汉仪程行简</vt:lpstr>
      <vt:lpstr>微软雅黑</vt:lpstr>
      <vt:lpstr>楷体</vt:lpstr>
      <vt:lpstr>Arial</vt:lpstr>
      <vt:lpstr>宋体</vt:lpstr>
      <vt:lpstr>Wingdings</vt:lpstr>
      <vt:lpstr>黑体</vt:lpstr>
      <vt:lpstr>Calibri</vt:lpstr>
      <vt:lpstr>幼圆</vt:lpstr>
      <vt:lpstr>Times New Roman</vt:lpstr>
      <vt:lpstr>《七彩课堂》课件模板（新）</vt:lpstr>
      <vt:lpstr>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102</cp:revision>
  <dcterms:created xsi:type="dcterms:W3CDTF">2017-03-17T02:28:00Z</dcterms:created>
  <dcterms:modified xsi:type="dcterms:W3CDTF">2024-10-28T07:36:05Z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38A7AE5A89F647E286FD4C62CC4F36A1_13</vt:lpwstr>
  </property>
</Properties>
</file>