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523" r:id="rId2"/>
    <p:sldId id="1024" r:id="rId3"/>
    <p:sldId id="1046" r:id="rId4"/>
    <p:sldId id="1025" r:id="rId5"/>
    <p:sldId id="1064" r:id="rId6"/>
    <p:sldId id="1026" r:id="rId7"/>
    <p:sldId id="1070" r:id="rId8"/>
    <p:sldId id="1012" r:id="rId9"/>
    <p:sldId id="1020" r:id="rId10"/>
    <p:sldId id="1028" r:id="rId11"/>
    <p:sldId id="1036" r:id="rId12"/>
    <p:sldId id="1029" r:id="rId13"/>
    <p:sldId id="1030" r:id="rId14"/>
    <p:sldId id="1031" r:id="rId15"/>
    <p:sldId id="1032" r:id="rId16"/>
    <p:sldId id="1033" r:id="rId17"/>
    <p:sldId id="1034" r:id="rId18"/>
    <p:sldId id="1035" r:id="rId19"/>
    <p:sldId id="1037" r:id="rId20"/>
    <p:sldId id="1062" r:id="rId21"/>
    <p:sldId id="1065" r:id="rId22"/>
    <p:sldId id="1066" r:id="rId23"/>
    <p:sldId id="1067" r:id="rId24"/>
    <p:sldId id="1008" r:id="rId25"/>
  </p:sldIdLst>
  <p:sldSz cx="9144000" cy="5143500" type="screen16x9"/>
  <p:notesSz cx="6858000" cy="9144000"/>
  <p:embeddedFontLst>
    <p:embeddedFont>
      <p:font typeface="黑体" pitchFamily="49" charset="-122"/>
      <p:regular r:id="rId28"/>
    </p:embeddedFont>
    <p:embeddedFont>
      <p:font typeface="汉语拼音" pitchFamily="34" charset="0"/>
      <p:regular r:id="rId29"/>
    </p:embeddedFont>
    <p:embeddedFont>
      <p:font typeface="微软雅黑" pitchFamily="34" charset="-122"/>
      <p:regular r:id="rId30"/>
      <p:bold r:id="rId31"/>
    </p:embeddedFont>
    <p:embeddedFont>
      <p:font typeface="楷体" pitchFamily="49" charset="-122"/>
      <p:regular r:id="rId32"/>
    </p:embeddedFont>
    <p:embeddedFont>
      <p:font typeface="Calibri" pitchFamily="3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30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1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66FF"/>
    <a:srgbClr val="A38302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 varScale="1">
        <p:scale>
          <a:sx n="105" d="100"/>
          <a:sy n="105" d="100"/>
        </p:scale>
        <p:origin x="-234" y="-84"/>
      </p:cViewPr>
      <p:guideLst>
        <p:guide orient="horz" pos="3130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1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8664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008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434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82705" y="7758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生字专项复习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6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0" y="123478"/>
            <a:ext cx="4283968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1979712" y="1707654"/>
            <a:ext cx="5981307" cy="1084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生字专项复习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504" y="110978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黑体" pitchFamily="49" charset="-122"/>
                <a:ea typeface="黑体" pitchFamily="49" charset="-122"/>
              </a:rPr>
              <a:t> 语文  五年级   下册</a:t>
            </a:r>
            <a:endParaRPr lang="zh-CN" altLang="en-US" sz="1200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9512" y="483518"/>
            <a:ext cx="292571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易读错的字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03148" y="1334770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昼（</a:t>
            </a:r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zhòu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）夜      澄（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）清     稚（</a:t>
            </a:r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zhì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）子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清澈（</a:t>
            </a:r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chè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    蚂蚱（</a:t>
            </a:r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zhà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   点缀（    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埋葬（     ）     顷（    ）刻     由衷（</a:t>
            </a:r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zh</a:t>
            </a:r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ōng</a:t>
            </a:r>
            <a:r>
              <a:rPr lang="en-US" altLang="zh-CN" sz="2400" dirty="0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特殊（</a:t>
            </a:r>
            <a:r>
              <a:rPr lang="en-US" altLang="zh-CN" sz="2400" dirty="0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s</a:t>
            </a:r>
            <a:r>
              <a:rPr lang="zh-CN" altLang="en-US" sz="2400" dirty="0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h</a:t>
            </a:r>
            <a:r>
              <a:rPr lang="en-US" altLang="zh-CN" sz="2400" dirty="0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ū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    踌躇（</a:t>
            </a:r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chóu</a:t>
            </a:r>
            <a:r>
              <a:rPr lang="en-US" altLang="zh-CN" sz="2400" dirty="0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</a:t>
            </a:r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chú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筹（</a:t>
            </a:r>
            <a:r>
              <a:rPr lang="en-US" altLang="zh-CN" sz="2400" dirty="0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</a:t>
            </a:r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chóu</a:t>
            </a:r>
            <a:r>
              <a:rPr lang="en-US" altLang="zh-CN" sz="2400" dirty="0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）备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镯（    ）子      铸（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）铁      颧（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）骨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山寨（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    丞（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）相    蹿（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）出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簌簌（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sù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   锤（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）子     香酥（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文本框 20"/>
          <p:cNvSpPr txBox="1"/>
          <p:nvPr/>
        </p:nvSpPr>
        <p:spPr>
          <a:xfrm>
            <a:off x="7688092" y="1785932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zhuì</a:t>
            </a:r>
            <a:endParaRPr lang="zh-CN" altLang="en-US" sz="24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15" name="文本框 25"/>
          <p:cNvSpPr txBox="1"/>
          <p:nvPr/>
        </p:nvSpPr>
        <p:spPr>
          <a:xfrm>
            <a:off x="1377038" y="2211710"/>
            <a:ext cx="1165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</a:t>
            </a:r>
            <a:r>
              <a:rPr lang="zh-CN" altLang="zh-CN" sz="2400" dirty="0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à</a:t>
            </a:r>
            <a:r>
              <a:rPr lang="en-US" altLang="zh-CN" sz="2400" dirty="0" err="1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ng</a:t>
            </a:r>
            <a:endParaRPr lang="zh-CN" altLang="en-US" sz="24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17" name="文本框 27"/>
          <p:cNvSpPr txBox="1"/>
          <p:nvPr/>
        </p:nvSpPr>
        <p:spPr>
          <a:xfrm>
            <a:off x="4330506" y="221456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qǐng</a:t>
            </a:r>
            <a:endParaRPr lang="en-US" altLang="zh-CN" sz="24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87630" y="1357304"/>
            <a:ext cx="1059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chéng</a:t>
            </a:r>
            <a:endParaRPr lang="zh-CN" altLang="en-US" sz="2400" dirty="0">
              <a:solidFill>
                <a:srgbClr val="FF0000"/>
              </a:solidFill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25" name="文本框 20"/>
          <p:cNvSpPr txBox="1"/>
          <p:nvPr/>
        </p:nvSpPr>
        <p:spPr>
          <a:xfrm>
            <a:off x="1017573" y="3075806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zhuó</a:t>
            </a:r>
            <a:endParaRPr lang="zh-CN" altLang="en-US" sz="24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29" name="文本框 27"/>
          <p:cNvSpPr txBox="1"/>
          <p:nvPr/>
        </p:nvSpPr>
        <p:spPr>
          <a:xfrm>
            <a:off x="4259068" y="3071816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zhù</a:t>
            </a:r>
            <a:endParaRPr lang="en-US" altLang="zh-CN" sz="24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33" name="文本框 27"/>
          <p:cNvSpPr txBox="1"/>
          <p:nvPr/>
        </p:nvSpPr>
        <p:spPr>
          <a:xfrm>
            <a:off x="7330902" y="3071816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quán</a:t>
            </a:r>
            <a:endParaRPr lang="en-US" altLang="zh-CN" sz="24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34" name="文本框 27"/>
          <p:cNvSpPr txBox="1"/>
          <p:nvPr/>
        </p:nvSpPr>
        <p:spPr>
          <a:xfrm>
            <a:off x="1377613" y="3507854"/>
            <a:ext cx="811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zhài</a:t>
            </a:r>
            <a:endParaRPr lang="en-US" altLang="zh-CN" sz="24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36" name="文本框 27"/>
          <p:cNvSpPr txBox="1"/>
          <p:nvPr/>
        </p:nvSpPr>
        <p:spPr>
          <a:xfrm>
            <a:off x="4259068" y="3500444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chéng</a:t>
            </a:r>
            <a:endParaRPr lang="en-US" altLang="zh-CN" sz="24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37" name="文本框 13"/>
          <p:cNvSpPr txBox="1"/>
          <p:nvPr/>
        </p:nvSpPr>
        <p:spPr>
          <a:xfrm>
            <a:off x="7259464" y="3500444"/>
            <a:ext cx="918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cuān</a:t>
            </a:r>
            <a:endParaRPr lang="zh-CN" altLang="en-US" sz="24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38" name="文本框 11"/>
          <p:cNvSpPr txBox="1"/>
          <p:nvPr/>
        </p:nvSpPr>
        <p:spPr>
          <a:xfrm>
            <a:off x="4259068" y="3929072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chuí</a:t>
            </a:r>
            <a:endParaRPr lang="zh-CN" altLang="en-US" sz="2400" dirty="0">
              <a:solidFill>
                <a:srgbClr val="FF0000"/>
              </a:solidFill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39" name="文本框 13"/>
          <p:cNvSpPr txBox="1"/>
          <p:nvPr/>
        </p:nvSpPr>
        <p:spPr>
          <a:xfrm>
            <a:off x="7688092" y="3929072"/>
            <a:ext cx="490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sū</a:t>
            </a:r>
            <a:endParaRPr lang="zh-CN" altLang="en-US" sz="24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17790" y="843558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肆（   ）意     撕（   ）开    桅（</a:t>
            </a:r>
            <a:r>
              <a:rPr lang="en-US" altLang="zh-CN" sz="2800" dirty="0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 </a:t>
            </a:r>
            <a:r>
              <a:rPr lang="en-US" altLang="zh-CN" sz="28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wéi</a:t>
            </a:r>
            <a:r>
              <a:rPr lang="zh-CN" altLang="en-US" sz="2800" b="1" dirty="0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）杆</a:t>
            </a:r>
            <a:endParaRPr lang="en-US" altLang="zh-CN" sz="2800" dirty="0" smtClean="0"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蘸（    ）水    狡诈（   ）    愣怔（      ）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艄（    ）公    毡（    ）子   飞驰（  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畜（     ）生   湛（     ）蓝   奢侈（      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搔（   ）痒     污秽（   ）     仓（     ）库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憎（    ）恶    痴（   ）迷     琴弦（  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25"/>
          <p:cNvSpPr txBox="1"/>
          <p:nvPr/>
        </p:nvSpPr>
        <p:spPr>
          <a:xfrm>
            <a:off x="1357290" y="785800"/>
            <a:ext cx="42030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sì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5" name="文本框 27"/>
          <p:cNvSpPr txBox="1"/>
          <p:nvPr/>
        </p:nvSpPr>
        <p:spPr>
          <a:xfrm>
            <a:off x="4214810" y="857238"/>
            <a:ext cx="42992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sī</a:t>
            </a:r>
            <a:endParaRPr lang="en-US" altLang="zh-CN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8" name="文本框 5"/>
          <p:cNvSpPr txBox="1"/>
          <p:nvPr/>
        </p:nvSpPr>
        <p:spPr>
          <a:xfrm>
            <a:off x="1256474" y="1236622"/>
            <a:ext cx="108074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zhàn</a:t>
            </a:r>
            <a:r>
              <a:rPr lang="en-US" altLang="zh-CN" sz="2600" dirty="0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 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39951" y="1215211"/>
            <a:ext cx="78899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zhà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81322" y="1707654"/>
            <a:ext cx="93166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shāo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16" name="文本框 17"/>
          <p:cNvSpPr txBox="1"/>
          <p:nvPr/>
        </p:nvSpPr>
        <p:spPr>
          <a:xfrm>
            <a:off x="7286644" y="1285866"/>
            <a:ext cx="113043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zhèng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18" name="文本框 20"/>
          <p:cNvSpPr txBox="1"/>
          <p:nvPr/>
        </p:nvSpPr>
        <p:spPr>
          <a:xfrm>
            <a:off x="1428728" y="2143122"/>
            <a:ext cx="76976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chù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20" name="文本框 25"/>
          <p:cNvSpPr txBox="1"/>
          <p:nvPr/>
        </p:nvSpPr>
        <p:spPr>
          <a:xfrm>
            <a:off x="4286248" y="2143122"/>
            <a:ext cx="98456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zhàn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22" name="文本框 27"/>
          <p:cNvSpPr txBox="1"/>
          <p:nvPr/>
        </p:nvSpPr>
        <p:spPr>
          <a:xfrm>
            <a:off x="7061998" y="2151315"/>
            <a:ext cx="14704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dirty="0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   </a:t>
            </a:r>
            <a:r>
              <a:rPr lang="en-US" altLang="zh-CN" sz="2600" dirty="0" smtClean="0">
                <a:solidFill>
                  <a:srgbClr val="FF0000"/>
                </a:solidFill>
                <a:latin typeface="汉语拼音" pitchFamily="34" charset="0"/>
                <a:ea typeface="宋体" pitchFamily="2" charset="-122"/>
                <a:cs typeface="汉语拼音" pitchFamily="34" charset="0"/>
              </a:rPr>
              <a:t> </a:t>
            </a:r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</a:t>
            </a:r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ea typeface="宋体" pitchFamily="2" charset="-122"/>
                <a:cs typeface="汉语拼音" pitchFamily="34" charset="0"/>
              </a:rPr>
              <a:t>ǐ</a:t>
            </a:r>
            <a:endParaRPr lang="en-US" altLang="zh-CN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26" name="文本框 27"/>
          <p:cNvSpPr txBox="1"/>
          <p:nvPr/>
        </p:nvSpPr>
        <p:spPr>
          <a:xfrm>
            <a:off x="1301358" y="2571750"/>
            <a:ext cx="83067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sāo</a:t>
            </a:r>
            <a:r>
              <a:rPr lang="en-US" altLang="zh-CN" sz="2600" dirty="0" smtClean="0">
                <a:solidFill>
                  <a:srgbClr val="FF0000"/>
                </a:solidFill>
                <a:latin typeface="汉语拼音" pitchFamily="34" charset="0"/>
                <a:ea typeface="宋体" pitchFamily="2" charset="-122"/>
                <a:cs typeface="汉语拼音" pitchFamily="34" charset="0"/>
              </a:rPr>
              <a:t> </a:t>
            </a:r>
            <a:endParaRPr lang="en-US" altLang="zh-CN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27" name="文本框 27"/>
          <p:cNvSpPr txBox="1"/>
          <p:nvPr/>
        </p:nvSpPr>
        <p:spPr>
          <a:xfrm>
            <a:off x="4643438" y="2571750"/>
            <a:ext cx="67037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huì</a:t>
            </a:r>
            <a:endParaRPr lang="en-US" altLang="zh-CN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30" name="文本框 13"/>
          <p:cNvSpPr txBox="1"/>
          <p:nvPr/>
        </p:nvSpPr>
        <p:spPr>
          <a:xfrm>
            <a:off x="7295109" y="1719267"/>
            <a:ext cx="66556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chí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32" name="文本框 5"/>
          <p:cNvSpPr txBox="1"/>
          <p:nvPr/>
        </p:nvSpPr>
        <p:spPr>
          <a:xfrm>
            <a:off x="4181678" y="1707654"/>
            <a:ext cx="98135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zhān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35" name="文本框 11"/>
          <p:cNvSpPr txBox="1"/>
          <p:nvPr/>
        </p:nvSpPr>
        <p:spPr>
          <a:xfrm>
            <a:off x="7500958" y="3000378"/>
            <a:ext cx="8483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xián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37" name="文本框 13"/>
          <p:cNvSpPr txBox="1"/>
          <p:nvPr/>
        </p:nvSpPr>
        <p:spPr>
          <a:xfrm>
            <a:off x="4214810" y="3000378"/>
            <a:ext cx="6735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chī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39" name="文本框 17"/>
          <p:cNvSpPr txBox="1"/>
          <p:nvPr/>
        </p:nvSpPr>
        <p:spPr>
          <a:xfrm>
            <a:off x="1373366" y="3003798"/>
            <a:ext cx="93006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zēng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  <p:sp>
        <p:nvSpPr>
          <p:cNvPr id="42" name="文本框 25"/>
          <p:cNvSpPr txBox="1"/>
          <p:nvPr/>
        </p:nvSpPr>
        <p:spPr>
          <a:xfrm>
            <a:off x="7095751" y="2583363"/>
            <a:ext cx="97334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err="1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cāng</a:t>
            </a:r>
            <a:endParaRPr lang="zh-CN" altLang="en-US" sz="2600" dirty="0">
              <a:solidFill>
                <a:srgbClr val="FF0000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5536" y="555526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易写错的字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81968" y="1347614"/>
            <a:ext cx="7190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晓   拔   昼   耘   瞎   承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5"/>
          <p:cNvSpPr txBox="1"/>
          <p:nvPr/>
        </p:nvSpPr>
        <p:spPr>
          <a:xfrm>
            <a:off x="971600" y="1988952"/>
            <a:ext cx="7086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忌   曹   鲁   私   插   截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5"/>
          <p:cNvSpPr txBox="1"/>
          <p:nvPr/>
        </p:nvSpPr>
        <p:spPr>
          <a:xfrm>
            <a:off x="998542" y="2742103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矛   誉   丧   耀   蔑   冈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1" name="文本框 5"/>
          <p:cNvSpPr txBox="1"/>
          <p:nvPr/>
        </p:nvSpPr>
        <p:spPr>
          <a:xfrm>
            <a:off x="971600" y="3545969"/>
            <a:ext cx="7245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仞   龄   衷   祥   泽   眷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5"/>
          <p:cNvSpPr txBox="1"/>
          <p:nvPr/>
        </p:nvSpPr>
        <p:spPr>
          <a:xfrm>
            <a:off x="1115616" y="915566"/>
            <a:ext cx="7003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挠    喉    咙    馅    傻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文本框 5"/>
          <p:cNvSpPr txBox="1"/>
          <p:nvPr/>
        </p:nvSpPr>
        <p:spPr>
          <a:xfrm>
            <a:off x="1115616" y="1707654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垫 </a:t>
            </a:r>
            <a:r>
              <a:rPr lang="zh-CN" altLang="en-US" sz="40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40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聪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    祷    雇    尊 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5"/>
          <p:cNvSpPr txBox="1"/>
          <p:nvPr/>
        </p:nvSpPr>
        <p:spPr>
          <a:xfrm>
            <a:off x="1115616" y="2548776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辽    吆    </a:t>
            </a:r>
            <a:r>
              <a:rPr lang="zh-CN" altLang="en-US" sz="4000" b="1" dirty="0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享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眷    袱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5"/>
          <p:cNvSpPr txBox="1"/>
          <p:nvPr/>
        </p:nvSpPr>
        <p:spPr>
          <a:xfrm>
            <a:off x="1078776" y="3402735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梁    搔    貌    仓    渺 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7175" y="267494"/>
            <a:ext cx="17945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多音字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01766" y="987574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汉语拼音" pitchFamily="34" charset="0"/>
                <a:cs typeface="汉语拼音" pitchFamily="34" charset="0"/>
              </a:rPr>
              <a:t>        </a:t>
            </a:r>
            <a:r>
              <a:rPr lang="en-US" altLang="zh-CN" sz="2800" dirty="0" err="1" smtClean="0">
                <a:latin typeface="汉语拼音" pitchFamily="34" charset="0"/>
                <a:cs typeface="汉语拼音" pitchFamily="34" charset="0"/>
              </a:rPr>
              <a:t>gòng</a:t>
            </a:r>
            <a:r>
              <a:rPr lang="en-US" altLang="zh-CN" sz="2800" dirty="0" smtClean="0">
                <a:latin typeface="汉语拼音" pitchFamily="34" charset="0"/>
                <a:cs typeface="汉语拼音" pitchFamily="34" charset="0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（供养）     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yàn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（燕子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）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供                 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燕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dirty="0" smtClean="0">
                <a:latin typeface="汉语拼音" pitchFamily="34" charset="0"/>
                <a:cs typeface="汉语拼音" pitchFamily="34" charset="0"/>
              </a:rPr>
              <a:t>        </a:t>
            </a:r>
            <a:r>
              <a:rPr lang="en-US" altLang="zh-CN" sz="2800" dirty="0" err="1" smtClean="0">
                <a:latin typeface="汉语拼音" pitchFamily="34" charset="0"/>
                <a:cs typeface="汉语拼音" pitchFamily="34" charset="0"/>
              </a:rPr>
              <a:t>gōng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（供给）     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yān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（燕山）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bó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（停泊）       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yūn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（晕倒）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泊                  晕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pō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（血泊）       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yùn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（红晕）   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999547" y="1209422"/>
            <a:ext cx="287655" cy="1008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左大括号 8"/>
          <p:cNvSpPr/>
          <p:nvPr/>
        </p:nvSpPr>
        <p:spPr>
          <a:xfrm>
            <a:off x="4714426" y="2927063"/>
            <a:ext cx="287655" cy="1008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左大括号 9"/>
          <p:cNvSpPr/>
          <p:nvPr/>
        </p:nvSpPr>
        <p:spPr>
          <a:xfrm>
            <a:off x="866792" y="2927063"/>
            <a:ext cx="287655" cy="1008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左大括号 10"/>
          <p:cNvSpPr/>
          <p:nvPr/>
        </p:nvSpPr>
        <p:spPr>
          <a:xfrm>
            <a:off x="4733747" y="1209422"/>
            <a:ext cx="287655" cy="1008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45782" y="627534"/>
            <a:ext cx="86347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jiān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（监考）        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fū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（夫人）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监                     夫 </a:t>
            </a:r>
          </a:p>
          <a:p>
            <a:r>
              <a:rPr lang="zh-CN" altLang="en-US" sz="2800" dirty="0" smtClean="0"/>
              <a:t>     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jiàn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dirty="0" smtClean="0"/>
              <a:t>（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钦天监</a:t>
            </a:r>
            <a:r>
              <a:rPr lang="zh-CN" altLang="en-US" sz="2800" dirty="0" smtClean="0"/>
              <a:t>）             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fú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（战夫）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huá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 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（喧哗） 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    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dèng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（澄清）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哗                     澄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huā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（哗哗响）    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chéng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（澄澈）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xià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（吓人）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     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zhe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（走着）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吓                     着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zhuó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（衣着）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hè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（恐吓）            </a:t>
            </a:r>
            <a:r>
              <a:rPr lang="en-US" altLang="zh-CN" sz="2800" b="1" dirty="0" err="1" smtClean="0">
                <a:latin typeface="楷体" pitchFamily="49" charset="-122"/>
                <a:ea typeface="楷体" pitchFamily="49" charset="-122"/>
              </a:rPr>
              <a:t>zháo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（着火）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1032252" y="874430"/>
            <a:ext cx="287655" cy="1008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左大括号 3"/>
          <p:cNvSpPr/>
          <p:nvPr/>
        </p:nvSpPr>
        <p:spPr>
          <a:xfrm>
            <a:off x="5030212" y="874430"/>
            <a:ext cx="287655" cy="1008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左大括号 8"/>
          <p:cNvSpPr/>
          <p:nvPr/>
        </p:nvSpPr>
        <p:spPr>
          <a:xfrm>
            <a:off x="5030212" y="3489995"/>
            <a:ext cx="287655" cy="1008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左大括号 9"/>
          <p:cNvSpPr/>
          <p:nvPr/>
        </p:nvSpPr>
        <p:spPr>
          <a:xfrm>
            <a:off x="955417" y="3552860"/>
            <a:ext cx="287655" cy="1008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左大括号 10"/>
          <p:cNvSpPr/>
          <p:nvPr/>
        </p:nvSpPr>
        <p:spPr>
          <a:xfrm>
            <a:off x="5030212" y="2262540"/>
            <a:ext cx="287655" cy="1008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左大括号 11"/>
          <p:cNvSpPr/>
          <p:nvPr/>
        </p:nvSpPr>
        <p:spPr>
          <a:xfrm>
            <a:off x="955417" y="2262540"/>
            <a:ext cx="287655" cy="1008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8130" y="4115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用“√”选择带点字的正确读音。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9758" y="1131590"/>
            <a:ext cx="86347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昼（</a:t>
            </a:r>
            <a:r>
              <a:rPr lang="en-US" altLang="zh-CN" sz="2400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zhòu</a:t>
            </a:r>
            <a:r>
              <a:rPr lang="en-US" altLang="zh-CN" sz="2400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 </a:t>
            </a:r>
            <a:r>
              <a:rPr lang="en-US" altLang="zh-CN" sz="2400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zòu</a:t>
            </a:r>
            <a:r>
              <a:rPr lang="en-US" altLang="zh-CN" sz="2400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）夜      澄（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）清    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稚（</a:t>
            </a:r>
            <a:r>
              <a:rPr lang="en-US" altLang="zh-CN" sz="2400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zì</a:t>
            </a:r>
            <a:r>
              <a:rPr lang="en-US" altLang="zh-CN" sz="2400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  </a:t>
            </a:r>
            <a:r>
              <a:rPr lang="en-US" altLang="zh-CN" sz="2400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zhì</a:t>
            </a:r>
            <a:r>
              <a:rPr lang="en-US" altLang="zh-CN" sz="2400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）子         清澈（</a:t>
            </a:r>
            <a:r>
              <a:rPr lang="en-US" altLang="zh-CN" sz="2400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chè</a:t>
            </a:r>
            <a:r>
              <a:rPr lang="en-US" altLang="zh-CN" sz="2400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 </a:t>
            </a:r>
            <a:r>
              <a:rPr lang="en-US" altLang="zh-CN" sz="2400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cè</a:t>
            </a:r>
            <a:r>
              <a:rPr lang="en-US" altLang="zh-CN" sz="2400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   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蚂蚱（</a:t>
            </a:r>
            <a:r>
              <a:rPr lang="en-US" altLang="zh-CN" sz="2400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</a:t>
            </a:r>
            <a:r>
              <a:rPr lang="en-US" altLang="zh-CN" sz="2400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zhà</a:t>
            </a:r>
            <a:r>
              <a:rPr lang="en-US" altLang="zh-CN" sz="2400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 </a:t>
            </a:r>
            <a:r>
              <a:rPr lang="en-US" altLang="zh-CN" sz="2400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zà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    点缀（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zuì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zhuì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埋葬（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zhàng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zàng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顷（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qǐng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qīng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）刻    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由衷（</a:t>
            </a:r>
            <a:r>
              <a:rPr lang="en-US" altLang="zh-CN" sz="2400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zh</a:t>
            </a:r>
            <a:r>
              <a:rPr lang="en-US" altLang="zh-CN" sz="2400" dirty="0" err="1" smtClean="0">
                <a:latin typeface="汉语拼音" pitchFamily="34" charset="0"/>
                <a:cs typeface="汉语拼音" pitchFamily="34" charset="0"/>
              </a:rPr>
              <a:t>ōng</a:t>
            </a:r>
            <a:r>
              <a:rPr lang="en-US" altLang="zh-CN" sz="2400" dirty="0" smtClean="0">
                <a:latin typeface="汉语拼音" pitchFamily="34" charset="0"/>
                <a:cs typeface="汉语拼音" pitchFamily="34" charset="0"/>
              </a:rPr>
              <a:t>    </a:t>
            </a:r>
            <a:r>
              <a:rPr lang="en-US" altLang="zh-CN" sz="2400" dirty="0" err="1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zh</a:t>
            </a:r>
            <a:r>
              <a:rPr lang="en-US" altLang="zh-CN" sz="2400" dirty="0" err="1" smtClean="0">
                <a:latin typeface="汉语拼音" pitchFamily="34" charset="0"/>
                <a:cs typeface="汉语拼音" pitchFamily="34" charset="0"/>
              </a:rPr>
              <a:t>ōng</a:t>
            </a:r>
            <a:r>
              <a:rPr lang="en-US" altLang="zh-CN" sz="2400" dirty="0" smtClean="0">
                <a:latin typeface="汉语拼音" pitchFamily="34" charset="0"/>
                <a:cs typeface="汉语拼音" pitchFamily="34" charset="0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 奢侈（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chǐ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cǐ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搔（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sāo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shāo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）痒  污秽（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huì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suì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）    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仓（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cāng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chāng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）库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憎（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zēng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zhēng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）恶   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痴（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chī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cī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）迷       琴弦（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xián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xuán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31640" y="1131590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84168" y="1131590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979712" y="1635646"/>
            <a:ext cx="4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96136" y="1654190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573013" y="2440008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625555" y="2011380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787195" y="2940074"/>
            <a:ext cx="4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56176" y="2859782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75656" y="3291830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940152" y="3387745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691680" y="3723878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156176" y="3725892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331640" y="4083918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652120" y="4210020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22" name="文本框 12"/>
          <p:cNvSpPr txBox="1"/>
          <p:nvPr/>
        </p:nvSpPr>
        <p:spPr>
          <a:xfrm>
            <a:off x="1763688" y="2067694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23" name="文本框 11"/>
          <p:cNvSpPr txBox="1"/>
          <p:nvPr/>
        </p:nvSpPr>
        <p:spPr>
          <a:xfrm>
            <a:off x="5940152" y="2440008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24" name="文本框 8"/>
          <p:cNvSpPr txBox="1"/>
          <p:nvPr/>
        </p:nvSpPr>
        <p:spPr>
          <a:xfrm>
            <a:off x="323528" y="1347614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文本框 8"/>
          <p:cNvSpPr txBox="1"/>
          <p:nvPr/>
        </p:nvSpPr>
        <p:spPr>
          <a:xfrm>
            <a:off x="323528" y="1779662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6" name="文本框 8"/>
          <p:cNvSpPr txBox="1"/>
          <p:nvPr/>
        </p:nvSpPr>
        <p:spPr>
          <a:xfrm>
            <a:off x="720899" y="2211710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7" name="文本框 8"/>
          <p:cNvSpPr txBox="1"/>
          <p:nvPr/>
        </p:nvSpPr>
        <p:spPr>
          <a:xfrm>
            <a:off x="755576" y="2571750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8" name="文本框 8"/>
          <p:cNvSpPr txBox="1"/>
          <p:nvPr/>
        </p:nvSpPr>
        <p:spPr>
          <a:xfrm>
            <a:off x="683568" y="3075806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9" name="文本框 8"/>
          <p:cNvSpPr txBox="1"/>
          <p:nvPr/>
        </p:nvSpPr>
        <p:spPr>
          <a:xfrm>
            <a:off x="323528" y="3507854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" name="文本框 8"/>
          <p:cNvSpPr txBox="1"/>
          <p:nvPr/>
        </p:nvSpPr>
        <p:spPr>
          <a:xfrm>
            <a:off x="395536" y="3939902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1" name="文本框 8"/>
          <p:cNvSpPr txBox="1"/>
          <p:nvPr/>
        </p:nvSpPr>
        <p:spPr>
          <a:xfrm>
            <a:off x="395536" y="4299942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2" name="文本框 8"/>
          <p:cNvSpPr txBox="1"/>
          <p:nvPr/>
        </p:nvSpPr>
        <p:spPr>
          <a:xfrm>
            <a:off x="4355976" y="1347614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3" name="文本框 8"/>
          <p:cNvSpPr txBox="1"/>
          <p:nvPr/>
        </p:nvSpPr>
        <p:spPr>
          <a:xfrm>
            <a:off x="4681339" y="1797576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4" name="文本框 8"/>
          <p:cNvSpPr txBox="1"/>
          <p:nvPr/>
        </p:nvSpPr>
        <p:spPr>
          <a:xfrm>
            <a:off x="4644008" y="2229624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5" name="文本框 8"/>
          <p:cNvSpPr txBox="1"/>
          <p:nvPr/>
        </p:nvSpPr>
        <p:spPr>
          <a:xfrm>
            <a:off x="4572000" y="2632055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6" name="文本框 8"/>
          <p:cNvSpPr txBox="1"/>
          <p:nvPr/>
        </p:nvSpPr>
        <p:spPr>
          <a:xfrm>
            <a:off x="5148064" y="3075806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7" name="文本框 8"/>
          <p:cNvSpPr txBox="1"/>
          <p:nvPr/>
        </p:nvSpPr>
        <p:spPr>
          <a:xfrm>
            <a:off x="5076056" y="3507854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38" name="文本框 8"/>
          <p:cNvSpPr txBox="1"/>
          <p:nvPr/>
        </p:nvSpPr>
        <p:spPr>
          <a:xfrm>
            <a:off x="4860032" y="3939902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9" name="文本框 8"/>
          <p:cNvSpPr txBox="1"/>
          <p:nvPr/>
        </p:nvSpPr>
        <p:spPr>
          <a:xfrm>
            <a:off x="4932040" y="4360247"/>
            <a:ext cx="46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·</a:t>
            </a:r>
            <a:endParaRPr lang="zh-CN" altLang="en-US" sz="2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857680" y="1131590"/>
            <a:ext cx="1059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 smtClean="0">
                <a:latin typeface="汉语拼音" pitchFamily="34" charset="0"/>
                <a:cs typeface="汉语拼音" pitchFamily="34" charset="0"/>
              </a:rPr>
              <a:t>chéng</a:t>
            </a:r>
            <a:endParaRPr lang="zh-CN" altLang="en-US" sz="24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993584" y="1131590"/>
            <a:ext cx="878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 smtClean="0">
                <a:latin typeface="汉语拼音" pitchFamily="34" charset="0"/>
                <a:cs typeface="汉语拼音" pitchFamily="34" charset="0"/>
              </a:rPr>
              <a:t>céng</a:t>
            </a:r>
            <a:endParaRPr lang="zh-CN" altLang="en-US" sz="2400" dirty="0"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23528" y="843558"/>
            <a:ext cx="80937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给</a:t>
            </a:r>
            <a:r>
              <a:rPr lang="en-US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廷</a:t>
            </a:r>
            <a:r>
              <a:rPr lang="en-US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字加部首，组成新字，再填空。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7175" y="1693133"/>
            <a:ext cx="86347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我家的（   ）院里（  ）立几棵高大的柳树。旁边是一个小湖，湖水碧绿，不时有几只蜻（  ）在湖面上飞来飞去。湖边停着一艘小（   ），我们常常坐着小（   ）欣赏周围的景色。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0" y="1707654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挺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52320" y="2139702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蜓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99792" y="1707654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56176" y="2499742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艇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8"/>
          <p:cNvSpPr txBox="1"/>
          <p:nvPr/>
        </p:nvSpPr>
        <p:spPr>
          <a:xfrm>
            <a:off x="1835696" y="3003798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艇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67544" y="4115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给多音字选择正确的读音。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7175" y="1203598"/>
            <a:ext cx="8634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7175" y="1203598"/>
            <a:ext cx="863473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妹妹小小单薄（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báo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bó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bò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）的身子躺在床上，身上盖着一床薄（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báo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bó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bò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）被，被子不时散发着淡淡的薄（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báo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bó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bò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）荷味儿。</a:t>
            </a:r>
            <a:endParaRPr sz="26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周末，我和弟弟去河边玩耍。远远的就能听见哗哗（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huá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huā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）的流水声，这水声不同于城市的喧哗（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huá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huā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），让人听起来很舒服。我们来到河边，看见澄（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chéng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  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dèng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lang="zh-CN" altLang="en-US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）清的水缓缓地流着，这时，一条小鱼游过来，我用手一捧，澄（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 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chéng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  </a:t>
            </a:r>
            <a:r>
              <a:rPr lang="en-US" altLang="zh-CN" sz="26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dèng</a:t>
            </a:r>
            <a:r>
              <a:rPr lang="en-US" altLang="zh-CN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lang="zh-CN" altLang="en-US" sz="2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）掉里面的水，我竟然把小鱼捧了上来！</a:t>
            </a:r>
            <a:endParaRPr sz="26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04048" y="1203598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95936" y="1635646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716016" y="2067694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691680" y="2787774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15616" y="3219822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13" name="文本框 8"/>
          <p:cNvSpPr txBox="1"/>
          <p:nvPr/>
        </p:nvSpPr>
        <p:spPr>
          <a:xfrm>
            <a:off x="7884368" y="4011910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14" name="文本框 10"/>
          <p:cNvSpPr txBox="1"/>
          <p:nvPr/>
        </p:nvSpPr>
        <p:spPr>
          <a:xfrm>
            <a:off x="2195736" y="3795886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7175" y="1334770"/>
            <a:ext cx="8634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39552" y="928676"/>
            <a:ext cx="78123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我们从燕（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yàn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yān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）山坐车回来，一路上的颠簸，我便有些晕（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yūn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yùn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）车，险些晕（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yūn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yùn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）倒。这时，车外面飞来了一群燕（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yàn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yān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）子，一下子吸引了我的注意力。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48064" y="987574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771800" y="2283718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339752" y="1851670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444208" y="1419622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✔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64671" y="627534"/>
            <a:ext cx="24111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精挑细选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89798" y="1334770"/>
            <a:ext cx="8634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64671" y="1291195"/>
            <a:ext cx="68036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下列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红体</a:t>
            </a:r>
            <a:r>
              <a:rPr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字注音全部正确的一项是</a:t>
            </a:r>
            <a:r>
              <a:rPr sz="24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 ）</a:t>
            </a:r>
          </a:p>
          <a:p>
            <a:r>
              <a:rPr sz="24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肆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sì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）意 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撕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sī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）开    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桅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dirty="0" smtClean="0">
                <a:solidFill>
                  <a:srgbClr val="FF0000"/>
                </a:solidFill>
                <a:latin typeface="汉语拼音" pitchFamily="34" charset="0"/>
                <a:cs typeface="汉语拼音" pitchFamily="34" charset="0"/>
              </a:rPr>
              <a:t> </a:t>
            </a:r>
            <a:r>
              <a:rPr lang="en-US" altLang="zh-CN" sz="2400" dirty="0" err="1" smtClean="0">
                <a:latin typeface="汉语拼音" pitchFamily="34" charset="0"/>
                <a:cs typeface="汉语拼音" pitchFamily="34" charset="0"/>
              </a:rPr>
              <a:t>wéi</a:t>
            </a:r>
            <a:r>
              <a:rPr lang="zh-CN" altLang="en-US" sz="2400" b="1" dirty="0" smtClean="0"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）杆  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蘸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zhàn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）水 </a:t>
            </a:r>
            <a:endParaRPr lang="en-US" altLang="zh-CN" sz="2400" dirty="0" smtClean="0">
              <a:latin typeface="汉语拼音" pitchFamily="34" charset="0"/>
              <a:ea typeface="黑体" panose="02010609060101010101" pitchFamily="49" charset="-122"/>
              <a:cs typeface="汉语拼音" pitchFamily="34" charset="0"/>
              <a:sym typeface="+mn-ea"/>
            </a:endParaRPr>
          </a:p>
          <a:p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B.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狡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诈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zà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 愣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怔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zhēng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  <a:p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艄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shāo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）公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毡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zhān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）子   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C.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飞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驰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chí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嘴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唇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2400" dirty="0" err="1" smtClean="0">
                <a:latin typeface="汉语拼音" pitchFamily="34" charset="0"/>
                <a:ea typeface="宋体" pitchFamily="2" charset="-122"/>
                <a:cs typeface="汉语拼音" pitchFamily="34" charset="0"/>
              </a:rPr>
              <a:t>chún</a:t>
            </a:r>
            <a:r>
              <a: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畜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chù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）生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湛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shèn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）蓝</a:t>
            </a:r>
            <a:endParaRPr sz="24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00192" y="1244367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94945" y="38925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划去括号中写错的字。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7175" y="1334770"/>
            <a:ext cx="8634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29758" y="1096010"/>
            <a:ext cx="86347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我的内心很矛（茅  矛）盾。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武松在景阳（岗  冈）打死了凶猛的老虎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我们在认真地听着那位慈（祥  详）的老师讲历史故事。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那只老虎抓人，三般都没抓住，劲儿就（泄  泻）了一半。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“（瑞  喘）雪兆丰年”，过年又是一个好年头。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33267" y="1120516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635896" y="1635646"/>
            <a:ext cx="4768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444208" y="1995686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67544" y="3291830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881139" y="3651870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\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82518" y="928891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对号入座，选字填空。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5782" y="2035796"/>
            <a:ext cx="8634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3552" y="1797036"/>
            <a:ext cx="86347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龄       铃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岭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（  ）铛         年（  ）    电（   ）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山（  ）        高（  ）    云（ 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横（  ）        风（  ）    妙（ 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99992" y="2211710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龄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4459" y="3129900"/>
            <a:ext cx="4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60232" y="2211710"/>
            <a:ext cx="4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铃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99992" y="2643758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龄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99992" y="3075806"/>
            <a:ext cx="4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铃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4393" y="2201206"/>
            <a:ext cx="4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铃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47664" y="2643758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32240" y="2643758"/>
            <a:ext cx="4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60232" y="3075806"/>
            <a:ext cx="466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龄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696356" y="878378"/>
            <a:ext cx="53016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运用查字典知识填空。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3528" y="1855976"/>
            <a:ext cx="8634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77326" y="1617216"/>
            <a:ext cx="733419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殊途同归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殊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用音序查字法，应先查音序（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），再查音节（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）。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用部首查字法先查部首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），</a:t>
            </a:r>
            <a:r>
              <a:rPr sz="28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再查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）画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慌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的意思有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不同。②副词。很；极。③突出；特别。④死。“殊死”二字常连用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殊途同归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”中应取第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种解释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。在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特殊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”中应选第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r>
              <a:rPr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种解释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821542" y="2012396"/>
            <a:ext cx="5187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S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57846" y="1988602"/>
            <a:ext cx="1258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shū</a:t>
            </a:r>
            <a:r>
              <a:rPr lang="en-US" sz="2800" b="1" dirty="0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  <a:sym typeface="+mn-ea"/>
              </a:rPr>
              <a:t>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429256" y="2495508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歹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30054" y="2420650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71934" y="4210020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③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11269" y="3709954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7175" y="1334770"/>
            <a:ext cx="8634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3567" y="1096010"/>
            <a:ext cx="78488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庸人自扰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庸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”，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用音序查字法，先查音序（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），</a:t>
            </a:r>
            <a:r>
              <a:rPr sz="28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再查音节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）。下面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ABCD四项中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庸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的意思分别与（1）（2）相同的项是什么，请分别填在相应的括号里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庸医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　　）（2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平庸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庸人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庸言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　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毋庸置疑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　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无庸细述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98901" y="1522084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Y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8881" y="1500180"/>
            <a:ext cx="128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err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yōng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63888" y="2787774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16216" y="2786524"/>
            <a:ext cx="716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B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5039" y="555526"/>
            <a:ext cx="8353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选择字的正确解释，把序号填入括号。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39551" y="1191979"/>
            <a:ext cx="79208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机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：①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事情变化的枢纽；有重要关系的环节；②机会；时机；③生活机能；④重要的事务。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⑤计谋。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神机妙算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）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日理万机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）  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机不可失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转机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）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49846" y="3236347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059832" y="3848239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②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059832" y="3200167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⑤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364088" y="3848239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9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7175" y="1612924"/>
            <a:ext cx="8634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27583" y="1049704"/>
            <a:ext cx="74168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陷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：①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陷阱。②掉进；沉下。③凹下去。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④设计害人。⑤攻破，穿透。⑥缺点。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物莫能陷也（   ）  陷进泥潭（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两颊深陷（  ）     陷阱（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陷人于罪（  ）     缺陷（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14942" y="3064218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71736" y="3064218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③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062997" y="2481828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⑤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71736" y="3707160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④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14942" y="3707160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⑥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7"/>
          <p:cNvSpPr txBox="1"/>
          <p:nvPr/>
        </p:nvSpPr>
        <p:spPr>
          <a:xfrm>
            <a:off x="5929322" y="2421276"/>
            <a:ext cx="716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②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03134" y="1201241"/>
            <a:ext cx="83534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下列词语中没有错别字的是(  )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9734" y="2146756"/>
            <a:ext cx="8634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7504" y="2052012"/>
            <a:ext cx="86347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妒忌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惩罚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鬼计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酥软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崭新   由衷  锻炼   拟定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半信半疑   一声不吭  一针见血  情不自禁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得意扬扬   哭笑不得  心惊胆战  养尊处忧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92402" y="1293316"/>
            <a:ext cx="964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BC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17"/>
            <a:ext cx="9144000" cy="5164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347864" y="1707654"/>
            <a:ext cx="23042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真   题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3419" y="948218"/>
            <a:ext cx="81229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填字成词。 </a:t>
            </a:r>
            <a:endParaRPr lang="en-US" altLang="zh-CN" sz="3600" b="1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一饮而（   ）   （     ）然起敬     垂头（   ）气    手（   ）陷阵      胸有成（   ）    目（    ）口呆 </a:t>
            </a:r>
            <a:endParaRPr lang="en-US" altLang="zh-CN" sz="3600" b="1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一声不（   ）    语（    ）心长      </a:t>
            </a:r>
            <a:endParaRPr lang="zh-CN" altLang="en-US" sz="3600" b="1" dirty="0">
              <a:latin typeface="楷体" pitchFamily="49" charset="-122"/>
              <a:ea typeface="楷体" pitchFamily="49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11760" y="1491630"/>
            <a:ext cx="802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尽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83768" y="2643758"/>
            <a:ext cx="802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竹</a:t>
            </a:r>
            <a:endParaRPr lang="zh-CN" altLang="en-US" sz="32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80112" y="2643758"/>
            <a:ext cx="8020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瞪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2"/>
          <p:cNvSpPr txBox="1"/>
          <p:nvPr/>
        </p:nvSpPr>
        <p:spPr>
          <a:xfrm>
            <a:off x="2051720" y="1995686"/>
            <a:ext cx="8020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丧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2"/>
          <p:cNvSpPr txBox="1"/>
          <p:nvPr/>
        </p:nvSpPr>
        <p:spPr>
          <a:xfrm>
            <a:off x="4860032" y="1491630"/>
            <a:ext cx="802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肃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5436096" y="2067694"/>
            <a:ext cx="802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脚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2"/>
          <p:cNvSpPr txBox="1"/>
          <p:nvPr/>
        </p:nvSpPr>
        <p:spPr>
          <a:xfrm>
            <a:off x="2411760" y="3147814"/>
            <a:ext cx="802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吭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5580112" y="3219822"/>
            <a:ext cx="802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重</a:t>
            </a:r>
            <a:endParaRPr lang="zh-CN" altLang="en-US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6" grpId="0"/>
      <p:bldP spid="6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8596" y="845299"/>
            <a:ext cx="8122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给带点字选择正确的读音画上“√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。 才干（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ɡuàn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ɡàn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） 调度（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tiáo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diào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） 上当（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dānɡ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dànɡ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） 丞相（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xiànɡ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xiàn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） 挑战（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tiǎo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tiáo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） 折本（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zhé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en-US" altLang="zh-CN" sz="36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shé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） </a:t>
            </a:r>
            <a:endParaRPr lang="zh-CN" altLang="en-US" sz="2800" b="1" dirty="0">
              <a:latin typeface="楷体" pitchFamily="49" charset="-122"/>
              <a:ea typeface="楷体" pitchFamily="49" charset="-122"/>
              <a:cs typeface="楷体" panose="02010609060101010101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 flipH="1">
            <a:off x="971600" y="1925419"/>
            <a:ext cx="54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．</a:t>
            </a:r>
            <a:endParaRPr lang="zh-CN" altLang="en-US" sz="36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 flipH="1">
            <a:off x="3131840" y="1925419"/>
            <a:ext cx="54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√</a:t>
            </a:r>
            <a:endParaRPr lang="zh-CN" altLang="en-US" sz="36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3"/>
          <p:cNvSpPr txBox="1"/>
          <p:nvPr/>
        </p:nvSpPr>
        <p:spPr>
          <a:xfrm flipH="1">
            <a:off x="5076056" y="2789515"/>
            <a:ext cx="54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．</a:t>
            </a:r>
            <a:endParaRPr lang="zh-CN" altLang="en-US" sz="36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 flipH="1">
            <a:off x="971600" y="2717507"/>
            <a:ext cx="54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．</a:t>
            </a:r>
            <a:endParaRPr lang="zh-CN" altLang="en-US" sz="36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3"/>
          <p:cNvSpPr txBox="1"/>
          <p:nvPr/>
        </p:nvSpPr>
        <p:spPr>
          <a:xfrm flipH="1">
            <a:off x="7092280" y="1925419"/>
            <a:ext cx="54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√</a:t>
            </a:r>
            <a:endParaRPr lang="zh-CN" altLang="en-US" sz="36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 flipH="1">
            <a:off x="6444208" y="2789515"/>
            <a:ext cx="54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√</a:t>
            </a:r>
            <a:endParaRPr lang="zh-CN" altLang="en-US" sz="36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3"/>
          <p:cNvSpPr txBox="1"/>
          <p:nvPr/>
        </p:nvSpPr>
        <p:spPr>
          <a:xfrm flipH="1">
            <a:off x="467544" y="3581603"/>
            <a:ext cx="54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．</a:t>
            </a:r>
            <a:endParaRPr lang="zh-CN" altLang="en-US" sz="36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3"/>
          <p:cNvSpPr txBox="1"/>
          <p:nvPr/>
        </p:nvSpPr>
        <p:spPr>
          <a:xfrm flipH="1">
            <a:off x="3203848" y="2789515"/>
            <a:ext cx="54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√</a:t>
            </a:r>
            <a:endParaRPr lang="zh-CN" altLang="en-US" sz="36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3"/>
          <p:cNvSpPr txBox="1"/>
          <p:nvPr/>
        </p:nvSpPr>
        <p:spPr>
          <a:xfrm flipH="1">
            <a:off x="6012160" y="3509595"/>
            <a:ext cx="54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√</a:t>
            </a:r>
            <a:endParaRPr lang="zh-CN" altLang="en-US" sz="36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 flipH="1">
            <a:off x="4644008" y="3653611"/>
            <a:ext cx="54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．</a:t>
            </a:r>
            <a:endParaRPr lang="zh-CN" altLang="en-US" sz="3600" dirty="0">
              <a:solidFill>
                <a:srgbClr val="FF0000"/>
              </a:solidFill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20" name="文本框 3"/>
          <p:cNvSpPr txBox="1"/>
          <p:nvPr/>
        </p:nvSpPr>
        <p:spPr>
          <a:xfrm flipH="1">
            <a:off x="1979712" y="3653611"/>
            <a:ext cx="54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√</a:t>
            </a:r>
            <a:endParaRPr lang="zh-CN" altLang="en-US" sz="36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10" grpId="1"/>
      <p:bldP spid="10" grpId="2"/>
      <p:bldP spid="11" grpId="1"/>
      <p:bldP spid="12" grpId="1"/>
      <p:bldP spid="13" grpId="1"/>
      <p:bldP spid="13" grpId="2"/>
      <p:bldP spid="14" grpId="1"/>
      <p:bldP spid="14" grpId="2"/>
      <p:bldP spid="15" grpId="1"/>
      <p:bldP spid="16" grpId="1"/>
      <p:bldP spid="16" grpId="2"/>
      <p:bldP spid="17" grpId="1"/>
      <p:bldP spid="17" grpId="2"/>
      <p:bldP spid="19" grpId="1"/>
      <p:bldP spid="20" grpId="1"/>
      <p:bldP spid="20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568" y="1027638"/>
            <a:ext cx="8122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请用“</a:t>
            </a:r>
            <a:r>
              <a:rPr lang="en-US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____”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划出句中的错别字</a:t>
            </a:r>
            <a:r>
              <a:rPr lang="en-US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,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并依次改正在括号里</a:t>
            </a:r>
          </a:p>
          <a:p>
            <a:r>
              <a:rPr lang="en-US" altLang="zh-CN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1.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在这个长满了红</a:t>
            </a:r>
            <a:r>
              <a:rPr lang="zh-CN" altLang="en-US" sz="3600" b="1" u="sng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绣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的鱼钓上</a:t>
            </a:r>
            <a:r>
              <a:rPr lang="en-US" altLang="zh-CN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,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闪</a:t>
            </a:r>
            <a:r>
              <a:rPr lang="zh-CN" altLang="en-US" sz="3600" b="1" u="sng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硕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着灿烂的金色的光</a:t>
            </a:r>
            <a:r>
              <a:rPr lang="zh-CN" altLang="en-US" sz="3600" b="1" u="sng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茫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。（       ） 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  <a:cs typeface="黑体" panose="02010609060101010101" pitchFamily="49" charset="-122"/>
            </a:endParaRPr>
          </a:p>
          <a:p>
            <a:r>
              <a:rPr lang="en-US" altLang="zh-CN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2.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那宠大的身躯，屈膝点头时</a:t>
            </a:r>
            <a:r>
              <a:rPr lang="zh-CN" altLang="en-US" sz="3600" b="1" u="sng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竞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然像一个</a:t>
            </a:r>
            <a:r>
              <a:rPr lang="zh-CN" altLang="en-US" sz="3600" b="1" u="sng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杉杉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有</a:t>
            </a:r>
            <a:r>
              <a:rPr lang="zh-CN" altLang="en-US" sz="3600" b="1" u="sng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理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的绅士。（       ） </a:t>
            </a:r>
            <a:r>
              <a:rPr lang="zh-CN" altLang="en-US" sz="3600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 </a:t>
            </a:r>
            <a:endParaRPr lang="zh-CN" altLang="en-US" sz="4000" b="1" dirty="0">
              <a:latin typeface="楷体" pitchFamily="49" charset="-122"/>
              <a:ea typeface="楷体" pitchFamily="49" charset="-122"/>
              <a:cs typeface="楷体" panose="02010609060101010101" charset="-122"/>
            </a:endParaRPr>
          </a:p>
        </p:txBody>
      </p:sp>
      <p:sp>
        <p:nvSpPr>
          <p:cNvPr id="11" name="文本框 6"/>
          <p:cNvSpPr txBox="1"/>
          <p:nvPr/>
        </p:nvSpPr>
        <p:spPr>
          <a:xfrm>
            <a:off x="5364088" y="2671973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汉语拼音" pitchFamily="34" charset="0"/>
                <a:ea typeface="楷体" panose="02010609060101010101" charset="-122"/>
                <a:cs typeface="汉语拼音" pitchFamily="34" charset="0"/>
              </a:rPr>
              <a:t>锈 烁 芒</a:t>
            </a:r>
            <a:endParaRPr lang="en-US" altLang="zh-CN" sz="3200" b="1" dirty="0">
              <a:solidFill>
                <a:srgbClr val="FF0000"/>
              </a:solidFill>
              <a:latin typeface="汉语拼音" pitchFamily="34" charset="0"/>
              <a:ea typeface="楷体" panose="02010609060101010101" charset="-122"/>
              <a:cs typeface="汉语拼音" pitchFamily="34" charset="0"/>
            </a:endParaRPr>
          </a:p>
        </p:txBody>
      </p:sp>
      <p:sp>
        <p:nvSpPr>
          <p:cNvPr id="13" name="文本框 6"/>
          <p:cNvSpPr txBox="1"/>
          <p:nvPr/>
        </p:nvSpPr>
        <p:spPr>
          <a:xfrm>
            <a:off x="5364088" y="3824101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Calibri" panose="020F0502020204030204" charset="0"/>
                <a:ea typeface="楷体" panose="02010609060101010101" charset="-122"/>
                <a:cs typeface="Calibri" panose="020F0502020204030204" charset="0"/>
              </a:rPr>
              <a:t>竟 彬 礼  </a:t>
            </a:r>
            <a:endParaRPr lang="en-US" altLang="zh-CN" sz="3200" b="1" dirty="0">
              <a:solidFill>
                <a:srgbClr val="FF0000"/>
              </a:solidFill>
              <a:latin typeface="Calibri" panose="020F0502020204030204" charset="0"/>
              <a:ea typeface="楷体" panose="02010609060101010101" charset="-122"/>
              <a:cs typeface="Calibri" panose="020F050202020403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  <p:bldP spid="1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9dc6d3b9-f0a1-4ddf-bdde-5002b43d53d9}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1288</Words>
  <Application>Microsoft Office PowerPoint</Application>
  <PresentationFormat>全屏显示(16:9)</PresentationFormat>
  <Paragraphs>260</Paragraphs>
  <Slides>24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黑体</vt:lpstr>
      <vt:lpstr>汉语拼音</vt:lpstr>
      <vt:lpstr>Times New Roman</vt:lpstr>
      <vt:lpstr>微软雅黑</vt:lpstr>
      <vt:lpstr>Xingkai SC</vt:lpstr>
      <vt:lpstr>楷体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137</cp:revision>
  <dcterms:created xsi:type="dcterms:W3CDTF">2017-03-17T02:28:00Z</dcterms:created>
  <dcterms:modified xsi:type="dcterms:W3CDTF">2023-02-02T08:25:56Z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