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59" r:id="rId3"/>
    <p:sldId id="278" r:id="rId4"/>
    <p:sldId id="275" r:id="rId5"/>
    <p:sldId id="279" r:id="rId6"/>
    <p:sldId id="280" r:id="rId7"/>
    <p:sldId id="281" r:id="rId8"/>
    <p:sldId id="282" r:id="rId9"/>
    <p:sldId id="283" r:id="rId10"/>
    <p:sldId id="284" r:id="rId11"/>
    <p:sldId id="271" r:id="rId12"/>
    <p:sldId id="285" r:id="rId13"/>
    <p:sldId id="272" r:id="rId14"/>
    <p:sldId id="273" r:id="rId15"/>
    <p:sldId id="286" r:id="rId16"/>
  </p:sldIdLst>
  <p:sldSz cx="9144000" cy="5143500" type="screen16x9"/>
  <p:notesSz cx="7104063" cy="10234613"/>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342900" algn="l" rtl="0" fontAlgn="base">
      <a:spcBef>
        <a:spcPct val="0"/>
      </a:spcBef>
      <a:spcAft>
        <a:spcPct val="0"/>
      </a:spcAft>
      <a:defRPr kern="1200">
        <a:solidFill>
          <a:schemeClr val="tx1"/>
        </a:solidFill>
        <a:latin typeface="Arial" charset="0"/>
        <a:ea typeface="宋体" charset="-122"/>
        <a:cs typeface="+mn-cs"/>
      </a:defRPr>
    </a:lvl2pPr>
    <a:lvl3pPr marL="685800" algn="l" rtl="0" fontAlgn="base">
      <a:spcBef>
        <a:spcPct val="0"/>
      </a:spcBef>
      <a:spcAft>
        <a:spcPct val="0"/>
      </a:spcAft>
      <a:defRPr kern="1200">
        <a:solidFill>
          <a:schemeClr val="tx1"/>
        </a:solidFill>
        <a:latin typeface="Arial" charset="0"/>
        <a:ea typeface="宋体" charset="-122"/>
        <a:cs typeface="+mn-cs"/>
      </a:defRPr>
    </a:lvl3pPr>
    <a:lvl4pPr marL="1028700" algn="l" rtl="0" fontAlgn="base">
      <a:spcBef>
        <a:spcPct val="0"/>
      </a:spcBef>
      <a:spcAft>
        <a:spcPct val="0"/>
      </a:spcAft>
      <a:defRPr kern="1200">
        <a:solidFill>
          <a:schemeClr val="tx1"/>
        </a:solidFill>
        <a:latin typeface="Arial" charset="0"/>
        <a:ea typeface="宋体" charset="-122"/>
        <a:cs typeface="+mn-cs"/>
      </a:defRPr>
    </a:lvl4pPr>
    <a:lvl5pPr marL="1371600" algn="l" rtl="0" fontAlgn="base">
      <a:spcBef>
        <a:spcPct val="0"/>
      </a:spcBef>
      <a:spcAft>
        <a:spcPct val="0"/>
      </a:spcAft>
      <a:defRPr kern="1200">
        <a:solidFill>
          <a:schemeClr val="tx1"/>
        </a:solidFill>
        <a:latin typeface="Arial" charset="0"/>
        <a:ea typeface="宋体" charset="-122"/>
        <a:cs typeface="+mn-cs"/>
      </a:defRPr>
    </a:lvl5pPr>
    <a:lvl6pPr marL="1714500" algn="l" defTabSz="685800" rtl="0" eaLnBrk="1" latinLnBrk="0" hangingPunct="1">
      <a:defRPr kern="1200">
        <a:solidFill>
          <a:schemeClr val="tx1"/>
        </a:solidFill>
        <a:latin typeface="Arial" charset="0"/>
        <a:ea typeface="宋体" charset="-122"/>
        <a:cs typeface="+mn-cs"/>
      </a:defRPr>
    </a:lvl6pPr>
    <a:lvl7pPr marL="2057400" algn="l" defTabSz="685800" rtl="0" eaLnBrk="1" latinLnBrk="0" hangingPunct="1">
      <a:defRPr kern="1200">
        <a:solidFill>
          <a:schemeClr val="tx1"/>
        </a:solidFill>
        <a:latin typeface="Arial" charset="0"/>
        <a:ea typeface="宋体" charset="-122"/>
        <a:cs typeface="+mn-cs"/>
      </a:defRPr>
    </a:lvl7pPr>
    <a:lvl8pPr marL="2400300" algn="l" defTabSz="685800" rtl="0" eaLnBrk="1" latinLnBrk="0" hangingPunct="1">
      <a:defRPr kern="1200">
        <a:solidFill>
          <a:schemeClr val="tx1"/>
        </a:solidFill>
        <a:latin typeface="Arial" charset="0"/>
        <a:ea typeface="宋体" charset="-122"/>
        <a:cs typeface="+mn-cs"/>
      </a:defRPr>
    </a:lvl8pPr>
    <a:lvl9pPr marL="2743200" algn="l" defTabSz="6858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202020"/>
    <a:srgbClr val="323232"/>
    <a:srgbClr val="CC3300"/>
    <a:srgbClr val="CC0000"/>
    <a:srgbClr val="990000"/>
    <a:srgbClr val="0000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618" y="-10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lvl1pPr>
              <a:defRPr/>
            </a:lvl1pPr>
          </a:lstStyle>
          <a:p>
            <a:pPr>
              <a:defRPr/>
            </a:pPr>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lvl1pPr>
              <a:defRPr>
                <a:latin typeface="+mn-lt"/>
                <a:ea typeface="+mn-ea"/>
              </a:defRPr>
            </a:lvl1pPr>
          </a:lstStyle>
          <a:p>
            <a:pPr>
              <a:defRPr/>
            </a:pPr>
            <a:fld id="{22C84AF1-5C93-4D4F-91B2-A87319C0645E}" type="slidenum">
              <a:rPr lang="zh-CN" altLang="en-US"/>
              <a:pPr>
                <a:defRPr/>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4683919"/>
            <a:ext cx="2133600" cy="357188"/>
          </a:xfrm>
          <a:prstGeom prst="rect">
            <a:avLst/>
          </a:prstGeom>
          <a:ln/>
        </p:spPr>
        <p:txBody>
          <a:bodyPr/>
          <a:lstStyle>
            <a:lvl1pPr>
              <a:defRPr/>
            </a:lvl1pPr>
          </a:lstStyle>
          <a:p>
            <a:pPr>
              <a:defRPr/>
            </a:pPr>
            <a:endParaRPr lang="en-US" altLang="zh-CN"/>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5" descr="C:\Users\Administrator\Downloads\图\预览图_千图网_编号33812178.jp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47692" t="28457" r="10399" b="13939"/>
          <a:stretch/>
        </p:blipFill>
        <p:spPr bwMode="auto">
          <a:xfrm>
            <a:off x="1"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10222" y="-1411"/>
            <a:ext cx="1026274" cy="489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矩形 8"/>
          <p:cNvSpPr/>
          <p:nvPr userDrawn="1"/>
        </p:nvSpPr>
        <p:spPr>
          <a:xfrm flipH="1">
            <a:off x="1" y="123478"/>
            <a:ext cx="2771800" cy="216000"/>
          </a:xfrm>
          <a:prstGeom prst="rect">
            <a:avLst/>
          </a:prstGeom>
          <a:gradFill flip="none" rotWithShape="1">
            <a:gsLst>
              <a:gs pos="40000">
                <a:srgbClr val="00B9FA">
                  <a:lumMod val="60000"/>
                  <a:lumOff val="40000"/>
                </a:srgbClr>
              </a:gs>
              <a:gs pos="97000">
                <a:sysClr val="window" lastClr="FFFFFF">
                  <a:alpha val="0"/>
                </a:sysClr>
              </a:gs>
              <a:gs pos="70000">
                <a:srgbClr val="00B9FA">
                  <a:lumMod val="40000"/>
                  <a:lumOff val="60000"/>
                  <a:alpha val="76000"/>
                </a:srgbClr>
              </a:gs>
            </a:gsLst>
            <a:lin ang="108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smtClean="0">
              <a:ln>
                <a:noFill/>
              </a:ln>
              <a:solidFill>
                <a:prstClr val="white"/>
              </a:solidFill>
              <a:effectLst/>
              <a:uLnTx/>
              <a:uFillTx/>
              <a:latin typeface="Times New Roman"/>
              <a:ea typeface="微软雅黑"/>
              <a:cs typeface="+mn-cs"/>
            </a:endParaRPr>
          </a:p>
        </p:txBody>
      </p:sp>
      <p:sp>
        <p:nvSpPr>
          <p:cNvPr id="10" name="TextBox 9"/>
          <p:cNvSpPr txBox="1"/>
          <p:nvPr userDrawn="1"/>
        </p:nvSpPr>
        <p:spPr>
          <a:xfrm>
            <a:off x="282705" y="39489"/>
            <a:ext cx="1005403" cy="338554"/>
          </a:xfrm>
          <a:prstGeom prst="rect">
            <a:avLst/>
          </a:prstGeom>
          <a:noFill/>
        </p:spPr>
        <p:txBody>
          <a:bodyPr wrap="none" rtlCol="0">
            <a:spAutoFit/>
          </a:bodyPr>
          <a:lstStyle/>
          <a:p>
            <a:r>
              <a:rPr lang="zh-CN" altLang="en-US" sz="1600" dirty="0" smtClean="0">
                <a:solidFill>
                  <a:prstClr val="black"/>
                </a:solidFill>
                <a:latin typeface="黑体" panose="02010609060101010101" pitchFamily="49" charset="-122"/>
                <a:ea typeface="黑体" panose="02010609060101010101" pitchFamily="49" charset="-122"/>
              </a:rPr>
              <a:t>综合练习</a:t>
            </a:r>
            <a:endParaRPr lang="zh-CN" altLang="en-US" sz="1600" dirty="0">
              <a:solidFill>
                <a:prstClr val="black"/>
              </a:solidFill>
              <a:latin typeface="黑体" panose="02010609060101010101" pitchFamily="49" charset="-122"/>
              <a:ea typeface="黑体" panose="02010609060101010101" pitchFamily="49" charset="-122"/>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txStyles>
    <p:titleStyle>
      <a:lvl1pPr algn="l" rtl="0" eaLnBrk="0" fontAlgn="base" hangingPunct="0">
        <a:lnSpc>
          <a:spcPct val="90000"/>
        </a:lnSpc>
        <a:spcBef>
          <a:spcPct val="0"/>
        </a:spcBef>
        <a:spcAft>
          <a:spcPct val="0"/>
        </a:spcAft>
        <a:defRPr sz="3000" kern="1200">
          <a:solidFill>
            <a:srgbClr val="20202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defRPr>
      </a:lvl1pPr>
      <a:lvl2pPr algn="l" rtl="0" eaLnBrk="0" fontAlgn="base" hangingPunct="0">
        <a:lnSpc>
          <a:spcPct val="90000"/>
        </a:lnSpc>
        <a:spcBef>
          <a:spcPct val="0"/>
        </a:spcBef>
        <a:spcAft>
          <a:spcPct val="0"/>
        </a:spcAft>
        <a:defRPr sz="3000">
          <a:solidFill>
            <a:srgbClr val="202020"/>
          </a:solidFill>
          <a:latin typeface="微软雅黑" pitchFamily="34" charset="-122"/>
          <a:ea typeface="微软雅黑" pitchFamily="34" charset="-122"/>
        </a:defRPr>
      </a:lvl2pPr>
      <a:lvl3pPr algn="l" rtl="0" eaLnBrk="0" fontAlgn="base" hangingPunct="0">
        <a:lnSpc>
          <a:spcPct val="90000"/>
        </a:lnSpc>
        <a:spcBef>
          <a:spcPct val="0"/>
        </a:spcBef>
        <a:spcAft>
          <a:spcPct val="0"/>
        </a:spcAft>
        <a:defRPr sz="3000">
          <a:solidFill>
            <a:srgbClr val="202020"/>
          </a:solidFill>
          <a:latin typeface="微软雅黑" pitchFamily="34" charset="-122"/>
          <a:ea typeface="微软雅黑" pitchFamily="34" charset="-122"/>
        </a:defRPr>
      </a:lvl3pPr>
      <a:lvl4pPr algn="l" rtl="0" eaLnBrk="0" fontAlgn="base" hangingPunct="0">
        <a:lnSpc>
          <a:spcPct val="90000"/>
        </a:lnSpc>
        <a:spcBef>
          <a:spcPct val="0"/>
        </a:spcBef>
        <a:spcAft>
          <a:spcPct val="0"/>
        </a:spcAft>
        <a:defRPr sz="3000">
          <a:solidFill>
            <a:srgbClr val="202020"/>
          </a:solidFill>
          <a:latin typeface="微软雅黑" pitchFamily="34" charset="-122"/>
          <a:ea typeface="微软雅黑" pitchFamily="34" charset="-122"/>
        </a:defRPr>
      </a:lvl4pPr>
      <a:lvl5pPr algn="l" rtl="0" eaLnBrk="0" fontAlgn="base" hangingPunct="0">
        <a:lnSpc>
          <a:spcPct val="90000"/>
        </a:lnSpc>
        <a:spcBef>
          <a:spcPct val="0"/>
        </a:spcBef>
        <a:spcAft>
          <a:spcPct val="0"/>
        </a:spcAft>
        <a:defRPr sz="3000">
          <a:solidFill>
            <a:srgbClr val="202020"/>
          </a:solidFill>
          <a:latin typeface="微软雅黑" pitchFamily="34" charset="-122"/>
          <a:ea typeface="微软雅黑" pitchFamily="34" charset="-122"/>
        </a:defRPr>
      </a:lvl5pPr>
      <a:lvl6pPr marL="342900" algn="l" rtl="0" fontAlgn="base">
        <a:lnSpc>
          <a:spcPct val="90000"/>
        </a:lnSpc>
        <a:spcBef>
          <a:spcPct val="0"/>
        </a:spcBef>
        <a:spcAft>
          <a:spcPct val="0"/>
        </a:spcAft>
        <a:defRPr sz="3000">
          <a:solidFill>
            <a:srgbClr val="202020"/>
          </a:solidFill>
          <a:latin typeface="微软雅黑" pitchFamily="34" charset="-122"/>
          <a:ea typeface="微软雅黑" pitchFamily="34" charset="-122"/>
        </a:defRPr>
      </a:lvl6pPr>
      <a:lvl7pPr marL="685800" algn="l" rtl="0" fontAlgn="base">
        <a:lnSpc>
          <a:spcPct val="90000"/>
        </a:lnSpc>
        <a:spcBef>
          <a:spcPct val="0"/>
        </a:spcBef>
        <a:spcAft>
          <a:spcPct val="0"/>
        </a:spcAft>
        <a:defRPr sz="3000">
          <a:solidFill>
            <a:srgbClr val="202020"/>
          </a:solidFill>
          <a:latin typeface="微软雅黑" pitchFamily="34" charset="-122"/>
          <a:ea typeface="微软雅黑" pitchFamily="34" charset="-122"/>
        </a:defRPr>
      </a:lvl7pPr>
      <a:lvl8pPr marL="1028700" algn="l" rtl="0" fontAlgn="base">
        <a:lnSpc>
          <a:spcPct val="90000"/>
        </a:lnSpc>
        <a:spcBef>
          <a:spcPct val="0"/>
        </a:spcBef>
        <a:spcAft>
          <a:spcPct val="0"/>
        </a:spcAft>
        <a:defRPr sz="3000">
          <a:solidFill>
            <a:srgbClr val="202020"/>
          </a:solidFill>
          <a:latin typeface="微软雅黑" pitchFamily="34" charset="-122"/>
          <a:ea typeface="微软雅黑" pitchFamily="34" charset="-122"/>
        </a:defRPr>
      </a:lvl8pPr>
      <a:lvl9pPr marL="1371600" algn="l" rtl="0" fontAlgn="base">
        <a:lnSpc>
          <a:spcPct val="90000"/>
        </a:lnSpc>
        <a:spcBef>
          <a:spcPct val="0"/>
        </a:spcBef>
        <a:spcAft>
          <a:spcPct val="0"/>
        </a:spcAft>
        <a:defRPr sz="3000">
          <a:solidFill>
            <a:srgbClr val="202020"/>
          </a:solidFill>
          <a:latin typeface="微软雅黑" pitchFamily="34" charset="-122"/>
          <a:ea typeface="微软雅黑" pitchFamily="34" charset="-122"/>
        </a:defRPr>
      </a:lvl9pPr>
    </p:titleStyle>
    <p:bodyStyle>
      <a:lvl1pPr marL="171450" indent="-171450" algn="l" rtl="0" eaLnBrk="0" fontAlgn="base" hangingPunct="0">
        <a:lnSpc>
          <a:spcPct val="120000"/>
        </a:lnSpc>
        <a:spcBef>
          <a:spcPts val="750"/>
        </a:spcBef>
        <a:spcAft>
          <a:spcPct val="0"/>
        </a:spcAft>
        <a:buSzPct val="75000"/>
        <a:buFont typeface="Arial" charset="0"/>
        <a:buChar char="•"/>
        <a:defRPr sz="2100" kern="1200">
          <a:solidFill>
            <a:srgbClr val="262626"/>
          </a:solidFill>
          <a:latin typeface="微软雅黑" panose="020B0503020204020204" charset="-122"/>
          <a:ea typeface="微软雅黑" panose="020B0503020204020204" charset="-122"/>
          <a:cs typeface="+mn-cs"/>
        </a:defRPr>
      </a:lvl1pPr>
      <a:lvl2pPr marL="431006" indent="-171450" algn="l" rtl="0" eaLnBrk="0" fontAlgn="base" hangingPunct="0">
        <a:lnSpc>
          <a:spcPct val="120000"/>
        </a:lnSpc>
        <a:spcBef>
          <a:spcPts val="375"/>
        </a:spcBef>
        <a:spcAft>
          <a:spcPct val="0"/>
        </a:spcAft>
        <a:buSzPct val="75000"/>
        <a:buFont typeface="Arial" charset="0"/>
        <a:buChar char="•"/>
        <a:defRPr sz="1700" kern="1200">
          <a:solidFill>
            <a:srgbClr val="404040"/>
          </a:solidFill>
          <a:latin typeface="微软雅黑" panose="020B0503020204020204" charset="-122"/>
          <a:ea typeface="微软雅黑" panose="020B0503020204020204" charset="-122"/>
          <a:cs typeface="+mn-cs"/>
        </a:defRPr>
      </a:lvl2pPr>
      <a:lvl3pPr marL="754856" indent="-171450" algn="l" rtl="0" eaLnBrk="0" fontAlgn="base" hangingPunct="0">
        <a:lnSpc>
          <a:spcPct val="120000"/>
        </a:lnSpc>
        <a:spcBef>
          <a:spcPts val="375"/>
        </a:spcBef>
        <a:spcAft>
          <a:spcPct val="0"/>
        </a:spcAft>
        <a:buSzPct val="75000"/>
        <a:buFont typeface="Arial" charset="0"/>
        <a:buChar char="‒"/>
        <a:defRPr sz="1500" kern="1200">
          <a:solidFill>
            <a:srgbClr val="595959"/>
          </a:solidFill>
          <a:latin typeface="微软雅黑" panose="020B0503020204020204" charset="-122"/>
          <a:ea typeface="微软雅黑" panose="020B0503020204020204" charset="-122"/>
          <a:cs typeface="+mn-cs"/>
        </a:defRPr>
      </a:lvl3pPr>
      <a:lvl4pPr marL="1133475" indent="-171450" algn="l" rtl="0" eaLnBrk="0" fontAlgn="base" hangingPunct="0">
        <a:spcBef>
          <a:spcPts val="375"/>
        </a:spcBef>
        <a:spcAft>
          <a:spcPct val="0"/>
        </a:spcAft>
        <a:buSzPct val="75000"/>
        <a:buFont typeface="Arial" charset="0"/>
        <a:buChar char="˃"/>
        <a:defRPr kern="1200">
          <a:solidFill>
            <a:srgbClr val="7F7F7F"/>
          </a:solidFill>
          <a:latin typeface="微软雅黑" panose="020B0503020204020204" charset="-122"/>
          <a:ea typeface="微软雅黑" panose="020B0503020204020204" charset="-122"/>
          <a:cs typeface="+mn-cs"/>
        </a:defRPr>
      </a:lvl4pPr>
      <a:lvl5pPr marL="1457325" indent="-171450" algn="l" rtl="0" eaLnBrk="0" fontAlgn="base" hangingPunct="0">
        <a:lnSpc>
          <a:spcPct val="90000"/>
        </a:lnSpc>
        <a:spcBef>
          <a:spcPts val="375"/>
        </a:spcBef>
        <a:spcAft>
          <a:spcPct val="0"/>
        </a:spcAft>
        <a:buSzPct val="75000"/>
        <a:buFont typeface="Arial" charset="0"/>
        <a:buChar char="˃"/>
        <a:defRPr kern="1200">
          <a:solidFill>
            <a:srgbClr val="7F7F7F"/>
          </a:solidFill>
          <a:latin typeface="微软雅黑" panose="020B0503020204020204" charset="-122"/>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8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8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8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8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WordArt 5"/>
          <p:cNvSpPr>
            <a:spLocks noChangeArrowheads="1" noChangeShapeType="1" noTextEdit="1"/>
          </p:cNvSpPr>
          <p:nvPr/>
        </p:nvSpPr>
        <p:spPr bwMode="auto">
          <a:xfrm>
            <a:off x="2547549" y="1615499"/>
            <a:ext cx="3221831" cy="1135856"/>
          </a:xfrm>
          <a:prstGeom prst="rect">
            <a:avLst/>
          </a:prstGeom>
        </p:spPr>
        <p:txBody>
          <a:bodyPr wrap="none" lIns="68580" tIns="34290" rIns="68580" bIns="34290" fromWordArt="1">
            <a:prstTxWarp prst="textPlain">
              <a:avLst>
                <a:gd name="adj" fmla="val 50000"/>
              </a:avLst>
            </a:prstTxWarp>
          </a:bodyPr>
          <a:lstStyle/>
          <a:p>
            <a:pPr algn="ctr"/>
            <a:endParaRPr lang="zh-CN" altLang="en-US" sz="2700" b="1" kern="10" dirty="0">
              <a:ln w="9525">
                <a:noFill/>
                <a:round/>
                <a:headEnd/>
                <a:tailEnd/>
              </a:ln>
              <a:solidFill>
                <a:srgbClr val="FF3300"/>
              </a:solidFill>
              <a:effectLst>
                <a:outerShdw dist="35921" dir="2700000" algn="ctr" rotWithShape="0">
                  <a:srgbClr val="C0C0C0">
                    <a:alpha val="79999"/>
                  </a:srgbClr>
                </a:outerShdw>
              </a:effectLst>
              <a:latin typeface="楷体" pitchFamily="49" charset="-122"/>
              <a:ea typeface="楷体" pitchFamily="49" charset="-122"/>
            </a:endParaRPr>
          </a:p>
        </p:txBody>
      </p:sp>
      <p:sp>
        <p:nvSpPr>
          <p:cNvPr id="2" name="矩形 1"/>
          <p:cNvSpPr/>
          <p:nvPr/>
        </p:nvSpPr>
        <p:spPr>
          <a:xfrm>
            <a:off x="2276880" y="1398597"/>
            <a:ext cx="4416020" cy="1569660"/>
          </a:xfrm>
          <a:prstGeom prst="rect">
            <a:avLst/>
          </a:prstGeom>
        </p:spPr>
        <p:txBody>
          <a:bodyPr wrap="square">
            <a:spAutoFit/>
          </a:bodyPr>
          <a:lstStyle/>
          <a:p>
            <a:pPr lvl="0" algn="ctr"/>
            <a:r>
              <a:rPr lang="zh-CN" altLang="en-US" sz="4800" b="1" kern="10" dirty="0">
                <a:ln w="9525">
                  <a:noFill/>
                  <a:round/>
                  <a:headEnd/>
                  <a:tailEnd/>
                </a:ln>
                <a:effectLst>
                  <a:outerShdw dist="35921" dir="2700000" algn="ctr" rotWithShape="0">
                    <a:srgbClr val="C0C0C0">
                      <a:alpha val="79999"/>
                    </a:srgbClr>
                  </a:outerShdw>
                </a:effectLst>
                <a:latin typeface="黑体" panose="02010609060101010101" pitchFamily="49" charset="-122"/>
                <a:ea typeface="黑体" panose="02010609060101010101" pitchFamily="49" charset="-122"/>
              </a:rPr>
              <a:t>五年级下册</a:t>
            </a:r>
          </a:p>
          <a:p>
            <a:pPr lvl="0" algn="ctr"/>
            <a:r>
              <a:rPr lang="zh-CN" altLang="en-US" sz="4800" b="1" kern="10" dirty="0">
                <a:ln w="9525">
                  <a:noFill/>
                  <a:round/>
                  <a:headEnd/>
                  <a:tailEnd/>
                </a:ln>
                <a:effectLst>
                  <a:outerShdw dist="35921" dir="2700000" algn="ctr" rotWithShape="0">
                    <a:srgbClr val="C0C0C0">
                      <a:alpha val="79999"/>
                    </a:srgbClr>
                  </a:outerShdw>
                </a:effectLst>
                <a:latin typeface="黑体" panose="02010609060101010101" pitchFamily="49" charset="-122"/>
                <a:ea typeface="黑体" panose="02010609060101010101" pitchFamily="49" charset="-122"/>
              </a:rPr>
              <a:t>综合练习</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ext Box 2"/>
          <p:cNvSpPr txBox="1">
            <a:spLocks noChangeArrowheads="1"/>
          </p:cNvSpPr>
          <p:nvPr/>
        </p:nvSpPr>
        <p:spPr bwMode="auto">
          <a:xfrm>
            <a:off x="447668" y="389986"/>
            <a:ext cx="3613008" cy="484748"/>
          </a:xfrm>
          <a:prstGeom prst="rect">
            <a:avLst/>
          </a:prstGeom>
          <a:noFill/>
          <a:ln w="9525">
            <a:noFill/>
            <a:miter lim="800000"/>
            <a:headEnd/>
            <a:tailEnd/>
          </a:ln>
        </p:spPr>
        <p:txBody>
          <a:bodyPr wrap="none" lIns="68580" tIns="34290" rIns="68580" bIns="34290">
            <a:spAutoFit/>
          </a:bodyPr>
          <a:lstStyle/>
          <a:p>
            <a:r>
              <a:rPr lang="zh-CN" altLang="en-US" sz="2700" b="1" dirty="0">
                <a:latin typeface="楷体" pitchFamily="49" charset="-122"/>
                <a:ea typeface="楷体" pitchFamily="49" charset="-122"/>
              </a:rPr>
              <a:t>一、读拼音，写词语。</a:t>
            </a:r>
          </a:p>
        </p:txBody>
      </p:sp>
      <p:grpSp>
        <p:nvGrpSpPr>
          <p:cNvPr id="57" name="组合 56"/>
          <p:cNvGrpSpPr/>
          <p:nvPr/>
        </p:nvGrpSpPr>
        <p:grpSpPr>
          <a:xfrm>
            <a:off x="2562787" y="1530313"/>
            <a:ext cx="957263" cy="485775"/>
            <a:chOff x="3805238" y="2928938"/>
            <a:chExt cx="1276350" cy="647700"/>
          </a:xfrm>
        </p:grpSpPr>
        <p:pic>
          <p:nvPicPr>
            <p:cNvPr id="39943" name="Picture 8" descr="填充白色图片 1"/>
            <p:cNvPicPr>
              <a:picLocks noChangeAspect="1" noChangeArrowheads="1"/>
            </p:cNvPicPr>
            <p:nvPr/>
          </p:nvPicPr>
          <p:blipFill>
            <a:blip r:embed="rId2" cstate="print"/>
            <a:srcRect/>
            <a:stretch>
              <a:fillRect/>
            </a:stretch>
          </p:blipFill>
          <p:spPr bwMode="auto">
            <a:xfrm>
              <a:off x="4433888" y="2928938"/>
              <a:ext cx="647700" cy="647700"/>
            </a:xfrm>
            <a:prstGeom prst="rect">
              <a:avLst/>
            </a:prstGeom>
            <a:noFill/>
            <a:ln w="9525">
              <a:noFill/>
              <a:miter lim="800000"/>
              <a:headEnd/>
              <a:tailEnd/>
            </a:ln>
          </p:spPr>
        </p:pic>
        <p:pic>
          <p:nvPicPr>
            <p:cNvPr id="39944" name="Picture 9" descr="填充白色图片 1"/>
            <p:cNvPicPr>
              <a:picLocks noChangeAspect="1" noChangeArrowheads="1"/>
            </p:cNvPicPr>
            <p:nvPr/>
          </p:nvPicPr>
          <p:blipFill>
            <a:blip r:embed="rId2" cstate="print"/>
            <a:srcRect/>
            <a:stretch>
              <a:fillRect/>
            </a:stretch>
          </p:blipFill>
          <p:spPr bwMode="auto">
            <a:xfrm>
              <a:off x="3805238" y="2928938"/>
              <a:ext cx="647700" cy="647700"/>
            </a:xfrm>
            <a:prstGeom prst="rect">
              <a:avLst/>
            </a:prstGeom>
            <a:noFill/>
            <a:ln w="9525">
              <a:noFill/>
              <a:miter lim="800000"/>
              <a:headEnd/>
              <a:tailEnd/>
            </a:ln>
          </p:spPr>
        </p:pic>
      </p:grpSp>
      <p:pic>
        <p:nvPicPr>
          <p:cNvPr id="39945" name="Picture 10" descr="填充白色图片 1"/>
          <p:cNvPicPr>
            <a:picLocks noChangeAspect="1" noChangeArrowheads="1"/>
          </p:cNvPicPr>
          <p:nvPr/>
        </p:nvPicPr>
        <p:blipFill>
          <a:blip r:embed="rId2" cstate="print"/>
          <a:srcRect/>
          <a:stretch>
            <a:fillRect/>
          </a:stretch>
        </p:blipFill>
        <p:spPr bwMode="auto">
          <a:xfrm>
            <a:off x="977930" y="1543253"/>
            <a:ext cx="485775" cy="485775"/>
          </a:xfrm>
          <a:prstGeom prst="rect">
            <a:avLst/>
          </a:prstGeom>
          <a:noFill/>
          <a:ln w="9525">
            <a:noFill/>
            <a:miter lim="800000"/>
            <a:headEnd/>
            <a:tailEnd/>
          </a:ln>
        </p:spPr>
      </p:pic>
      <p:pic>
        <p:nvPicPr>
          <p:cNvPr id="39946" name="Picture 11" descr="填充白色图片 1"/>
          <p:cNvPicPr>
            <a:picLocks noChangeAspect="1" noChangeArrowheads="1"/>
          </p:cNvPicPr>
          <p:nvPr/>
        </p:nvPicPr>
        <p:blipFill>
          <a:blip r:embed="rId2" cstate="print"/>
          <a:srcRect/>
          <a:stretch>
            <a:fillRect/>
          </a:stretch>
        </p:blipFill>
        <p:spPr bwMode="auto">
          <a:xfrm>
            <a:off x="1447620" y="1543253"/>
            <a:ext cx="485775" cy="485775"/>
          </a:xfrm>
          <a:prstGeom prst="rect">
            <a:avLst/>
          </a:prstGeom>
          <a:noFill/>
          <a:ln w="9525">
            <a:noFill/>
            <a:miter lim="800000"/>
            <a:headEnd/>
            <a:tailEnd/>
          </a:ln>
        </p:spPr>
      </p:pic>
      <p:sp>
        <p:nvSpPr>
          <p:cNvPr id="39954" name="Text Box 19"/>
          <p:cNvSpPr txBox="1">
            <a:spLocks noChangeArrowheads="1"/>
          </p:cNvSpPr>
          <p:nvPr/>
        </p:nvSpPr>
        <p:spPr bwMode="auto">
          <a:xfrm>
            <a:off x="1049390" y="1191030"/>
            <a:ext cx="806952" cy="346249"/>
          </a:xfrm>
          <a:prstGeom prst="rect">
            <a:avLst/>
          </a:prstGeom>
          <a:noFill/>
          <a:ln w="9525">
            <a:noFill/>
            <a:miter lim="800000"/>
            <a:headEnd/>
            <a:tailEnd/>
          </a:ln>
        </p:spPr>
        <p:txBody>
          <a:bodyPr wrap="none" lIns="68580" tIns="34290" rIns="68580" bIns="34290">
            <a:spAutoFit/>
          </a:bodyPr>
          <a:lstStyle/>
          <a:p>
            <a:r>
              <a:rPr lang="en-US" altLang="zh-CN" dirty="0" err="1">
                <a:latin typeface="汉语拼音" pitchFamily="34" charset="0"/>
                <a:ea typeface="Gulim" pitchFamily="34" charset="-127"/>
                <a:cs typeface="汉语拼音" pitchFamily="34" charset="0"/>
              </a:rPr>
              <a:t>hú</a:t>
            </a:r>
            <a:r>
              <a:rPr lang="en-US" altLang="zh-CN" dirty="0">
                <a:latin typeface="汉语拼音" pitchFamily="34" charset="0"/>
                <a:ea typeface="Gulim" pitchFamily="34" charset="-127"/>
                <a:cs typeface="汉语拼音" pitchFamily="34" charset="0"/>
              </a:rPr>
              <a:t> </a:t>
            </a:r>
            <a:r>
              <a:rPr lang="en-US" altLang="zh-CN" dirty="0" err="1">
                <a:latin typeface="汉语拼音" pitchFamily="34" charset="0"/>
                <a:ea typeface="Gulim" pitchFamily="34" charset="-127"/>
                <a:cs typeface="汉语拼音" pitchFamily="34" charset="0"/>
              </a:rPr>
              <a:t>dié</a:t>
            </a:r>
            <a:endParaRPr lang="en-US" altLang="zh-CN" dirty="0">
              <a:latin typeface="汉语拼音" pitchFamily="34" charset="0"/>
              <a:ea typeface="Gulim" pitchFamily="34" charset="-127"/>
              <a:cs typeface="汉语拼音" pitchFamily="34" charset="0"/>
            </a:endParaRPr>
          </a:p>
        </p:txBody>
      </p:sp>
      <p:sp>
        <p:nvSpPr>
          <p:cNvPr id="39956" name="Text Box 21"/>
          <p:cNvSpPr txBox="1">
            <a:spLocks noChangeArrowheads="1"/>
          </p:cNvSpPr>
          <p:nvPr/>
        </p:nvSpPr>
        <p:spPr bwMode="auto">
          <a:xfrm>
            <a:off x="2571548" y="1172093"/>
            <a:ext cx="981679" cy="346249"/>
          </a:xfrm>
          <a:prstGeom prst="rect">
            <a:avLst/>
          </a:prstGeom>
          <a:noFill/>
          <a:ln w="9525">
            <a:noFill/>
            <a:miter lim="800000"/>
            <a:headEnd/>
            <a:tailEnd/>
          </a:ln>
        </p:spPr>
        <p:txBody>
          <a:bodyPr wrap="none" lIns="68580" tIns="34290" rIns="68580" bIns="34290">
            <a:spAutoFit/>
          </a:bodyPr>
          <a:lstStyle/>
          <a:p>
            <a:r>
              <a:rPr lang="en-US" dirty="0" err="1">
                <a:latin typeface="汉语拼音" pitchFamily="34" charset="0"/>
                <a:ea typeface="+mn-ea"/>
                <a:cs typeface="汉语拼音" pitchFamily="34" charset="0"/>
              </a:rPr>
              <a:t>mà</a:t>
            </a:r>
            <a:r>
              <a:rPr lang="en-US" dirty="0">
                <a:latin typeface="汉语拼音" pitchFamily="34" charset="0"/>
                <a:ea typeface="+mn-ea"/>
                <a:cs typeface="汉语拼音" pitchFamily="34" charset="0"/>
              </a:rPr>
              <a:t> </a:t>
            </a:r>
            <a:r>
              <a:rPr lang="en-US" dirty="0" err="1">
                <a:latin typeface="汉语拼音" pitchFamily="34" charset="0"/>
                <a:ea typeface="+mn-ea"/>
                <a:cs typeface="汉语拼音" pitchFamily="34" charset="0"/>
              </a:rPr>
              <a:t>zha</a:t>
            </a:r>
            <a:endParaRPr lang="en-US" altLang="zh-CN" dirty="0">
              <a:latin typeface="汉语拼音" pitchFamily="34" charset="0"/>
              <a:ea typeface="+mn-ea"/>
              <a:cs typeface="汉语拼音" pitchFamily="34" charset="0"/>
            </a:endParaRPr>
          </a:p>
        </p:txBody>
      </p:sp>
      <p:sp>
        <p:nvSpPr>
          <p:cNvPr id="39958" name="Text Box 23"/>
          <p:cNvSpPr txBox="1">
            <a:spLocks noChangeArrowheads="1"/>
          </p:cNvSpPr>
          <p:nvPr/>
        </p:nvSpPr>
        <p:spPr bwMode="auto">
          <a:xfrm>
            <a:off x="4015461" y="1119189"/>
            <a:ext cx="1055417" cy="392415"/>
          </a:xfrm>
          <a:prstGeom prst="rect">
            <a:avLst/>
          </a:prstGeom>
          <a:noFill/>
          <a:ln w="9525">
            <a:noFill/>
            <a:miter lim="800000"/>
            <a:headEnd/>
            <a:tailEnd/>
          </a:ln>
        </p:spPr>
        <p:txBody>
          <a:bodyPr wrap="none" lIns="68580" tIns="34290" rIns="68580" bIns="34290">
            <a:spAutoFit/>
          </a:bodyPr>
          <a:lstStyle/>
          <a:p>
            <a:r>
              <a:rPr lang="en-US" dirty="0" err="1">
                <a:latin typeface="汉语拼音" pitchFamily="34" charset="0"/>
                <a:cs typeface="汉语拼音" pitchFamily="34" charset="0"/>
              </a:rPr>
              <a:t>cí</a:t>
            </a:r>
            <a:r>
              <a:rPr lang="en-US" dirty="0">
                <a:latin typeface="汉语拼音" pitchFamily="34" charset="0"/>
                <a:cs typeface="汉语拼音" pitchFamily="34" charset="0"/>
              </a:rPr>
              <a:t>  </a:t>
            </a:r>
            <a:r>
              <a:rPr lang="en-US" dirty="0" err="1">
                <a:latin typeface="汉语拼音" pitchFamily="34" charset="0"/>
                <a:cs typeface="汉语拼音" pitchFamily="34" charset="0"/>
              </a:rPr>
              <a:t>xiáng</a:t>
            </a:r>
            <a:endParaRPr lang="en-US" altLang="zh-CN" sz="2100" dirty="0">
              <a:latin typeface="汉语拼音" pitchFamily="34" charset="0"/>
              <a:ea typeface="Gulim" pitchFamily="34" charset="-127"/>
              <a:cs typeface="汉语拼音" pitchFamily="34" charset="0"/>
            </a:endParaRPr>
          </a:p>
        </p:txBody>
      </p:sp>
      <p:sp>
        <p:nvSpPr>
          <p:cNvPr id="39960" name="Text Box 25"/>
          <p:cNvSpPr txBox="1">
            <a:spLocks noChangeArrowheads="1"/>
          </p:cNvSpPr>
          <p:nvPr/>
        </p:nvSpPr>
        <p:spPr bwMode="auto">
          <a:xfrm>
            <a:off x="5421973" y="1153179"/>
            <a:ext cx="621004" cy="346249"/>
          </a:xfrm>
          <a:prstGeom prst="rect">
            <a:avLst/>
          </a:prstGeom>
          <a:noFill/>
          <a:ln w="9525">
            <a:noFill/>
            <a:miter lim="800000"/>
            <a:headEnd/>
            <a:tailEnd/>
          </a:ln>
        </p:spPr>
        <p:txBody>
          <a:bodyPr wrap="none" lIns="68580" tIns="34290" rIns="68580" bIns="34290">
            <a:spAutoFit/>
          </a:bodyPr>
          <a:lstStyle/>
          <a:p>
            <a:r>
              <a:rPr lang="en-US" altLang="zh-CN" dirty="0" err="1">
                <a:latin typeface="汉语拼音" pitchFamily="34" charset="0"/>
                <a:ea typeface="Gulim" pitchFamily="34" charset="-127"/>
                <a:cs typeface="汉语拼音" pitchFamily="34" charset="0"/>
              </a:rPr>
              <a:t>dù</a:t>
            </a:r>
            <a:r>
              <a:rPr lang="en-US" altLang="zh-CN" dirty="0">
                <a:latin typeface="汉语拼音" pitchFamily="34" charset="0"/>
                <a:ea typeface="Gulim" pitchFamily="34" charset="-127"/>
                <a:cs typeface="汉语拼音" pitchFamily="34" charset="0"/>
              </a:rPr>
              <a:t> </a:t>
            </a:r>
            <a:r>
              <a:rPr lang="en-US" altLang="zh-CN" dirty="0" err="1">
                <a:latin typeface="汉语拼音" pitchFamily="34" charset="0"/>
                <a:ea typeface="Gulim" pitchFamily="34" charset="-127"/>
                <a:cs typeface="汉语拼音" pitchFamily="34" charset="0"/>
              </a:rPr>
              <a:t>jì</a:t>
            </a:r>
            <a:endParaRPr lang="en-US" altLang="zh-CN" dirty="0">
              <a:latin typeface="汉语拼音" pitchFamily="34" charset="0"/>
              <a:ea typeface="Gulim" pitchFamily="34" charset="-127"/>
              <a:cs typeface="汉语拼音" pitchFamily="34" charset="0"/>
            </a:endParaRPr>
          </a:p>
        </p:txBody>
      </p:sp>
      <p:sp>
        <p:nvSpPr>
          <p:cNvPr id="39962" name="Text Box 27"/>
          <p:cNvSpPr txBox="1">
            <a:spLocks noChangeArrowheads="1"/>
          </p:cNvSpPr>
          <p:nvPr/>
        </p:nvSpPr>
        <p:spPr bwMode="auto">
          <a:xfrm>
            <a:off x="6573216" y="1125657"/>
            <a:ext cx="970458" cy="346249"/>
          </a:xfrm>
          <a:prstGeom prst="rect">
            <a:avLst/>
          </a:prstGeom>
          <a:noFill/>
          <a:ln w="9525">
            <a:noFill/>
            <a:miter lim="800000"/>
            <a:headEnd/>
            <a:tailEnd/>
          </a:ln>
        </p:spPr>
        <p:txBody>
          <a:bodyPr wrap="none" lIns="68580" tIns="34290" rIns="68580" bIns="34290">
            <a:spAutoFit/>
          </a:bodyPr>
          <a:lstStyle/>
          <a:p>
            <a:r>
              <a:rPr lang="en-US" altLang="zh-CN" dirty="0" err="1">
                <a:latin typeface="汉语拼音" pitchFamily="34" charset="0"/>
                <a:ea typeface="Gulim" pitchFamily="34" charset="-127"/>
                <a:cs typeface="汉语拼音" pitchFamily="34" charset="0"/>
              </a:rPr>
              <a:t>róng</a:t>
            </a:r>
            <a:r>
              <a:rPr lang="en-US" altLang="zh-CN" dirty="0">
                <a:latin typeface="汉语拼音" pitchFamily="34" charset="0"/>
                <a:ea typeface="Gulim" pitchFamily="34" charset="-127"/>
                <a:cs typeface="汉语拼音" pitchFamily="34" charset="0"/>
              </a:rPr>
              <a:t> </a:t>
            </a:r>
            <a:r>
              <a:rPr lang="en-US" altLang="zh-CN" dirty="0" err="1">
                <a:latin typeface="汉语拼音" pitchFamily="34" charset="0"/>
                <a:ea typeface="Gulim" pitchFamily="34" charset="-127"/>
                <a:cs typeface="汉语拼音" pitchFamily="34" charset="0"/>
              </a:rPr>
              <a:t>yù</a:t>
            </a:r>
            <a:endParaRPr lang="en-US" altLang="zh-CN" dirty="0">
              <a:latin typeface="汉语拼音" pitchFamily="34" charset="0"/>
              <a:ea typeface="Gulim" pitchFamily="34" charset="-127"/>
              <a:cs typeface="汉语拼音" pitchFamily="34" charset="0"/>
            </a:endParaRPr>
          </a:p>
        </p:txBody>
      </p:sp>
      <p:grpSp>
        <p:nvGrpSpPr>
          <p:cNvPr id="58" name="组合 57"/>
          <p:cNvGrpSpPr/>
          <p:nvPr/>
        </p:nvGrpSpPr>
        <p:grpSpPr>
          <a:xfrm>
            <a:off x="3990459" y="1560506"/>
            <a:ext cx="957263" cy="485775"/>
            <a:chOff x="3805238" y="2928938"/>
            <a:chExt cx="1276350" cy="647700"/>
          </a:xfrm>
        </p:grpSpPr>
        <p:pic>
          <p:nvPicPr>
            <p:cNvPr id="59" name="Picture 8" descr="填充白色图片 1"/>
            <p:cNvPicPr>
              <a:picLocks noChangeAspect="1" noChangeArrowheads="1"/>
            </p:cNvPicPr>
            <p:nvPr/>
          </p:nvPicPr>
          <p:blipFill>
            <a:blip r:embed="rId2" cstate="print"/>
            <a:srcRect/>
            <a:stretch>
              <a:fillRect/>
            </a:stretch>
          </p:blipFill>
          <p:spPr bwMode="auto">
            <a:xfrm>
              <a:off x="4433888" y="2928938"/>
              <a:ext cx="647700" cy="647700"/>
            </a:xfrm>
            <a:prstGeom prst="rect">
              <a:avLst/>
            </a:prstGeom>
            <a:noFill/>
            <a:ln w="9525">
              <a:noFill/>
              <a:miter lim="800000"/>
              <a:headEnd/>
              <a:tailEnd/>
            </a:ln>
          </p:spPr>
        </p:pic>
        <p:pic>
          <p:nvPicPr>
            <p:cNvPr id="60" name="Picture 9" descr="填充白色图片 1"/>
            <p:cNvPicPr>
              <a:picLocks noChangeAspect="1" noChangeArrowheads="1"/>
            </p:cNvPicPr>
            <p:nvPr/>
          </p:nvPicPr>
          <p:blipFill>
            <a:blip r:embed="rId2" cstate="print"/>
            <a:srcRect/>
            <a:stretch>
              <a:fillRect/>
            </a:stretch>
          </p:blipFill>
          <p:spPr bwMode="auto">
            <a:xfrm>
              <a:off x="3805238" y="2928938"/>
              <a:ext cx="647700" cy="647700"/>
            </a:xfrm>
            <a:prstGeom prst="rect">
              <a:avLst/>
            </a:prstGeom>
            <a:noFill/>
            <a:ln w="9525">
              <a:noFill/>
              <a:miter lim="800000"/>
              <a:headEnd/>
              <a:tailEnd/>
            </a:ln>
          </p:spPr>
        </p:pic>
      </p:grpSp>
      <p:grpSp>
        <p:nvGrpSpPr>
          <p:cNvPr id="61" name="组合 60"/>
          <p:cNvGrpSpPr/>
          <p:nvPr/>
        </p:nvGrpSpPr>
        <p:grpSpPr>
          <a:xfrm>
            <a:off x="5271481" y="1554035"/>
            <a:ext cx="957263" cy="485775"/>
            <a:chOff x="3805238" y="2928938"/>
            <a:chExt cx="1276350" cy="647700"/>
          </a:xfrm>
        </p:grpSpPr>
        <p:pic>
          <p:nvPicPr>
            <p:cNvPr id="62" name="Picture 8" descr="填充白色图片 1"/>
            <p:cNvPicPr>
              <a:picLocks noChangeAspect="1" noChangeArrowheads="1"/>
            </p:cNvPicPr>
            <p:nvPr/>
          </p:nvPicPr>
          <p:blipFill>
            <a:blip r:embed="rId2" cstate="print"/>
            <a:srcRect/>
            <a:stretch>
              <a:fillRect/>
            </a:stretch>
          </p:blipFill>
          <p:spPr bwMode="auto">
            <a:xfrm>
              <a:off x="4433888" y="2928938"/>
              <a:ext cx="647700" cy="647700"/>
            </a:xfrm>
            <a:prstGeom prst="rect">
              <a:avLst/>
            </a:prstGeom>
            <a:noFill/>
            <a:ln w="9525">
              <a:noFill/>
              <a:miter lim="800000"/>
              <a:headEnd/>
              <a:tailEnd/>
            </a:ln>
          </p:spPr>
        </p:pic>
        <p:pic>
          <p:nvPicPr>
            <p:cNvPr id="63" name="Picture 9" descr="填充白色图片 1"/>
            <p:cNvPicPr>
              <a:picLocks noChangeAspect="1" noChangeArrowheads="1"/>
            </p:cNvPicPr>
            <p:nvPr/>
          </p:nvPicPr>
          <p:blipFill>
            <a:blip r:embed="rId2" cstate="print"/>
            <a:srcRect/>
            <a:stretch>
              <a:fillRect/>
            </a:stretch>
          </p:blipFill>
          <p:spPr bwMode="auto">
            <a:xfrm>
              <a:off x="3805238" y="2928938"/>
              <a:ext cx="647700" cy="647700"/>
            </a:xfrm>
            <a:prstGeom prst="rect">
              <a:avLst/>
            </a:prstGeom>
            <a:noFill/>
            <a:ln w="9525">
              <a:noFill/>
              <a:miter lim="800000"/>
              <a:headEnd/>
              <a:tailEnd/>
            </a:ln>
          </p:spPr>
        </p:pic>
      </p:grpSp>
      <p:grpSp>
        <p:nvGrpSpPr>
          <p:cNvPr id="64" name="组合 63"/>
          <p:cNvGrpSpPr/>
          <p:nvPr/>
        </p:nvGrpSpPr>
        <p:grpSpPr>
          <a:xfrm>
            <a:off x="6597793" y="1534626"/>
            <a:ext cx="957263" cy="485775"/>
            <a:chOff x="3805238" y="2928938"/>
            <a:chExt cx="1276350" cy="647700"/>
          </a:xfrm>
        </p:grpSpPr>
        <p:pic>
          <p:nvPicPr>
            <p:cNvPr id="65" name="Picture 8" descr="填充白色图片 1"/>
            <p:cNvPicPr>
              <a:picLocks noChangeAspect="1" noChangeArrowheads="1"/>
            </p:cNvPicPr>
            <p:nvPr/>
          </p:nvPicPr>
          <p:blipFill>
            <a:blip r:embed="rId2" cstate="print"/>
            <a:srcRect/>
            <a:stretch>
              <a:fillRect/>
            </a:stretch>
          </p:blipFill>
          <p:spPr bwMode="auto">
            <a:xfrm>
              <a:off x="4433888" y="2928938"/>
              <a:ext cx="647700" cy="647700"/>
            </a:xfrm>
            <a:prstGeom prst="rect">
              <a:avLst/>
            </a:prstGeom>
            <a:noFill/>
            <a:ln w="9525">
              <a:noFill/>
              <a:miter lim="800000"/>
              <a:headEnd/>
              <a:tailEnd/>
            </a:ln>
          </p:spPr>
        </p:pic>
        <p:pic>
          <p:nvPicPr>
            <p:cNvPr id="66" name="Picture 9" descr="填充白色图片 1"/>
            <p:cNvPicPr>
              <a:picLocks noChangeAspect="1" noChangeArrowheads="1"/>
            </p:cNvPicPr>
            <p:nvPr/>
          </p:nvPicPr>
          <p:blipFill>
            <a:blip r:embed="rId2" cstate="print"/>
            <a:srcRect/>
            <a:stretch>
              <a:fillRect/>
            </a:stretch>
          </p:blipFill>
          <p:spPr bwMode="auto">
            <a:xfrm>
              <a:off x="3805238" y="2928938"/>
              <a:ext cx="647700" cy="647700"/>
            </a:xfrm>
            <a:prstGeom prst="rect">
              <a:avLst/>
            </a:prstGeom>
            <a:noFill/>
            <a:ln w="9525">
              <a:noFill/>
              <a:miter lim="800000"/>
              <a:headEnd/>
              <a:tailEnd/>
            </a:ln>
          </p:spPr>
        </p:pic>
      </p:grpSp>
      <p:grpSp>
        <p:nvGrpSpPr>
          <p:cNvPr id="70" name="组合 69"/>
          <p:cNvGrpSpPr/>
          <p:nvPr/>
        </p:nvGrpSpPr>
        <p:grpSpPr>
          <a:xfrm>
            <a:off x="6737971" y="2703505"/>
            <a:ext cx="957263" cy="485775"/>
            <a:chOff x="3805238" y="2928938"/>
            <a:chExt cx="1276350" cy="647700"/>
          </a:xfrm>
        </p:grpSpPr>
        <p:pic>
          <p:nvPicPr>
            <p:cNvPr id="71" name="Picture 8" descr="填充白色图片 1"/>
            <p:cNvPicPr>
              <a:picLocks noChangeAspect="1" noChangeArrowheads="1"/>
            </p:cNvPicPr>
            <p:nvPr/>
          </p:nvPicPr>
          <p:blipFill>
            <a:blip r:embed="rId2" cstate="print"/>
            <a:srcRect/>
            <a:stretch>
              <a:fillRect/>
            </a:stretch>
          </p:blipFill>
          <p:spPr bwMode="auto">
            <a:xfrm>
              <a:off x="4433888" y="2928938"/>
              <a:ext cx="647700" cy="647700"/>
            </a:xfrm>
            <a:prstGeom prst="rect">
              <a:avLst/>
            </a:prstGeom>
            <a:noFill/>
            <a:ln w="9525">
              <a:noFill/>
              <a:miter lim="800000"/>
              <a:headEnd/>
              <a:tailEnd/>
            </a:ln>
          </p:spPr>
        </p:pic>
        <p:pic>
          <p:nvPicPr>
            <p:cNvPr id="72" name="Picture 9" descr="填充白色图片 1"/>
            <p:cNvPicPr>
              <a:picLocks noChangeAspect="1" noChangeArrowheads="1"/>
            </p:cNvPicPr>
            <p:nvPr/>
          </p:nvPicPr>
          <p:blipFill>
            <a:blip r:embed="rId2" cstate="print"/>
            <a:srcRect/>
            <a:stretch>
              <a:fillRect/>
            </a:stretch>
          </p:blipFill>
          <p:spPr bwMode="auto">
            <a:xfrm>
              <a:off x="3805238" y="2928938"/>
              <a:ext cx="647700" cy="647700"/>
            </a:xfrm>
            <a:prstGeom prst="rect">
              <a:avLst/>
            </a:prstGeom>
            <a:noFill/>
            <a:ln w="9525">
              <a:noFill/>
              <a:miter lim="800000"/>
              <a:headEnd/>
              <a:tailEnd/>
            </a:ln>
          </p:spPr>
        </p:pic>
      </p:grpSp>
      <p:grpSp>
        <p:nvGrpSpPr>
          <p:cNvPr id="73" name="组合 72"/>
          <p:cNvGrpSpPr/>
          <p:nvPr/>
        </p:nvGrpSpPr>
        <p:grpSpPr>
          <a:xfrm>
            <a:off x="5325396" y="2701349"/>
            <a:ext cx="957263" cy="485775"/>
            <a:chOff x="3805238" y="2928938"/>
            <a:chExt cx="1276350" cy="647700"/>
          </a:xfrm>
        </p:grpSpPr>
        <p:pic>
          <p:nvPicPr>
            <p:cNvPr id="74" name="Picture 8" descr="填充白色图片 1"/>
            <p:cNvPicPr>
              <a:picLocks noChangeAspect="1" noChangeArrowheads="1"/>
            </p:cNvPicPr>
            <p:nvPr/>
          </p:nvPicPr>
          <p:blipFill>
            <a:blip r:embed="rId2" cstate="print"/>
            <a:srcRect/>
            <a:stretch>
              <a:fillRect/>
            </a:stretch>
          </p:blipFill>
          <p:spPr bwMode="auto">
            <a:xfrm>
              <a:off x="4433888" y="2928938"/>
              <a:ext cx="647700" cy="647700"/>
            </a:xfrm>
            <a:prstGeom prst="rect">
              <a:avLst/>
            </a:prstGeom>
            <a:noFill/>
            <a:ln w="9525">
              <a:noFill/>
              <a:miter lim="800000"/>
              <a:headEnd/>
              <a:tailEnd/>
            </a:ln>
          </p:spPr>
        </p:pic>
        <p:pic>
          <p:nvPicPr>
            <p:cNvPr id="75" name="Picture 9" descr="填充白色图片 1"/>
            <p:cNvPicPr>
              <a:picLocks noChangeAspect="1" noChangeArrowheads="1"/>
            </p:cNvPicPr>
            <p:nvPr/>
          </p:nvPicPr>
          <p:blipFill>
            <a:blip r:embed="rId2" cstate="print"/>
            <a:srcRect/>
            <a:stretch>
              <a:fillRect/>
            </a:stretch>
          </p:blipFill>
          <p:spPr bwMode="auto">
            <a:xfrm>
              <a:off x="3805238" y="2928938"/>
              <a:ext cx="647700" cy="647700"/>
            </a:xfrm>
            <a:prstGeom prst="rect">
              <a:avLst/>
            </a:prstGeom>
            <a:noFill/>
            <a:ln w="9525">
              <a:noFill/>
              <a:miter lim="800000"/>
              <a:headEnd/>
              <a:tailEnd/>
            </a:ln>
          </p:spPr>
        </p:pic>
      </p:grpSp>
      <p:grpSp>
        <p:nvGrpSpPr>
          <p:cNvPr id="76" name="组合 75"/>
          <p:cNvGrpSpPr/>
          <p:nvPr/>
        </p:nvGrpSpPr>
        <p:grpSpPr>
          <a:xfrm>
            <a:off x="4042217" y="2712132"/>
            <a:ext cx="957263" cy="485775"/>
            <a:chOff x="3805238" y="2928938"/>
            <a:chExt cx="1276350" cy="647700"/>
          </a:xfrm>
        </p:grpSpPr>
        <p:pic>
          <p:nvPicPr>
            <p:cNvPr id="77" name="Picture 8" descr="填充白色图片 1"/>
            <p:cNvPicPr>
              <a:picLocks noChangeAspect="1" noChangeArrowheads="1"/>
            </p:cNvPicPr>
            <p:nvPr/>
          </p:nvPicPr>
          <p:blipFill>
            <a:blip r:embed="rId2" cstate="print"/>
            <a:srcRect/>
            <a:stretch>
              <a:fillRect/>
            </a:stretch>
          </p:blipFill>
          <p:spPr bwMode="auto">
            <a:xfrm>
              <a:off x="4433888" y="2928938"/>
              <a:ext cx="647700" cy="647700"/>
            </a:xfrm>
            <a:prstGeom prst="rect">
              <a:avLst/>
            </a:prstGeom>
            <a:noFill/>
            <a:ln w="9525">
              <a:noFill/>
              <a:miter lim="800000"/>
              <a:headEnd/>
              <a:tailEnd/>
            </a:ln>
          </p:spPr>
        </p:pic>
        <p:pic>
          <p:nvPicPr>
            <p:cNvPr id="78" name="Picture 9" descr="填充白色图片 1"/>
            <p:cNvPicPr>
              <a:picLocks noChangeAspect="1" noChangeArrowheads="1"/>
            </p:cNvPicPr>
            <p:nvPr/>
          </p:nvPicPr>
          <p:blipFill>
            <a:blip r:embed="rId2" cstate="print"/>
            <a:srcRect/>
            <a:stretch>
              <a:fillRect/>
            </a:stretch>
          </p:blipFill>
          <p:spPr bwMode="auto">
            <a:xfrm>
              <a:off x="3805238" y="2928938"/>
              <a:ext cx="647700" cy="647700"/>
            </a:xfrm>
            <a:prstGeom prst="rect">
              <a:avLst/>
            </a:prstGeom>
            <a:noFill/>
            <a:ln w="9525">
              <a:noFill/>
              <a:miter lim="800000"/>
              <a:headEnd/>
              <a:tailEnd/>
            </a:ln>
          </p:spPr>
        </p:pic>
      </p:grpSp>
      <p:grpSp>
        <p:nvGrpSpPr>
          <p:cNvPr id="79" name="组合 78"/>
          <p:cNvGrpSpPr/>
          <p:nvPr/>
        </p:nvGrpSpPr>
        <p:grpSpPr>
          <a:xfrm>
            <a:off x="2577883" y="2703506"/>
            <a:ext cx="957263" cy="485775"/>
            <a:chOff x="3805238" y="2928938"/>
            <a:chExt cx="1276350" cy="647700"/>
          </a:xfrm>
        </p:grpSpPr>
        <p:pic>
          <p:nvPicPr>
            <p:cNvPr id="80" name="Picture 8" descr="填充白色图片 1"/>
            <p:cNvPicPr>
              <a:picLocks noChangeAspect="1" noChangeArrowheads="1"/>
            </p:cNvPicPr>
            <p:nvPr/>
          </p:nvPicPr>
          <p:blipFill>
            <a:blip r:embed="rId2" cstate="print"/>
            <a:srcRect/>
            <a:stretch>
              <a:fillRect/>
            </a:stretch>
          </p:blipFill>
          <p:spPr bwMode="auto">
            <a:xfrm>
              <a:off x="4433888" y="2928938"/>
              <a:ext cx="647700" cy="647700"/>
            </a:xfrm>
            <a:prstGeom prst="rect">
              <a:avLst/>
            </a:prstGeom>
            <a:noFill/>
            <a:ln w="9525">
              <a:noFill/>
              <a:miter lim="800000"/>
              <a:headEnd/>
              <a:tailEnd/>
            </a:ln>
          </p:spPr>
        </p:pic>
        <p:pic>
          <p:nvPicPr>
            <p:cNvPr id="81" name="Picture 9" descr="填充白色图片 1"/>
            <p:cNvPicPr>
              <a:picLocks noChangeAspect="1" noChangeArrowheads="1"/>
            </p:cNvPicPr>
            <p:nvPr/>
          </p:nvPicPr>
          <p:blipFill>
            <a:blip r:embed="rId2" cstate="print"/>
            <a:srcRect/>
            <a:stretch>
              <a:fillRect/>
            </a:stretch>
          </p:blipFill>
          <p:spPr bwMode="auto">
            <a:xfrm>
              <a:off x="3805238" y="2928938"/>
              <a:ext cx="647700" cy="647700"/>
            </a:xfrm>
            <a:prstGeom prst="rect">
              <a:avLst/>
            </a:prstGeom>
            <a:noFill/>
            <a:ln w="9525">
              <a:noFill/>
              <a:miter lim="800000"/>
              <a:headEnd/>
              <a:tailEnd/>
            </a:ln>
          </p:spPr>
        </p:pic>
      </p:grpSp>
      <p:grpSp>
        <p:nvGrpSpPr>
          <p:cNvPr id="82" name="组合 81"/>
          <p:cNvGrpSpPr/>
          <p:nvPr/>
        </p:nvGrpSpPr>
        <p:grpSpPr>
          <a:xfrm>
            <a:off x="984154" y="2740168"/>
            <a:ext cx="957263" cy="485775"/>
            <a:chOff x="3805238" y="2928938"/>
            <a:chExt cx="1276350" cy="647700"/>
          </a:xfrm>
        </p:grpSpPr>
        <p:pic>
          <p:nvPicPr>
            <p:cNvPr id="83" name="Picture 8" descr="填充白色图片 1"/>
            <p:cNvPicPr>
              <a:picLocks noChangeAspect="1" noChangeArrowheads="1"/>
            </p:cNvPicPr>
            <p:nvPr/>
          </p:nvPicPr>
          <p:blipFill>
            <a:blip r:embed="rId2" cstate="print"/>
            <a:srcRect/>
            <a:stretch>
              <a:fillRect/>
            </a:stretch>
          </p:blipFill>
          <p:spPr bwMode="auto">
            <a:xfrm>
              <a:off x="4433888" y="2928938"/>
              <a:ext cx="647700" cy="647700"/>
            </a:xfrm>
            <a:prstGeom prst="rect">
              <a:avLst/>
            </a:prstGeom>
            <a:noFill/>
            <a:ln w="9525">
              <a:noFill/>
              <a:miter lim="800000"/>
              <a:headEnd/>
              <a:tailEnd/>
            </a:ln>
          </p:spPr>
        </p:pic>
        <p:pic>
          <p:nvPicPr>
            <p:cNvPr id="84" name="Picture 9" descr="填充白色图片 1"/>
            <p:cNvPicPr>
              <a:picLocks noChangeAspect="1" noChangeArrowheads="1"/>
            </p:cNvPicPr>
            <p:nvPr/>
          </p:nvPicPr>
          <p:blipFill>
            <a:blip r:embed="rId2" cstate="print"/>
            <a:srcRect/>
            <a:stretch>
              <a:fillRect/>
            </a:stretch>
          </p:blipFill>
          <p:spPr bwMode="auto">
            <a:xfrm>
              <a:off x="3805238" y="2928938"/>
              <a:ext cx="647700" cy="647700"/>
            </a:xfrm>
            <a:prstGeom prst="rect">
              <a:avLst/>
            </a:prstGeom>
            <a:noFill/>
            <a:ln w="9525">
              <a:noFill/>
              <a:miter lim="800000"/>
              <a:headEnd/>
              <a:tailEnd/>
            </a:ln>
          </p:spPr>
        </p:pic>
      </p:grpSp>
      <p:sp>
        <p:nvSpPr>
          <p:cNvPr id="85" name="Text Box 19"/>
          <p:cNvSpPr txBox="1">
            <a:spLocks noChangeArrowheads="1"/>
          </p:cNvSpPr>
          <p:nvPr/>
        </p:nvSpPr>
        <p:spPr bwMode="auto">
          <a:xfrm>
            <a:off x="6669499" y="2282272"/>
            <a:ext cx="1206099" cy="346249"/>
          </a:xfrm>
          <a:prstGeom prst="rect">
            <a:avLst/>
          </a:prstGeom>
          <a:noFill/>
          <a:ln w="9525">
            <a:noFill/>
            <a:miter lim="800000"/>
            <a:headEnd/>
            <a:tailEnd/>
          </a:ln>
        </p:spPr>
        <p:txBody>
          <a:bodyPr wrap="none" lIns="68580" tIns="34290" rIns="68580" bIns="34290">
            <a:spAutoFit/>
          </a:bodyPr>
          <a:lstStyle/>
          <a:p>
            <a:r>
              <a:rPr lang="en-US" dirty="0" err="1">
                <a:latin typeface="汉语拼音" pitchFamily="34" charset="0"/>
                <a:cs typeface="汉语拼音" pitchFamily="34" charset="0"/>
              </a:rPr>
              <a:t>miǎo</a:t>
            </a:r>
            <a:r>
              <a:rPr lang="en-US" dirty="0">
                <a:latin typeface="汉语拼音" pitchFamily="34" charset="0"/>
                <a:cs typeface="汉语拼音" pitchFamily="34" charset="0"/>
              </a:rPr>
              <a:t> </a:t>
            </a:r>
            <a:r>
              <a:rPr lang="en-US" dirty="0" err="1">
                <a:latin typeface="汉语拼音" pitchFamily="34" charset="0"/>
                <a:cs typeface="汉语拼音" pitchFamily="34" charset="0"/>
              </a:rPr>
              <a:t>xiǎo</a:t>
            </a:r>
            <a:endParaRPr lang="en-US" altLang="zh-CN" dirty="0">
              <a:latin typeface="汉语拼音" pitchFamily="34" charset="0"/>
              <a:ea typeface="Gulim" pitchFamily="34" charset="-127"/>
              <a:cs typeface="汉语拼音" pitchFamily="34" charset="0"/>
            </a:endParaRPr>
          </a:p>
        </p:txBody>
      </p:sp>
      <p:sp>
        <p:nvSpPr>
          <p:cNvPr id="86" name="Text Box 19"/>
          <p:cNvSpPr txBox="1">
            <a:spLocks noChangeArrowheads="1"/>
          </p:cNvSpPr>
          <p:nvPr/>
        </p:nvSpPr>
        <p:spPr bwMode="auto">
          <a:xfrm>
            <a:off x="5389301" y="2299524"/>
            <a:ext cx="999313" cy="346249"/>
          </a:xfrm>
          <a:prstGeom prst="rect">
            <a:avLst/>
          </a:prstGeom>
          <a:noFill/>
          <a:ln w="9525">
            <a:noFill/>
            <a:miter lim="800000"/>
            <a:headEnd/>
            <a:tailEnd/>
          </a:ln>
        </p:spPr>
        <p:txBody>
          <a:bodyPr wrap="none" lIns="68580" tIns="34290" rIns="68580" bIns="34290">
            <a:spAutoFit/>
          </a:bodyPr>
          <a:lstStyle/>
          <a:p>
            <a:r>
              <a:rPr lang="en-US" dirty="0" err="1">
                <a:latin typeface="汉语拼音" pitchFamily="34" charset="0"/>
                <a:cs typeface="汉语拼音" pitchFamily="34" charset="0"/>
              </a:rPr>
              <a:t>jī</a:t>
            </a:r>
            <a:r>
              <a:rPr lang="en-US" dirty="0">
                <a:latin typeface="汉语拼音" pitchFamily="34" charset="0"/>
                <a:cs typeface="汉语拼音" pitchFamily="34" charset="0"/>
              </a:rPr>
              <a:t>   </a:t>
            </a:r>
            <a:r>
              <a:rPr lang="en-US" dirty="0" err="1" smtClean="0">
                <a:latin typeface="汉语拼音" pitchFamily="34" charset="0"/>
                <a:cs typeface="汉语拼音" pitchFamily="34" charset="0"/>
              </a:rPr>
              <a:t>fěng</a:t>
            </a:r>
            <a:endParaRPr lang="en-US" altLang="zh-CN" dirty="0">
              <a:latin typeface="汉语拼音" pitchFamily="34" charset="0"/>
              <a:ea typeface="Gulim" pitchFamily="34" charset="-127"/>
              <a:cs typeface="汉语拼音" pitchFamily="34" charset="0"/>
            </a:endParaRPr>
          </a:p>
        </p:txBody>
      </p:sp>
      <p:sp>
        <p:nvSpPr>
          <p:cNvPr id="87" name="Text Box 19"/>
          <p:cNvSpPr txBox="1">
            <a:spLocks noChangeArrowheads="1"/>
          </p:cNvSpPr>
          <p:nvPr/>
        </p:nvSpPr>
        <p:spPr bwMode="auto">
          <a:xfrm>
            <a:off x="3983369" y="2297368"/>
            <a:ext cx="1103507" cy="346249"/>
          </a:xfrm>
          <a:prstGeom prst="rect">
            <a:avLst/>
          </a:prstGeom>
          <a:noFill/>
          <a:ln w="9525">
            <a:noFill/>
            <a:miter lim="800000"/>
            <a:headEnd/>
            <a:tailEnd/>
          </a:ln>
        </p:spPr>
        <p:txBody>
          <a:bodyPr wrap="none" lIns="68580" tIns="34290" rIns="68580" bIns="34290">
            <a:spAutoFit/>
          </a:bodyPr>
          <a:lstStyle/>
          <a:p>
            <a:r>
              <a:rPr lang="en-US" dirty="0" err="1">
                <a:latin typeface="汉语拼音" pitchFamily="34" charset="0"/>
                <a:cs typeface="汉语拼音" pitchFamily="34" charset="0"/>
              </a:rPr>
              <a:t>máo</a:t>
            </a:r>
            <a:r>
              <a:rPr lang="en-US" dirty="0">
                <a:latin typeface="汉语拼音" pitchFamily="34" charset="0"/>
                <a:cs typeface="汉语拼音" pitchFamily="34" charset="0"/>
              </a:rPr>
              <a:t> </a:t>
            </a:r>
            <a:r>
              <a:rPr lang="en-US" dirty="0" err="1">
                <a:latin typeface="汉语拼音" pitchFamily="34" charset="0"/>
                <a:cs typeface="汉语拼音" pitchFamily="34" charset="0"/>
              </a:rPr>
              <a:t>dùn</a:t>
            </a:r>
            <a:endParaRPr lang="en-US" altLang="zh-CN" dirty="0">
              <a:latin typeface="汉语拼音" pitchFamily="34" charset="0"/>
              <a:ea typeface="Gulim" pitchFamily="34" charset="-127"/>
              <a:cs typeface="汉语拼音" pitchFamily="34" charset="0"/>
            </a:endParaRPr>
          </a:p>
        </p:txBody>
      </p:sp>
      <p:sp>
        <p:nvSpPr>
          <p:cNvPr id="88" name="Text Box 19"/>
          <p:cNvSpPr txBox="1">
            <a:spLocks noChangeArrowheads="1"/>
          </p:cNvSpPr>
          <p:nvPr/>
        </p:nvSpPr>
        <p:spPr bwMode="auto">
          <a:xfrm>
            <a:off x="2509411" y="2308151"/>
            <a:ext cx="1050609" cy="346249"/>
          </a:xfrm>
          <a:prstGeom prst="rect">
            <a:avLst/>
          </a:prstGeom>
          <a:noFill/>
          <a:ln w="9525">
            <a:noFill/>
            <a:miter lim="800000"/>
            <a:headEnd/>
            <a:tailEnd/>
          </a:ln>
        </p:spPr>
        <p:txBody>
          <a:bodyPr wrap="none" lIns="68580" tIns="34290" rIns="68580" bIns="34290">
            <a:spAutoFit/>
          </a:bodyPr>
          <a:lstStyle/>
          <a:p>
            <a:r>
              <a:rPr lang="en-US" dirty="0" err="1">
                <a:latin typeface="汉语拼音" pitchFamily="34" charset="0"/>
                <a:cs typeface="汉语拼音" pitchFamily="34" charset="0"/>
              </a:rPr>
              <a:t>hóu</a:t>
            </a:r>
            <a:r>
              <a:rPr lang="en-US" dirty="0">
                <a:latin typeface="汉语拼音" pitchFamily="34" charset="0"/>
                <a:cs typeface="汉语拼音" pitchFamily="34" charset="0"/>
              </a:rPr>
              <a:t> </a:t>
            </a:r>
            <a:r>
              <a:rPr lang="en-US" dirty="0" err="1">
                <a:latin typeface="汉语拼音" pitchFamily="34" charset="0"/>
                <a:cs typeface="汉语拼音" pitchFamily="34" charset="0"/>
              </a:rPr>
              <a:t>lóng</a:t>
            </a:r>
            <a:endParaRPr lang="en-US" altLang="zh-CN" dirty="0">
              <a:latin typeface="汉语拼音" pitchFamily="34" charset="0"/>
              <a:ea typeface="Gulim" pitchFamily="34" charset="-127"/>
              <a:cs typeface="汉语拼音" pitchFamily="34" charset="0"/>
            </a:endParaRPr>
          </a:p>
        </p:txBody>
      </p:sp>
      <p:sp>
        <p:nvSpPr>
          <p:cNvPr id="89" name="Text Box 19"/>
          <p:cNvSpPr txBox="1">
            <a:spLocks noChangeArrowheads="1"/>
          </p:cNvSpPr>
          <p:nvPr/>
        </p:nvSpPr>
        <p:spPr bwMode="auto">
          <a:xfrm>
            <a:off x="928620" y="2305995"/>
            <a:ext cx="1143583" cy="346249"/>
          </a:xfrm>
          <a:prstGeom prst="rect">
            <a:avLst/>
          </a:prstGeom>
          <a:noFill/>
          <a:ln w="9525">
            <a:noFill/>
            <a:miter lim="800000"/>
            <a:headEnd/>
            <a:tailEnd/>
          </a:ln>
        </p:spPr>
        <p:txBody>
          <a:bodyPr wrap="none" lIns="68580" tIns="34290" rIns="68580" bIns="34290">
            <a:spAutoFit/>
          </a:bodyPr>
          <a:lstStyle/>
          <a:p>
            <a:r>
              <a:rPr lang="en-US" dirty="0" err="1">
                <a:latin typeface="汉语拼音" pitchFamily="34" charset="0"/>
                <a:cs typeface="汉语拼音" pitchFamily="34" charset="0"/>
              </a:rPr>
              <a:t>duàn</a:t>
            </a:r>
            <a:r>
              <a:rPr lang="en-US" dirty="0">
                <a:latin typeface="汉语拼音" pitchFamily="34" charset="0"/>
                <a:cs typeface="汉语拼音" pitchFamily="34" charset="0"/>
              </a:rPr>
              <a:t> </a:t>
            </a:r>
            <a:r>
              <a:rPr lang="en-US" dirty="0" err="1">
                <a:latin typeface="汉语拼音" pitchFamily="34" charset="0"/>
                <a:cs typeface="汉语拼音" pitchFamily="34" charset="0"/>
              </a:rPr>
              <a:t>liàn</a:t>
            </a:r>
            <a:endParaRPr lang="en-US" altLang="zh-CN" dirty="0">
              <a:latin typeface="汉语拼音" pitchFamily="34" charset="0"/>
              <a:ea typeface="Gulim" pitchFamily="34" charset="-127"/>
              <a:cs typeface="汉语拼音" pitchFamily="34" charset="0"/>
            </a:endParaRPr>
          </a:p>
        </p:txBody>
      </p:sp>
      <p:grpSp>
        <p:nvGrpSpPr>
          <p:cNvPr id="90" name="组合 89"/>
          <p:cNvGrpSpPr/>
          <p:nvPr/>
        </p:nvGrpSpPr>
        <p:grpSpPr>
          <a:xfrm>
            <a:off x="1014346" y="3973745"/>
            <a:ext cx="957263" cy="485775"/>
            <a:chOff x="3805238" y="2928938"/>
            <a:chExt cx="1276350" cy="647700"/>
          </a:xfrm>
        </p:grpSpPr>
        <p:pic>
          <p:nvPicPr>
            <p:cNvPr id="91" name="Picture 8" descr="填充白色图片 1"/>
            <p:cNvPicPr>
              <a:picLocks noChangeAspect="1" noChangeArrowheads="1"/>
            </p:cNvPicPr>
            <p:nvPr/>
          </p:nvPicPr>
          <p:blipFill>
            <a:blip r:embed="rId2" cstate="print"/>
            <a:srcRect/>
            <a:stretch>
              <a:fillRect/>
            </a:stretch>
          </p:blipFill>
          <p:spPr bwMode="auto">
            <a:xfrm>
              <a:off x="4433888" y="2928938"/>
              <a:ext cx="647700" cy="647700"/>
            </a:xfrm>
            <a:prstGeom prst="rect">
              <a:avLst/>
            </a:prstGeom>
            <a:noFill/>
            <a:ln w="9525">
              <a:noFill/>
              <a:miter lim="800000"/>
              <a:headEnd/>
              <a:tailEnd/>
            </a:ln>
          </p:spPr>
        </p:pic>
        <p:pic>
          <p:nvPicPr>
            <p:cNvPr id="92" name="Picture 9" descr="填充白色图片 1"/>
            <p:cNvPicPr>
              <a:picLocks noChangeAspect="1" noChangeArrowheads="1"/>
            </p:cNvPicPr>
            <p:nvPr/>
          </p:nvPicPr>
          <p:blipFill>
            <a:blip r:embed="rId2" cstate="print"/>
            <a:srcRect/>
            <a:stretch>
              <a:fillRect/>
            </a:stretch>
          </p:blipFill>
          <p:spPr bwMode="auto">
            <a:xfrm>
              <a:off x="3805238" y="2928938"/>
              <a:ext cx="647700" cy="647700"/>
            </a:xfrm>
            <a:prstGeom prst="rect">
              <a:avLst/>
            </a:prstGeom>
            <a:noFill/>
            <a:ln w="9525">
              <a:noFill/>
              <a:miter lim="800000"/>
              <a:headEnd/>
              <a:tailEnd/>
            </a:ln>
          </p:spPr>
        </p:pic>
      </p:grpSp>
      <p:grpSp>
        <p:nvGrpSpPr>
          <p:cNvPr id="93" name="组合 92"/>
          <p:cNvGrpSpPr/>
          <p:nvPr/>
        </p:nvGrpSpPr>
        <p:grpSpPr>
          <a:xfrm>
            <a:off x="2506716" y="3978059"/>
            <a:ext cx="957263" cy="485775"/>
            <a:chOff x="3805238" y="2928938"/>
            <a:chExt cx="1276350" cy="647700"/>
          </a:xfrm>
        </p:grpSpPr>
        <p:pic>
          <p:nvPicPr>
            <p:cNvPr id="94" name="Picture 8" descr="填充白色图片 1"/>
            <p:cNvPicPr>
              <a:picLocks noChangeAspect="1" noChangeArrowheads="1"/>
            </p:cNvPicPr>
            <p:nvPr/>
          </p:nvPicPr>
          <p:blipFill>
            <a:blip r:embed="rId2" cstate="print"/>
            <a:srcRect/>
            <a:stretch>
              <a:fillRect/>
            </a:stretch>
          </p:blipFill>
          <p:spPr bwMode="auto">
            <a:xfrm>
              <a:off x="4433888" y="2928938"/>
              <a:ext cx="647700" cy="647700"/>
            </a:xfrm>
            <a:prstGeom prst="rect">
              <a:avLst/>
            </a:prstGeom>
            <a:noFill/>
            <a:ln w="9525">
              <a:noFill/>
              <a:miter lim="800000"/>
              <a:headEnd/>
              <a:tailEnd/>
            </a:ln>
          </p:spPr>
        </p:pic>
        <p:pic>
          <p:nvPicPr>
            <p:cNvPr id="95" name="Picture 9" descr="填充白色图片 1"/>
            <p:cNvPicPr>
              <a:picLocks noChangeAspect="1" noChangeArrowheads="1"/>
            </p:cNvPicPr>
            <p:nvPr/>
          </p:nvPicPr>
          <p:blipFill>
            <a:blip r:embed="rId2" cstate="print"/>
            <a:srcRect/>
            <a:stretch>
              <a:fillRect/>
            </a:stretch>
          </p:blipFill>
          <p:spPr bwMode="auto">
            <a:xfrm>
              <a:off x="3805238" y="2928938"/>
              <a:ext cx="647700" cy="647700"/>
            </a:xfrm>
            <a:prstGeom prst="rect">
              <a:avLst/>
            </a:prstGeom>
            <a:noFill/>
            <a:ln w="9525">
              <a:noFill/>
              <a:miter lim="800000"/>
              <a:headEnd/>
              <a:tailEnd/>
            </a:ln>
          </p:spPr>
        </p:pic>
      </p:grpSp>
      <p:grpSp>
        <p:nvGrpSpPr>
          <p:cNvPr id="96" name="组合 95"/>
          <p:cNvGrpSpPr/>
          <p:nvPr/>
        </p:nvGrpSpPr>
        <p:grpSpPr>
          <a:xfrm>
            <a:off x="4031435" y="3956492"/>
            <a:ext cx="957263" cy="485775"/>
            <a:chOff x="3805238" y="2928938"/>
            <a:chExt cx="1276350" cy="647700"/>
          </a:xfrm>
        </p:grpSpPr>
        <p:pic>
          <p:nvPicPr>
            <p:cNvPr id="97" name="Picture 8" descr="填充白色图片 1"/>
            <p:cNvPicPr>
              <a:picLocks noChangeAspect="1" noChangeArrowheads="1"/>
            </p:cNvPicPr>
            <p:nvPr/>
          </p:nvPicPr>
          <p:blipFill>
            <a:blip r:embed="rId2" cstate="print"/>
            <a:srcRect/>
            <a:stretch>
              <a:fillRect/>
            </a:stretch>
          </p:blipFill>
          <p:spPr bwMode="auto">
            <a:xfrm>
              <a:off x="4433888" y="2928938"/>
              <a:ext cx="647700" cy="647700"/>
            </a:xfrm>
            <a:prstGeom prst="rect">
              <a:avLst/>
            </a:prstGeom>
            <a:noFill/>
            <a:ln w="9525">
              <a:noFill/>
              <a:miter lim="800000"/>
              <a:headEnd/>
              <a:tailEnd/>
            </a:ln>
          </p:spPr>
        </p:pic>
        <p:pic>
          <p:nvPicPr>
            <p:cNvPr id="98" name="Picture 9" descr="填充白色图片 1"/>
            <p:cNvPicPr>
              <a:picLocks noChangeAspect="1" noChangeArrowheads="1"/>
            </p:cNvPicPr>
            <p:nvPr/>
          </p:nvPicPr>
          <p:blipFill>
            <a:blip r:embed="rId2" cstate="print"/>
            <a:srcRect/>
            <a:stretch>
              <a:fillRect/>
            </a:stretch>
          </p:blipFill>
          <p:spPr bwMode="auto">
            <a:xfrm>
              <a:off x="3805238" y="2928938"/>
              <a:ext cx="647700" cy="647700"/>
            </a:xfrm>
            <a:prstGeom prst="rect">
              <a:avLst/>
            </a:prstGeom>
            <a:noFill/>
            <a:ln w="9525">
              <a:noFill/>
              <a:miter lim="800000"/>
              <a:headEnd/>
              <a:tailEnd/>
            </a:ln>
          </p:spPr>
        </p:pic>
      </p:grpSp>
      <p:grpSp>
        <p:nvGrpSpPr>
          <p:cNvPr id="99" name="组合 98"/>
          <p:cNvGrpSpPr/>
          <p:nvPr/>
        </p:nvGrpSpPr>
        <p:grpSpPr>
          <a:xfrm>
            <a:off x="5368529" y="3986685"/>
            <a:ext cx="957263" cy="485775"/>
            <a:chOff x="3805238" y="2928938"/>
            <a:chExt cx="1276350" cy="647700"/>
          </a:xfrm>
        </p:grpSpPr>
        <p:pic>
          <p:nvPicPr>
            <p:cNvPr id="100" name="Picture 8" descr="填充白色图片 1"/>
            <p:cNvPicPr>
              <a:picLocks noChangeAspect="1" noChangeArrowheads="1"/>
            </p:cNvPicPr>
            <p:nvPr/>
          </p:nvPicPr>
          <p:blipFill>
            <a:blip r:embed="rId2" cstate="print"/>
            <a:srcRect/>
            <a:stretch>
              <a:fillRect/>
            </a:stretch>
          </p:blipFill>
          <p:spPr bwMode="auto">
            <a:xfrm>
              <a:off x="4433888" y="2928938"/>
              <a:ext cx="647700" cy="647700"/>
            </a:xfrm>
            <a:prstGeom prst="rect">
              <a:avLst/>
            </a:prstGeom>
            <a:noFill/>
            <a:ln w="9525">
              <a:noFill/>
              <a:miter lim="800000"/>
              <a:headEnd/>
              <a:tailEnd/>
            </a:ln>
          </p:spPr>
        </p:pic>
        <p:pic>
          <p:nvPicPr>
            <p:cNvPr id="101" name="Picture 9" descr="填充白色图片 1"/>
            <p:cNvPicPr>
              <a:picLocks noChangeAspect="1" noChangeArrowheads="1"/>
            </p:cNvPicPr>
            <p:nvPr/>
          </p:nvPicPr>
          <p:blipFill>
            <a:blip r:embed="rId2" cstate="print"/>
            <a:srcRect/>
            <a:stretch>
              <a:fillRect/>
            </a:stretch>
          </p:blipFill>
          <p:spPr bwMode="auto">
            <a:xfrm>
              <a:off x="3805238" y="2928938"/>
              <a:ext cx="647700" cy="647700"/>
            </a:xfrm>
            <a:prstGeom prst="rect">
              <a:avLst/>
            </a:prstGeom>
            <a:noFill/>
            <a:ln w="9525">
              <a:noFill/>
              <a:miter lim="800000"/>
              <a:headEnd/>
              <a:tailEnd/>
            </a:ln>
          </p:spPr>
        </p:pic>
      </p:grpSp>
      <p:grpSp>
        <p:nvGrpSpPr>
          <p:cNvPr id="102" name="组合 101"/>
          <p:cNvGrpSpPr/>
          <p:nvPr/>
        </p:nvGrpSpPr>
        <p:grpSpPr>
          <a:xfrm>
            <a:off x="6841489" y="3952179"/>
            <a:ext cx="957263" cy="485775"/>
            <a:chOff x="3805238" y="2928938"/>
            <a:chExt cx="1276350" cy="647700"/>
          </a:xfrm>
        </p:grpSpPr>
        <p:pic>
          <p:nvPicPr>
            <p:cNvPr id="103" name="Picture 8" descr="填充白色图片 1"/>
            <p:cNvPicPr>
              <a:picLocks noChangeAspect="1" noChangeArrowheads="1"/>
            </p:cNvPicPr>
            <p:nvPr/>
          </p:nvPicPr>
          <p:blipFill>
            <a:blip r:embed="rId2" cstate="print"/>
            <a:srcRect/>
            <a:stretch>
              <a:fillRect/>
            </a:stretch>
          </p:blipFill>
          <p:spPr bwMode="auto">
            <a:xfrm>
              <a:off x="4433888" y="2928938"/>
              <a:ext cx="647700" cy="647700"/>
            </a:xfrm>
            <a:prstGeom prst="rect">
              <a:avLst/>
            </a:prstGeom>
            <a:noFill/>
            <a:ln w="9525">
              <a:noFill/>
              <a:miter lim="800000"/>
              <a:headEnd/>
              <a:tailEnd/>
            </a:ln>
          </p:spPr>
        </p:pic>
        <p:pic>
          <p:nvPicPr>
            <p:cNvPr id="104" name="Picture 9" descr="填充白色图片 1"/>
            <p:cNvPicPr>
              <a:picLocks noChangeAspect="1" noChangeArrowheads="1"/>
            </p:cNvPicPr>
            <p:nvPr/>
          </p:nvPicPr>
          <p:blipFill>
            <a:blip r:embed="rId2" cstate="print"/>
            <a:srcRect/>
            <a:stretch>
              <a:fillRect/>
            </a:stretch>
          </p:blipFill>
          <p:spPr bwMode="auto">
            <a:xfrm>
              <a:off x="3805238" y="2928938"/>
              <a:ext cx="647700" cy="647700"/>
            </a:xfrm>
            <a:prstGeom prst="rect">
              <a:avLst/>
            </a:prstGeom>
            <a:noFill/>
            <a:ln w="9525">
              <a:noFill/>
              <a:miter lim="800000"/>
              <a:headEnd/>
              <a:tailEnd/>
            </a:ln>
          </p:spPr>
        </p:pic>
      </p:grpSp>
      <p:sp>
        <p:nvSpPr>
          <p:cNvPr id="105" name="Text Box 19"/>
          <p:cNvSpPr txBox="1">
            <a:spLocks noChangeArrowheads="1"/>
          </p:cNvSpPr>
          <p:nvPr/>
        </p:nvSpPr>
        <p:spPr bwMode="auto">
          <a:xfrm>
            <a:off x="984691" y="3591330"/>
            <a:ext cx="1117935" cy="346249"/>
          </a:xfrm>
          <a:prstGeom prst="rect">
            <a:avLst/>
          </a:prstGeom>
          <a:noFill/>
          <a:ln w="9525">
            <a:noFill/>
            <a:miter lim="800000"/>
            <a:headEnd/>
            <a:tailEnd/>
          </a:ln>
        </p:spPr>
        <p:txBody>
          <a:bodyPr wrap="none" lIns="68580" tIns="34290" rIns="68580" bIns="34290">
            <a:spAutoFit/>
          </a:bodyPr>
          <a:lstStyle/>
          <a:p>
            <a:r>
              <a:rPr lang="en-US" dirty="0" err="1">
                <a:latin typeface="汉语拼音" pitchFamily="34" charset="0"/>
                <a:cs typeface="汉语拼音" pitchFamily="34" charset="0"/>
              </a:rPr>
              <a:t>líng</a:t>
            </a:r>
            <a:r>
              <a:rPr lang="en-US" dirty="0">
                <a:latin typeface="汉语拼音" pitchFamily="34" charset="0"/>
                <a:cs typeface="汉语拼音" pitchFamily="34" charset="0"/>
              </a:rPr>
              <a:t> dang</a:t>
            </a:r>
            <a:endParaRPr lang="en-US" altLang="zh-CN" dirty="0">
              <a:latin typeface="汉语拼音" pitchFamily="34" charset="0"/>
              <a:ea typeface="Gulim" pitchFamily="34" charset="-127"/>
              <a:cs typeface="汉语拼音" pitchFamily="34" charset="0"/>
            </a:endParaRPr>
          </a:p>
        </p:txBody>
      </p:sp>
      <p:sp>
        <p:nvSpPr>
          <p:cNvPr id="106" name="Text Box 19"/>
          <p:cNvSpPr txBox="1">
            <a:spLocks noChangeArrowheads="1"/>
          </p:cNvSpPr>
          <p:nvPr/>
        </p:nvSpPr>
        <p:spPr bwMode="auto">
          <a:xfrm>
            <a:off x="2412363" y="3576234"/>
            <a:ext cx="1230145" cy="346249"/>
          </a:xfrm>
          <a:prstGeom prst="rect">
            <a:avLst/>
          </a:prstGeom>
          <a:noFill/>
          <a:ln w="9525">
            <a:noFill/>
            <a:miter lim="800000"/>
            <a:headEnd/>
            <a:tailEnd/>
          </a:ln>
        </p:spPr>
        <p:txBody>
          <a:bodyPr wrap="none" lIns="68580" tIns="34290" rIns="68580" bIns="34290">
            <a:spAutoFit/>
          </a:bodyPr>
          <a:lstStyle/>
          <a:p>
            <a:r>
              <a:rPr lang="en-US" dirty="0" err="1">
                <a:latin typeface="汉语拼音" pitchFamily="34" charset="0"/>
                <a:cs typeface="汉语拼音" pitchFamily="34" charset="0"/>
              </a:rPr>
              <a:t>shēng</a:t>
            </a:r>
            <a:r>
              <a:rPr lang="en-US" dirty="0">
                <a:latin typeface="汉语拼音" pitchFamily="34" charset="0"/>
                <a:cs typeface="汉语拼音" pitchFamily="34" charset="0"/>
              </a:rPr>
              <a:t> </a:t>
            </a:r>
            <a:r>
              <a:rPr lang="en-US" dirty="0" err="1">
                <a:latin typeface="汉语拼音" pitchFamily="34" charset="0"/>
                <a:cs typeface="汉语拼音" pitchFamily="34" charset="0"/>
              </a:rPr>
              <a:t>chù</a:t>
            </a:r>
            <a:endParaRPr lang="en-US" altLang="zh-CN" dirty="0">
              <a:latin typeface="汉语拼音" pitchFamily="34" charset="0"/>
              <a:ea typeface="Gulim" pitchFamily="34" charset="-127"/>
              <a:cs typeface="汉语拼音" pitchFamily="34" charset="0"/>
            </a:endParaRPr>
          </a:p>
        </p:txBody>
      </p:sp>
      <p:sp>
        <p:nvSpPr>
          <p:cNvPr id="107" name="Text Box 19"/>
          <p:cNvSpPr txBox="1">
            <a:spLocks noChangeArrowheads="1"/>
          </p:cNvSpPr>
          <p:nvPr/>
        </p:nvSpPr>
        <p:spPr bwMode="auto">
          <a:xfrm>
            <a:off x="3962962" y="3580548"/>
            <a:ext cx="1135567" cy="346249"/>
          </a:xfrm>
          <a:prstGeom prst="rect">
            <a:avLst/>
          </a:prstGeom>
          <a:noFill/>
          <a:ln w="9525">
            <a:noFill/>
            <a:miter lim="800000"/>
            <a:headEnd/>
            <a:tailEnd/>
          </a:ln>
        </p:spPr>
        <p:txBody>
          <a:bodyPr wrap="none" lIns="68580" tIns="34290" rIns="68580" bIns="34290">
            <a:spAutoFit/>
          </a:bodyPr>
          <a:lstStyle/>
          <a:p>
            <a:r>
              <a:rPr lang="en-US" dirty="0" err="1">
                <a:latin typeface="汉语拼音" pitchFamily="34" charset="0"/>
                <a:cs typeface="汉语拼音" pitchFamily="34" charset="0"/>
              </a:rPr>
              <a:t>sāo</a:t>
            </a:r>
            <a:r>
              <a:rPr lang="en-US" dirty="0">
                <a:latin typeface="汉语拼音" pitchFamily="34" charset="0"/>
                <a:cs typeface="汉语拼音" pitchFamily="34" charset="0"/>
              </a:rPr>
              <a:t> </a:t>
            </a:r>
            <a:r>
              <a:rPr lang="en-US" dirty="0" err="1">
                <a:latin typeface="汉语拼音" pitchFamily="34" charset="0"/>
                <a:cs typeface="汉语拼音" pitchFamily="34" charset="0"/>
              </a:rPr>
              <a:t>yǎng</a:t>
            </a:r>
            <a:endParaRPr lang="en-US" altLang="zh-CN" dirty="0">
              <a:latin typeface="汉语拼音" pitchFamily="34" charset="0"/>
              <a:ea typeface="Gulim" pitchFamily="34" charset="-127"/>
              <a:cs typeface="汉语拼音" pitchFamily="34" charset="0"/>
            </a:endParaRPr>
          </a:p>
        </p:txBody>
      </p:sp>
      <p:sp>
        <p:nvSpPr>
          <p:cNvPr id="108" name="Text Box 19"/>
          <p:cNvSpPr txBox="1">
            <a:spLocks noChangeArrowheads="1"/>
          </p:cNvSpPr>
          <p:nvPr/>
        </p:nvSpPr>
        <p:spPr bwMode="auto">
          <a:xfrm>
            <a:off x="5325935" y="3597801"/>
            <a:ext cx="901529" cy="346249"/>
          </a:xfrm>
          <a:prstGeom prst="rect">
            <a:avLst/>
          </a:prstGeom>
          <a:noFill/>
          <a:ln w="9525">
            <a:noFill/>
            <a:miter lim="800000"/>
            <a:headEnd/>
            <a:tailEnd/>
          </a:ln>
        </p:spPr>
        <p:txBody>
          <a:bodyPr wrap="none" lIns="68580" tIns="34290" rIns="68580" bIns="34290">
            <a:spAutoFit/>
          </a:bodyPr>
          <a:lstStyle/>
          <a:p>
            <a:r>
              <a:rPr lang="en-US" dirty="0" err="1">
                <a:latin typeface="汉语拼音" pitchFamily="34" charset="0"/>
                <a:cs typeface="汉语拼音" pitchFamily="34" charset="0"/>
              </a:rPr>
              <a:t>niǔ</a:t>
            </a:r>
            <a:r>
              <a:rPr lang="en-US" dirty="0">
                <a:latin typeface="汉语拼音" pitchFamily="34" charset="0"/>
                <a:cs typeface="汉语拼音" pitchFamily="34" charset="0"/>
              </a:rPr>
              <a:t> </a:t>
            </a:r>
            <a:r>
              <a:rPr lang="en-US" dirty="0" err="1">
                <a:latin typeface="汉语拼音" pitchFamily="34" charset="0"/>
                <a:cs typeface="汉语拼音" pitchFamily="34" charset="0"/>
              </a:rPr>
              <a:t>kòu</a:t>
            </a:r>
            <a:endParaRPr lang="en-US" altLang="zh-CN" dirty="0">
              <a:latin typeface="汉语拼音" pitchFamily="34" charset="0"/>
              <a:ea typeface="Gulim" pitchFamily="34" charset="-127"/>
              <a:cs typeface="汉语拼音" pitchFamily="34" charset="0"/>
            </a:endParaRPr>
          </a:p>
        </p:txBody>
      </p:sp>
      <p:sp>
        <p:nvSpPr>
          <p:cNvPr id="109" name="Text Box 19"/>
          <p:cNvSpPr txBox="1">
            <a:spLocks noChangeArrowheads="1"/>
          </p:cNvSpPr>
          <p:nvPr/>
        </p:nvSpPr>
        <p:spPr bwMode="auto">
          <a:xfrm>
            <a:off x="6818305" y="3576234"/>
            <a:ext cx="1082669" cy="346249"/>
          </a:xfrm>
          <a:prstGeom prst="rect">
            <a:avLst/>
          </a:prstGeom>
          <a:noFill/>
          <a:ln w="9525">
            <a:noFill/>
            <a:miter lim="800000"/>
            <a:headEnd/>
            <a:tailEnd/>
          </a:ln>
        </p:spPr>
        <p:txBody>
          <a:bodyPr wrap="none" lIns="68580" tIns="34290" rIns="68580" bIns="34290">
            <a:spAutoFit/>
          </a:bodyPr>
          <a:lstStyle/>
          <a:p>
            <a:r>
              <a:rPr lang="en-US" dirty="0" err="1">
                <a:latin typeface="汉语拼音" pitchFamily="34" charset="0"/>
                <a:cs typeface="汉语拼音" pitchFamily="34" charset="0"/>
              </a:rPr>
              <a:t>zhǎn</a:t>
            </a:r>
            <a:r>
              <a:rPr lang="en-US" dirty="0">
                <a:latin typeface="汉语拼音" pitchFamily="34" charset="0"/>
                <a:cs typeface="汉语拼音" pitchFamily="34" charset="0"/>
              </a:rPr>
              <a:t> </a:t>
            </a:r>
            <a:r>
              <a:rPr lang="en-US" dirty="0" err="1">
                <a:latin typeface="汉语拼音" pitchFamily="34" charset="0"/>
                <a:cs typeface="汉语拼音" pitchFamily="34" charset="0"/>
              </a:rPr>
              <a:t>xīn</a:t>
            </a:r>
            <a:endParaRPr lang="en-US" altLang="zh-CN" dirty="0">
              <a:latin typeface="汉语拼音" pitchFamily="34" charset="0"/>
              <a:ea typeface="Gulim" pitchFamily="34" charset="-127"/>
              <a:cs typeface="汉语拼音" pitchFamily="34" charset="0"/>
            </a:endParaRPr>
          </a:p>
        </p:txBody>
      </p:sp>
      <p:sp>
        <p:nvSpPr>
          <p:cNvPr id="110" name="TextBox 109"/>
          <p:cNvSpPr txBox="1"/>
          <p:nvPr/>
        </p:nvSpPr>
        <p:spPr>
          <a:xfrm>
            <a:off x="976942" y="1526876"/>
            <a:ext cx="938123" cy="438581"/>
          </a:xfrm>
          <a:prstGeom prst="rect">
            <a:avLst/>
          </a:prstGeom>
          <a:noFill/>
        </p:spPr>
        <p:txBody>
          <a:bodyPr wrap="square" lIns="68580" tIns="34290" rIns="68580" bIns="34290" rtlCol="0">
            <a:spAutoFit/>
          </a:bodyPr>
          <a:lstStyle/>
          <a:p>
            <a:r>
              <a:rPr lang="zh-CN" altLang="en-US" sz="2400" b="1" dirty="0">
                <a:solidFill>
                  <a:srgbClr val="FF3300"/>
                </a:solidFill>
              </a:rPr>
              <a:t>蝴  蝶</a:t>
            </a:r>
          </a:p>
        </p:txBody>
      </p:sp>
      <p:sp>
        <p:nvSpPr>
          <p:cNvPr id="111" name="TextBox 110"/>
          <p:cNvSpPr txBox="1"/>
          <p:nvPr/>
        </p:nvSpPr>
        <p:spPr>
          <a:xfrm>
            <a:off x="2566360" y="1550599"/>
            <a:ext cx="938123" cy="438581"/>
          </a:xfrm>
          <a:prstGeom prst="rect">
            <a:avLst/>
          </a:prstGeom>
          <a:noFill/>
        </p:spPr>
        <p:txBody>
          <a:bodyPr wrap="square" lIns="68580" tIns="34290" rIns="68580" bIns="34290" rtlCol="0">
            <a:spAutoFit/>
          </a:bodyPr>
          <a:lstStyle/>
          <a:p>
            <a:r>
              <a:rPr lang="zh-CN" altLang="en-US" sz="2400" b="1" dirty="0">
                <a:solidFill>
                  <a:srgbClr val="FF3300"/>
                </a:solidFill>
              </a:rPr>
              <a:t>蚂  蚱</a:t>
            </a:r>
          </a:p>
        </p:txBody>
      </p:sp>
      <p:sp>
        <p:nvSpPr>
          <p:cNvPr id="112" name="TextBox 111"/>
          <p:cNvSpPr txBox="1"/>
          <p:nvPr/>
        </p:nvSpPr>
        <p:spPr>
          <a:xfrm>
            <a:off x="3996187" y="1576478"/>
            <a:ext cx="938123" cy="438581"/>
          </a:xfrm>
          <a:prstGeom prst="rect">
            <a:avLst/>
          </a:prstGeom>
          <a:noFill/>
        </p:spPr>
        <p:txBody>
          <a:bodyPr wrap="square" lIns="68580" tIns="34290" rIns="68580" bIns="34290" rtlCol="0">
            <a:spAutoFit/>
          </a:bodyPr>
          <a:lstStyle/>
          <a:p>
            <a:r>
              <a:rPr lang="zh-CN" altLang="en-US" sz="2400" b="1" dirty="0">
                <a:solidFill>
                  <a:srgbClr val="FF3300"/>
                </a:solidFill>
              </a:rPr>
              <a:t>慈  祥</a:t>
            </a:r>
          </a:p>
        </p:txBody>
      </p:sp>
      <p:sp>
        <p:nvSpPr>
          <p:cNvPr id="113" name="TextBox 112"/>
          <p:cNvSpPr txBox="1"/>
          <p:nvPr/>
        </p:nvSpPr>
        <p:spPr>
          <a:xfrm>
            <a:off x="5270741" y="1589417"/>
            <a:ext cx="938123" cy="438581"/>
          </a:xfrm>
          <a:prstGeom prst="rect">
            <a:avLst/>
          </a:prstGeom>
          <a:noFill/>
        </p:spPr>
        <p:txBody>
          <a:bodyPr wrap="square" lIns="68580" tIns="34290" rIns="68580" bIns="34290" rtlCol="0">
            <a:spAutoFit/>
          </a:bodyPr>
          <a:lstStyle/>
          <a:p>
            <a:r>
              <a:rPr lang="zh-CN" altLang="en-US" sz="2400" b="1" dirty="0">
                <a:solidFill>
                  <a:srgbClr val="FF3300"/>
                </a:solidFill>
              </a:rPr>
              <a:t>妒  忌</a:t>
            </a:r>
          </a:p>
        </p:txBody>
      </p:sp>
      <p:sp>
        <p:nvSpPr>
          <p:cNvPr id="114" name="TextBox 113"/>
          <p:cNvSpPr txBox="1"/>
          <p:nvPr/>
        </p:nvSpPr>
        <p:spPr>
          <a:xfrm>
            <a:off x="6603522" y="1550599"/>
            <a:ext cx="938123" cy="438581"/>
          </a:xfrm>
          <a:prstGeom prst="rect">
            <a:avLst/>
          </a:prstGeom>
          <a:noFill/>
        </p:spPr>
        <p:txBody>
          <a:bodyPr wrap="square" lIns="68580" tIns="34290" rIns="68580" bIns="34290" rtlCol="0">
            <a:spAutoFit/>
          </a:bodyPr>
          <a:lstStyle/>
          <a:p>
            <a:r>
              <a:rPr lang="zh-CN" altLang="en-US" sz="2400" b="1" dirty="0">
                <a:solidFill>
                  <a:srgbClr val="FF3300"/>
                </a:solidFill>
              </a:rPr>
              <a:t>荣  誉</a:t>
            </a:r>
          </a:p>
        </p:txBody>
      </p:sp>
      <p:sp>
        <p:nvSpPr>
          <p:cNvPr id="115" name="TextBox 114"/>
          <p:cNvSpPr txBox="1"/>
          <p:nvPr/>
        </p:nvSpPr>
        <p:spPr>
          <a:xfrm>
            <a:off x="974785" y="2779863"/>
            <a:ext cx="938123" cy="438581"/>
          </a:xfrm>
          <a:prstGeom prst="rect">
            <a:avLst/>
          </a:prstGeom>
          <a:noFill/>
        </p:spPr>
        <p:txBody>
          <a:bodyPr wrap="square" lIns="68580" tIns="34290" rIns="68580" bIns="34290" rtlCol="0">
            <a:spAutoFit/>
          </a:bodyPr>
          <a:lstStyle/>
          <a:p>
            <a:r>
              <a:rPr lang="zh-CN" altLang="en-US" sz="2400" b="1" dirty="0">
                <a:solidFill>
                  <a:srgbClr val="FF3300"/>
                </a:solidFill>
              </a:rPr>
              <a:t>锻  炼</a:t>
            </a:r>
          </a:p>
        </p:txBody>
      </p:sp>
      <p:sp>
        <p:nvSpPr>
          <p:cNvPr id="116" name="TextBox 115"/>
          <p:cNvSpPr txBox="1"/>
          <p:nvPr/>
        </p:nvSpPr>
        <p:spPr>
          <a:xfrm>
            <a:off x="2579299" y="2741044"/>
            <a:ext cx="938123" cy="438581"/>
          </a:xfrm>
          <a:prstGeom prst="rect">
            <a:avLst/>
          </a:prstGeom>
          <a:noFill/>
        </p:spPr>
        <p:txBody>
          <a:bodyPr wrap="square" lIns="68580" tIns="34290" rIns="68580" bIns="34290" rtlCol="0">
            <a:spAutoFit/>
          </a:bodyPr>
          <a:lstStyle/>
          <a:p>
            <a:r>
              <a:rPr lang="zh-CN" altLang="en-US" sz="2400" b="1" dirty="0">
                <a:solidFill>
                  <a:srgbClr val="FF3300"/>
                </a:solidFill>
              </a:rPr>
              <a:t>喉  咙</a:t>
            </a:r>
          </a:p>
        </p:txBody>
      </p:sp>
      <p:sp>
        <p:nvSpPr>
          <p:cNvPr id="117" name="TextBox 116"/>
          <p:cNvSpPr txBox="1"/>
          <p:nvPr/>
        </p:nvSpPr>
        <p:spPr>
          <a:xfrm>
            <a:off x="4041476" y="2747514"/>
            <a:ext cx="938123" cy="438581"/>
          </a:xfrm>
          <a:prstGeom prst="rect">
            <a:avLst/>
          </a:prstGeom>
          <a:noFill/>
        </p:spPr>
        <p:txBody>
          <a:bodyPr wrap="square" lIns="68580" tIns="34290" rIns="68580" bIns="34290" rtlCol="0">
            <a:spAutoFit/>
          </a:bodyPr>
          <a:lstStyle/>
          <a:p>
            <a:r>
              <a:rPr lang="zh-CN" altLang="en-US" sz="2400" b="1" dirty="0">
                <a:solidFill>
                  <a:srgbClr val="FF3300"/>
                </a:solidFill>
              </a:rPr>
              <a:t>矛  盾</a:t>
            </a:r>
          </a:p>
        </p:txBody>
      </p:sp>
      <p:sp>
        <p:nvSpPr>
          <p:cNvPr id="118" name="TextBox 117"/>
          <p:cNvSpPr txBox="1"/>
          <p:nvPr/>
        </p:nvSpPr>
        <p:spPr>
          <a:xfrm>
            <a:off x="5328969" y="2747514"/>
            <a:ext cx="938123" cy="438581"/>
          </a:xfrm>
          <a:prstGeom prst="rect">
            <a:avLst/>
          </a:prstGeom>
          <a:noFill/>
        </p:spPr>
        <p:txBody>
          <a:bodyPr wrap="square" lIns="68580" tIns="34290" rIns="68580" bIns="34290" rtlCol="0">
            <a:spAutoFit/>
          </a:bodyPr>
          <a:lstStyle/>
          <a:p>
            <a:r>
              <a:rPr lang="zh-CN" altLang="en-US" sz="2400" b="1" dirty="0">
                <a:solidFill>
                  <a:srgbClr val="FF3300"/>
                </a:solidFill>
              </a:rPr>
              <a:t>讥  讽</a:t>
            </a:r>
          </a:p>
        </p:txBody>
      </p:sp>
      <p:sp>
        <p:nvSpPr>
          <p:cNvPr id="119" name="TextBox 118"/>
          <p:cNvSpPr txBox="1"/>
          <p:nvPr/>
        </p:nvSpPr>
        <p:spPr>
          <a:xfrm>
            <a:off x="6726448" y="2741044"/>
            <a:ext cx="938123" cy="438581"/>
          </a:xfrm>
          <a:prstGeom prst="rect">
            <a:avLst/>
          </a:prstGeom>
          <a:noFill/>
        </p:spPr>
        <p:txBody>
          <a:bodyPr wrap="square" lIns="68580" tIns="34290" rIns="68580" bIns="34290" rtlCol="0">
            <a:spAutoFit/>
          </a:bodyPr>
          <a:lstStyle/>
          <a:p>
            <a:r>
              <a:rPr lang="zh-CN" altLang="en-US" sz="2400" b="1" dirty="0">
                <a:solidFill>
                  <a:srgbClr val="FF3300"/>
                </a:solidFill>
              </a:rPr>
              <a:t>渺  小</a:t>
            </a:r>
          </a:p>
        </p:txBody>
      </p:sp>
      <p:sp>
        <p:nvSpPr>
          <p:cNvPr id="120" name="TextBox 119"/>
          <p:cNvSpPr txBox="1"/>
          <p:nvPr/>
        </p:nvSpPr>
        <p:spPr>
          <a:xfrm>
            <a:off x="1013605" y="3996187"/>
            <a:ext cx="938123" cy="438581"/>
          </a:xfrm>
          <a:prstGeom prst="rect">
            <a:avLst/>
          </a:prstGeom>
          <a:noFill/>
        </p:spPr>
        <p:txBody>
          <a:bodyPr wrap="square" lIns="68580" tIns="34290" rIns="68580" bIns="34290" rtlCol="0">
            <a:spAutoFit/>
          </a:bodyPr>
          <a:lstStyle/>
          <a:p>
            <a:r>
              <a:rPr lang="zh-CN" altLang="en-US" sz="2400" b="1" dirty="0">
                <a:solidFill>
                  <a:srgbClr val="FF3300"/>
                </a:solidFill>
              </a:rPr>
              <a:t>铃  铛</a:t>
            </a:r>
          </a:p>
        </p:txBody>
      </p:sp>
      <p:sp>
        <p:nvSpPr>
          <p:cNvPr id="121" name="TextBox 120"/>
          <p:cNvSpPr txBox="1"/>
          <p:nvPr/>
        </p:nvSpPr>
        <p:spPr>
          <a:xfrm>
            <a:off x="2505974" y="4006970"/>
            <a:ext cx="938123" cy="438581"/>
          </a:xfrm>
          <a:prstGeom prst="rect">
            <a:avLst/>
          </a:prstGeom>
          <a:noFill/>
        </p:spPr>
        <p:txBody>
          <a:bodyPr wrap="square" lIns="68580" tIns="34290" rIns="68580" bIns="34290" rtlCol="0">
            <a:spAutoFit/>
          </a:bodyPr>
          <a:lstStyle/>
          <a:p>
            <a:r>
              <a:rPr lang="zh-CN" altLang="en-US" sz="2400" b="1" dirty="0">
                <a:solidFill>
                  <a:srgbClr val="FF3300"/>
                </a:solidFill>
              </a:rPr>
              <a:t>牲  畜</a:t>
            </a:r>
          </a:p>
        </p:txBody>
      </p:sp>
      <p:sp>
        <p:nvSpPr>
          <p:cNvPr id="122" name="TextBox 121"/>
          <p:cNvSpPr txBox="1"/>
          <p:nvPr/>
        </p:nvSpPr>
        <p:spPr>
          <a:xfrm>
            <a:off x="4030693" y="3998344"/>
            <a:ext cx="938123" cy="438581"/>
          </a:xfrm>
          <a:prstGeom prst="rect">
            <a:avLst/>
          </a:prstGeom>
          <a:noFill/>
        </p:spPr>
        <p:txBody>
          <a:bodyPr wrap="square" lIns="68580" tIns="34290" rIns="68580" bIns="34290" rtlCol="0">
            <a:spAutoFit/>
          </a:bodyPr>
          <a:lstStyle/>
          <a:p>
            <a:r>
              <a:rPr lang="zh-CN" altLang="en-US" sz="2400" b="1" dirty="0">
                <a:solidFill>
                  <a:srgbClr val="FF3300"/>
                </a:solidFill>
              </a:rPr>
              <a:t>搔  痒</a:t>
            </a:r>
          </a:p>
        </p:txBody>
      </p:sp>
      <p:sp>
        <p:nvSpPr>
          <p:cNvPr id="123" name="TextBox 122"/>
          <p:cNvSpPr txBox="1"/>
          <p:nvPr/>
        </p:nvSpPr>
        <p:spPr>
          <a:xfrm>
            <a:off x="5367787" y="4022067"/>
            <a:ext cx="938123" cy="438581"/>
          </a:xfrm>
          <a:prstGeom prst="rect">
            <a:avLst/>
          </a:prstGeom>
          <a:noFill/>
        </p:spPr>
        <p:txBody>
          <a:bodyPr wrap="square" lIns="68580" tIns="34290" rIns="68580" bIns="34290" rtlCol="0">
            <a:spAutoFit/>
          </a:bodyPr>
          <a:lstStyle/>
          <a:p>
            <a:r>
              <a:rPr lang="zh-CN" altLang="en-US" sz="2400" b="1" dirty="0">
                <a:solidFill>
                  <a:srgbClr val="FF3300"/>
                </a:solidFill>
              </a:rPr>
              <a:t>纽  扣</a:t>
            </a:r>
          </a:p>
        </p:txBody>
      </p:sp>
      <p:sp>
        <p:nvSpPr>
          <p:cNvPr id="124" name="TextBox 123"/>
          <p:cNvSpPr txBox="1"/>
          <p:nvPr/>
        </p:nvSpPr>
        <p:spPr>
          <a:xfrm>
            <a:off x="6840748" y="3974621"/>
            <a:ext cx="938123" cy="438581"/>
          </a:xfrm>
          <a:prstGeom prst="rect">
            <a:avLst/>
          </a:prstGeom>
          <a:noFill/>
        </p:spPr>
        <p:txBody>
          <a:bodyPr wrap="square" lIns="68580" tIns="34290" rIns="68580" bIns="34290" rtlCol="0">
            <a:spAutoFit/>
          </a:bodyPr>
          <a:lstStyle/>
          <a:p>
            <a:r>
              <a:rPr lang="zh-CN" altLang="en-US" sz="2400" b="1" dirty="0">
                <a:solidFill>
                  <a:srgbClr val="FF3300"/>
                </a:solidFill>
              </a:rPr>
              <a:t>崭  新</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blinds(horizontal)">
                                      <p:cBhvr>
                                        <p:cTn id="7" dur="1000"/>
                                        <p:tgtEl>
                                          <p:spTgt spid="1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blinds(horizontal)">
                                      <p:cBhvr>
                                        <p:cTn id="12" dur="1000"/>
                                        <p:tgtEl>
                                          <p:spTgt spid="1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blinds(horizontal)">
                                      <p:cBhvr>
                                        <p:cTn id="17" dur="1000"/>
                                        <p:tgtEl>
                                          <p:spTgt spid="1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3"/>
                                        </p:tgtEl>
                                        <p:attrNameLst>
                                          <p:attrName>style.visibility</p:attrName>
                                        </p:attrNameLst>
                                      </p:cBhvr>
                                      <p:to>
                                        <p:strVal val="visible"/>
                                      </p:to>
                                    </p:set>
                                    <p:animEffect transition="in" filter="blinds(horizontal)">
                                      <p:cBhvr>
                                        <p:cTn id="22" dur="1000"/>
                                        <p:tgtEl>
                                          <p:spTgt spid="11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blinds(horizontal)">
                                      <p:cBhvr>
                                        <p:cTn id="27" dur="1000"/>
                                        <p:tgtEl>
                                          <p:spTgt spid="1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5"/>
                                        </p:tgtEl>
                                        <p:attrNameLst>
                                          <p:attrName>style.visibility</p:attrName>
                                        </p:attrNameLst>
                                      </p:cBhvr>
                                      <p:to>
                                        <p:strVal val="visible"/>
                                      </p:to>
                                    </p:set>
                                    <p:animEffect transition="in" filter="blinds(horizontal)">
                                      <p:cBhvr>
                                        <p:cTn id="32" dur="1000"/>
                                        <p:tgtEl>
                                          <p:spTgt spid="11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blinds(horizontal)">
                                      <p:cBhvr>
                                        <p:cTn id="37" dur="1000"/>
                                        <p:tgtEl>
                                          <p:spTgt spid="116"/>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17"/>
                                        </p:tgtEl>
                                        <p:attrNameLst>
                                          <p:attrName>style.visibility</p:attrName>
                                        </p:attrNameLst>
                                      </p:cBhvr>
                                      <p:to>
                                        <p:strVal val="visible"/>
                                      </p:to>
                                    </p:set>
                                    <p:animEffect transition="in" filter="box(in)">
                                      <p:cBhvr>
                                        <p:cTn id="42" dur="1000"/>
                                        <p:tgtEl>
                                          <p:spTgt spid="117"/>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118"/>
                                        </p:tgtEl>
                                        <p:attrNameLst>
                                          <p:attrName>style.visibility</p:attrName>
                                        </p:attrNameLst>
                                      </p:cBhvr>
                                      <p:to>
                                        <p:strVal val="visible"/>
                                      </p:to>
                                    </p:set>
                                    <p:animEffect transition="in" filter="box(in)">
                                      <p:cBhvr>
                                        <p:cTn id="47" dur="1000"/>
                                        <p:tgtEl>
                                          <p:spTgt spid="118"/>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119"/>
                                        </p:tgtEl>
                                        <p:attrNameLst>
                                          <p:attrName>style.visibility</p:attrName>
                                        </p:attrNameLst>
                                      </p:cBhvr>
                                      <p:to>
                                        <p:strVal val="visible"/>
                                      </p:to>
                                    </p:set>
                                    <p:animEffect transition="in" filter="box(in)">
                                      <p:cBhvr>
                                        <p:cTn id="52" dur="1000"/>
                                        <p:tgtEl>
                                          <p:spTgt spid="119"/>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grpId="0" nodeType="click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checkerboard(across)">
                                      <p:cBhvr>
                                        <p:cTn id="57" dur="1000"/>
                                        <p:tgtEl>
                                          <p:spTgt spid="120"/>
                                        </p:tgtEl>
                                      </p:cBhvr>
                                    </p:animEffect>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grpId="0" nodeType="clickEffect">
                                  <p:stCondLst>
                                    <p:cond delay="0"/>
                                  </p:stCondLst>
                                  <p:childTnLst>
                                    <p:set>
                                      <p:cBhvr>
                                        <p:cTn id="61" dur="1" fill="hold">
                                          <p:stCondLst>
                                            <p:cond delay="0"/>
                                          </p:stCondLst>
                                        </p:cTn>
                                        <p:tgtEl>
                                          <p:spTgt spid="121"/>
                                        </p:tgtEl>
                                        <p:attrNameLst>
                                          <p:attrName>style.visibility</p:attrName>
                                        </p:attrNameLst>
                                      </p:cBhvr>
                                      <p:to>
                                        <p:strVal val="visible"/>
                                      </p:to>
                                    </p:set>
                                    <p:animEffect transition="in" filter="checkerboard(across)">
                                      <p:cBhvr>
                                        <p:cTn id="62" dur="1000"/>
                                        <p:tgtEl>
                                          <p:spTgt spid="121"/>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grpId="0" nodeType="clickEffect">
                                  <p:stCondLst>
                                    <p:cond delay="0"/>
                                  </p:stCondLst>
                                  <p:childTnLst>
                                    <p:set>
                                      <p:cBhvr>
                                        <p:cTn id="66" dur="1" fill="hold">
                                          <p:stCondLst>
                                            <p:cond delay="0"/>
                                          </p:stCondLst>
                                        </p:cTn>
                                        <p:tgtEl>
                                          <p:spTgt spid="122"/>
                                        </p:tgtEl>
                                        <p:attrNameLst>
                                          <p:attrName>style.visibility</p:attrName>
                                        </p:attrNameLst>
                                      </p:cBhvr>
                                      <p:to>
                                        <p:strVal val="visible"/>
                                      </p:to>
                                    </p:set>
                                    <p:animEffect transition="in" filter="checkerboard(across)">
                                      <p:cBhvr>
                                        <p:cTn id="67" dur="1000"/>
                                        <p:tgtEl>
                                          <p:spTgt spid="122"/>
                                        </p:tgtEl>
                                      </p:cBhvr>
                                    </p:animEffect>
                                  </p:childTnLst>
                                </p:cTn>
                              </p:par>
                            </p:childTnLst>
                          </p:cTn>
                        </p:par>
                      </p:childTnLst>
                    </p:cTn>
                  </p:par>
                  <p:par>
                    <p:cTn id="68" fill="hold">
                      <p:stCondLst>
                        <p:cond delay="indefinite"/>
                      </p:stCondLst>
                      <p:childTnLst>
                        <p:par>
                          <p:cTn id="69" fill="hold">
                            <p:stCondLst>
                              <p:cond delay="0"/>
                            </p:stCondLst>
                            <p:childTnLst>
                              <p:par>
                                <p:cTn id="70" presetID="5" presetClass="entr" presetSubtype="10" fill="hold" grpId="0" nodeType="clickEffect">
                                  <p:stCondLst>
                                    <p:cond delay="0"/>
                                  </p:stCondLst>
                                  <p:childTnLst>
                                    <p:set>
                                      <p:cBhvr>
                                        <p:cTn id="71" dur="1" fill="hold">
                                          <p:stCondLst>
                                            <p:cond delay="0"/>
                                          </p:stCondLst>
                                        </p:cTn>
                                        <p:tgtEl>
                                          <p:spTgt spid="123"/>
                                        </p:tgtEl>
                                        <p:attrNameLst>
                                          <p:attrName>style.visibility</p:attrName>
                                        </p:attrNameLst>
                                      </p:cBhvr>
                                      <p:to>
                                        <p:strVal val="visible"/>
                                      </p:to>
                                    </p:set>
                                    <p:animEffect transition="in" filter="checkerboard(across)">
                                      <p:cBhvr>
                                        <p:cTn id="72" dur="1000"/>
                                        <p:tgtEl>
                                          <p:spTgt spid="123"/>
                                        </p:tgtEl>
                                      </p:cBhvr>
                                    </p:animEffect>
                                  </p:childTnLst>
                                </p:cTn>
                              </p:par>
                            </p:childTnLst>
                          </p:cTn>
                        </p:par>
                      </p:childTnLst>
                    </p:cTn>
                  </p:par>
                  <p:par>
                    <p:cTn id="73" fill="hold">
                      <p:stCondLst>
                        <p:cond delay="indefinite"/>
                      </p:stCondLst>
                      <p:childTnLst>
                        <p:par>
                          <p:cTn id="74" fill="hold">
                            <p:stCondLst>
                              <p:cond delay="0"/>
                            </p:stCondLst>
                            <p:childTnLst>
                              <p:par>
                                <p:cTn id="75" presetID="5" presetClass="entr" presetSubtype="10" fill="hold" grpId="0" nodeType="clickEffect">
                                  <p:stCondLst>
                                    <p:cond delay="0"/>
                                  </p:stCondLst>
                                  <p:childTnLst>
                                    <p:set>
                                      <p:cBhvr>
                                        <p:cTn id="76" dur="1" fill="hold">
                                          <p:stCondLst>
                                            <p:cond delay="0"/>
                                          </p:stCondLst>
                                        </p:cTn>
                                        <p:tgtEl>
                                          <p:spTgt spid="124"/>
                                        </p:tgtEl>
                                        <p:attrNameLst>
                                          <p:attrName>style.visibility</p:attrName>
                                        </p:attrNameLst>
                                      </p:cBhvr>
                                      <p:to>
                                        <p:strVal val="visible"/>
                                      </p:to>
                                    </p:set>
                                    <p:animEffect transition="in" filter="checkerboard(across)">
                                      <p:cBhvr>
                                        <p:cTn id="77" dur="10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3"/>
          <p:cNvSpPr txBox="1">
            <a:spLocks noChangeArrowheads="1"/>
          </p:cNvSpPr>
          <p:nvPr/>
        </p:nvSpPr>
        <p:spPr bwMode="auto">
          <a:xfrm>
            <a:off x="581700" y="500536"/>
            <a:ext cx="2918107" cy="484748"/>
          </a:xfrm>
          <a:prstGeom prst="rect">
            <a:avLst/>
          </a:prstGeom>
          <a:noFill/>
          <a:ln w="9525">
            <a:noFill/>
            <a:miter lim="800000"/>
            <a:headEnd/>
            <a:tailEnd/>
          </a:ln>
        </p:spPr>
        <p:txBody>
          <a:bodyPr wrap="none" lIns="68580" tIns="34290" rIns="68580" bIns="34290">
            <a:spAutoFit/>
          </a:bodyPr>
          <a:lstStyle/>
          <a:p>
            <a:r>
              <a:rPr lang="zh-CN" altLang="en-US" sz="2700" b="1" dirty="0">
                <a:latin typeface="楷体" pitchFamily="49" charset="-122"/>
                <a:ea typeface="楷体" pitchFamily="49" charset="-122"/>
              </a:rPr>
              <a:t>二、多音字组词。</a:t>
            </a:r>
          </a:p>
        </p:txBody>
      </p:sp>
      <p:sp>
        <p:nvSpPr>
          <p:cNvPr id="40984" name="AutoShape 26"/>
          <p:cNvSpPr>
            <a:spLocks noChangeAspect="1"/>
          </p:cNvSpPr>
          <p:nvPr/>
        </p:nvSpPr>
        <p:spPr bwMode="auto">
          <a:xfrm>
            <a:off x="846423" y="1150323"/>
            <a:ext cx="226219" cy="226219"/>
          </a:xfrm>
          <a:prstGeom prst="star4">
            <a:avLst>
              <a:gd name="adj" fmla="val 12500"/>
            </a:avLst>
          </a:prstGeom>
          <a:solidFill>
            <a:schemeClr val="accent1"/>
          </a:solidFill>
          <a:ln w="9525">
            <a:solidFill>
              <a:schemeClr val="tx1"/>
            </a:solidFill>
            <a:miter lim="800000"/>
            <a:headEnd/>
            <a:tailEnd/>
          </a:ln>
        </p:spPr>
        <p:txBody>
          <a:bodyPr wrap="none" lIns="68580" tIns="34290" rIns="68580" bIns="34290" anchor="ctr"/>
          <a:lstStyle/>
          <a:p>
            <a:endParaRPr lang="zh-CN" altLang="en-US" sz="2100" dirty="0">
              <a:latin typeface="楷体" pitchFamily="49" charset="-122"/>
              <a:ea typeface="楷体" pitchFamily="49" charset="-122"/>
            </a:endParaRPr>
          </a:p>
        </p:txBody>
      </p:sp>
      <p:sp>
        <p:nvSpPr>
          <p:cNvPr id="40985" name="AutoShape 27"/>
          <p:cNvSpPr>
            <a:spLocks noChangeAspect="1"/>
          </p:cNvSpPr>
          <p:nvPr/>
        </p:nvSpPr>
        <p:spPr bwMode="auto">
          <a:xfrm>
            <a:off x="986122" y="2262435"/>
            <a:ext cx="226219" cy="226219"/>
          </a:xfrm>
          <a:prstGeom prst="star4">
            <a:avLst>
              <a:gd name="adj" fmla="val 12500"/>
            </a:avLst>
          </a:prstGeom>
          <a:solidFill>
            <a:schemeClr val="accent1"/>
          </a:solidFill>
          <a:ln w="9525">
            <a:solidFill>
              <a:schemeClr val="tx1"/>
            </a:solidFill>
            <a:miter lim="800000"/>
            <a:headEnd/>
            <a:tailEnd/>
          </a:ln>
        </p:spPr>
        <p:txBody>
          <a:bodyPr wrap="none" lIns="68580" tIns="34290" rIns="68580" bIns="34290" anchor="ctr"/>
          <a:lstStyle/>
          <a:p>
            <a:endParaRPr lang="zh-CN" altLang="en-US"/>
          </a:p>
        </p:txBody>
      </p:sp>
      <p:sp>
        <p:nvSpPr>
          <p:cNvPr id="40986" name="AutoShape 28"/>
          <p:cNvSpPr>
            <a:spLocks noChangeAspect="1"/>
          </p:cNvSpPr>
          <p:nvPr/>
        </p:nvSpPr>
        <p:spPr bwMode="auto">
          <a:xfrm>
            <a:off x="876135" y="2746570"/>
            <a:ext cx="226219" cy="226219"/>
          </a:xfrm>
          <a:prstGeom prst="star4">
            <a:avLst>
              <a:gd name="adj" fmla="val 12500"/>
            </a:avLst>
          </a:prstGeom>
          <a:solidFill>
            <a:schemeClr val="accent1"/>
          </a:solidFill>
          <a:ln w="9525">
            <a:solidFill>
              <a:schemeClr val="tx1"/>
            </a:solidFill>
            <a:miter lim="800000"/>
            <a:headEnd/>
            <a:tailEnd/>
          </a:ln>
        </p:spPr>
        <p:txBody>
          <a:bodyPr wrap="none" lIns="68580" tIns="34290" rIns="68580" bIns="34290" anchor="ctr"/>
          <a:lstStyle/>
          <a:p>
            <a:endParaRPr lang="zh-CN" altLang="en-US"/>
          </a:p>
        </p:txBody>
      </p:sp>
      <p:sp>
        <p:nvSpPr>
          <p:cNvPr id="39" name="TextBox 38"/>
          <p:cNvSpPr txBox="1"/>
          <p:nvPr/>
        </p:nvSpPr>
        <p:spPr>
          <a:xfrm>
            <a:off x="1158097" y="1015760"/>
            <a:ext cx="5020574" cy="392415"/>
          </a:xfrm>
          <a:prstGeom prst="rect">
            <a:avLst/>
          </a:prstGeom>
          <a:noFill/>
        </p:spPr>
        <p:txBody>
          <a:bodyPr wrap="square" lIns="68580" tIns="34290" rIns="68580" bIns="34290" rtlCol="0">
            <a:spAutoFit/>
          </a:bodyPr>
          <a:lstStyle/>
          <a:p>
            <a:r>
              <a:rPr lang="zh-CN" altLang="en-US" sz="2100" b="1" dirty="0">
                <a:latin typeface="楷体" pitchFamily="49" charset="-122"/>
                <a:ea typeface="楷体" pitchFamily="49" charset="-122"/>
              </a:rPr>
              <a:t>吓    </a:t>
            </a:r>
            <a:r>
              <a:rPr lang="en-US" altLang="zh-CN" sz="2100" b="1" dirty="0" err="1">
                <a:latin typeface="楷体" pitchFamily="49" charset="-122"/>
                <a:ea typeface="楷体" pitchFamily="49" charset="-122"/>
              </a:rPr>
              <a:t>xià</a:t>
            </a:r>
            <a:r>
              <a:rPr lang="en-US" altLang="zh-CN" sz="2100" b="1" dirty="0">
                <a:latin typeface="楷体" pitchFamily="49" charset="-122"/>
                <a:ea typeface="楷体" pitchFamily="49" charset="-122"/>
              </a:rPr>
              <a:t>    </a:t>
            </a:r>
            <a:r>
              <a:rPr lang="en-US" altLang="zh-CN" sz="2100" b="1" dirty="0" err="1">
                <a:latin typeface="楷体" pitchFamily="49" charset="-122"/>
                <a:ea typeface="楷体" pitchFamily="49" charset="-122"/>
              </a:rPr>
              <a:t>hè</a:t>
            </a:r>
            <a:endParaRPr lang="zh-CN" altLang="en-US" sz="2100" b="1" dirty="0">
              <a:latin typeface="楷体" pitchFamily="49" charset="-122"/>
              <a:ea typeface="楷体" pitchFamily="49" charset="-122"/>
            </a:endParaRPr>
          </a:p>
        </p:txBody>
      </p:sp>
      <p:sp>
        <p:nvSpPr>
          <p:cNvPr id="40" name="TextBox 39"/>
          <p:cNvSpPr txBox="1"/>
          <p:nvPr/>
        </p:nvSpPr>
        <p:spPr>
          <a:xfrm>
            <a:off x="549934" y="1416889"/>
            <a:ext cx="6825651" cy="1177245"/>
          </a:xfrm>
          <a:prstGeom prst="rect">
            <a:avLst/>
          </a:prstGeom>
          <a:noFill/>
        </p:spPr>
        <p:txBody>
          <a:bodyPr wrap="square" lIns="68580" tIns="34290" rIns="68580" bIns="34290" rtlCol="0">
            <a:spAutoFit/>
          </a:bodyPr>
          <a:lstStyle/>
          <a:p>
            <a:r>
              <a:rPr lang="en-US" altLang="zh-CN" sz="2400" b="1" dirty="0">
                <a:latin typeface="+mn-ea"/>
                <a:ea typeface="+mn-ea"/>
              </a:rPr>
              <a:t>    </a:t>
            </a:r>
            <a:r>
              <a:rPr lang="zh-CN" altLang="en-US" sz="2400" b="1" dirty="0">
                <a:latin typeface="+mn-ea"/>
                <a:ea typeface="+mn-ea"/>
              </a:rPr>
              <a:t>面对敌人的各种恐吓（   ）手段，方志敏同志一点儿也不在意，敌人吓（    ）人的把戏对革命者是没有作用的。</a:t>
            </a:r>
          </a:p>
        </p:txBody>
      </p:sp>
      <p:sp>
        <p:nvSpPr>
          <p:cNvPr id="41" name="TextBox 40"/>
          <p:cNvSpPr txBox="1"/>
          <p:nvPr/>
        </p:nvSpPr>
        <p:spPr>
          <a:xfrm>
            <a:off x="813040" y="2618117"/>
            <a:ext cx="5020574" cy="392415"/>
          </a:xfrm>
          <a:prstGeom prst="rect">
            <a:avLst/>
          </a:prstGeom>
          <a:noFill/>
        </p:spPr>
        <p:txBody>
          <a:bodyPr wrap="square" lIns="68580" tIns="34290" rIns="68580" bIns="34290" rtlCol="0">
            <a:spAutoFit/>
          </a:bodyPr>
          <a:lstStyle/>
          <a:p>
            <a:r>
              <a:rPr lang="zh-CN" altLang="en-US" sz="2100" b="1" dirty="0">
                <a:latin typeface="楷体" pitchFamily="49" charset="-122"/>
                <a:ea typeface="楷体" pitchFamily="49" charset="-122"/>
              </a:rPr>
              <a:t>   哗   </a:t>
            </a:r>
            <a:r>
              <a:rPr lang="en-US" altLang="zh-CN" sz="2100" b="1" dirty="0" err="1">
                <a:latin typeface="楷体" pitchFamily="49" charset="-122"/>
                <a:ea typeface="楷体" pitchFamily="49" charset="-122"/>
              </a:rPr>
              <a:t>huá</a:t>
            </a:r>
            <a:r>
              <a:rPr lang="en-US" altLang="zh-CN" sz="2100" b="1" dirty="0">
                <a:latin typeface="楷体" pitchFamily="49" charset="-122"/>
                <a:ea typeface="楷体" pitchFamily="49" charset="-122"/>
              </a:rPr>
              <a:t>   </a:t>
            </a:r>
            <a:r>
              <a:rPr lang="en-US" altLang="zh-CN" sz="2100" b="1" dirty="0" err="1">
                <a:latin typeface="楷体" pitchFamily="49" charset="-122"/>
                <a:ea typeface="楷体" pitchFamily="49" charset="-122"/>
              </a:rPr>
              <a:t>huā</a:t>
            </a:r>
            <a:r>
              <a:rPr lang="en-US" altLang="zh-CN" sz="2100" b="1" dirty="0">
                <a:latin typeface="楷体" pitchFamily="49" charset="-122"/>
                <a:ea typeface="楷体" pitchFamily="49" charset="-122"/>
              </a:rPr>
              <a:t> </a:t>
            </a:r>
            <a:endParaRPr lang="zh-CN" altLang="en-US" sz="2100" b="1" dirty="0">
              <a:latin typeface="楷体" pitchFamily="49" charset="-122"/>
              <a:ea typeface="楷体" pitchFamily="49" charset="-122"/>
            </a:endParaRPr>
          </a:p>
        </p:txBody>
      </p:sp>
      <p:sp>
        <p:nvSpPr>
          <p:cNvPr id="42" name="TextBox 41"/>
          <p:cNvSpPr txBox="1"/>
          <p:nvPr/>
        </p:nvSpPr>
        <p:spPr>
          <a:xfrm>
            <a:off x="4330808" y="1436696"/>
            <a:ext cx="852256" cy="392415"/>
          </a:xfrm>
          <a:prstGeom prst="rect">
            <a:avLst/>
          </a:prstGeom>
          <a:noFill/>
        </p:spPr>
        <p:txBody>
          <a:bodyPr wrap="square" lIns="68580" tIns="34290" rIns="68580" bIns="34290" rtlCol="0">
            <a:spAutoFit/>
          </a:bodyPr>
          <a:lstStyle/>
          <a:p>
            <a:r>
              <a:rPr lang="en-US" altLang="zh-CN" sz="2100" b="1" dirty="0" err="1">
                <a:solidFill>
                  <a:srgbClr val="FF3300"/>
                </a:solidFill>
                <a:latin typeface="汉语拼音" panose="020B0604020202020204" pitchFamily="34" charset="0"/>
                <a:ea typeface="楷体" pitchFamily="49" charset="-122"/>
                <a:cs typeface="汉语拼音" panose="020B0604020202020204" pitchFamily="34" charset="0"/>
              </a:rPr>
              <a:t>hè</a:t>
            </a:r>
            <a:endParaRPr lang="zh-CN" altLang="en-US" sz="2100" b="1" dirty="0">
              <a:solidFill>
                <a:srgbClr val="FF3300"/>
              </a:solidFill>
              <a:latin typeface="汉语拼音" panose="020B0604020202020204" pitchFamily="34" charset="0"/>
              <a:ea typeface="楷体" pitchFamily="49" charset="-122"/>
              <a:cs typeface="汉语拼音" panose="020B0604020202020204" pitchFamily="34" charset="0"/>
            </a:endParaRPr>
          </a:p>
        </p:txBody>
      </p:sp>
      <p:sp>
        <p:nvSpPr>
          <p:cNvPr id="43" name="TextBox 42"/>
          <p:cNvSpPr txBox="1"/>
          <p:nvPr/>
        </p:nvSpPr>
        <p:spPr>
          <a:xfrm>
            <a:off x="4636752" y="1796033"/>
            <a:ext cx="852256" cy="392415"/>
          </a:xfrm>
          <a:prstGeom prst="rect">
            <a:avLst/>
          </a:prstGeom>
          <a:noFill/>
        </p:spPr>
        <p:txBody>
          <a:bodyPr wrap="square" lIns="68580" tIns="34290" rIns="68580" bIns="34290" rtlCol="0">
            <a:spAutoFit/>
          </a:bodyPr>
          <a:lstStyle/>
          <a:p>
            <a:r>
              <a:rPr lang="en-US" altLang="zh-CN" sz="2100" b="1" dirty="0" err="1">
                <a:solidFill>
                  <a:srgbClr val="FF3300"/>
                </a:solidFill>
                <a:latin typeface="汉语拼音" panose="020B0604020202020204" pitchFamily="34" charset="0"/>
                <a:ea typeface="楷体" pitchFamily="49" charset="-122"/>
                <a:cs typeface="汉语拼音" panose="020B0604020202020204" pitchFamily="34" charset="0"/>
              </a:rPr>
              <a:t>xià</a:t>
            </a:r>
            <a:endParaRPr lang="zh-CN" altLang="en-US" sz="2100" b="1" dirty="0">
              <a:solidFill>
                <a:srgbClr val="FF3300"/>
              </a:solidFill>
              <a:latin typeface="汉语拼音" panose="020B0604020202020204" pitchFamily="34" charset="0"/>
              <a:ea typeface="楷体" pitchFamily="49" charset="-122"/>
              <a:cs typeface="汉语拼音" panose="020B0604020202020204" pitchFamily="34" charset="0"/>
            </a:endParaRPr>
          </a:p>
        </p:txBody>
      </p:sp>
      <p:sp>
        <p:nvSpPr>
          <p:cNvPr id="44" name="TextBox 43"/>
          <p:cNvSpPr txBox="1"/>
          <p:nvPr/>
        </p:nvSpPr>
        <p:spPr>
          <a:xfrm>
            <a:off x="554246" y="3080426"/>
            <a:ext cx="6825651" cy="807914"/>
          </a:xfrm>
          <a:prstGeom prst="rect">
            <a:avLst/>
          </a:prstGeom>
          <a:noFill/>
        </p:spPr>
        <p:txBody>
          <a:bodyPr wrap="square" lIns="68580" tIns="34290" rIns="68580" bIns="34290" rtlCol="0">
            <a:spAutoFit/>
          </a:bodyPr>
          <a:lstStyle/>
          <a:p>
            <a:r>
              <a:rPr lang="en-US" altLang="zh-CN" dirty="0" smtClean="0"/>
              <a:t>          </a:t>
            </a:r>
            <a:r>
              <a:rPr lang="zh-CN" altLang="en-US" sz="2400" b="1" dirty="0"/>
              <a:t>哗哗（      ）的流水声，听起来是那样的悦耳，一点儿也不觉得喧哗（      ）。</a:t>
            </a:r>
            <a:endParaRPr lang="zh-CN" altLang="en-US" sz="2400" dirty="0"/>
          </a:p>
        </p:txBody>
      </p:sp>
      <p:sp>
        <p:nvSpPr>
          <p:cNvPr id="46" name="TextBox 45"/>
          <p:cNvSpPr txBox="1"/>
          <p:nvPr/>
        </p:nvSpPr>
        <p:spPr>
          <a:xfrm>
            <a:off x="2101426" y="3059172"/>
            <a:ext cx="904160" cy="392415"/>
          </a:xfrm>
          <a:prstGeom prst="rect">
            <a:avLst/>
          </a:prstGeom>
          <a:noFill/>
        </p:spPr>
        <p:txBody>
          <a:bodyPr wrap="square" lIns="68580" tIns="34290" rIns="68580" bIns="34290" rtlCol="0">
            <a:spAutoFit/>
          </a:bodyPr>
          <a:lstStyle/>
          <a:p>
            <a:r>
              <a:rPr lang="en-US" altLang="zh-CN" sz="2100" b="1" dirty="0" err="1">
                <a:solidFill>
                  <a:srgbClr val="FF0000"/>
                </a:solidFill>
                <a:latin typeface="汉语拼音" panose="020B0604020202020204" pitchFamily="34" charset="0"/>
                <a:ea typeface="楷体" pitchFamily="49" charset="-122"/>
                <a:cs typeface="汉语拼音" panose="020B0604020202020204" pitchFamily="34" charset="0"/>
              </a:rPr>
              <a:t>huā</a:t>
            </a:r>
            <a:endParaRPr lang="zh-CN" altLang="en-US" sz="2100" b="1" dirty="0">
              <a:solidFill>
                <a:srgbClr val="FF3300"/>
              </a:solidFill>
              <a:latin typeface="汉语拼音" panose="020B0604020202020204" pitchFamily="34" charset="0"/>
              <a:ea typeface="楷体" pitchFamily="49" charset="-122"/>
              <a:cs typeface="汉语拼音" panose="020B0604020202020204" pitchFamily="34" charset="0"/>
            </a:endParaRPr>
          </a:p>
        </p:txBody>
      </p:sp>
      <p:sp>
        <p:nvSpPr>
          <p:cNvPr id="47" name="TextBox 46"/>
          <p:cNvSpPr txBox="1"/>
          <p:nvPr/>
        </p:nvSpPr>
        <p:spPr>
          <a:xfrm>
            <a:off x="3694918" y="3419848"/>
            <a:ext cx="852256" cy="392415"/>
          </a:xfrm>
          <a:prstGeom prst="rect">
            <a:avLst/>
          </a:prstGeom>
          <a:noFill/>
        </p:spPr>
        <p:txBody>
          <a:bodyPr wrap="square" lIns="68580" tIns="34290" rIns="68580" bIns="34290" rtlCol="0">
            <a:spAutoFit/>
          </a:bodyPr>
          <a:lstStyle/>
          <a:p>
            <a:r>
              <a:rPr lang="en-US" altLang="zh-CN" sz="2100" b="1" dirty="0" err="1">
                <a:solidFill>
                  <a:srgbClr val="FF0000"/>
                </a:solidFill>
                <a:latin typeface="汉语拼音" panose="020B0604020202020204" pitchFamily="34" charset="0"/>
                <a:ea typeface="楷体" pitchFamily="49" charset="-122"/>
                <a:cs typeface="汉语拼音" panose="020B0604020202020204" pitchFamily="34" charset="0"/>
              </a:rPr>
              <a:t>huá</a:t>
            </a:r>
            <a:endParaRPr lang="zh-CN" altLang="en-US" sz="2100" b="1" dirty="0">
              <a:solidFill>
                <a:srgbClr val="FF3300"/>
              </a:solidFill>
              <a:latin typeface="汉语拼音" panose="020B0604020202020204" pitchFamily="34" charset="0"/>
              <a:ea typeface="楷体" pitchFamily="49" charset="-122"/>
              <a:cs typeface="汉语拼音"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amond(in)">
                                      <p:cBhvr>
                                        <p:cTn id="7" dur="20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diamond(in)">
                                      <p:cBhvr>
                                        <p:cTn id="12" dur="20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diamond(in)">
                                      <p:cBhvr>
                                        <p:cTn id="17" dur="20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diamond(in)">
                                      <p:cBhvr>
                                        <p:cTn id="22" dur="2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6" grpId="0"/>
      <p:bldP spid="4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02" name="Text Box 19"/>
          <p:cNvSpPr txBox="1">
            <a:spLocks noChangeArrowheads="1"/>
          </p:cNvSpPr>
          <p:nvPr/>
        </p:nvSpPr>
        <p:spPr bwMode="auto">
          <a:xfrm>
            <a:off x="2398902" y="1469209"/>
            <a:ext cx="5979319" cy="1546577"/>
          </a:xfrm>
          <a:prstGeom prst="rect">
            <a:avLst/>
          </a:prstGeom>
          <a:solidFill>
            <a:srgbClr val="FFFFCC"/>
          </a:solidFill>
          <a:ln w="9525">
            <a:noFill/>
            <a:miter lim="800000"/>
            <a:headEnd/>
            <a:tailEnd/>
          </a:ln>
        </p:spPr>
        <p:txBody>
          <a:bodyPr lIns="68580" tIns="34290" rIns="68580" bIns="34290">
            <a:spAutoFit/>
          </a:bodyPr>
          <a:lstStyle/>
          <a:p>
            <a:r>
              <a:rPr lang="zh-CN" altLang="en-US" sz="2400" dirty="0">
                <a:solidFill>
                  <a:srgbClr val="990000"/>
                </a:solidFill>
                <a:latin typeface="楷体" pitchFamily="49" charset="-122"/>
                <a:ea typeface="楷体" pitchFamily="49" charset="-122"/>
              </a:rPr>
              <a:t>    以上字词为五年级语文下册高频出现的考查对象，一般考查规范书写、字词读音、及多音字在不同语境中的读音变化，所以这两项一定要熟练掌握运用。</a:t>
            </a:r>
          </a:p>
        </p:txBody>
      </p:sp>
      <p:pic>
        <p:nvPicPr>
          <p:cNvPr id="42003" name="Picture 20" descr="51miz-E266413-A2EBECD9"/>
          <p:cNvPicPr>
            <a:picLocks noChangeAspect="1" noChangeArrowheads="1"/>
          </p:cNvPicPr>
          <p:nvPr/>
        </p:nvPicPr>
        <p:blipFill>
          <a:blip r:embed="rId2" cstate="print"/>
          <a:srcRect/>
          <a:stretch>
            <a:fillRect/>
          </a:stretch>
        </p:blipFill>
        <p:spPr bwMode="auto">
          <a:xfrm>
            <a:off x="134542" y="1741885"/>
            <a:ext cx="2353865" cy="2786063"/>
          </a:xfrm>
          <a:prstGeom prst="rect">
            <a:avLst/>
          </a:prstGeom>
          <a:noFill/>
          <a:ln w="9525">
            <a:noFill/>
            <a:miter lim="800000"/>
            <a:headEnd/>
            <a:tailEnd/>
          </a:ln>
        </p:spPr>
      </p:pic>
      <p:sp>
        <p:nvSpPr>
          <p:cNvPr id="42004" name="WordArt 21"/>
          <p:cNvSpPr>
            <a:spLocks noChangeArrowheads="1" noChangeShapeType="1" noTextEdit="1"/>
          </p:cNvSpPr>
          <p:nvPr/>
        </p:nvSpPr>
        <p:spPr bwMode="auto">
          <a:xfrm>
            <a:off x="772716" y="3193256"/>
            <a:ext cx="1101328" cy="672704"/>
          </a:xfrm>
          <a:prstGeom prst="rect">
            <a:avLst/>
          </a:prstGeom>
        </p:spPr>
        <p:txBody>
          <a:bodyPr wrap="none" lIns="68580" tIns="34290" rIns="68580" bIns="34290" fromWordArt="1">
            <a:prstTxWarp prst="textPlain">
              <a:avLst>
                <a:gd name="adj" fmla="val 50000"/>
              </a:avLst>
            </a:prstTxWarp>
          </a:bodyPr>
          <a:lstStyle/>
          <a:p>
            <a:pPr algn="ctr"/>
            <a:r>
              <a:rPr lang="zh-CN" altLang="en-US" sz="2700" kern="10">
                <a:ln w="19050">
                  <a:solidFill>
                    <a:srgbClr val="99CCFF"/>
                  </a:solidFill>
                  <a:round/>
                  <a:headEnd/>
                  <a:tailEnd/>
                </a:ln>
                <a:solidFill>
                  <a:srgbClr val="0066CC"/>
                </a:solidFill>
                <a:effectLst>
                  <a:outerShdw dist="35921" dir="2700000" algn="ctr" rotWithShape="0">
                    <a:srgbClr val="990000"/>
                  </a:outerShdw>
                </a:effectLst>
                <a:latin typeface="宋体"/>
                <a:ea typeface="宋体"/>
              </a:rPr>
              <a:t>指导</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3"/>
          <p:cNvSpPr txBox="1">
            <a:spLocks noChangeArrowheads="1"/>
          </p:cNvSpPr>
          <p:nvPr/>
        </p:nvSpPr>
        <p:spPr bwMode="auto">
          <a:xfrm>
            <a:off x="581700" y="500536"/>
            <a:ext cx="2918107" cy="484748"/>
          </a:xfrm>
          <a:prstGeom prst="rect">
            <a:avLst/>
          </a:prstGeom>
          <a:noFill/>
          <a:ln w="9525">
            <a:noFill/>
            <a:miter lim="800000"/>
            <a:headEnd/>
            <a:tailEnd/>
          </a:ln>
        </p:spPr>
        <p:txBody>
          <a:bodyPr wrap="none" lIns="68580" tIns="34290" rIns="68580" bIns="34290">
            <a:spAutoFit/>
          </a:bodyPr>
          <a:lstStyle/>
          <a:p>
            <a:r>
              <a:rPr lang="zh-CN" altLang="en-US" sz="2700" b="1" dirty="0">
                <a:latin typeface="楷体" pitchFamily="49" charset="-122"/>
                <a:ea typeface="楷体" pitchFamily="49" charset="-122"/>
              </a:rPr>
              <a:t>三、形近字组词。</a:t>
            </a:r>
          </a:p>
        </p:txBody>
      </p:sp>
      <p:sp>
        <p:nvSpPr>
          <p:cNvPr id="40978" name="Text Box 20"/>
          <p:cNvSpPr txBox="1">
            <a:spLocks noChangeArrowheads="1"/>
          </p:cNvSpPr>
          <p:nvPr/>
        </p:nvSpPr>
        <p:spPr bwMode="auto">
          <a:xfrm>
            <a:off x="4724400" y="3982641"/>
            <a:ext cx="481013" cy="481013"/>
          </a:xfrm>
          <a:prstGeom prst="rect">
            <a:avLst/>
          </a:prstGeom>
          <a:noFill/>
          <a:ln w="9525">
            <a:noFill/>
            <a:miter lim="800000"/>
            <a:headEnd/>
            <a:tailEnd/>
          </a:ln>
        </p:spPr>
        <p:txBody>
          <a:bodyPr wrap="none" lIns="68580" tIns="34290" rIns="68580" bIns="34290">
            <a:spAutoFit/>
          </a:bodyPr>
          <a:lstStyle/>
          <a:p>
            <a:r>
              <a:rPr lang="zh-CN" altLang="en-US" sz="2700">
                <a:ea typeface="楷体_GB2312"/>
                <a:cs typeface="楷体_GB2312"/>
              </a:rPr>
              <a:t>。</a:t>
            </a:r>
          </a:p>
        </p:txBody>
      </p:sp>
      <p:sp>
        <p:nvSpPr>
          <p:cNvPr id="41" name="TextBox 40"/>
          <p:cNvSpPr txBox="1"/>
          <p:nvPr/>
        </p:nvSpPr>
        <p:spPr>
          <a:xfrm>
            <a:off x="730754" y="1084332"/>
            <a:ext cx="7918316" cy="1685077"/>
          </a:xfrm>
          <a:prstGeom prst="rect">
            <a:avLst/>
          </a:prstGeom>
          <a:noFill/>
        </p:spPr>
        <p:txBody>
          <a:bodyPr wrap="square" lIns="68580" tIns="34290" rIns="68580" bIns="34290" rtlCol="0">
            <a:spAutoFit/>
          </a:bodyPr>
          <a:lstStyle/>
          <a:p>
            <a:r>
              <a:rPr lang="zh-CN" altLang="en-US" sz="2100" b="1" dirty="0">
                <a:latin typeface="楷体" pitchFamily="49" charset="-122"/>
                <a:ea typeface="楷体" pitchFamily="49" charset="-122"/>
              </a:rPr>
              <a:t>茅（    ）   曹（    ）   梁（    ）   仓（   ）  享（   ）</a:t>
            </a:r>
            <a:endParaRPr lang="en-US" altLang="zh-CN" sz="2100" b="1" dirty="0">
              <a:latin typeface="楷体" pitchFamily="49" charset="-122"/>
              <a:ea typeface="楷体" pitchFamily="49" charset="-122"/>
            </a:endParaRPr>
          </a:p>
          <a:p>
            <a:r>
              <a:rPr lang="zh-CN" altLang="en-US" sz="2100" b="1" dirty="0">
                <a:latin typeface="楷体" pitchFamily="49" charset="-122"/>
                <a:ea typeface="楷体" pitchFamily="49" charset="-122"/>
              </a:rPr>
              <a:t>矛（    ）   鲁（    ）   粱（    ）   仑（   ）  亨（   ）</a:t>
            </a:r>
            <a:endParaRPr lang="en-US" altLang="zh-CN" sz="2100" b="1" dirty="0">
              <a:latin typeface="楷体" pitchFamily="49" charset="-122"/>
              <a:ea typeface="楷体" pitchFamily="49" charset="-122"/>
            </a:endParaRPr>
          </a:p>
          <a:p>
            <a:endParaRPr lang="en-US" altLang="zh-CN" sz="2100" b="1" dirty="0">
              <a:latin typeface="楷体" pitchFamily="49" charset="-122"/>
              <a:ea typeface="楷体" pitchFamily="49" charset="-122"/>
            </a:endParaRPr>
          </a:p>
          <a:p>
            <a:r>
              <a:rPr lang="zh-CN" altLang="en-US" sz="2100" b="1" dirty="0">
                <a:latin typeface="楷体" pitchFamily="49" charset="-122"/>
                <a:ea typeface="楷体" pitchFamily="49" charset="-122"/>
              </a:rPr>
              <a:t>铃（    ）   航（    ）   祥（    ）   挠（   ）  喘（   ）</a:t>
            </a:r>
            <a:endParaRPr lang="en-US" altLang="zh-CN" sz="2100" b="1" dirty="0">
              <a:latin typeface="楷体" pitchFamily="49" charset="-122"/>
              <a:ea typeface="楷体" pitchFamily="49" charset="-122"/>
            </a:endParaRPr>
          </a:p>
          <a:p>
            <a:r>
              <a:rPr lang="zh-CN" altLang="en-US" sz="2100" b="1" dirty="0">
                <a:latin typeface="楷体" pitchFamily="49" charset="-122"/>
                <a:ea typeface="楷体" pitchFamily="49" charset="-122"/>
              </a:rPr>
              <a:t>龄（    ）   吭（    ）   详（    ）   晓（   ）  瑞（   ）</a:t>
            </a:r>
          </a:p>
        </p:txBody>
      </p:sp>
      <p:sp>
        <p:nvSpPr>
          <p:cNvPr id="42" name="TextBox 41"/>
          <p:cNvSpPr txBox="1"/>
          <p:nvPr/>
        </p:nvSpPr>
        <p:spPr>
          <a:xfrm>
            <a:off x="1291702" y="1098612"/>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茅草</a:t>
            </a:r>
          </a:p>
        </p:txBody>
      </p:sp>
      <p:sp>
        <p:nvSpPr>
          <p:cNvPr id="43" name="TextBox 42"/>
          <p:cNvSpPr txBox="1"/>
          <p:nvPr/>
        </p:nvSpPr>
        <p:spPr>
          <a:xfrm>
            <a:off x="1292811" y="1452610"/>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矛盾</a:t>
            </a:r>
          </a:p>
        </p:txBody>
      </p:sp>
      <p:sp>
        <p:nvSpPr>
          <p:cNvPr id="45" name="TextBox 44"/>
          <p:cNvSpPr txBox="1"/>
          <p:nvPr/>
        </p:nvSpPr>
        <p:spPr>
          <a:xfrm>
            <a:off x="2990667" y="1086405"/>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姓曹</a:t>
            </a:r>
          </a:p>
        </p:txBody>
      </p:sp>
      <p:sp>
        <p:nvSpPr>
          <p:cNvPr id="46" name="TextBox 45"/>
          <p:cNvSpPr txBox="1"/>
          <p:nvPr/>
        </p:nvSpPr>
        <p:spPr>
          <a:xfrm>
            <a:off x="3043933" y="1425975"/>
            <a:ext cx="678030"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粗鲁</a:t>
            </a:r>
          </a:p>
        </p:txBody>
      </p:sp>
      <p:sp>
        <p:nvSpPr>
          <p:cNvPr id="47" name="TextBox 46"/>
          <p:cNvSpPr txBox="1"/>
          <p:nvPr/>
        </p:nvSpPr>
        <p:spPr>
          <a:xfrm>
            <a:off x="4721811" y="1099722"/>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栋梁</a:t>
            </a:r>
          </a:p>
        </p:txBody>
      </p:sp>
      <p:sp>
        <p:nvSpPr>
          <p:cNvPr id="48" name="TextBox 47"/>
          <p:cNvSpPr txBox="1"/>
          <p:nvPr/>
        </p:nvSpPr>
        <p:spPr>
          <a:xfrm>
            <a:off x="4795052" y="1406001"/>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高粱</a:t>
            </a:r>
          </a:p>
        </p:txBody>
      </p:sp>
      <p:sp>
        <p:nvSpPr>
          <p:cNvPr id="17" name="TextBox 16"/>
          <p:cNvSpPr txBox="1"/>
          <p:nvPr/>
        </p:nvSpPr>
        <p:spPr>
          <a:xfrm>
            <a:off x="6454066" y="1060882"/>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仓库</a:t>
            </a:r>
          </a:p>
        </p:txBody>
      </p:sp>
      <p:sp>
        <p:nvSpPr>
          <p:cNvPr id="18" name="TextBox 17"/>
          <p:cNvSpPr txBox="1"/>
          <p:nvPr/>
        </p:nvSpPr>
        <p:spPr>
          <a:xfrm>
            <a:off x="6488467" y="1388246"/>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昆仑</a:t>
            </a:r>
          </a:p>
        </p:txBody>
      </p:sp>
      <p:sp>
        <p:nvSpPr>
          <p:cNvPr id="19" name="TextBox 18"/>
          <p:cNvSpPr txBox="1"/>
          <p:nvPr/>
        </p:nvSpPr>
        <p:spPr>
          <a:xfrm>
            <a:off x="7954392" y="1029809"/>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享受</a:t>
            </a:r>
          </a:p>
        </p:txBody>
      </p:sp>
      <p:sp>
        <p:nvSpPr>
          <p:cNvPr id="20" name="TextBox 19"/>
          <p:cNvSpPr txBox="1"/>
          <p:nvPr/>
        </p:nvSpPr>
        <p:spPr>
          <a:xfrm>
            <a:off x="7955502" y="1417098"/>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大亨</a:t>
            </a:r>
          </a:p>
        </p:txBody>
      </p:sp>
      <p:sp>
        <p:nvSpPr>
          <p:cNvPr id="21" name="TextBox 20"/>
          <p:cNvSpPr txBox="1"/>
          <p:nvPr/>
        </p:nvSpPr>
        <p:spPr>
          <a:xfrm>
            <a:off x="1287262" y="1993037"/>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铃铛</a:t>
            </a:r>
          </a:p>
        </p:txBody>
      </p:sp>
      <p:sp>
        <p:nvSpPr>
          <p:cNvPr id="22" name="TextBox 21"/>
          <p:cNvSpPr txBox="1"/>
          <p:nvPr/>
        </p:nvSpPr>
        <p:spPr>
          <a:xfrm>
            <a:off x="1255081" y="2347034"/>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年龄</a:t>
            </a:r>
          </a:p>
        </p:txBody>
      </p:sp>
      <p:sp>
        <p:nvSpPr>
          <p:cNvPr id="23" name="TextBox 22"/>
          <p:cNvSpPr txBox="1"/>
          <p:nvPr/>
        </p:nvSpPr>
        <p:spPr>
          <a:xfrm>
            <a:off x="3000653" y="2048522"/>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航行</a:t>
            </a:r>
          </a:p>
        </p:txBody>
      </p:sp>
      <p:sp>
        <p:nvSpPr>
          <p:cNvPr id="24" name="TextBox 23"/>
          <p:cNvSpPr txBox="1"/>
          <p:nvPr/>
        </p:nvSpPr>
        <p:spPr>
          <a:xfrm>
            <a:off x="3001762" y="2389203"/>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吭声</a:t>
            </a:r>
          </a:p>
        </p:txBody>
      </p:sp>
      <p:sp>
        <p:nvSpPr>
          <p:cNvPr id="25" name="TextBox 24"/>
          <p:cNvSpPr txBox="1"/>
          <p:nvPr/>
        </p:nvSpPr>
        <p:spPr>
          <a:xfrm>
            <a:off x="4720701" y="2044084"/>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慈祥</a:t>
            </a:r>
          </a:p>
        </p:txBody>
      </p:sp>
      <p:sp>
        <p:nvSpPr>
          <p:cNvPr id="26" name="TextBox 25"/>
          <p:cNvSpPr txBox="1"/>
          <p:nvPr/>
        </p:nvSpPr>
        <p:spPr>
          <a:xfrm>
            <a:off x="4741786" y="2378105"/>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详细</a:t>
            </a:r>
          </a:p>
        </p:txBody>
      </p:sp>
      <p:sp>
        <p:nvSpPr>
          <p:cNvPr id="27" name="TextBox 26"/>
          <p:cNvSpPr txBox="1"/>
          <p:nvPr/>
        </p:nvSpPr>
        <p:spPr>
          <a:xfrm>
            <a:off x="6420775" y="2006354"/>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挠痒</a:t>
            </a:r>
          </a:p>
        </p:txBody>
      </p:sp>
      <p:sp>
        <p:nvSpPr>
          <p:cNvPr id="28" name="TextBox 27"/>
          <p:cNvSpPr txBox="1"/>
          <p:nvPr/>
        </p:nvSpPr>
        <p:spPr>
          <a:xfrm>
            <a:off x="6415226" y="2367008"/>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知晓</a:t>
            </a:r>
          </a:p>
        </p:txBody>
      </p:sp>
      <p:sp>
        <p:nvSpPr>
          <p:cNvPr id="29" name="TextBox 28"/>
          <p:cNvSpPr txBox="1"/>
          <p:nvPr/>
        </p:nvSpPr>
        <p:spPr>
          <a:xfrm>
            <a:off x="7914443" y="2008572"/>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喘气</a:t>
            </a:r>
          </a:p>
        </p:txBody>
      </p:sp>
      <p:sp>
        <p:nvSpPr>
          <p:cNvPr id="30" name="TextBox 29"/>
          <p:cNvSpPr txBox="1"/>
          <p:nvPr/>
        </p:nvSpPr>
        <p:spPr>
          <a:xfrm>
            <a:off x="7917430" y="2371876"/>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瑞雪</a:t>
            </a:r>
          </a:p>
        </p:txBody>
      </p:sp>
      <p:pic>
        <p:nvPicPr>
          <p:cNvPr id="31" name="Picture 20" descr="51miz-E266413-A2EBECD9"/>
          <p:cNvPicPr>
            <a:picLocks noChangeAspect="1" noChangeArrowheads="1"/>
          </p:cNvPicPr>
          <p:nvPr/>
        </p:nvPicPr>
        <p:blipFill>
          <a:blip r:embed="rId2" cstate="print"/>
          <a:srcRect/>
          <a:stretch>
            <a:fillRect/>
          </a:stretch>
        </p:blipFill>
        <p:spPr bwMode="auto">
          <a:xfrm>
            <a:off x="292686" y="2786703"/>
            <a:ext cx="1768494" cy="2093211"/>
          </a:xfrm>
          <a:prstGeom prst="rect">
            <a:avLst/>
          </a:prstGeom>
          <a:noFill/>
          <a:ln w="9525">
            <a:noFill/>
            <a:miter lim="800000"/>
            <a:headEnd/>
            <a:tailEnd/>
          </a:ln>
        </p:spPr>
      </p:pic>
      <p:sp>
        <p:nvSpPr>
          <p:cNvPr id="33" name="矩形 32"/>
          <p:cNvSpPr/>
          <p:nvPr/>
        </p:nvSpPr>
        <p:spPr>
          <a:xfrm>
            <a:off x="522770" y="3657518"/>
            <a:ext cx="1203022" cy="700192"/>
          </a:xfrm>
          <a:prstGeom prst="rect">
            <a:avLst/>
          </a:prstGeom>
          <a:noFill/>
        </p:spPr>
        <p:txBody>
          <a:bodyPr wrap="none" lIns="68580" tIns="34290" rIns="68580" bIns="3429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41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指导</a:t>
            </a:r>
          </a:p>
        </p:txBody>
      </p:sp>
      <p:sp>
        <p:nvSpPr>
          <p:cNvPr id="35" name="Text Box 19"/>
          <p:cNvSpPr txBox="1">
            <a:spLocks noChangeArrowheads="1"/>
          </p:cNvSpPr>
          <p:nvPr/>
        </p:nvSpPr>
        <p:spPr bwMode="auto">
          <a:xfrm>
            <a:off x="2395943" y="3119839"/>
            <a:ext cx="5979319" cy="1546577"/>
          </a:xfrm>
          <a:prstGeom prst="rect">
            <a:avLst/>
          </a:prstGeom>
          <a:solidFill>
            <a:srgbClr val="FFFFCC"/>
          </a:solidFill>
          <a:ln w="9525">
            <a:noFill/>
            <a:miter lim="800000"/>
            <a:headEnd/>
            <a:tailEnd/>
          </a:ln>
        </p:spPr>
        <p:txBody>
          <a:bodyPr lIns="68580" tIns="34290" rIns="68580" bIns="34290">
            <a:spAutoFit/>
          </a:bodyPr>
          <a:lstStyle/>
          <a:p>
            <a:r>
              <a:rPr lang="zh-CN" altLang="en-US" sz="2400" dirty="0">
                <a:solidFill>
                  <a:srgbClr val="990000"/>
                </a:solidFill>
                <a:latin typeface="楷体" pitchFamily="49" charset="-122"/>
                <a:ea typeface="楷体" pitchFamily="49" charset="-122"/>
              </a:rPr>
              <a:t>    形近字组词是小学语文测试的常见题型。目的是区分字形相近的字，掌握其读音和应用，做题时要认真观察，区分字形，在理解字义的基础上，仔细思考，再组词。</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amond(in)">
                                      <p:cBhvr>
                                        <p:cTn id="7" dur="20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diamond(in)">
                                      <p:cBhvr>
                                        <p:cTn id="12" dur="20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diamond(in)">
                                      <p:cBhvr>
                                        <p:cTn id="17" dur="2000"/>
                                        <p:tgtEl>
                                          <p:spTgt spid="45"/>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diamond(in)">
                                      <p:cBhvr>
                                        <p:cTn id="22" dur="20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diamond(in)">
                                      <p:cBhvr>
                                        <p:cTn id="27" dur="20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diamond(in)">
                                      <p:cBhvr>
                                        <p:cTn id="32" dur="2000"/>
                                        <p:tgtEl>
                                          <p:spTgt spid="48"/>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diamond(in)">
                                      <p:cBhvr>
                                        <p:cTn id="37" dur="20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diamond(in)">
                                      <p:cBhvr>
                                        <p:cTn id="42" dur="20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diamond(in)">
                                      <p:cBhvr>
                                        <p:cTn id="47" dur="20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diamond(in)">
                                      <p:cBhvr>
                                        <p:cTn id="52" dur="20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8" presetClass="entr" presetSubtype="16"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diamond(in)">
                                      <p:cBhvr>
                                        <p:cTn id="57" dur="20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8" presetClass="entr" presetSubtype="16"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diamond(in)">
                                      <p:cBhvr>
                                        <p:cTn id="62" dur="20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8" presetClass="entr" presetSubtype="16"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diamond(in)">
                                      <p:cBhvr>
                                        <p:cTn id="67" dur="2000"/>
                                        <p:tgtEl>
                                          <p:spTgt spid="23"/>
                                        </p:tgtEl>
                                      </p:cBhvr>
                                    </p:animEffect>
                                  </p:childTnLst>
                                </p:cTn>
                              </p:par>
                            </p:childTnLst>
                          </p:cTn>
                        </p:par>
                      </p:childTnLst>
                    </p:cTn>
                  </p:par>
                  <p:par>
                    <p:cTn id="68" fill="hold">
                      <p:stCondLst>
                        <p:cond delay="indefinite"/>
                      </p:stCondLst>
                      <p:childTnLst>
                        <p:par>
                          <p:cTn id="69" fill="hold">
                            <p:stCondLst>
                              <p:cond delay="0"/>
                            </p:stCondLst>
                            <p:childTnLst>
                              <p:par>
                                <p:cTn id="70" presetID="8" presetClass="entr" presetSubtype="16"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diamond(in)">
                                      <p:cBhvr>
                                        <p:cTn id="72" dur="2000"/>
                                        <p:tgtEl>
                                          <p:spTgt spid="24"/>
                                        </p:tgtEl>
                                      </p:cBhvr>
                                    </p:animEffect>
                                  </p:childTnLst>
                                </p:cTn>
                              </p:par>
                            </p:childTnLst>
                          </p:cTn>
                        </p:par>
                      </p:childTnLst>
                    </p:cTn>
                  </p:par>
                  <p:par>
                    <p:cTn id="73" fill="hold">
                      <p:stCondLst>
                        <p:cond delay="indefinite"/>
                      </p:stCondLst>
                      <p:childTnLst>
                        <p:par>
                          <p:cTn id="74" fill="hold">
                            <p:stCondLst>
                              <p:cond delay="0"/>
                            </p:stCondLst>
                            <p:childTnLst>
                              <p:par>
                                <p:cTn id="75" presetID="8" presetClass="entr" presetSubtype="16" fill="hold" grpId="0" nodeType="click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diamond(in)">
                                      <p:cBhvr>
                                        <p:cTn id="77" dur="2000"/>
                                        <p:tgtEl>
                                          <p:spTgt spid="25"/>
                                        </p:tgtEl>
                                      </p:cBhvr>
                                    </p:animEffect>
                                  </p:childTnLst>
                                </p:cTn>
                              </p:par>
                            </p:childTnLst>
                          </p:cTn>
                        </p:par>
                      </p:childTnLst>
                    </p:cTn>
                  </p:par>
                  <p:par>
                    <p:cTn id="78" fill="hold">
                      <p:stCondLst>
                        <p:cond delay="indefinite"/>
                      </p:stCondLst>
                      <p:childTnLst>
                        <p:par>
                          <p:cTn id="79" fill="hold">
                            <p:stCondLst>
                              <p:cond delay="0"/>
                            </p:stCondLst>
                            <p:childTnLst>
                              <p:par>
                                <p:cTn id="80" presetID="8" presetClass="entr" presetSubtype="16"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diamond(in)">
                                      <p:cBhvr>
                                        <p:cTn id="82" dur="2000"/>
                                        <p:tgtEl>
                                          <p:spTgt spid="26"/>
                                        </p:tgtEl>
                                      </p:cBhvr>
                                    </p:animEffect>
                                  </p:childTnLst>
                                </p:cTn>
                              </p:par>
                            </p:childTnLst>
                          </p:cTn>
                        </p:par>
                      </p:childTnLst>
                    </p:cTn>
                  </p:par>
                  <p:par>
                    <p:cTn id="83" fill="hold">
                      <p:stCondLst>
                        <p:cond delay="indefinite"/>
                      </p:stCondLst>
                      <p:childTnLst>
                        <p:par>
                          <p:cTn id="84" fill="hold">
                            <p:stCondLst>
                              <p:cond delay="0"/>
                            </p:stCondLst>
                            <p:childTnLst>
                              <p:par>
                                <p:cTn id="85" presetID="8" presetClass="entr" presetSubtype="16" fill="hold" grpId="0" nodeType="click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diamond(in)">
                                      <p:cBhvr>
                                        <p:cTn id="87" dur="2000"/>
                                        <p:tgtEl>
                                          <p:spTgt spid="27"/>
                                        </p:tgtEl>
                                      </p:cBhvr>
                                    </p:animEffect>
                                  </p:childTnLst>
                                </p:cTn>
                              </p:par>
                            </p:childTnLst>
                          </p:cTn>
                        </p:par>
                      </p:childTnLst>
                    </p:cTn>
                  </p:par>
                  <p:par>
                    <p:cTn id="88" fill="hold">
                      <p:stCondLst>
                        <p:cond delay="indefinite"/>
                      </p:stCondLst>
                      <p:childTnLst>
                        <p:par>
                          <p:cTn id="89" fill="hold">
                            <p:stCondLst>
                              <p:cond delay="0"/>
                            </p:stCondLst>
                            <p:childTnLst>
                              <p:par>
                                <p:cTn id="90" presetID="8" presetClass="entr" presetSubtype="16" fill="hold" grpId="0" nodeType="click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diamond(in)">
                                      <p:cBhvr>
                                        <p:cTn id="92" dur="2000"/>
                                        <p:tgtEl>
                                          <p:spTgt spid="28"/>
                                        </p:tgtEl>
                                      </p:cBhvr>
                                    </p:animEffect>
                                  </p:childTnLst>
                                </p:cTn>
                              </p:par>
                            </p:childTnLst>
                          </p:cTn>
                        </p:par>
                      </p:childTnLst>
                    </p:cTn>
                  </p:par>
                  <p:par>
                    <p:cTn id="93" fill="hold">
                      <p:stCondLst>
                        <p:cond delay="indefinite"/>
                      </p:stCondLst>
                      <p:childTnLst>
                        <p:par>
                          <p:cTn id="94" fill="hold">
                            <p:stCondLst>
                              <p:cond delay="0"/>
                            </p:stCondLst>
                            <p:childTnLst>
                              <p:par>
                                <p:cTn id="95" presetID="8" presetClass="entr" presetSubtype="16" fill="hold" grpId="0" nodeType="click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diamond(in)">
                                      <p:cBhvr>
                                        <p:cTn id="97" dur="2000"/>
                                        <p:tgtEl>
                                          <p:spTgt spid="29"/>
                                        </p:tgtEl>
                                      </p:cBhvr>
                                    </p:animEffect>
                                  </p:childTnLst>
                                </p:cTn>
                              </p:par>
                            </p:childTnLst>
                          </p:cTn>
                        </p:par>
                      </p:childTnLst>
                    </p:cTn>
                  </p:par>
                  <p:par>
                    <p:cTn id="98" fill="hold">
                      <p:stCondLst>
                        <p:cond delay="indefinite"/>
                      </p:stCondLst>
                      <p:childTnLst>
                        <p:par>
                          <p:cTn id="99" fill="hold">
                            <p:stCondLst>
                              <p:cond delay="0"/>
                            </p:stCondLst>
                            <p:childTnLst>
                              <p:par>
                                <p:cTn id="100" presetID="8" presetClass="entr" presetSubtype="16" fill="hold" grpId="0" nodeType="click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diamond(in)">
                                      <p:cBhvr>
                                        <p:cTn id="102"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p:bldP spid="46" grpId="0"/>
      <p:bldP spid="47" grpId="0"/>
      <p:bldP spid="48"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3"/>
          <p:cNvSpPr txBox="1">
            <a:spLocks noChangeArrowheads="1"/>
          </p:cNvSpPr>
          <p:nvPr/>
        </p:nvSpPr>
        <p:spPr bwMode="auto">
          <a:xfrm>
            <a:off x="581700" y="500536"/>
            <a:ext cx="2223205" cy="484748"/>
          </a:xfrm>
          <a:prstGeom prst="rect">
            <a:avLst/>
          </a:prstGeom>
          <a:noFill/>
          <a:ln w="9525">
            <a:noFill/>
            <a:miter lim="800000"/>
            <a:headEnd/>
            <a:tailEnd/>
          </a:ln>
        </p:spPr>
        <p:txBody>
          <a:bodyPr wrap="none" lIns="68580" tIns="34290" rIns="68580" bIns="34290">
            <a:spAutoFit/>
          </a:bodyPr>
          <a:lstStyle/>
          <a:p>
            <a:r>
              <a:rPr lang="zh-CN" altLang="en-US" sz="2700" b="1" dirty="0">
                <a:latin typeface="楷体" pitchFamily="49" charset="-122"/>
                <a:ea typeface="楷体" pitchFamily="49" charset="-122"/>
              </a:rPr>
              <a:t>四、成语练习</a:t>
            </a:r>
          </a:p>
        </p:txBody>
      </p:sp>
      <p:sp>
        <p:nvSpPr>
          <p:cNvPr id="41" name="TextBox 40"/>
          <p:cNvSpPr txBox="1"/>
          <p:nvPr/>
        </p:nvSpPr>
        <p:spPr>
          <a:xfrm>
            <a:off x="730754" y="1084332"/>
            <a:ext cx="7918316" cy="3300904"/>
          </a:xfrm>
          <a:prstGeom prst="rect">
            <a:avLst/>
          </a:prstGeom>
          <a:noFill/>
        </p:spPr>
        <p:txBody>
          <a:bodyPr wrap="square" lIns="68580" tIns="34290" rIns="68580" bIns="34290" rtlCol="0">
            <a:spAutoFit/>
          </a:bodyPr>
          <a:lstStyle/>
          <a:p>
            <a:r>
              <a:rPr lang="zh-CN" altLang="en-US" sz="2100" b="1" dirty="0">
                <a:latin typeface="楷体" pitchFamily="49" charset="-122"/>
                <a:ea typeface="楷体" pitchFamily="49" charset="-122"/>
              </a:rPr>
              <a:t>（  ）饮（  ）尽     半（  ）三（  ）  （  ）针（  ）血   （  ）（  ）扬扬   （  ）声（  ）吭   情不（  ）（  ）</a:t>
            </a:r>
            <a:endParaRPr lang="en-US" altLang="zh-CN" sz="2100" b="1" dirty="0">
              <a:latin typeface="楷体" pitchFamily="49" charset="-122"/>
              <a:ea typeface="楷体" pitchFamily="49" charset="-122"/>
            </a:endParaRPr>
          </a:p>
          <a:p>
            <a:r>
              <a:rPr lang="zh-CN" altLang="en-US" sz="2100" b="1" dirty="0">
                <a:latin typeface="楷体" pitchFamily="49" charset="-122"/>
                <a:ea typeface="楷体" pitchFamily="49" charset="-122"/>
              </a:rPr>
              <a:t>（  ）惊（  ）战   （  ）（  ）脚乱  （  ）（  ）处优</a:t>
            </a:r>
            <a:endParaRPr lang="en-US" altLang="zh-CN" sz="2100" b="1" dirty="0">
              <a:latin typeface="楷体" pitchFamily="49" charset="-122"/>
              <a:ea typeface="楷体" pitchFamily="49" charset="-122"/>
            </a:endParaRPr>
          </a:p>
          <a:p>
            <a:r>
              <a:rPr lang="zh-CN" altLang="en-US" sz="2100" b="1" dirty="0">
                <a:latin typeface="楷体" pitchFamily="49" charset="-122"/>
                <a:ea typeface="楷体" pitchFamily="49" charset="-122"/>
              </a:rPr>
              <a:t>（  ）（  ）不得   （  ）（  ）成竹  （  ）（  ）丧气</a:t>
            </a:r>
            <a:endParaRPr lang="en-US" altLang="zh-CN" sz="2100" b="1" dirty="0">
              <a:latin typeface="楷体" pitchFamily="49" charset="-122"/>
              <a:ea typeface="楷体" pitchFamily="49" charset="-122"/>
            </a:endParaRPr>
          </a:p>
          <a:p>
            <a:r>
              <a:rPr lang="en-US" altLang="zh-CN" sz="2100" b="1" dirty="0">
                <a:latin typeface="楷体" pitchFamily="49" charset="-122"/>
                <a:ea typeface="楷体" pitchFamily="49" charset="-122"/>
              </a:rPr>
              <a:t>1.</a:t>
            </a:r>
            <a:r>
              <a:rPr lang="zh-CN" altLang="en-US" sz="2100" b="1" dirty="0">
                <a:latin typeface="楷体" pitchFamily="49" charset="-122"/>
                <a:ea typeface="楷体" pitchFamily="49" charset="-122"/>
              </a:rPr>
              <a:t>把上面的成语补充完整。</a:t>
            </a:r>
            <a:endParaRPr lang="en-US" altLang="zh-CN" sz="2100" b="1" dirty="0">
              <a:latin typeface="楷体" pitchFamily="49" charset="-122"/>
              <a:ea typeface="楷体" pitchFamily="49" charset="-122"/>
            </a:endParaRPr>
          </a:p>
          <a:p>
            <a:r>
              <a:rPr lang="en-US" altLang="zh-CN" sz="2100" b="1" dirty="0">
                <a:latin typeface="楷体" pitchFamily="49" charset="-122"/>
                <a:ea typeface="楷体" pitchFamily="49" charset="-122"/>
              </a:rPr>
              <a:t>2.</a:t>
            </a:r>
            <a:r>
              <a:rPr lang="zh-CN" altLang="en-US" sz="2100" b="1" dirty="0">
                <a:latin typeface="楷体" pitchFamily="49" charset="-122"/>
                <a:ea typeface="楷体" pitchFamily="49" charset="-122"/>
              </a:rPr>
              <a:t>描写人物神态的成语是</a:t>
            </a:r>
            <a:r>
              <a:rPr lang="zh-CN" altLang="en-US" sz="2100" b="1" u="sng" dirty="0">
                <a:latin typeface="楷体" pitchFamily="49" charset="-122"/>
                <a:ea typeface="楷体" pitchFamily="49" charset="-122"/>
              </a:rPr>
              <a:t>            </a:t>
            </a:r>
            <a:r>
              <a:rPr lang="zh-CN" altLang="en-US" sz="2100" b="1" dirty="0">
                <a:solidFill>
                  <a:schemeClr val="bg1"/>
                </a:solidFill>
                <a:latin typeface="楷体" pitchFamily="49" charset="-122"/>
                <a:ea typeface="楷体" pitchFamily="49" charset="-122"/>
              </a:rPr>
              <a:t>、</a:t>
            </a:r>
            <a:r>
              <a:rPr lang="zh-CN" altLang="en-US" sz="2100" b="1" u="sng" dirty="0">
                <a:latin typeface="楷体" pitchFamily="49" charset="-122"/>
                <a:ea typeface="楷体" pitchFamily="49" charset="-122"/>
              </a:rPr>
              <a:t>           </a:t>
            </a:r>
            <a:r>
              <a:rPr lang="zh-CN" altLang="en-US" sz="2100" b="1" dirty="0">
                <a:solidFill>
                  <a:schemeClr val="bg1"/>
                </a:solidFill>
                <a:latin typeface="楷体" pitchFamily="49" charset="-122"/>
                <a:ea typeface="楷体" pitchFamily="49" charset="-122"/>
              </a:rPr>
              <a:t>。</a:t>
            </a:r>
            <a:endParaRPr lang="en-US" altLang="zh-CN" sz="2100" b="1" dirty="0">
              <a:solidFill>
                <a:schemeClr val="bg1"/>
              </a:solidFill>
              <a:latin typeface="楷体" pitchFamily="49" charset="-122"/>
              <a:ea typeface="楷体" pitchFamily="49" charset="-122"/>
            </a:endParaRPr>
          </a:p>
          <a:p>
            <a:r>
              <a:rPr lang="en-US" altLang="zh-CN" sz="2100" b="1" dirty="0">
                <a:latin typeface="楷体" pitchFamily="49" charset="-122"/>
                <a:ea typeface="楷体" pitchFamily="49" charset="-122"/>
              </a:rPr>
              <a:t>3.ABCC</a:t>
            </a:r>
            <a:r>
              <a:rPr lang="zh-CN" altLang="en-US" sz="2100" b="1" dirty="0">
                <a:latin typeface="楷体" pitchFamily="49" charset="-122"/>
                <a:ea typeface="楷体" pitchFamily="49" charset="-122"/>
              </a:rPr>
              <a:t>式的成语有</a:t>
            </a:r>
            <a:r>
              <a:rPr lang="zh-CN" altLang="en-US" sz="2100" b="1" dirty="0">
                <a:solidFill>
                  <a:schemeClr val="bg1"/>
                </a:solidFill>
                <a:latin typeface="楷体" pitchFamily="49" charset="-122"/>
                <a:ea typeface="楷体" pitchFamily="49" charset="-122"/>
              </a:rPr>
              <a:t>、</a:t>
            </a:r>
            <a:r>
              <a:rPr lang="zh-CN" altLang="en-US" sz="2100" b="1" u="sng" dirty="0">
                <a:latin typeface="楷体" pitchFamily="49" charset="-122"/>
                <a:ea typeface="楷体" pitchFamily="49" charset="-122"/>
              </a:rPr>
              <a:t>           </a:t>
            </a:r>
            <a:r>
              <a:rPr lang="zh-CN" altLang="en-US" sz="2100" b="1" dirty="0">
                <a:latin typeface="楷体" pitchFamily="49" charset="-122"/>
                <a:ea typeface="楷体" pitchFamily="49" charset="-122"/>
              </a:rPr>
              <a:t>我还能仿写两个：</a:t>
            </a:r>
            <a:r>
              <a:rPr lang="zh-CN" altLang="en-US" sz="2100" b="1" dirty="0">
                <a:solidFill>
                  <a:schemeClr val="bg1"/>
                </a:solidFill>
                <a:latin typeface="楷体" pitchFamily="49" charset="-122"/>
                <a:ea typeface="楷体" pitchFamily="49" charset="-122"/>
              </a:rPr>
              <a:t> 、</a:t>
            </a:r>
            <a:r>
              <a:rPr lang="zh-CN" altLang="en-US" sz="2100" b="1" u="sng" dirty="0">
                <a:latin typeface="楷体" pitchFamily="49" charset="-122"/>
                <a:ea typeface="楷体" pitchFamily="49" charset="-122"/>
              </a:rPr>
              <a:t>           </a:t>
            </a:r>
            <a:r>
              <a:rPr lang="zh-CN" altLang="en-US" sz="2100" b="1" dirty="0">
                <a:solidFill>
                  <a:schemeClr val="bg1"/>
                </a:solidFill>
                <a:latin typeface="楷体" pitchFamily="49" charset="-122"/>
                <a:ea typeface="楷体" pitchFamily="49" charset="-122"/>
              </a:rPr>
              <a:t>。</a:t>
            </a:r>
            <a:r>
              <a:rPr lang="zh-CN" altLang="en-US" sz="2100" b="1" u="sng" dirty="0">
                <a:latin typeface="楷体" pitchFamily="49" charset="-122"/>
                <a:ea typeface="楷体" pitchFamily="49" charset="-122"/>
              </a:rPr>
              <a:t>            </a:t>
            </a:r>
            <a:r>
              <a:rPr lang="zh-CN" altLang="en-US" sz="2100" b="1" dirty="0">
                <a:solidFill>
                  <a:schemeClr val="bg1"/>
                </a:solidFill>
                <a:latin typeface="楷体" pitchFamily="49" charset="-122"/>
                <a:ea typeface="楷体" pitchFamily="49" charset="-122"/>
              </a:rPr>
              <a:t>。</a:t>
            </a:r>
            <a:endParaRPr lang="en-US" altLang="zh-CN" sz="2100" b="1" dirty="0">
              <a:solidFill>
                <a:schemeClr val="bg1"/>
              </a:solidFill>
              <a:latin typeface="楷体" pitchFamily="49" charset="-122"/>
              <a:ea typeface="楷体" pitchFamily="49" charset="-122"/>
            </a:endParaRPr>
          </a:p>
          <a:p>
            <a:r>
              <a:rPr lang="en-US" altLang="zh-CN" sz="2100" b="1" dirty="0">
                <a:latin typeface="楷体" pitchFamily="49" charset="-122"/>
                <a:ea typeface="楷体" pitchFamily="49" charset="-122"/>
              </a:rPr>
              <a:t>4.</a:t>
            </a:r>
            <a:r>
              <a:rPr lang="zh-CN" altLang="en-US" sz="2100" b="1" dirty="0">
                <a:latin typeface="楷体" pitchFamily="49" charset="-122"/>
                <a:ea typeface="楷体" pitchFamily="49" charset="-122"/>
              </a:rPr>
              <a:t>情不（  ） （  ） 它的意思是：</a:t>
            </a:r>
            <a:r>
              <a:rPr lang="en-US" altLang="zh-CN" sz="2100" b="1" u="sng" dirty="0">
                <a:latin typeface="楷体" pitchFamily="49" charset="-122"/>
                <a:ea typeface="楷体" pitchFamily="49" charset="-122"/>
              </a:rPr>
              <a:t>                     </a:t>
            </a:r>
            <a:r>
              <a:rPr lang="zh-CN" altLang="en-US" sz="2100" b="1" dirty="0">
                <a:latin typeface="楷体" pitchFamily="49" charset="-122"/>
                <a:ea typeface="楷体" pitchFamily="49" charset="-122"/>
              </a:rPr>
              <a:t>。</a:t>
            </a:r>
            <a:endParaRPr lang="en-US" altLang="zh-CN" sz="2100" b="1" u="sng" dirty="0">
              <a:latin typeface="楷体" pitchFamily="49" charset="-122"/>
              <a:ea typeface="楷体" pitchFamily="49" charset="-122"/>
            </a:endParaRPr>
          </a:p>
          <a:p>
            <a:endParaRPr lang="en-US" altLang="zh-CN" sz="2100" b="1" dirty="0">
              <a:latin typeface="楷体" pitchFamily="49" charset="-122"/>
              <a:ea typeface="楷体" pitchFamily="49" charset="-122"/>
            </a:endParaRPr>
          </a:p>
        </p:txBody>
      </p:sp>
      <p:sp>
        <p:nvSpPr>
          <p:cNvPr id="42" name="TextBox 41"/>
          <p:cNvSpPr txBox="1"/>
          <p:nvPr/>
        </p:nvSpPr>
        <p:spPr>
          <a:xfrm>
            <a:off x="1025373" y="1078637"/>
            <a:ext cx="39283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一</a:t>
            </a:r>
          </a:p>
        </p:txBody>
      </p:sp>
      <p:sp>
        <p:nvSpPr>
          <p:cNvPr id="43" name="TextBox 42"/>
          <p:cNvSpPr txBox="1"/>
          <p:nvPr/>
        </p:nvSpPr>
        <p:spPr>
          <a:xfrm>
            <a:off x="2071827" y="1093064"/>
            <a:ext cx="411702"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而</a:t>
            </a:r>
          </a:p>
        </p:txBody>
      </p:sp>
      <p:sp>
        <p:nvSpPr>
          <p:cNvPr id="45" name="TextBox 44"/>
          <p:cNvSpPr txBox="1"/>
          <p:nvPr/>
        </p:nvSpPr>
        <p:spPr>
          <a:xfrm>
            <a:off x="4085124" y="1073653"/>
            <a:ext cx="411700"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夜</a:t>
            </a:r>
          </a:p>
        </p:txBody>
      </p:sp>
      <p:sp>
        <p:nvSpPr>
          <p:cNvPr id="46" name="TextBox 45"/>
          <p:cNvSpPr txBox="1"/>
          <p:nvPr/>
        </p:nvSpPr>
        <p:spPr>
          <a:xfrm>
            <a:off x="5121256" y="1072900"/>
            <a:ext cx="444992"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更</a:t>
            </a:r>
          </a:p>
        </p:txBody>
      </p:sp>
      <p:sp>
        <p:nvSpPr>
          <p:cNvPr id="47" name="TextBox 46"/>
          <p:cNvSpPr txBox="1"/>
          <p:nvPr/>
        </p:nvSpPr>
        <p:spPr>
          <a:xfrm>
            <a:off x="6227105" y="1076174"/>
            <a:ext cx="444992"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一</a:t>
            </a:r>
          </a:p>
        </p:txBody>
      </p:sp>
      <p:sp>
        <p:nvSpPr>
          <p:cNvPr id="48" name="TextBox 47"/>
          <p:cNvSpPr txBox="1"/>
          <p:nvPr/>
        </p:nvSpPr>
        <p:spPr>
          <a:xfrm>
            <a:off x="7289530" y="1087438"/>
            <a:ext cx="438335"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见</a:t>
            </a:r>
          </a:p>
        </p:txBody>
      </p:sp>
      <p:sp>
        <p:nvSpPr>
          <p:cNvPr id="17" name="TextBox 16"/>
          <p:cNvSpPr txBox="1"/>
          <p:nvPr/>
        </p:nvSpPr>
        <p:spPr>
          <a:xfrm>
            <a:off x="986260" y="1408367"/>
            <a:ext cx="430631"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得</a:t>
            </a:r>
          </a:p>
        </p:txBody>
      </p:sp>
      <p:sp>
        <p:nvSpPr>
          <p:cNvPr id="18" name="TextBox 17"/>
          <p:cNvSpPr txBox="1"/>
          <p:nvPr/>
        </p:nvSpPr>
        <p:spPr>
          <a:xfrm>
            <a:off x="3518823" y="1407656"/>
            <a:ext cx="460111"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一</a:t>
            </a:r>
          </a:p>
        </p:txBody>
      </p:sp>
      <p:sp>
        <p:nvSpPr>
          <p:cNvPr id="19" name="TextBox 18"/>
          <p:cNvSpPr txBox="1"/>
          <p:nvPr/>
        </p:nvSpPr>
        <p:spPr>
          <a:xfrm>
            <a:off x="1814542" y="1392119"/>
            <a:ext cx="430484"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意</a:t>
            </a:r>
          </a:p>
        </p:txBody>
      </p:sp>
      <p:sp>
        <p:nvSpPr>
          <p:cNvPr id="20" name="TextBox 19"/>
          <p:cNvSpPr txBox="1"/>
          <p:nvPr/>
        </p:nvSpPr>
        <p:spPr>
          <a:xfrm>
            <a:off x="6622722" y="1436508"/>
            <a:ext cx="448783"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自</a:t>
            </a:r>
          </a:p>
        </p:txBody>
      </p:sp>
      <p:sp>
        <p:nvSpPr>
          <p:cNvPr id="21" name="TextBox 20"/>
          <p:cNvSpPr txBox="1"/>
          <p:nvPr/>
        </p:nvSpPr>
        <p:spPr>
          <a:xfrm>
            <a:off x="2063639" y="1701895"/>
            <a:ext cx="433709"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胆</a:t>
            </a:r>
          </a:p>
        </p:txBody>
      </p:sp>
      <p:sp>
        <p:nvSpPr>
          <p:cNvPr id="22" name="TextBox 21"/>
          <p:cNvSpPr txBox="1"/>
          <p:nvPr/>
        </p:nvSpPr>
        <p:spPr>
          <a:xfrm>
            <a:off x="1002759" y="2017074"/>
            <a:ext cx="427070"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哭</a:t>
            </a:r>
          </a:p>
        </p:txBody>
      </p:sp>
      <p:sp>
        <p:nvSpPr>
          <p:cNvPr id="23" name="TextBox 22"/>
          <p:cNvSpPr txBox="1"/>
          <p:nvPr/>
        </p:nvSpPr>
        <p:spPr>
          <a:xfrm>
            <a:off x="3524708" y="1757381"/>
            <a:ext cx="46716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手</a:t>
            </a:r>
          </a:p>
        </p:txBody>
      </p:sp>
      <p:sp>
        <p:nvSpPr>
          <p:cNvPr id="24" name="TextBox 23"/>
          <p:cNvSpPr txBox="1"/>
          <p:nvPr/>
        </p:nvSpPr>
        <p:spPr>
          <a:xfrm>
            <a:off x="3525816" y="2078652"/>
            <a:ext cx="453118"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胸</a:t>
            </a:r>
          </a:p>
        </p:txBody>
      </p:sp>
      <p:sp>
        <p:nvSpPr>
          <p:cNvPr id="25" name="TextBox 24"/>
          <p:cNvSpPr txBox="1"/>
          <p:nvPr/>
        </p:nvSpPr>
        <p:spPr>
          <a:xfrm>
            <a:off x="4313103" y="1740002"/>
            <a:ext cx="455149"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忙</a:t>
            </a:r>
          </a:p>
        </p:txBody>
      </p:sp>
      <p:sp>
        <p:nvSpPr>
          <p:cNvPr id="26" name="TextBox 25"/>
          <p:cNvSpPr txBox="1"/>
          <p:nvPr/>
        </p:nvSpPr>
        <p:spPr>
          <a:xfrm>
            <a:off x="4347127" y="2015796"/>
            <a:ext cx="453473"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有</a:t>
            </a:r>
          </a:p>
        </p:txBody>
      </p:sp>
      <p:sp>
        <p:nvSpPr>
          <p:cNvPr id="27" name="TextBox 26"/>
          <p:cNvSpPr txBox="1"/>
          <p:nvPr/>
        </p:nvSpPr>
        <p:spPr>
          <a:xfrm>
            <a:off x="5954949" y="1721682"/>
            <a:ext cx="437225"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养</a:t>
            </a:r>
          </a:p>
        </p:txBody>
      </p:sp>
      <p:sp>
        <p:nvSpPr>
          <p:cNvPr id="28" name="TextBox 27"/>
          <p:cNvSpPr txBox="1"/>
          <p:nvPr/>
        </p:nvSpPr>
        <p:spPr>
          <a:xfrm>
            <a:off x="5949400" y="2030578"/>
            <a:ext cx="455714"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垂</a:t>
            </a:r>
          </a:p>
        </p:txBody>
      </p:sp>
      <p:sp>
        <p:nvSpPr>
          <p:cNvPr id="29" name="TextBox 28"/>
          <p:cNvSpPr txBox="1"/>
          <p:nvPr/>
        </p:nvSpPr>
        <p:spPr>
          <a:xfrm>
            <a:off x="6762817" y="1698021"/>
            <a:ext cx="444554"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尊</a:t>
            </a:r>
          </a:p>
        </p:txBody>
      </p:sp>
      <p:sp>
        <p:nvSpPr>
          <p:cNvPr id="30" name="TextBox 29"/>
          <p:cNvSpPr txBox="1"/>
          <p:nvPr/>
        </p:nvSpPr>
        <p:spPr>
          <a:xfrm>
            <a:off x="3858039" y="2603461"/>
            <a:ext cx="1363099"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哭笑不得</a:t>
            </a:r>
          </a:p>
        </p:txBody>
      </p:sp>
      <p:sp>
        <p:nvSpPr>
          <p:cNvPr id="32" name="TextBox 31"/>
          <p:cNvSpPr txBox="1"/>
          <p:nvPr/>
        </p:nvSpPr>
        <p:spPr>
          <a:xfrm>
            <a:off x="4603595" y="1392559"/>
            <a:ext cx="460111"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不</a:t>
            </a:r>
          </a:p>
        </p:txBody>
      </p:sp>
      <p:sp>
        <p:nvSpPr>
          <p:cNvPr id="34" name="TextBox 33"/>
          <p:cNvSpPr txBox="1"/>
          <p:nvPr/>
        </p:nvSpPr>
        <p:spPr>
          <a:xfrm>
            <a:off x="7435761" y="1427882"/>
            <a:ext cx="448783"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禁</a:t>
            </a:r>
          </a:p>
        </p:txBody>
      </p:sp>
      <p:sp>
        <p:nvSpPr>
          <p:cNvPr id="36" name="TextBox 35"/>
          <p:cNvSpPr txBox="1"/>
          <p:nvPr/>
        </p:nvSpPr>
        <p:spPr>
          <a:xfrm>
            <a:off x="993964" y="1706207"/>
            <a:ext cx="433709"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心</a:t>
            </a:r>
          </a:p>
        </p:txBody>
      </p:sp>
      <p:sp>
        <p:nvSpPr>
          <p:cNvPr id="37" name="TextBox 36"/>
          <p:cNvSpPr txBox="1"/>
          <p:nvPr/>
        </p:nvSpPr>
        <p:spPr>
          <a:xfrm>
            <a:off x="1815799" y="2014918"/>
            <a:ext cx="427070"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笑</a:t>
            </a:r>
          </a:p>
        </p:txBody>
      </p:sp>
      <p:sp>
        <p:nvSpPr>
          <p:cNvPr id="38" name="TextBox 37"/>
          <p:cNvSpPr txBox="1"/>
          <p:nvPr/>
        </p:nvSpPr>
        <p:spPr>
          <a:xfrm>
            <a:off x="6768910" y="2099589"/>
            <a:ext cx="455714"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头</a:t>
            </a:r>
          </a:p>
        </p:txBody>
      </p:sp>
      <p:sp>
        <p:nvSpPr>
          <p:cNvPr id="39" name="TextBox 38"/>
          <p:cNvSpPr txBox="1"/>
          <p:nvPr/>
        </p:nvSpPr>
        <p:spPr>
          <a:xfrm>
            <a:off x="5628611" y="2620714"/>
            <a:ext cx="1363099"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垂头丧气</a:t>
            </a:r>
          </a:p>
        </p:txBody>
      </p:sp>
      <p:sp>
        <p:nvSpPr>
          <p:cNvPr id="40" name="TextBox 39"/>
          <p:cNvSpPr txBox="1"/>
          <p:nvPr/>
        </p:nvSpPr>
        <p:spPr>
          <a:xfrm>
            <a:off x="3331828" y="2957144"/>
            <a:ext cx="1363099"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得意扬扬</a:t>
            </a:r>
          </a:p>
        </p:txBody>
      </p:sp>
      <p:sp>
        <p:nvSpPr>
          <p:cNvPr id="49" name="TextBox 48"/>
          <p:cNvSpPr txBox="1"/>
          <p:nvPr/>
        </p:nvSpPr>
        <p:spPr>
          <a:xfrm>
            <a:off x="1746724" y="3274164"/>
            <a:ext cx="1363099"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烈日炎炎</a:t>
            </a:r>
          </a:p>
        </p:txBody>
      </p:sp>
      <p:sp>
        <p:nvSpPr>
          <p:cNvPr id="50" name="TextBox 49"/>
          <p:cNvSpPr txBox="1"/>
          <p:nvPr/>
        </p:nvSpPr>
        <p:spPr>
          <a:xfrm>
            <a:off x="3532392" y="3319454"/>
            <a:ext cx="1363099"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白雪皑皑</a:t>
            </a:r>
          </a:p>
        </p:txBody>
      </p:sp>
      <p:sp>
        <p:nvSpPr>
          <p:cNvPr id="51" name="TextBox 50"/>
          <p:cNvSpPr txBox="1"/>
          <p:nvPr/>
        </p:nvSpPr>
        <p:spPr>
          <a:xfrm>
            <a:off x="5107297" y="3621099"/>
            <a:ext cx="2767302"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抑制不住自己的感情。</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fade">
                                      <p:cBhvr>
                                        <p:cTn id="70" dur="500"/>
                                        <p:tgtEl>
                                          <p:spTgt spid="38"/>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500"/>
                                        <p:tgtEl>
                                          <p:spTgt spid="3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500"/>
                                        <p:tgtEl>
                                          <p:spTgt spid="36"/>
                                        </p:tgtEl>
                                      </p:cBhvr>
                                    </p:animEffect>
                                  </p:childTnLst>
                                </p:cTn>
                              </p:par>
                            </p:childTnLst>
                          </p:cTn>
                        </p:par>
                      </p:childTnLst>
                    </p:cTn>
                  </p:par>
                  <p:par>
                    <p:cTn id="77" fill="hold">
                      <p:stCondLst>
                        <p:cond delay="indefinite"/>
                      </p:stCondLst>
                      <p:childTnLst>
                        <p:par>
                          <p:cTn id="78" fill="hold">
                            <p:stCondLst>
                              <p:cond delay="0"/>
                            </p:stCondLst>
                            <p:childTnLst>
                              <p:par>
                                <p:cTn id="79" presetID="8" presetClass="entr" presetSubtype="16" fill="hold" grpId="0" nodeType="click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diamond(in)">
                                      <p:cBhvr>
                                        <p:cTn id="81" dur="2000"/>
                                        <p:tgtEl>
                                          <p:spTgt spid="30"/>
                                        </p:tgtEl>
                                      </p:cBhvr>
                                    </p:animEffect>
                                  </p:childTnLst>
                                </p:cTn>
                              </p:par>
                            </p:childTnLst>
                          </p:cTn>
                        </p:par>
                      </p:childTnLst>
                    </p:cTn>
                  </p:par>
                  <p:par>
                    <p:cTn id="82" fill="hold">
                      <p:stCondLst>
                        <p:cond delay="indefinite"/>
                      </p:stCondLst>
                      <p:childTnLst>
                        <p:par>
                          <p:cTn id="83" fill="hold">
                            <p:stCondLst>
                              <p:cond delay="0"/>
                            </p:stCondLst>
                            <p:childTnLst>
                              <p:par>
                                <p:cTn id="84" presetID="8" presetClass="entr" presetSubtype="16" fill="hold" grpId="0" nodeType="click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diamond(in)">
                                      <p:cBhvr>
                                        <p:cTn id="86" dur="2000"/>
                                        <p:tgtEl>
                                          <p:spTgt spid="39"/>
                                        </p:tgtEl>
                                      </p:cBhvr>
                                    </p:animEffect>
                                  </p:childTnLst>
                                </p:cTn>
                              </p:par>
                            </p:childTnLst>
                          </p:cTn>
                        </p:par>
                      </p:childTnLst>
                    </p:cTn>
                  </p:par>
                  <p:par>
                    <p:cTn id="87" fill="hold">
                      <p:stCondLst>
                        <p:cond delay="indefinite"/>
                      </p:stCondLst>
                      <p:childTnLst>
                        <p:par>
                          <p:cTn id="88" fill="hold">
                            <p:stCondLst>
                              <p:cond delay="0"/>
                            </p:stCondLst>
                            <p:childTnLst>
                              <p:par>
                                <p:cTn id="89" presetID="8" presetClass="entr" presetSubtype="16" fill="hold" grpId="0" nodeType="click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diamond(in)">
                                      <p:cBhvr>
                                        <p:cTn id="91" dur="2000"/>
                                        <p:tgtEl>
                                          <p:spTgt spid="40"/>
                                        </p:tgtEl>
                                      </p:cBhvr>
                                    </p:animEffect>
                                  </p:childTnLst>
                                </p:cTn>
                              </p:par>
                            </p:childTnLst>
                          </p:cTn>
                        </p:par>
                      </p:childTnLst>
                    </p:cTn>
                  </p:par>
                  <p:par>
                    <p:cTn id="92" fill="hold">
                      <p:stCondLst>
                        <p:cond delay="indefinite"/>
                      </p:stCondLst>
                      <p:childTnLst>
                        <p:par>
                          <p:cTn id="93" fill="hold">
                            <p:stCondLst>
                              <p:cond delay="0"/>
                            </p:stCondLst>
                            <p:childTnLst>
                              <p:par>
                                <p:cTn id="94" presetID="8" presetClass="entr" presetSubtype="16" fill="hold" grpId="0" nodeType="clickEffect">
                                  <p:stCondLst>
                                    <p:cond delay="0"/>
                                  </p:stCondLst>
                                  <p:childTnLst>
                                    <p:set>
                                      <p:cBhvr>
                                        <p:cTn id="95" dur="1" fill="hold">
                                          <p:stCondLst>
                                            <p:cond delay="0"/>
                                          </p:stCondLst>
                                        </p:cTn>
                                        <p:tgtEl>
                                          <p:spTgt spid="49"/>
                                        </p:tgtEl>
                                        <p:attrNameLst>
                                          <p:attrName>style.visibility</p:attrName>
                                        </p:attrNameLst>
                                      </p:cBhvr>
                                      <p:to>
                                        <p:strVal val="visible"/>
                                      </p:to>
                                    </p:set>
                                    <p:animEffect transition="in" filter="diamond(in)">
                                      <p:cBhvr>
                                        <p:cTn id="96" dur="2000"/>
                                        <p:tgtEl>
                                          <p:spTgt spid="49"/>
                                        </p:tgtEl>
                                      </p:cBhvr>
                                    </p:animEffect>
                                  </p:childTnLst>
                                </p:cTn>
                              </p:par>
                            </p:childTnLst>
                          </p:cTn>
                        </p:par>
                      </p:childTnLst>
                    </p:cTn>
                  </p:par>
                  <p:par>
                    <p:cTn id="97" fill="hold">
                      <p:stCondLst>
                        <p:cond delay="indefinite"/>
                      </p:stCondLst>
                      <p:childTnLst>
                        <p:par>
                          <p:cTn id="98" fill="hold">
                            <p:stCondLst>
                              <p:cond delay="0"/>
                            </p:stCondLst>
                            <p:childTnLst>
                              <p:par>
                                <p:cTn id="99" presetID="8" presetClass="entr" presetSubtype="16" fill="hold" grpId="0" nodeType="clickEffect">
                                  <p:stCondLst>
                                    <p:cond delay="0"/>
                                  </p:stCondLst>
                                  <p:childTnLst>
                                    <p:set>
                                      <p:cBhvr>
                                        <p:cTn id="100" dur="1" fill="hold">
                                          <p:stCondLst>
                                            <p:cond delay="0"/>
                                          </p:stCondLst>
                                        </p:cTn>
                                        <p:tgtEl>
                                          <p:spTgt spid="50"/>
                                        </p:tgtEl>
                                        <p:attrNameLst>
                                          <p:attrName>style.visibility</p:attrName>
                                        </p:attrNameLst>
                                      </p:cBhvr>
                                      <p:to>
                                        <p:strVal val="visible"/>
                                      </p:to>
                                    </p:set>
                                    <p:animEffect transition="in" filter="diamond(in)">
                                      <p:cBhvr>
                                        <p:cTn id="101" dur="2000"/>
                                        <p:tgtEl>
                                          <p:spTgt spid="50"/>
                                        </p:tgtEl>
                                      </p:cBhvr>
                                    </p:animEffect>
                                  </p:childTnLst>
                                </p:cTn>
                              </p:par>
                            </p:childTnLst>
                          </p:cTn>
                        </p:par>
                      </p:childTnLst>
                    </p:cTn>
                  </p:par>
                  <p:par>
                    <p:cTn id="102" fill="hold">
                      <p:stCondLst>
                        <p:cond delay="indefinite"/>
                      </p:stCondLst>
                      <p:childTnLst>
                        <p:par>
                          <p:cTn id="103" fill="hold">
                            <p:stCondLst>
                              <p:cond delay="0"/>
                            </p:stCondLst>
                            <p:childTnLst>
                              <p:par>
                                <p:cTn id="104" presetID="8" presetClass="entr" presetSubtype="16" fill="hold" grpId="0" nodeType="click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diamond(in)">
                                      <p:cBhvr>
                                        <p:cTn id="106" dur="2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p:bldP spid="46" grpId="0"/>
      <p:bldP spid="47" grpId="0"/>
      <p:bldP spid="48"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2" grpId="0"/>
      <p:bldP spid="34" grpId="0"/>
      <p:bldP spid="36" grpId="0"/>
      <p:bldP spid="37" grpId="0"/>
      <p:bldP spid="38" grpId="0"/>
      <p:bldP spid="39" grpId="0"/>
      <p:bldP spid="40" grpId="0"/>
      <p:bldP spid="49" grpId="0"/>
      <p:bldP spid="50" grpId="0"/>
      <p:bldP spid="5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02" name="Text Box 19"/>
          <p:cNvSpPr txBox="1">
            <a:spLocks noChangeArrowheads="1"/>
          </p:cNvSpPr>
          <p:nvPr/>
        </p:nvSpPr>
        <p:spPr bwMode="auto">
          <a:xfrm>
            <a:off x="2398902" y="1469209"/>
            <a:ext cx="5979319" cy="1546577"/>
          </a:xfrm>
          <a:prstGeom prst="rect">
            <a:avLst/>
          </a:prstGeom>
          <a:solidFill>
            <a:srgbClr val="FFFFCC"/>
          </a:solidFill>
          <a:ln w="9525">
            <a:noFill/>
            <a:miter lim="800000"/>
            <a:headEnd/>
            <a:tailEnd/>
          </a:ln>
        </p:spPr>
        <p:txBody>
          <a:bodyPr lIns="68580" tIns="34290" rIns="68580" bIns="34290">
            <a:spAutoFit/>
          </a:bodyPr>
          <a:lstStyle/>
          <a:p>
            <a:r>
              <a:rPr lang="zh-CN" altLang="en-US" sz="2400" dirty="0">
                <a:solidFill>
                  <a:srgbClr val="990000"/>
                </a:solidFill>
                <a:latin typeface="楷体" pitchFamily="49" charset="-122"/>
                <a:ea typeface="楷体" pitchFamily="49" charset="-122"/>
              </a:rPr>
              <a:t>    以上成语为五年级语文下册高频出现的考查对象，一般考查补充填空、成语应用、仿写，理解词意等，所以这三项一定要熟练掌握运用。</a:t>
            </a:r>
          </a:p>
        </p:txBody>
      </p:sp>
      <p:pic>
        <p:nvPicPr>
          <p:cNvPr id="42003" name="Picture 20" descr="51miz-E266413-A2EBECD9"/>
          <p:cNvPicPr>
            <a:picLocks noChangeAspect="1" noChangeArrowheads="1"/>
          </p:cNvPicPr>
          <p:nvPr/>
        </p:nvPicPr>
        <p:blipFill>
          <a:blip r:embed="rId2" cstate="print"/>
          <a:srcRect/>
          <a:stretch>
            <a:fillRect/>
          </a:stretch>
        </p:blipFill>
        <p:spPr bwMode="auto">
          <a:xfrm>
            <a:off x="134542" y="1741885"/>
            <a:ext cx="2353865" cy="2786063"/>
          </a:xfrm>
          <a:prstGeom prst="rect">
            <a:avLst/>
          </a:prstGeom>
          <a:noFill/>
          <a:ln w="9525">
            <a:noFill/>
            <a:miter lim="800000"/>
            <a:headEnd/>
            <a:tailEnd/>
          </a:ln>
        </p:spPr>
      </p:pic>
      <p:sp>
        <p:nvSpPr>
          <p:cNvPr id="42004" name="WordArt 21"/>
          <p:cNvSpPr>
            <a:spLocks noChangeArrowheads="1" noChangeShapeType="1" noTextEdit="1"/>
          </p:cNvSpPr>
          <p:nvPr/>
        </p:nvSpPr>
        <p:spPr bwMode="auto">
          <a:xfrm>
            <a:off x="772716" y="3193256"/>
            <a:ext cx="1101328" cy="672704"/>
          </a:xfrm>
          <a:prstGeom prst="rect">
            <a:avLst/>
          </a:prstGeom>
        </p:spPr>
        <p:txBody>
          <a:bodyPr wrap="none" lIns="68580" tIns="34290" rIns="68580" bIns="34290" fromWordArt="1">
            <a:prstTxWarp prst="textPlain">
              <a:avLst>
                <a:gd name="adj" fmla="val 50000"/>
              </a:avLst>
            </a:prstTxWarp>
          </a:bodyPr>
          <a:lstStyle/>
          <a:p>
            <a:pPr algn="ctr"/>
            <a:r>
              <a:rPr lang="zh-CN" altLang="en-US" sz="2700" kern="10">
                <a:ln w="19050">
                  <a:solidFill>
                    <a:srgbClr val="99CCFF"/>
                  </a:solidFill>
                  <a:round/>
                  <a:headEnd/>
                  <a:tailEnd/>
                </a:ln>
                <a:solidFill>
                  <a:srgbClr val="0066CC"/>
                </a:solidFill>
                <a:effectLst>
                  <a:outerShdw dist="35921" dir="2700000" algn="ctr" rotWithShape="0">
                    <a:srgbClr val="990000"/>
                  </a:outerShdw>
                </a:effectLst>
                <a:latin typeface="宋体"/>
                <a:ea typeface="宋体"/>
              </a:rPr>
              <a:t>指导</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3"/>
          <p:cNvSpPr txBox="1">
            <a:spLocks noChangeArrowheads="1"/>
          </p:cNvSpPr>
          <p:nvPr/>
        </p:nvSpPr>
        <p:spPr bwMode="auto">
          <a:xfrm>
            <a:off x="105673" y="250420"/>
            <a:ext cx="2570656" cy="484748"/>
          </a:xfrm>
          <a:prstGeom prst="rect">
            <a:avLst/>
          </a:prstGeom>
          <a:noFill/>
          <a:ln w="9525">
            <a:noFill/>
            <a:miter lim="800000"/>
            <a:headEnd/>
            <a:tailEnd/>
          </a:ln>
        </p:spPr>
        <p:txBody>
          <a:bodyPr wrap="none" lIns="68580" tIns="34290" rIns="68580" bIns="34290">
            <a:spAutoFit/>
          </a:bodyPr>
          <a:lstStyle/>
          <a:p>
            <a:r>
              <a:rPr lang="zh-CN" altLang="en-US" sz="2700" b="1" dirty="0">
                <a:latin typeface="楷体" pitchFamily="49" charset="-122"/>
                <a:ea typeface="楷体" pitchFamily="49" charset="-122"/>
              </a:rPr>
              <a:t>五、选词填空。</a:t>
            </a:r>
          </a:p>
        </p:txBody>
      </p:sp>
      <p:sp>
        <p:nvSpPr>
          <p:cNvPr id="40978" name="Text Box 20"/>
          <p:cNvSpPr txBox="1">
            <a:spLocks noChangeArrowheads="1"/>
          </p:cNvSpPr>
          <p:nvPr/>
        </p:nvSpPr>
        <p:spPr bwMode="auto">
          <a:xfrm>
            <a:off x="4724400" y="3982641"/>
            <a:ext cx="481013" cy="481013"/>
          </a:xfrm>
          <a:prstGeom prst="rect">
            <a:avLst/>
          </a:prstGeom>
          <a:noFill/>
          <a:ln w="9525">
            <a:noFill/>
            <a:miter lim="800000"/>
            <a:headEnd/>
            <a:tailEnd/>
          </a:ln>
        </p:spPr>
        <p:txBody>
          <a:bodyPr wrap="none" lIns="68580" tIns="34290" rIns="68580" bIns="34290">
            <a:spAutoFit/>
          </a:bodyPr>
          <a:lstStyle/>
          <a:p>
            <a:r>
              <a:rPr lang="zh-CN" altLang="en-US" sz="2700">
                <a:ea typeface="楷体_GB2312"/>
                <a:cs typeface="楷体_GB2312"/>
              </a:rPr>
              <a:t>。</a:t>
            </a:r>
          </a:p>
        </p:txBody>
      </p:sp>
      <p:sp>
        <p:nvSpPr>
          <p:cNvPr id="41" name="TextBox 40"/>
          <p:cNvSpPr txBox="1"/>
          <p:nvPr/>
        </p:nvSpPr>
        <p:spPr>
          <a:xfrm>
            <a:off x="359615" y="745466"/>
            <a:ext cx="7918316" cy="2008242"/>
          </a:xfrm>
          <a:prstGeom prst="rect">
            <a:avLst/>
          </a:prstGeom>
          <a:noFill/>
        </p:spPr>
        <p:txBody>
          <a:bodyPr wrap="square" lIns="68580" tIns="34290" rIns="68580" bIns="34290" rtlCol="0">
            <a:spAutoFit/>
          </a:bodyPr>
          <a:lstStyle/>
          <a:p>
            <a:r>
              <a:rPr lang="en-US" altLang="zh-CN" sz="2100" b="1" dirty="0">
                <a:latin typeface="楷体" pitchFamily="49" charset="-122"/>
                <a:ea typeface="楷体" pitchFamily="49" charset="-122"/>
              </a:rPr>
              <a:t>            </a:t>
            </a:r>
            <a:r>
              <a:rPr lang="zh-CN" altLang="en-US" sz="2100" b="1" dirty="0">
                <a:latin typeface="楷体" pitchFamily="49" charset="-122"/>
                <a:ea typeface="楷体" pitchFamily="49" charset="-122"/>
              </a:rPr>
              <a:t>故意    有意    特意</a:t>
            </a:r>
            <a:endParaRPr lang="en-US" altLang="zh-CN" sz="2100" b="1" dirty="0">
              <a:latin typeface="楷体" pitchFamily="49" charset="-122"/>
              <a:ea typeface="楷体" pitchFamily="49" charset="-122"/>
            </a:endParaRPr>
          </a:p>
          <a:p>
            <a:r>
              <a:rPr lang="en-US" altLang="zh-CN" sz="2100" b="1" dirty="0">
                <a:latin typeface="楷体" pitchFamily="49" charset="-122"/>
                <a:ea typeface="楷体" pitchFamily="49" charset="-122"/>
              </a:rPr>
              <a:t>1.</a:t>
            </a:r>
            <a:r>
              <a:rPr lang="zh-CN" altLang="en-US" sz="2100" b="1" dirty="0">
                <a:latin typeface="楷体" pitchFamily="49" charset="-122"/>
                <a:ea typeface="楷体" pitchFamily="49" charset="-122"/>
              </a:rPr>
              <a:t>小孩子从小看到自己的父母整天早出晚归</a:t>
            </a:r>
            <a:r>
              <a:rPr lang="en-US" altLang="zh-CN" sz="2100" b="1" dirty="0">
                <a:latin typeface="楷体" pitchFamily="49" charset="-122"/>
                <a:ea typeface="楷体" pitchFamily="49" charset="-122"/>
              </a:rPr>
              <a:t>,</a:t>
            </a:r>
            <a:r>
              <a:rPr lang="zh-CN" altLang="en-US" sz="2100" b="1" dirty="0">
                <a:latin typeface="楷体" pitchFamily="49" charset="-122"/>
                <a:ea typeface="楷体" pitchFamily="49" charset="-122"/>
              </a:rPr>
              <a:t>自己也（   ）无意地加入了上山下地干活的行列。</a:t>
            </a:r>
            <a:endParaRPr lang="en-US" altLang="zh-CN" sz="2100" b="1" dirty="0">
              <a:latin typeface="楷体" pitchFamily="49" charset="-122"/>
              <a:ea typeface="楷体" pitchFamily="49" charset="-122"/>
            </a:endParaRPr>
          </a:p>
          <a:p>
            <a:r>
              <a:rPr lang="en-US" altLang="zh-CN" sz="2100" b="1" dirty="0">
                <a:latin typeface="楷体" pitchFamily="49" charset="-122"/>
                <a:ea typeface="楷体" pitchFamily="49" charset="-122"/>
              </a:rPr>
              <a:t>2.</a:t>
            </a:r>
            <a:r>
              <a:rPr lang="zh-CN" altLang="en-US" sz="2100" b="1" dirty="0">
                <a:latin typeface="楷体" pitchFamily="49" charset="-122"/>
                <a:ea typeface="楷体" pitchFamily="49" charset="-122"/>
              </a:rPr>
              <a:t>现在正是牡丹盛开的时节</a:t>
            </a:r>
            <a:r>
              <a:rPr lang="en-US" altLang="zh-CN" sz="2100" b="1" dirty="0">
                <a:latin typeface="楷体" pitchFamily="49" charset="-122"/>
                <a:ea typeface="楷体" pitchFamily="49" charset="-122"/>
              </a:rPr>
              <a:t>,</a:t>
            </a:r>
            <a:r>
              <a:rPr lang="zh-CN" altLang="en-US" sz="2100" b="1" dirty="0">
                <a:latin typeface="楷体" pitchFamily="49" charset="-122"/>
                <a:ea typeface="楷体" pitchFamily="49" charset="-122"/>
              </a:rPr>
              <a:t>人们（    ）到王城公园去观赏国色天香的洛阳牡丹。</a:t>
            </a:r>
            <a:endParaRPr lang="en-US" altLang="zh-CN" sz="2100" b="1" dirty="0">
              <a:latin typeface="楷体" pitchFamily="49" charset="-122"/>
              <a:ea typeface="楷体" pitchFamily="49" charset="-122"/>
            </a:endParaRPr>
          </a:p>
          <a:p>
            <a:r>
              <a:rPr lang="en-US" altLang="zh-CN" sz="2100" b="1" dirty="0">
                <a:latin typeface="楷体" pitchFamily="49" charset="-122"/>
                <a:ea typeface="楷体" pitchFamily="49" charset="-122"/>
              </a:rPr>
              <a:t>3.</a:t>
            </a:r>
            <a:r>
              <a:rPr lang="zh-CN" altLang="en-US" sz="2100" b="1" dirty="0">
                <a:latin typeface="楷体" pitchFamily="49" charset="-122"/>
                <a:ea typeface="楷体" pitchFamily="49" charset="-122"/>
              </a:rPr>
              <a:t>猴子（    ）逗孩子。 </a:t>
            </a:r>
            <a:endParaRPr lang="en-US" altLang="zh-CN" sz="2100" b="1" dirty="0">
              <a:latin typeface="楷体" pitchFamily="49" charset="-122"/>
              <a:ea typeface="楷体" pitchFamily="49" charset="-122"/>
            </a:endParaRPr>
          </a:p>
        </p:txBody>
      </p:sp>
      <p:sp>
        <p:nvSpPr>
          <p:cNvPr id="22" name="TextBox 21"/>
          <p:cNvSpPr txBox="1"/>
          <p:nvPr/>
        </p:nvSpPr>
        <p:spPr>
          <a:xfrm>
            <a:off x="6567862" y="1043633"/>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有意</a:t>
            </a:r>
          </a:p>
        </p:txBody>
      </p:sp>
      <p:sp>
        <p:nvSpPr>
          <p:cNvPr id="24" name="TextBox 23"/>
          <p:cNvSpPr txBox="1"/>
          <p:nvPr/>
        </p:nvSpPr>
        <p:spPr>
          <a:xfrm>
            <a:off x="1420468" y="2331662"/>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故意</a:t>
            </a:r>
          </a:p>
        </p:txBody>
      </p:sp>
      <p:sp>
        <p:nvSpPr>
          <p:cNvPr id="26" name="TextBox 25"/>
          <p:cNvSpPr txBox="1"/>
          <p:nvPr/>
        </p:nvSpPr>
        <p:spPr>
          <a:xfrm>
            <a:off x="4472216" y="1693839"/>
            <a:ext cx="852256"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特意</a:t>
            </a:r>
          </a:p>
        </p:txBody>
      </p:sp>
      <p:pic>
        <p:nvPicPr>
          <p:cNvPr id="31" name="Picture 20" descr="51miz-E266413-A2EBECD9"/>
          <p:cNvPicPr>
            <a:picLocks noChangeAspect="1" noChangeArrowheads="1"/>
          </p:cNvPicPr>
          <p:nvPr/>
        </p:nvPicPr>
        <p:blipFill>
          <a:blip r:embed="rId2" cstate="print"/>
          <a:srcRect/>
          <a:stretch>
            <a:fillRect/>
          </a:stretch>
        </p:blipFill>
        <p:spPr bwMode="auto">
          <a:xfrm>
            <a:off x="1" y="2357437"/>
            <a:ext cx="2353865" cy="2786063"/>
          </a:xfrm>
          <a:prstGeom prst="rect">
            <a:avLst/>
          </a:prstGeom>
          <a:noFill/>
          <a:ln w="9525">
            <a:noFill/>
            <a:miter lim="800000"/>
            <a:headEnd/>
            <a:tailEnd/>
          </a:ln>
        </p:spPr>
      </p:pic>
      <p:sp>
        <p:nvSpPr>
          <p:cNvPr id="33" name="矩形 32"/>
          <p:cNvSpPr/>
          <p:nvPr/>
        </p:nvSpPr>
        <p:spPr>
          <a:xfrm>
            <a:off x="637070" y="3530518"/>
            <a:ext cx="1203022" cy="700192"/>
          </a:xfrm>
          <a:prstGeom prst="rect">
            <a:avLst/>
          </a:prstGeom>
          <a:noFill/>
        </p:spPr>
        <p:txBody>
          <a:bodyPr wrap="none" lIns="68580" tIns="34290" rIns="68580" bIns="3429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4100" b="1" spc="38" dirty="0">
                <a:ln w="11430"/>
                <a:solidFill>
                  <a:srgbClr val="FF0000"/>
                </a:solidFill>
                <a:effectLst>
                  <a:outerShdw blurRad="76200" dist="50800" dir="5400000" algn="tl" rotWithShape="0">
                    <a:srgbClr val="000000">
                      <a:alpha val="65000"/>
                    </a:srgbClr>
                  </a:outerShdw>
                </a:effectLst>
              </a:rPr>
              <a:t>指导</a:t>
            </a:r>
          </a:p>
        </p:txBody>
      </p:sp>
      <p:sp>
        <p:nvSpPr>
          <p:cNvPr id="35" name="Text Box 19"/>
          <p:cNvSpPr txBox="1">
            <a:spLocks noChangeArrowheads="1"/>
          </p:cNvSpPr>
          <p:nvPr/>
        </p:nvSpPr>
        <p:spPr bwMode="auto">
          <a:xfrm>
            <a:off x="2151251" y="2857023"/>
            <a:ext cx="6702724" cy="2285241"/>
          </a:xfrm>
          <a:prstGeom prst="rect">
            <a:avLst/>
          </a:prstGeom>
          <a:solidFill>
            <a:srgbClr val="FFFFCC"/>
          </a:solidFill>
          <a:ln w="9525">
            <a:noFill/>
            <a:miter lim="800000"/>
            <a:headEnd/>
            <a:tailEnd/>
          </a:ln>
        </p:spPr>
        <p:txBody>
          <a:bodyPr wrap="square" lIns="68580" tIns="34290" rIns="68580" bIns="34290">
            <a:spAutoFit/>
          </a:bodyPr>
          <a:lstStyle/>
          <a:p>
            <a:r>
              <a:rPr lang="zh-CN" altLang="en-US" sz="2400" dirty="0">
                <a:solidFill>
                  <a:srgbClr val="990000"/>
                </a:solidFill>
                <a:latin typeface="楷体" pitchFamily="49" charset="-122"/>
                <a:ea typeface="楷体" pitchFamily="49" charset="-122"/>
              </a:rPr>
              <a:t>    选词填空是近义词在语境中的应用的选择题，是小学语文测试的常见题型。选词填空首先要求你有整体感即阅读完后你能够得知句子所要表达的意思</a:t>
            </a:r>
            <a:r>
              <a:rPr lang="en-US" altLang="zh-CN" sz="2400" dirty="0">
                <a:solidFill>
                  <a:srgbClr val="990000"/>
                </a:solidFill>
                <a:latin typeface="楷体" pitchFamily="49" charset="-122"/>
                <a:ea typeface="楷体" pitchFamily="49" charset="-122"/>
              </a:rPr>
              <a:t>,</a:t>
            </a:r>
            <a:r>
              <a:rPr lang="zh-CN" altLang="en-US" sz="2400" dirty="0">
                <a:solidFill>
                  <a:srgbClr val="990000"/>
                </a:solidFill>
                <a:latin typeface="楷体" pitchFamily="49" charset="-122"/>
                <a:ea typeface="楷体" pitchFamily="49" charset="-122"/>
              </a:rPr>
              <a:t>选择词语，但你首先要能熟悉所提供给你的词语的意思。在不能确定的情况下，可根据排除法挑选。</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amond(in)">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diamond(in)">
                                      <p:cBhvr>
                                        <p:cTn id="12" dur="20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amond(in)">
                                      <p:cBhvr>
                                        <p:cTn id="17"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3"/>
          <p:cNvSpPr txBox="1">
            <a:spLocks noChangeArrowheads="1"/>
          </p:cNvSpPr>
          <p:nvPr/>
        </p:nvSpPr>
        <p:spPr bwMode="auto">
          <a:xfrm>
            <a:off x="276900" y="398936"/>
            <a:ext cx="2663230" cy="500137"/>
          </a:xfrm>
          <a:prstGeom prst="rect">
            <a:avLst/>
          </a:prstGeom>
          <a:noFill/>
          <a:ln w="9525">
            <a:noFill/>
            <a:miter lim="800000"/>
            <a:headEnd/>
            <a:tailEnd/>
          </a:ln>
        </p:spPr>
        <p:txBody>
          <a:bodyPr wrap="none" lIns="68580" tIns="34290" rIns="68580" bIns="34290">
            <a:spAutoFit/>
          </a:bodyPr>
          <a:lstStyle/>
          <a:p>
            <a:r>
              <a:rPr lang="zh-CN" altLang="en-US" sz="2800" b="1" dirty="0" smtClean="0">
                <a:latin typeface="楷体" pitchFamily="49" charset="-122"/>
                <a:ea typeface="楷体" pitchFamily="49" charset="-122"/>
              </a:rPr>
              <a:t>六、</a:t>
            </a:r>
            <a:r>
              <a:rPr lang="zh-CN" altLang="en-US" sz="2800" b="1" dirty="0">
                <a:latin typeface="楷体" pitchFamily="49" charset="-122"/>
                <a:ea typeface="楷体" pitchFamily="49" charset="-122"/>
              </a:rPr>
              <a:t>句子练习。</a:t>
            </a:r>
          </a:p>
        </p:txBody>
      </p:sp>
      <p:sp>
        <p:nvSpPr>
          <p:cNvPr id="41" name="TextBox 40"/>
          <p:cNvSpPr txBox="1"/>
          <p:nvPr/>
        </p:nvSpPr>
        <p:spPr>
          <a:xfrm>
            <a:off x="464053" y="982732"/>
            <a:ext cx="8679947" cy="3085460"/>
          </a:xfrm>
          <a:prstGeom prst="rect">
            <a:avLst/>
          </a:prstGeom>
          <a:noFill/>
        </p:spPr>
        <p:txBody>
          <a:bodyPr wrap="square" lIns="68580" tIns="34290" rIns="68580" bIns="34290" rtlCol="0">
            <a:spAutoFit/>
          </a:bodyPr>
          <a:lstStyle/>
          <a:p>
            <a:r>
              <a:rPr lang="en-US" altLang="zh-CN" sz="2800" b="1" dirty="0">
                <a:latin typeface="楷体" pitchFamily="49" charset="-122"/>
                <a:ea typeface="楷体" pitchFamily="49" charset="-122"/>
              </a:rPr>
              <a:t>1.</a:t>
            </a:r>
            <a:r>
              <a:rPr lang="zh-CN" altLang="en-US" sz="2800" b="1" dirty="0">
                <a:latin typeface="楷体" pitchFamily="49" charset="-122"/>
                <a:ea typeface="楷体" pitchFamily="49" charset="-122"/>
                <a:cs typeface="楷体" panose="02010609060101010101" charset="-122"/>
                <a:sym typeface="+mn-ea"/>
              </a:rPr>
              <a:t>不再胆怯的小白菊，慢慢地抬起它们的头。（缩句）</a:t>
            </a:r>
            <a:endParaRPr lang="en-US" altLang="zh-CN" sz="2800" b="1" dirty="0">
              <a:latin typeface="楷体" pitchFamily="49" charset="-122"/>
              <a:ea typeface="楷体" pitchFamily="49" charset="-122"/>
            </a:endParaRPr>
          </a:p>
          <a:p>
            <a:pPr>
              <a:lnSpc>
                <a:spcPct val="150000"/>
              </a:lnSpc>
            </a:pPr>
            <a:endParaRPr lang="en-US" altLang="zh-CN" sz="2800" b="1" dirty="0" smtClean="0">
              <a:latin typeface="楷体" pitchFamily="49" charset="-122"/>
              <a:ea typeface="楷体" pitchFamily="49" charset="-122"/>
            </a:endParaRPr>
          </a:p>
          <a:p>
            <a:pPr>
              <a:lnSpc>
                <a:spcPct val="150000"/>
              </a:lnSpc>
            </a:pPr>
            <a:r>
              <a:rPr lang="en-US" altLang="zh-CN" sz="2800" b="1" dirty="0" smtClean="0">
                <a:latin typeface="楷体" pitchFamily="49" charset="-122"/>
                <a:ea typeface="楷体" pitchFamily="49" charset="-122"/>
              </a:rPr>
              <a:t>2</a:t>
            </a:r>
            <a:r>
              <a:rPr lang="en-US" altLang="zh-CN" sz="2800" b="1" dirty="0">
                <a:latin typeface="楷体" pitchFamily="49" charset="-122"/>
                <a:ea typeface="楷体" pitchFamily="49" charset="-122"/>
              </a:rPr>
              <a:t>.</a:t>
            </a:r>
            <a:r>
              <a:rPr lang="zh-CN" altLang="en-US" sz="2800" b="1" dirty="0">
                <a:latin typeface="楷体" panose="02010609060101010101" charset="-122"/>
                <a:ea typeface="楷体" panose="02010609060101010101" charset="-122"/>
                <a:cs typeface="楷体" panose="02010609060101010101" charset="-122"/>
              </a:rPr>
              <a:t>十万支箭，三天怎么造得成呢？ </a:t>
            </a:r>
            <a:r>
              <a:rPr lang="zh-CN" altLang="en-US" sz="2800" b="1" dirty="0">
                <a:latin typeface="楷体" pitchFamily="49" charset="-122"/>
                <a:ea typeface="楷体" pitchFamily="49" charset="-122"/>
              </a:rPr>
              <a:t>（改为陈述句）</a:t>
            </a:r>
            <a:endParaRPr lang="en-US" altLang="zh-CN" sz="2800" b="1" dirty="0">
              <a:latin typeface="楷体" pitchFamily="49" charset="-122"/>
              <a:ea typeface="楷体" pitchFamily="49" charset="-122"/>
            </a:endParaRPr>
          </a:p>
          <a:p>
            <a:pPr>
              <a:lnSpc>
                <a:spcPct val="150000"/>
              </a:lnSpc>
            </a:pPr>
            <a:endParaRPr lang="en-US" altLang="zh-CN" sz="2800" b="1" dirty="0" smtClean="0">
              <a:latin typeface="楷体" pitchFamily="49" charset="-122"/>
              <a:ea typeface="楷体" pitchFamily="49" charset="-122"/>
            </a:endParaRPr>
          </a:p>
          <a:p>
            <a:pPr>
              <a:lnSpc>
                <a:spcPct val="150000"/>
              </a:lnSpc>
            </a:pPr>
            <a:r>
              <a:rPr lang="en-US" altLang="zh-CN" sz="2800" b="1" dirty="0" smtClean="0">
                <a:latin typeface="楷体" pitchFamily="49" charset="-122"/>
                <a:ea typeface="楷体" pitchFamily="49" charset="-122"/>
              </a:rPr>
              <a:t>3</a:t>
            </a:r>
            <a:r>
              <a:rPr lang="en-US" altLang="zh-CN" sz="2800" b="1" dirty="0">
                <a:latin typeface="楷体" pitchFamily="49" charset="-122"/>
                <a:ea typeface="楷体" pitchFamily="49" charset="-122"/>
              </a:rPr>
              <a:t>.</a:t>
            </a:r>
            <a:r>
              <a:rPr lang="zh-CN" altLang="en-US" sz="2800" b="1" dirty="0">
                <a:latin typeface="楷体" panose="02010609060101010101" charset="-122"/>
                <a:ea typeface="楷体" panose="02010609060101010101" charset="-122"/>
                <a:cs typeface="楷体" panose="02010609060101010101" charset="-122"/>
                <a:sym typeface="+mn-ea"/>
              </a:rPr>
              <a:t>他像一棵挺脱的树。 （仿写拟比喻句</a:t>
            </a:r>
            <a:r>
              <a:rPr lang="zh-CN" altLang="en-US" sz="2800" b="1" dirty="0" smtClean="0">
                <a:latin typeface="楷体" panose="02010609060101010101" charset="-122"/>
                <a:ea typeface="楷体" panose="02010609060101010101" charset="-122"/>
                <a:cs typeface="楷体" panose="02010609060101010101" charset="-122"/>
                <a:sym typeface="+mn-ea"/>
              </a:rPr>
              <a:t>）</a:t>
            </a:r>
            <a:endParaRPr lang="en-US" altLang="zh-CN" sz="2800" b="1" dirty="0">
              <a:latin typeface="楷体" pitchFamily="49" charset="-122"/>
              <a:ea typeface="楷体" pitchFamily="49" charset="-122"/>
            </a:endParaRPr>
          </a:p>
        </p:txBody>
      </p:sp>
      <p:sp>
        <p:nvSpPr>
          <p:cNvPr id="22" name="TextBox 21"/>
          <p:cNvSpPr txBox="1"/>
          <p:nvPr/>
        </p:nvSpPr>
        <p:spPr>
          <a:xfrm>
            <a:off x="1030555" y="1510611"/>
            <a:ext cx="5370005" cy="500137"/>
          </a:xfrm>
          <a:prstGeom prst="rect">
            <a:avLst/>
          </a:prstGeom>
          <a:noFill/>
        </p:spPr>
        <p:txBody>
          <a:bodyPr wrap="square" lIns="68580" tIns="34290" rIns="68580" bIns="34290" rtlCol="0">
            <a:spAutoFit/>
          </a:bodyPr>
          <a:lstStyle/>
          <a:p>
            <a:r>
              <a:rPr lang="zh-CN" altLang="en-US" sz="2800" b="1" dirty="0">
                <a:solidFill>
                  <a:srgbClr val="FF3300"/>
                </a:solidFill>
                <a:latin typeface="楷体" pitchFamily="49" charset="-122"/>
                <a:ea typeface="楷体" pitchFamily="49" charset="-122"/>
              </a:rPr>
              <a:t>小白菊抬起它们的头。</a:t>
            </a:r>
          </a:p>
        </p:txBody>
      </p:sp>
      <p:sp>
        <p:nvSpPr>
          <p:cNvPr id="24" name="TextBox 23"/>
          <p:cNvSpPr txBox="1"/>
          <p:nvPr/>
        </p:nvSpPr>
        <p:spPr>
          <a:xfrm>
            <a:off x="883921" y="4008679"/>
            <a:ext cx="5637871" cy="500137"/>
          </a:xfrm>
          <a:prstGeom prst="rect">
            <a:avLst/>
          </a:prstGeom>
          <a:noFill/>
        </p:spPr>
        <p:txBody>
          <a:bodyPr wrap="square" lIns="68580" tIns="34290" rIns="68580" bIns="34290" rtlCol="0">
            <a:spAutoFit/>
          </a:bodyPr>
          <a:lstStyle/>
          <a:p>
            <a:r>
              <a:rPr lang="zh-CN" altLang="en-US" sz="2800" b="1" dirty="0">
                <a:solidFill>
                  <a:srgbClr val="FF3300"/>
                </a:solidFill>
                <a:latin typeface="楷体" pitchFamily="49" charset="-122"/>
                <a:ea typeface="楷体" pitchFamily="49" charset="-122"/>
              </a:rPr>
              <a:t>茫茫的草原像一张无边无际的</a:t>
            </a:r>
            <a:r>
              <a:rPr lang="zh-CN" altLang="en-US" sz="2800" b="1" dirty="0" smtClean="0">
                <a:solidFill>
                  <a:srgbClr val="FF3300"/>
                </a:solidFill>
                <a:latin typeface="楷体" pitchFamily="49" charset="-122"/>
                <a:ea typeface="楷体" pitchFamily="49" charset="-122"/>
              </a:rPr>
              <a:t>地毯。</a:t>
            </a:r>
            <a:endParaRPr lang="zh-CN" altLang="en-US" sz="2800" b="1" dirty="0">
              <a:solidFill>
                <a:srgbClr val="FF3300"/>
              </a:solidFill>
              <a:latin typeface="楷体" pitchFamily="49" charset="-122"/>
              <a:ea typeface="楷体" pitchFamily="49" charset="-122"/>
            </a:endParaRPr>
          </a:p>
        </p:txBody>
      </p:sp>
      <p:sp>
        <p:nvSpPr>
          <p:cNvPr id="26" name="TextBox 25"/>
          <p:cNvSpPr txBox="1"/>
          <p:nvPr/>
        </p:nvSpPr>
        <p:spPr>
          <a:xfrm>
            <a:off x="1017855" y="2737036"/>
            <a:ext cx="7376171" cy="500137"/>
          </a:xfrm>
          <a:prstGeom prst="rect">
            <a:avLst/>
          </a:prstGeom>
          <a:noFill/>
        </p:spPr>
        <p:txBody>
          <a:bodyPr wrap="square" lIns="68580" tIns="34290" rIns="68580" bIns="34290" rtlCol="0">
            <a:spAutoFit/>
          </a:bodyPr>
          <a:lstStyle/>
          <a:p>
            <a:r>
              <a:rPr lang="zh-CN" altLang="en-US" sz="2800" b="1" dirty="0">
                <a:solidFill>
                  <a:srgbClr val="FF3300"/>
                </a:solidFill>
                <a:latin typeface="楷体" pitchFamily="49" charset="-122"/>
                <a:ea typeface="楷体" pitchFamily="49" charset="-122"/>
              </a:rPr>
              <a:t>十万支箭，三天造不成。</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amond(in)">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diamond(in)">
                                      <p:cBhvr>
                                        <p:cTn id="12" dur="20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amond(in)">
                                      <p:cBhvr>
                                        <p:cTn id="17"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02" name="Text Box 19"/>
          <p:cNvSpPr txBox="1">
            <a:spLocks noChangeArrowheads="1"/>
          </p:cNvSpPr>
          <p:nvPr/>
        </p:nvSpPr>
        <p:spPr bwMode="auto">
          <a:xfrm>
            <a:off x="2469624" y="526937"/>
            <a:ext cx="6267976" cy="4131900"/>
          </a:xfrm>
          <a:prstGeom prst="rect">
            <a:avLst/>
          </a:prstGeom>
          <a:solidFill>
            <a:srgbClr val="FFFFCC"/>
          </a:solidFill>
          <a:ln w="9525">
            <a:noFill/>
            <a:miter lim="800000"/>
            <a:headEnd/>
            <a:tailEnd/>
          </a:ln>
        </p:spPr>
        <p:txBody>
          <a:bodyPr wrap="square" lIns="68580" tIns="34290" rIns="68580" bIns="34290">
            <a:spAutoFit/>
          </a:bodyPr>
          <a:lstStyle/>
          <a:p>
            <a:r>
              <a:rPr lang="zh-CN" altLang="en-US" sz="2400" dirty="0">
                <a:solidFill>
                  <a:srgbClr val="990000"/>
                </a:solidFill>
                <a:latin typeface="楷体" pitchFamily="49" charset="-122"/>
                <a:ea typeface="楷体" pitchFamily="49" charset="-122"/>
              </a:rPr>
              <a:t>    句子练习是一项高频出现的考查对象，一般考查缩句、扩句、句式变换等，所以解答时要看清题目要求，再解答。</a:t>
            </a:r>
            <a:endParaRPr lang="en-US" altLang="zh-CN" sz="2400" dirty="0">
              <a:solidFill>
                <a:srgbClr val="990000"/>
              </a:solidFill>
              <a:latin typeface="楷体" pitchFamily="49" charset="-122"/>
              <a:ea typeface="楷体" pitchFamily="49" charset="-122"/>
            </a:endParaRPr>
          </a:p>
          <a:p>
            <a:r>
              <a:rPr lang="zh-CN" altLang="en-US" sz="2400" dirty="0">
                <a:solidFill>
                  <a:srgbClr val="990000"/>
                </a:solidFill>
                <a:latin typeface="楷体" pitchFamily="49" charset="-122"/>
                <a:ea typeface="楷体" pitchFamily="49" charset="-122"/>
              </a:rPr>
              <a:t>反问句改为陈述句的方法：</a:t>
            </a:r>
            <a:endParaRPr lang="en-US" altLang="zh-CN" sz="2400" dirty="0">
              <a:solidFill>
                <a:srgbClr val="990000"/>
              </a:solidFill>
              <a:latin typeface="楷体" pitchFamily="49" charset="-122"/>
              <a:ea typeface="楷体" pitchFamily="49" charset="-122"/>
            </a:endParaRPr>
          </a:p>
          <a:p>
            <a:r>
              <a:rPr lang="zh-CN" altLang="en-US" sz="2400" dirty="0">
                <a:solidFill>
                  <a:srgbClr val="990000"/>
                </a:solidFill>
                <a:latin typeface="楷体" pitchFamily="49" charset="-122"/>
                <a:ea typeface="楷体" pitchFamily="49" charset="-122"/>
              </a:rPr>
              <a:t>句子仿写题的做题步骤：句子仿写首先要把握例句的特点：</a:t>
            </a:r>
          </a:p>
          <a:p>
            <a:r>
              <a:rPr lang="en-US" altLang="zh-CN" sz="2400" dirty="0">
                <a:solidFill>
                  <a:srgbClr val="990000"/>
                </a:solidFill>
                <a:latin typeface="楷体" pitchFamily="49" charset="-122"/>
                <a:ea typeface="楷体" pitchFamily="49" charset="-122"/>
              </a:rPr>
              <a:t>1</a:t>
            </a:r>
            <a:r>
              <a:rPr lang="zh-CN" altLang="en-US" sz="2400" dirty="0">
                <a:solidFill>
                  <a:srgbClr val="990000"/>
                </a:solidFill>
                <a:latin typeface="楷体" pitchFamily="49" charset="-122"/>
                <a:ea typeface="楷体" pitchFamily="49" charset="-122"/>
              </a:rPr>
              <a:t>、首先分析例句的修辞特点。</a:t>
            </a:r>
          </a:p>
          <a:p>
            <a:r>
              <a:rPr lang="en-US" altLang="zh-CN" sz="2400" dirty="0">
                <a:solidFill>
                  <a:srgbClr val="990000"/>
                </a:solidFill>
                <a:latin typeface="楷体" pitchFamily="49" charset="-122"/>
                <a:ea typeface="楷体" pitchFamily="49" charset="-122"/>
              </a:rPr>
              <a:t>2</a:t>
            </a:r>
            <a:r>
              <a:rPr lang="zh-CN" altLang="en-US" sz="2400" dirty="0">
                <a:solidFill>
                  <a:srgbClr val="990000"/>
                </a:solidFill>
                <a:latin typeface="楷体" pitchFamily="49" charset="-122"/>
                <a:ea typeface="楷体" pitchFamily="49" charset="-122"/>
              </a:rPr>
              <a:t>、再把握例句的句式特点，看句式是整句还是散句，是长句还是短句，有没有用关联词等。</a:t>
            </a:r>
          </a:p>
          <a:p>
            <a:r>
              <a:rPr lang="en-US" altLang="zh-CN" sz="2400" dirty="0">
                <a:solidFill>
                  <a:srgbClr val="990000"/>
                </a:solidFill>
                <a:latin typeface="楷体" pitchFamily="49" charset="-122"/>
                <a:ea typeface="楷体" pitchFamily="49" charset="-122"/>
              </a:rPr>
              <a:t>3</a:t>
            </a:r>
            <a:r>
              <a:rPr lang="zh-CN" altLang="en-US" sz="2400" dirty="0">
                <a:solidFill>
                  <a:srgbClr val="990000"/>
                </a:solidFill>
                <a:latin typeface="楷体" pitchFamily="49" charset="-122"/>
                <a:ea typeface="楷体" pitchFamily="49" charset="-122"/>
              </a:rPr>
              <a:t>、最后分析例句的语境特点，看句子的感情色彩和前后表意特点，做到内容前后兼顾。</a:t>
            </a:r>
          </a:p>
        </p:txBody>
      </p:sp>
      <p:pic>
        <p:nvPicPr>
          <p:cNvPr id="42003" name="Picture 20" descr="51miz-E266413-A2EBECD9"/>
          <p:cNvPicPr>
            <a:picLocks noChangeAspect="1" noChangeArrowheads="1"/>
          </p:cNvPicPr>
          <p:nvPr/>
        </p:nvPicPr>
        <p:blipFill>
          <a:blip r:embed="rId2" cstate="print"/>
          <a:srcRect/>
          <a:stretch>
            <a:fillRect/>
          </a:stretch>
        </p:blipFill>
        <p:spPr bwMode="auto">
          <a:xfrm>
            <a:off x="134542" y="1741885"/>
            <a:ext cx="2353865" cy="2786063"/>
          </a:xfrm>
          <a:prstGeom prst="rect">
            <a:avLst/>
          </a:prstGeom>
          <a:noFill/>
          <a:ln w="9525">
            <a:noFill/>
            <a:miter lim="800000"/>
            <a:headEnd/>
            <a:tailEnd/>
          </a:ln>
        </p:spPr>
      </p:pic>
      <p:sp>
        <p:nvSpPr>
          <p:cNvPr id="42004" name="WordArt 21"/>
          <p:cNvSpPr>
            <a:spLocks noChangeArrowheads="1" noChangeShapeType="1" noTextEdit="1"/>
          </p:cNvSpPr>
          <p:nvPr/>
        </p:nvSpPr>
        <p:spPr bwMode="auto">
          <a:xfrm>
            <a:off x="772716" y="3193256"/>
            <a:ext cx="1101328" cy="672704"/>
          </a:xfrm>
          <a:prstGeom prst="rect">
            <a:avLst/>
          </a:prstGeom>
        </p:spPr>
        <p:txBody>
          <a:bodyPr wrap="none" lIns="68580" tIns="34290" rIns="68580" bIns="34290" fromWordArt="1">
            <a:prstTxWarp prst="textPlain">
              <a:avLst>
                <a:gd name="adj" fmla="val 50000"/>
              </a:avLst>
            </a:prstTxWarp>
          </a:bodyPr>
          <a:lstStyle/>
          <a:p>
            <a:pPr algn="ctr"/>
            <a:r>
              <a:rPr lang="zh-CN" altLang="en-US" sz="2700" kern="10">
                <a:ln w="19050">
                  <a:solidFill>
                    <a:srgbClr val="99CCFF"/>
                  </a:solidFill>
                  <a:round/>
                  <a:headEnd/>
                  <a:tailEnd/>
                </a:ln>
                <a:solidFill>
                  <a:srgbClr val="0066CC"/>
                </a:solidFill>
                <a:effectLst>
                  <a:outerShdw dist="35921" dir="2700000" algn="ctr" rotWithShape="0">
                    <a:srgbClr val="990000"/>
                  </a:outerShdw>
                </a:effectLst>
                <a:latin typeface="宋体"/>
                <a:ea typeface="宋体"/>
              </a:rPr>
              <a:t>指导</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 Box 2"/>
          <p:cNvSpPr txBox="1">
            <a:spLocks noChangeArrowheads="1"/>
          </p:cNvSpPr>
          <p:nvPr/>
        </p:nvSpPr>
        <p:spPr bwMode="auto">
          <a:xfrm>
            <a:off x="63500" y="302084"/>
            <a:ext cx="2223205" cy="484748"/>
          </a:xfrm>
          <a:prstGeom prst="rect">
            <a:avLst/>
          </a:prstGeom>
          <a:noFill/>
          <a:ln w="9525">
            <a:noFill/>
            <a:miter lim="800000"/>
            <a:headEnd/>
            <a:tailEnd/>
          </a:ln>
        </p:spPr>
        <p:txBody>
          <a:bodyPr wrap="none" lIns="68580" tIns="34290" rIns="68580" bIns="34290">
            <a:spAutoFit/>
          </a:bodyPr>
          <a:lstStyle/>
          <a:p>
            <a:r>
              <a:rPr lang="zh-CN" altLang="en-US" sz="2700" b="1" dirty="0"/>
              <a:t>六、阅读练习</a:t>
            </a:r>
          </a:p>
        </p:txBody>
      </p:sp>
      <p:sp>
        <p:nvSpPr>
          <p:cNvPr id="52226" name="Text Box 3"/>
          <p:cNvSpPr txBox="1">
            <a:spLocks noChangeArrowheads="1"/>
          </p:cNvSpPr>
          <p:nvPr/>
        </p:nvSpPr>
        <p:spPr bwMode="auto">
          <a:xfrm>
            <a:off x="3733509" y="544458"/>
            <a:ext cx="1369606" cy="327782"/>
          </a:xfrm>
          <a:prstGeom prst="rect">
            <a:avLst/>
          </a:prstGeom>
          <a:noFill/>
          <a:ln w="9525">
            <a:noFill/>
            <a:miter lim="800000"/>
            <a:headEnd/>
            <a:tailEnd/>
          </a:ln>
        </p:spPr>
        <p:txBody>
          <a:bodyPr wrap="none" lIns="68580" tIns="34290" rIns="68580" bIns="34290">
            <a:spAutoFit/>
          </a:bodyPr>
          <a:lstStyle/>
          <a:p>
            <a:pPr>
              <a:lnSpc>
                <a:spcPct val="70000"/>
              </a:lnSpc>
            </a:pPr>
            <a:r>
              <a:rPr lang="zh-CN" altLang="en-US" sz="2400" dirty="0">
                <a:latin typeface="黑体" pitchFamily="49" charset="-122"/>
                <a:ea typeface="黑体" pitchFamily="49" charset="-122"/>
                <a:cs typeface="楷体_GB2312"/>
              </a:rPr>
              <a:t>牧场之国</a:t>
            </a:r>
          </a:p>
        </p:txBody>
      </p:sp>
      <p:sp>
        <p:nvSpPr>
          <p:cNvPr id="52227" name="Text Box 4"/>
          <p:cNvSpPr txBox="1">
            <a:spLocks noChangeArrowheads="1"/>
          </p:cNvSpPr>
          <p:nvPr/>
        </p:nvSpPr>
        <p:spPr bwMode="auto">
          <a:xfrm>
            <a:off x="1" y="892834"/>
            <a:ext cx="9065222" cy="3624069"/>
          </a:xfrm>
          <a:prstGeom prst="rect">
            <a:avLst/>
          </a:prstGeom>
          <a:noFill/>
          <a:ln w="9525">
            <a:noFill/>
            <a:miter lim="800000"/>
            <a:headEnd/>
            <a:tailEnd/>
          </a:ln>
        </p:spPr>
        <p:txBody>
          <a:bodyPr wrap="square" lIns="68580" tIns="34290" rIns="68580" bIns="34290">
            <a:spAutoFit/>
          </a:bodyPr>
          <a:lstStyle/>
          <a:p>
            <a:r>
              <a:rPr lang="zh-CN" altLang="en-US" sz="2100" b="1" dirty="0">
                <a:latin typeface="楷体" pitchFamily="49" charset="-122"/>
                <a:ea typeface="楷体" pitchFamily="49" charset="-122"/>
                <a:cs typeface="楷体_GB2312"/>
              </a:rPr>
              <a:t>    荷兰，是水之国，花之国，也是牧场之国</a:t>
            </a:r>
            <a:r>
              <a:rPr lang="zh-CN" altLang="en-US" sz="2100" b="1" dirty="0" smtClean="0">
                <a:latin typeface="楷体" pitchFamily="49" charset="-122"/>
                <a:ea typeface="楷体" pitchFamily="49" charset="-122"/>
                <a:cs typeface="楷体_GB2312"/>
              </a:rPr>
              <a:t>。</a:t>
            </a:r>
            <a:endParaRPr lang="en-US" altLang="zh-CN" sz="2100" b="1" dirty="0" smtClean="0">
              <a:latin typeface="楷体" pitchFamily="49" charset="-122"/>
              <a:ea typeface="楷体" pitchFamily="49" charset="-122"/>
              <a:cs typeface="楷体_GB2312"/>
            </a:endParaRPr>
          </a:p>
          <a:p>
            <a:r>
              <a:rPr lang="en-US" altLang="zh-CN" sz="2100" b="1" dirty="0">
                <a:latin typeface="楷体" pitchFamily="49" charset="-122"/>
                <a:ea typeface="楷体" pitchFamily="49" charset="-122"/>
                <a:cs typeface="楷体_GB2312"/>
              </a:rPr>
              <a:t> </a:t>
            </a:r>
            <a:r>
              <a:rPr lang="en-US" altLang="zh-CN" sz="2100" b="1" dirty="0" smtClean="0">
                <a:latin typeface="楷体" pitchFamily="49" charset="-122"/>
                <a:ea typeface="楷体" pitchFamily="49" charset="-122"/>
                <a:cs typeface="楷体_GB2312"/>
              </a:rPr>
              <a:t>   </a:t>
            </a:r>
            <a:r>
              <a:rPr lang="zh-CN" altLang="en-US" sz="2100" b="1" dirty="0" smtClean="0">
                <a:latin typeface="楷体" pitchFamily="49" charset="-122"/>
                <a:ea typeface="楷体" pitchFamily="49" charset="-122"/>
                <a:cs typeface="楷体_GB2312"/>
              </a:rPr>
              <a:t>一</a:t>
            </a:r>
            <a:r>
              <a:rPr lang="zh-CN" altLang="en-US" sz="2100" b="1" dirty="0">
                <a:latin typeface="楷体" pitchFamily="49" charset="-122"/>
                <a:ea typeface="楷体" pitchFamily="49" charset="-122"/>
                <a:cs typeface="楷体_GB2312"/>
              </a:rPr>
              <a:t>条条运河之间的绿色低地上，黑白花牛，白头黑牛，白腰蓝嘴黑牛，在低头吃草。有的牛背上盖着防潮的毛毡。牛群吃草时非常专注，有时站立不动，仿佛正在思考着什么。</a:t>
            </a:r>
            <a:r>
              <a:rPr lang="zh-CN" altLang="en-US" sz="2100" b="1" dirty="0" smtClean="0">
                <a:latin typeface="楷体" pitchFamily="49" charset="-122"/>
                <a:ea typeface="楷体" pitchFamily="49" charset="-122"/>
                <a:cs typeface="楷体_GB2312"/>
              </a:rPr>
              <a:t>牛犊还未长大，却有了端庄的仪态。老牛</a:t>
            </a:r>
            <a:r>
              <a:rPr lang="zh-CN" altLang="en-US" sz="2100" b="1" dirty="0">
                <a:latin typeface="楷体" pitchFamily="49" charset="-122"/>
                <a:ea typeface="楷体" pitchFamily="49" charset="-122"/>
                <a:cs typeface="楷体_GB2312"/>
              </a:rPr>
              <a:t>好似牛群的家长，</a:t>
            </a:r>
            <a:r>
              <a:rPr lang="zh-CN" altLang="en-US" sz="2100" b="1" dirty="0" smtClean="0">
                <a:latin typeface="楷体" pitchFamily="49" charset="-122"/>
                <a:ea typeface="楷体" pitchFamily="49" charset="-122"/>
                <a:cs typeface="楷体_GB2312"/>
              </a:rPr>
              <a:t>无比威严</a:t>
            </a:r>
            <a:r>
              <a:rPr lang="zh-CN" altLang="en-US" sz="2100" b="1" dirty="0">
                <a:latin typeface="楷体" pitchFamily="49" charset="-122"/>
                <a:ea typeface="楷体" pitchFamily="49" charset="-122"/>
                <a:cs typeface="楷体_GB2312"/>
              </a:rPr>
              <a:t>。极目远眺，四周全</a:t>
            </a:r>
            <a:r>
              <a:rPr lang="zh-CN" altLang="en-US" sz="2100" b="1" dirty="0">
                <a:latin typeface="楷体" pitchFamily="49" charset="-122"/>
                <a:ea typeface="楷体" pitchFamily="49" charset="-122"/>
                <a:cs typeface="楷体_GB2312"/>
              </a:rPr>
              <a:t>是碧绿的丝绒</a:t>
            </a:r>
            <a:r>
              <a:rPr lang="zh-CN" altLang="en-US" sz="2100" b="1" dirty="0">
                <a:latin typeface="楷体" pitchFamily="49" charset="-122"/>
                <a:ea typeface="楷体" pitchFamily="49" charset="-122"/>
                <a:cs typeface="楷体_GB2312"/>
              </a:rPr>
              <a:t>般</a:t>
            </a:r>
            <a:r>
              <a:rPr lang="zh-CN" altLang="en-US" sz="2100" b="1" dirty="0" smtClean="0">
                <a:latin typeface="楷体" pitchFamily="49" charset="-122"/>
                <a:ea typeface="楷体" pitchFamily="49" charset="-122"/>
                <a:cs typeface="楷体_GB2312"/>
              </a:rPr>
              <a:t>的草原</a:t>
            </a:r>
            <a:r>
              <a:rPr lang="zh-CN" altLang="en-US" sz="2100" b="1" dirty="0">
                <a:latin typeface="楷体" pitchFamily="49" charset="-122"/>
                <a:ea typeface="楷体" pitchFamily="49" charset="-122"/>
                <a:cs typeface="楷体_GB2312"/>
              </a:rPr>
              <a:t>和黑白两色的花牛</a:t>
            </a:r>
            <a:r>
              <a:rPr lang="zh-CN" altLang="en-US" sz="2100" b="1" dirty="0" smtClean="0">
                <a:latin typeface="楷体" pitchFamily="49" charset="-122"/>
                <a:ea typeface="楷体" pitchFamily="49" charset="-122"/>
                <a:cs typeface="楷体_GB2312"/>
              </a:rPr>
              <a:t>。这就是真正的荷兰。</a:t>
            </a:r>
            <a:r>
              <a:rPr lang="zh-CN" altLang="en-US" sz="2100" b="1" dirty="0">
                <a:latin typeface="楷体" pitchFamily="49" charset="-122"/>
                <a:ea typeface="楷体" pitchFamily="49" charset="-122"/>
                <a:cs typeface="楷体_GB2312"/>
              </a:rPr>
              <a:t>　　   </a:t>
            </a:r>
            <a:endParaRPr lang="en-US" altLang="zh-CN" sz="2100" b="1" dirty="0">
              <a:latin typeface="楷体" pitchFamily="49" charset="-122"/>
              <a:ea typeface="楷体" pitchFamily="49" charset="-122"/>
              <a:cs typeface="楷体_GB2312"/>
            </a:endParaRPr>
          </a:p>
          <a:p>
            <a:r>
              <a:rPr lang="zh-CN" altLang="en-US" sz="2100" b="1" dirty="0" smtClean="0">
                <a:latin typeface="楷体" pitchFamily="49" charset="-122"/>
                <a:ea typeface="楷体" pitchFamily="49" charset="-122"/>
                <a:cs typeface="楷体_GB2312"/>
              </a:rPr>
              <a:t>    这</a:t>
            </a:r>
            <a:r>
              <a:rPr lang="zh-CN" altLang="en-US" sz="2100" b="1" dirty="0">
                <a:latin typeface="楷体" pitchFamily="49" charset="-122"/>
                <a:ea typeface="楷体" pitchFamily="49" charset="-122"/>
                <a:cs typeface="楷体_GB2312"/>
              </a:rPr>
              <a:t>就是真正的荷兰。碧绿</a:t>
            </a:r>
            <a:r>
              <a:rPr lang="zh-CN" altLang="en-US" sz="2100" b="1" dirty="0">
                <a:latin typeface="楷体" pitchFamily="49" charset="-122"/>
                <a:ea typeface="楷体" pitchFamily="49" charset="-122"/>
                <a:cs typeface="楷体_GB2312"/>
              </a:rPr>
              <a:t>色的低地镶嵌在一条条运河</a:t>
            </a:r>
            <a:r>
              <a:rPr lang="zh-CN" altLang="en-US" sz="2100" b="1" dirty="0" smtClean="0">
                <a:latin typeface="楷体" pitchFamily="49" charset="-122"/>
                <a:ea typeface="楷体" pitchFamily="49" charset="-122"/>
                <a:cs typeface="楷体_GB2312"/>
              </a:rPr>
              <a:t>之间，成群</a:t>
            </a:r>
            <a:r>
              <a:rPr lang="zh-CN" altLang="en-US" sz="2100" b="1" dirty="0">
                <a:latin typeface="楷体" pitchFamily="49" charset="-122"/>
                <a:ea typeface="楷体" pitchFamily="49" charset="-122"/>
                <a:cs typeface="楷体_GB2312"/>
              </a:rPr>
              <a:t>的骏马，</a:t>
            </a:r>
            <a:r>
              <a:rPr lang="zh-CN" altLang="en-US" sz="2100" b="1" dirty="0" smtClean="0">
                <a:latin typeface="楷体" pitchFamily="49" charset="-122"/>
                <a:ea typeface="楷体" pitchFamily="49" charset="-122"/>
                <a:cs typeface="楷体_GB2312"/>
              </a:rPr>
              <a:t>匹匹膘肥</a:t>
            </a:r>
            <a:r>
              <a:rPr lang="zh-CN" altLang="en-US" sz="2100" b="1" dirty="0">
                <a:latin typeface="楷体" pitchFamily="49" charset="-122"/>
                <a:ea typeface="楷体" pitchFamily="49" charset="-122"/>
                <a:cs typeface="楷体_GB2312"/>
              </a:rPr>
              <a:t>体壮。除了深深的野草遮掩着的运河，没有什么能够阻挡它们飞驰到远方。辽阔无垠的原野似乎归它们所有，它们是这个自由王国的</a:t>
            </a:r>
            <a:r>
              <a:rPr lang="zh-CN" altLang="en-US" sz="2100" b="1" dirty="0" smtClean="0">
                <a:latin typeface="楷体" pitchFamily="49" charset="-122"/>
                <a:ea typeface="楷体" pitchFamily="49" charset="-122"/>
                <a:cs typeface="楷体_GB2312"/>
              </a:rPr>
              <a:t>主人和公爵。</a:t>
            </a:r>
            <a:r>
              <a:rPr lang="zh-CN" altLang="en-US" sz="2100" b="1" dirty="0">
                <a:latin typeface="楷体" pitchFamily="49" charset="-122"/>
                <a:ea typeface="楷体" pitchFamily="49" charset="-122"/>
                <a:cs typeface="楷体_GB2312"/>
              </a:rPr>
              <a:t>   </a:t>
            </a:r>
            <a:endParaRPr lang="en-US" altLang="zh-CN" sz="2100" b="1" dirty="0">
              <a:latin typeface="楷体" pitchFamily="49" charset="-122"/>
              <a:ea typeface="楷体" pitchFamily="49" charset="-122"/>
              <a:cs typeface="楷体_GB2312"/>
            </a:endParaRPr>
          </a:p>
          <a:p>
            <a:r>
              <a:rPr lang="en-US" altLang="zh-CN" sz="2100" b="1" dirty="0">
                <a:latin typeface="楷体" pitchFamily="49" charset="-122"/>
                <a:ea typeface="楷体" pitchFamily="49" charset="-122"/>
                <a:cs typeface="楷体_GB2312"/>
              </a:rPr>
              <a:t>    </a:t>
            </a:r>
            <a:r>
              <a:rPr lang="zh-CN" altLang="en-US" sz="2100" b="1" dirty="0" smtClean="0">
                <a:latin typeface="楷体" pitchFamily="49" charset="-122"/>
                <a:ea typeface="楷体" pitchFamily="49" charset="-122"/>
                <a:cs typeface="楷体_GB2312"/>
              </a:rPr>
              <a:t>在绿色的草原</a:t>
            </a:r>
            <a:r>
              <a:rPr lang="zh-CN" altLang="en-US" sz="2100" b="1" dirty="0">
                <a:latin typeface="楷体" pitchFamily="49" charset="-122"/>
                <a:ea typeface="楷体" pitchFamily="49" charset="-122"/>
                <a:cs typeface="楷体_GB2312"/>
              </a:rPr>
              <a:t>上，白色的</a:t>
            </a:r>
            <a:r>
              <a:rPr lang="zh-CN" altLang="en-US" sz="2100" b="1" dirty="0" smtClean="0">
                <a:latin typeface="楷体" pitchFamily="49" charset="-122"/>
                <a:ea typeface="楷体" pitchFamily="49" charset="-122"/>
                <a:cs typeface="楷体_GB2312"/>
              </a:rPr>
              <a:t>绵羊悠然自得</a:t>
            </a:r>
            <a:r>
              <a:rPr lang="zh-CN" altLang="en-US" sz="2100" b="1" dirty="0">
                <a:latin typeface="楷体" pitchFamily="49" charset="-122"/>
                <a:ea typeface="楷体" pitchFamily="49" charset="-122"/>
                <a:cs typeface="楷体_GB2312"/>
              </a:rPr>
              <a:t>。黑色的猪</a:t>
            </a:r>
            <a:r>
              <a:rPr lang="zh-CN" altLang="en-US" sz="2100" b="1" dirty="0" smtClean="0">
                <a:latin typeface="楷体" pitchFamily="49" charset="-122"/>
                <a:ea typeface="楷体" pitchFamily="49" charset="-122"/>
                <a:cs typeface="楷体_GB2312"/>
              </a:rPr>
              <a:t>群不停</a:t>
            </a:r>
            <a:r>
              <a:rPr lang="zh-CN" altLang="en-US" sz="2100" b="1" dirty="0">
                <a:latin typeface="楷体" pitchFamily="49" charset="-122"/>
                <a:ea typeface="楷体" pitchFamily="49" charset="-122"/>
                <a:cs typeface="楷体_GB2312"/>
              </a:rPr>
              <a:t>地呼噜着，</a:t>
            </a:r>
            <a:r>
              <a:rPr lang="zh-CN" altLang="en-US" sz="2100" b="1" dirty="0" smtClean="0">
                <a:latin typeface="楷体" pitchFamily="49" charset="-122"/>
                <a:ea typeface="楷体" pitchFamily="49" charset="-122"/>
                <a:cs typeface="楷体_GB2312"/>
              </a:rPr>
              <a:t>像</a:t>
            </a:r>
            <a:endParaRPr lang="zh-CN" altLang="en-US" sz="2100" b="1" dirty="0">
              <a:latin typeface="楷体" pitchFamily="49" charset="-122"/>
              <a:ea typeface="楷体" pitchFamily="49" charset="-122"/>
              <a:cs typeface="楷体_GB231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4"/>
          <p:cNvSpPr txBox="1">
            <a:spLocks noChangeArrowheads="1"/>
          </p:cNvSpPr>
          <p:nvPr/>
        </p:nvSpPr>
        <p:spPr bwMode="auto">
          <a:xfrm>
            <a:off x="261923" y="540496"/>
            <a:ext cx="8534399" cy="3947234"/>
          </a:xfrm>
          <a:prstGeom prst="rect">
            <a:avLst/>
          </a:prstGeom>
          <a:noFill/>
          <a:ln w="9525">
            <a:noFill/>
            <a:miter lim="800000"/>
            <a:headEnd/>
            <a:tailEnd/>
          </a:ln>
        </p:spPr>
        <p:txBody>
          <a:bodyPr wrap="square" lIns="68580" tIns="34290" rIns="68580" bIns="34290">
            <a:spAutoFit/>
          </a:bodyPr>
          <a:lstStyle/>
          <a:p>
            <a:r>
              <a:rPr lang="zh-CN" altLang="en-US" sz="2100" b="1" dirty="0">
                <a:latin typeface="楷体" pitchFamily="49" charset="-122"/>
                <a:ea typeface="楷体" pitchFamily="49" charset="-122"/>
                <a:cs typeface="楷体_GB2312"/>
              </a:rPr>
              <a:t>是对什么表示赞许。成千上万的小鸡，成群结队的长毛山羊，在见不到一个人影的绿草地上，安闲地欣赏着这属于它们自己的王国。这就是真正的荷兰。  　　   </a:t>
            </a:r>
          </a:p>
          <a:p>
            <a:r>
              <a:rPr lang="zh-CN" altLang="en-US" sz="2100" b="1" dirty="0">
                <a:latin typeface="楷体" pitchFamily="49" charset="-122"/>
                <a:ea typeface="楷体" pitchFamily="49" charset="-122"/>
                <a:cs typeface="楷体_GB2312"/>
              </a:rPr>
              <a:t>    到了傍晚，才看见有人驾着小船过来，坐上</a:t>
            </a:r>
            <a:r>
              <a:rPr lang="zh-CN" altLang="en-US" sz="2100" b="1" dirty="0" smtClean="0">
                <a:latin typeface="楷体" pitchFamily="49" charset="-122"/>
                <a:ea typeface="楷体" pitchFamily="49" charset="-122"/>
                <a:cs typeface="楷体_GB2312"/>
              </a:rPr>
              <a:t>小板凳，给</a:t>
            </a:r>
            <a:r>
              <a:rPr lang="zh-CN" altLang="en-US" sz="2100" b="1" dirty="0">
                <a:latin typeface="楷体" pitchFamily="49" charset="-122"/>
                <a:ea typeface="楷体" pitchFamily="49" charset="-122"/>
                <a:cs typeface="楷体_GB2312"/>
              </a:rPr>
              <a:t>严肃沉默的奶牛挤奶。金色的晚霞铺在</a:t>
            </a:r>
            <a:r>
              <a:rPr lang="zh-CN" altLang="en-US" sz="2100" b="1" dirty="0" smtClean="0">
                <a:latin typeface="楷体" pitchFamily="49" charset="-122"/>
                <a:ea typeface="楷体" pitchFamily="49" charset="-122"/>
                <a:cs typeface="楷体_GB2312"/>
              </a:rPr>
              <a:t>西天，远处</a:t>
            </a:r>
            <a:r>
              <a:rPr lang="zh-CN" altLang="en-US" sz="2100" b="1" dirty="0">
                <a:latin typeface="楷体" pitchFamily="49" charset="-122"/>
                <a:ea typeface="楷体" pitchFamily="49" charset="-122"/>
                <a:cs typeface="楷体_GB2312"/>
              </a:rPr>
              <a:t>偶尔传来汽笛声，接着又是一片寂静。在</a:t>
            </a:r>
            <a:r>
              <a:rPr lang="zh-CN" altLang="en-US" sz="2100" b="1" dirty="0" smtClean="0">
                <a:latin typeface="楷体" pitchFamily="49" charset="-122"/>
                <a:ea typeface="楷体" pitchFamily="49" charset="-122"/>
                <a:cs typeface="楷体_GB2312"/>
              </a:rPr>
              <a:t>这</a:t>
            </a:r>
            <a:r>
              <a:rPr lang="zh-CN" altLang="en-US" sz="2100" b="1" dirty="0" smtClean="0">
                <a:latin typeface="楷体" pitchFamily="49" charset="-122"/>
                <a:ea typeface="楷体" pitchFamily="49" charset="-122"/>
                <a:cs typeface="楷体_GB2312"/>
              </a:rPr>
              <a:t>里</a:t>
            </a:r>
            <a:r>
              <a:rPr lang="zh-CN" altLang="en-US" sz="2100" b="1" dirty="0">
                <a:latin typeface="楷体" pitchFamily="49" charset="-122"/>
                <a:ea typeface="楷体" pitchFamily="49" charset="-122"/>
                <a:cs typeface="楷体_GB2312"/>
              </a:rPr>
              <a:t>，谁都不叫喊吆喝，牛脖子上的铃铛也没有响声，挤奶的人更是默默无言</a:t>
            </a:r>
            <a:r>
              <a:rPr lang="zh-CN" altLang="en-US" sz="2100" b="1" dirty="0" smtClean="0">
                <a:latin typeface="楷体" pitchFamily="49" charset="-122"/>
                <a:ea typeface="楷体" pitchFamily="49" charset="-122"/>
                <a:cs typeface="楷体_GB2312"/>
              </a:rPr>
              <a:t>。运河</a:t>
            </a:r>
            <a:r>
              <a:rPr lang="zh-CN" altLang="en-US" sz="2100" b="1" dirty="0">
                <a:latin typeface="楷体" pitchFamily="49" charset="-122"/>
                <a:ea typeface="楷体" pitchFamily="49" charset="-122"/>
                <a:cs typeface="楷体_GB2312"/>
              </a:rPr>
              <a:t>之中，装满奶桶的船只在舒缓平稳地</a:t>
            </a:r>
            <a:r>
              <a:rPr lang="zh-CN" altLang="en-US" sz="2100" b="1" dirty="0" smtClean="0">
                <a:latin typeface="楷体" pitchFamily="49" charset="-122"/>
                <a:ea typeface="楷体" pitchFamily="49" charset="-122"/>
                <a:cs typeface="楷体_GB2312"/>
              </a:rPr>
              <a:t>行驶。满载</a:t>
            </a:r>
            <a:r>
              <a:rPr lang="zh-CN" altLang="en-US" sz="2100" b="1" dirty="0">
                <a:latin typeface="楷体" pitchFamily="49" charset="-122"/>
                <a:ea typeface="楷体" pitchFamily="49" charset="-122"/>
                <a:cs typeface="楷体_GB2312"/>
              </a:rPr>
              <a:t>着一罐一罐牛奶的汽车、火车，不停地开往城市。车船过后，一切又恢复了平静。最后一抹晚霞也渐渐消失了，整个天地都暗了下来。狗不</a:t>
            </a:r>
            <a:r>
              <a:rPr lang="zh-CN" altLang="en-US" sz="2100" b="1" dirty="0" smtClean="0">
                <a:latin typeface="楷体" pitchFamily="49" charset="-122"/>
                <a:ea typeface="楷体" pitchFamily="49" charset="-122"/>
                <a:cs typeface="楷体_GB2312"/>
              </a:rPr>
              <a:t>叫了，</a:t>
            </a:r>
            <a:r>
              <a:rPr lang="zh-CN" altLang="en-US" sz="2100" b="1" dirty="0">
                <a:latin typeface="楷体" pitchFamily="49" charset="-122"/>
                <a:ea typeface="楷体" pitchFamily="49" charset="-122"/>
                <a:cs typeface="楷体_GB2312"/>
              </a:rPr>
              <a:t>圈里的牛也不再发出哞哞声，马也忘记了踢马房的挡板</a:t>
            </a:r>
            <a:r>
              <a:rPr lang="zh-CN" altLang="en-US" sz="2100" b="1" dirty="0" smtClean="0">
                <a:latin typeface="楷体" pitchFamily="49" charset="-122"/>
                <a:ea typeface="楷体" pitchFamily="49" charset="-122"/>
                <a:cs typeface="楷体_GB2312"/>
              </a:rPr>
              <a:t>。沉睡</a:t>
            </a:r>
            <a:r>
              <a:rPr lang="zh-CN" altLang="en-US" sz="2100" b="1" dirty="0">
                <a:latin typeface="楷体" pitchFamily="49" charset="-122"/>
                <a:ea typeface="楷体" pitchFamily="49" charset="-122"/>
                <a:cs typeface="楷体_GB2312"/>
              </a:rPr>
              <a:t>的牲畜，无声的低地，漆黑的</a:t>
            </a:r>
            <a:r>
              <a:rPr lang="zh-CN" altLang="en-US" sz="2100" b="1" dirty="0" smtClean="0">
                <a:latin typeface="楷体" pitchFamily="49" charset="-122"/>
                <a:ea typeface="楷体" pitchFamily="49" charset="-122"/>
                <a:cs typeface="楷体_GB2312"/>
              </a:rPr>
              <a:t>夜晚，只有</a:t>
            </a:r>
            <a:r>
              <a:rPr lang="zh-CN" altLang="en-US" sz="2100" b="1" dirty="0">
                <a:latin typeface="楷体" pitchFamily="49" charset="-122"/>
                <a:ea typeface="楷体" pitchFamily="49" charset="-122"/>
                <a:cs typeface="楷体_GB2312"/>
              </a:rPr>
              <a:t>远处的几座灯塔在</a:t>
            </a:r>
            <a:r>
              <a:rPr lang="zh-CN" altLang="en-US" sz="2100" b="1" dirty="0" smtClean="0">
                <a:latin typeface="楷体" pitchFamily="49" charset="-122"/>
                <a:ea typeface="楷体" pitchFamily="49" charset="-122"/>
                <a:cs typeface="楷体_GB2312"/>
              </a:rPr>
              <a:t>闪烁着微弱</a:t>
            </a:r>
            <a:r>
              <a:rPr lang="zh-CN" altLang="en-US" sz="2100" b="1" dirty="0">
                <a:latin typeface="楷体" pitchFamily="49" charset="-122"/>
                <a:ea typeface="楷体" pitchFamily="49" charset="-122"/>
                <a:cs typeface="楷体_GB2312"/>
              </a:rPr>
              <a:t>的</a:t>
            </a:r>
            <a:r>
              <a:rPr lang="zh-CN" altLang="en-US" sz="2100" b="1" dirty="0" smtClean="0">
                <a:latin typeface="楷体" pitchFamily="49" charset="-122"/>
                <a:ea typeface="楷体" pitchFamily="49" charset="-122"/>
                <a:cs typeface="楷体_GB2312"/>
              </a:rPr>
              <a:t>光</a:t>
            </a:r>
            <a:r>
              <a:rPr lang="zh-CN" altLang="en-US" sz="2100" b="1" dirty="0" smtClean="0">
                <a:latin typeface="楷体" pitchFamily="49" charset="-122"/>
                <a:ea typeface="楷体" pitchFamily="49" charset="-122"/>
                <a:cs typeface="楷体_GB2312"/>
              </a:rPr>
              <a:t>。</a:t>
            </a:r>
            <a:endParaRPr lang="en-US" altLang="zh-CN" sz="2100" b="1" dirty="0" smtClean="0">
              <a:latin typeface="楷体" pitchFamily="49" charset="-122"/>
              <a:ea typeface="楷体" pitchFamily="49" charset="-122"/>
              <a:cs typeface="楷体_GB2312"/>
            </a:endParaRPr>
          </a:p>
          <a:p>
            <a:r>
              <a:rPr lang="en-US" altLang="zh-CN" sz="2100" b="1" dirty="0">
                <a:latin typeface="楷体" pitchFamily="49" charset="-122"/>
                <a:ea typeface="楷体" pitchFamily="49" charset="-122"/>
                <a:cs typeface="楷体_GB2312"/>
              </a:rPr>
              <a:t> </a:t>
            </a:r>
            <a:r>
              <a:rPr lang="en-US" altLang="zh-CN" sz="2100" b="1" dirty="0" smtClean="0">
                <a:latin typeface="楷体" pitchFamily="49" charset="-122"/>
                <a:ea typeface="楷体" pitchFamily="49" charset="-122"/>
                <a:cs typeface="楷体_GB2312"/>
              </a:rPr>
              <a:t>   </a:t>
            </a:r>
            <a:r>
              <a:rPr lang="zh-CN" altLang="en-US" sz="2100" b="1" dirty="0" smtClean="0">
                <a:latin typeface="楷体" pitchFamily="49" charset="-122"/>
                <a:ea typeface="楷体" pitchFamily="49" charset="-122"/>
                <a:cs typeface="楷体_GB2312"/>
              </a:rPr>
              <a:t>这就是真正的荷兰。</a:t>
            </a:r>
            <a:r>
              <a:rPr lang="zh-CN" altLang="en-US" sz="2100" b="1" dirty="0">
                <a:latin typeface="楷体" pitchFamily="49" charset="-122"/>
                <a:ea typeface="楷体" pitchFamily="49" charset="-122"/>
                <a:cs typeface="楷体_GB2312"/>
              </a:rPr>
              <a:t>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ext Box 2"/>
          <p:cNvSpPr txBox="1">
            <a:spLocks noChangeArrowheads="1"/>
          </p:cNvSpPr>
          <p:nvPr/>
        </p:nvSpPr>
        <p:spPr bwMode="auto">
          <a:xfrm>
            <a:off x="456010" y="596503"/>
            <a:ext cx="8233480" cy="2977739"/>
          </a:xfrm>
          <a:prstGeom prst="rect">
            <a:avLst/>
          </a:prstGeom>
          <a:noFill/>
          <a:ln w="9525">
            <a:noFill/>
            <a:miter lim="800000"/>
            <a:headEnd/>
            <a:tailEnd/>
          </a:ln>
        </p:spPr>
        <p:txBody>
          <a:bodyPr wrap="square" lIns="68580" tIns="34290" rIns="68580" bIns="34290">
            <a:spAutoFit/>
          </a:bodyPr>
          <a:lstStyle/>
          <a:p>
            <a:r>
              <a:rPr lang="en-US" altLang="zh-CN" sz="2100" b="1" dirty="0">
                <a:latin typeface="宋体" charset="-122"/>
              </a:rPr>
              <a:t>1.</a:t>
            </a:r>
            <a:r>
              <a:rPr lang="zh-CN" altLang="en-US" sz="2100" b="1" dirty="0">
                <a:latin typeface="宋体" charset="-122"/>
              </a:rPr>
              <a:t>在文中找出以下事物的特点：</a:t>
            </a:r>
          </a:p>
          <a:p>
            <a:r>
              <a:rPr lang="zh-CN" altLang="en-US" sz="2100" b="1" dirty="0">
                <a:latin typeface="宋体" charset="-122"/>
              </a:rPr>
              <a:t>牛犊：         </a:t>
            </a:r>
            <a:endParaRPr lang="en-US" altLang="zh-CN" sz="2100" b="1" dirty="0">
              <a:latin typeface="宋体" charset="-122"/>
            </a:endParaRPr>
          </a:p>
          <a:p>
            <a:r>
              <a:rPr lang="zh-CN" altLang="en-US" sz="2100" b="1" dirty="0">
                <a:latin typeface="宋体" charset="-122"/>
              </a:rPr>
              <a:t>骏马：         </a:t>
            </a:r>
            <a:endParaRPr lang="en-US" altLang="zh-CN" sz="2100" b="1" dirty="0">
              <a:latin typeface="宋体" charset="-122"/>
            </a:endParaRPr>
          </a:p>
          <a:p>
            <a:r>
              <a:rPr lang="zh-CN" altLang="en-US" sz="2100" b="1" dirty="0">
                <a:latin typeface="宋体" charset="-122"/>
              </a:rPr>
              <a:t>绵羊：         </a:t>
            </a:r>
            <a:endParaRPr lang="en-US" altLang="zh-CN" sz="2100" b="1" dirty="0">
              <a:latin typeface="宋体" charset="-122"/>
            </a:endParaRPr>
          </a:p>
          <a:p>
            <a:r>
              <a:rPr lang="zh-CN" altLang="en-US" sz="2100" b="1" dirty="0">
                <a:latin typeface="宋体" charset="-122"/>
              </a:rPr>
              <a:t>深夜的牧场：</a:t>
            </a:r>
          </a:p>
          <a:p>
            <a:r>
              <a:rPr lang="en-US" altLang="zh-CN" sz="2100" b="1" dirty="0">
                <a:latin typeface="宋体" charset="-122"/>
              </a:rPr>
              <a:t>2.</a:t>
            </a:r>
            <a:r>
              <a:rPr lang="zh-CN" altLang="en-US" sz="2100" b="1" dirty="0">
                <a:latin typeface="宋体" charset="-122"/>
              </a:rPr>
              <a:t>文章所写</a:t>
            </a:r>
            <a:r>
              <a:rPr lang="zh-CN" altLang="en-US" sz="2100" b="1" dirty="0" smtClean="0">
                <a:latin typeface="宋体" charset="-122"/>
              </a:rPr>
              <a:t>的时间依次是：</a:t>
            </a:r>
            <a:endParaRPr lang="en-US" altLang="zh-CN" sz="2100" b="1" dirty="0">
              <a:latin typeface="宋体" charset="-122"/>
            </a:endParaRPr>
          </a:p>
          <a:p>
            <a:r>
              <a:rPr lang="zh-CN" altLang="en-US" sz="2100" b="1" dirty="0">
                <a:latin typeface="宋体" charset="-122"/>
              </a:rPr>
              <a:t>（      ），（      ），（      ）</a:t>
            </a:r>
            <a:endParaRPr lang="en-US" altLang="zh-CN" sz="2100" b="1" dirty="0">
              <a:latin typeface="宋体" charset="-122"/>
            </a:endParaRPr>
          </a:p>
          <a:p>
            <a:r>
              <a:rPr lang="en-US" altLang="zh-CN" sz="2100" b="1" dirty="0">
                <a:latin typeface="宋体" charset="-122"/>
              </a:rPr>
              <a:t>3.</a:t>
            </a:r>
            <a:r>
              <a:rPr lang="zh-CN" altLang="en-US" sz="2100" b="1" dirty="0">
                <a:latin typeface="宋体" charset="-122"/>
              </a:rPr>
              <a:t>请你写出文章所写顺序。</a:t>
            </a:r>
            <a:endParaRPr lang="en-US" altLang="zh-CN" sz="2100" b="1" dirty="0">
              <a:latin typeface="宋体" charset="-122"/>
            </a:endParaRPr>
          </a:p>
          <a:p>
            <a:r>
              <a:rPr lang="en-US" altLang="zh-CN" sz="2100" b="1" u="sng" dirty="0">
                <a:latin typeface="宋体" charset="-122"/>
              </a:rPr>
              <a:t>                                                           </a:t>
            </a:r>
            <a:r>
              <a:rPr lang="zh-CN" altLang="en-US" sz="2100" b="1" dirty="0">
                <a:latin typeface="宋体" charset="-122"/>
              </a:rPr>
              <a:t>。</a:t>
            </a:r>
            <a:endParaRPr lang="zh-CN" altLang="en-US" sz="2100" b="1" u="sng" dirty="0">
              <a:latin typeface="宋体" charset="-122"/>
            </a:endParaRPr>
          </a:p>
        </p:txBody>
      </p:sp>
      <p:sp>
        <p:nvSpPr>
          <p:cNvPr id="17" name="TextBox 16"/>
          <p:cNvSpPr txBox="1"/>
          <p:nvPr/>
        </p:nvSpPr>
        <p:spPr>
          <a:xfrm>
            <a:off x="1238184" y="900892"/>
            <a:ext cx="2416727"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仪态端庄</a:t>
            </a:r>
          </a:p>
        </p:txBody>
      </p:sp>
      <p:sp>
        <p:nvSpPr>
          <p:cNvPr id="18" name="TextBox 17"/>
          <p:cNvSpPr txBox="1"/>
          <p:nvPr/>
        </p:nvSpPr>
        <p:spPr>
          <a:xfrm>
            <a:off x="1302475" y="1237677"/>
            <a:ext cx="2384708"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剽肥体壮</a:t>
            </a:r>
          </a:p>
        </p:txBody>
      </p:sp>
      <p:sp>
        <p:nvSpPr>
          <p:cNvPr id="19" name="TextBox 18"/>
          <p:cNvSpPr txBox="1"/>
          <p:nvPr/>
        </p:nvSpPr>
        <p:spPr>
          <a:xfrm>
            <a:off x="2024634" y="1877630"/>
            <a:ext cx="1686754"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万籁俱寂</a:t>
            </a:r>
          </a:p>
        </p:txBody>
      </p:sp>
      <p:sp>
        <p:nvSpPr>
          <p:cNvPr id="20" name="TextBox 19"/>
          <p:cNvSpPr txBox="1"/>
          <p:nvPr/>
        </p:nvSpPr>
        <p:spPr>
          <a:xfrm>
            <a:off x="1253053" y="1551628"/>
            <a:ext cx="2756861"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悠然自得  </a:t>
            </a:r>
          </a:p>
        </p:txBody>
      </p:sp>
      <p:sp>
        <p:nvSpPr>
          <p:cNvPr id="11" name="TextBox 10"/>
          <p:cNvSpPr txBox="1"/>
          <p:nvPr/>
        </p:nvSpPr>
        <p:spPr>
          <a:xfrm>
            <a:off x="735061" y="2516366"/>
            <a:ext cx="1056089"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白天</a:t>
            </a:r>
          </a:p>
        </p:txBody>
      </p:sp>
      <p:sp>
        <p:nvSpPr>
          <p:cNvPr id="12" name="TextBox 11"/>
          <p:cNvSpPr txBox="1"/>
          <p:nvPr/>
        </p:nvSpPr>
        <p:spPr>
          <a:xfrm>
            <a:off x="2390394" y="2501574"/>
            <a:ext cx="1056089"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傍晚</a:t>
            </a:r>
          </a:p>
        </p:txBody>
      </p:sp>
      <p:sp>
        <p:nvSpPr>
          <p:cNvPr id="13" name="TextBox 12"/>
          <p:cNvSpPr txBox="1"/>
          <p:nvPr/>
        </p:nvSpPr>
        <p:spPr>
          <a:xfrm>
            <a:off x="3923358" y="2461232"/>
            <a:ext cx="1056089"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夜晚</a:t>
            </a:r>
          </a:p>
        </p:txBody>
      </p:sp>
      <p:sp>
        <p:nvSpPr>
          <p:cNvPr id="15" name="TextBox 14"/>
          <p:cNvSpPr txBox="1"/>
          <p:nvPr/>
        </p:nvSpPr>
        <p:spPr>
          <a:xfrm>
            <a:off x="527975" y="3140309"/>
            <a:ext cx="7935604" cy="392415"/>
          </a:xfrm>
          <a:prstGeom prst="rect">
            <a:avLst/>
          </a:prstGeom>
          <a:noFill/>
        </p:spPr>
        <p:txBody>
          <a:bodyPr wrap="square" lIns="68580" tIns="34290" rIns="68580" bIns="34290" rtlCol="0">
            <a:spAutoFit/>
          </a:bodyPr>
          <a:lstStyle/>
          <a:p>
            <a:r>
              <a:rPr lang="zh-CN" altLang="en-US" sz="2100" b="1" dirty="0">
                <a:solidFill>
                  <a:srgbClr val="FF3300"/>
                </a:solidFill>
                <a:latin typeface="楷体" pitchFamily="49" charset="-122"/>
                <a:ea typeface="楷体" pitchFamily="49" charset="-122"/>
              </a:rPr>
              <a:t>先写牧场的动物，接着写牧场的工人挤牛奶，最后写牧场的夜景</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amond(in)">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amond(in)">
                                      <p:cBhvr>
                                        <p:cTn id="12" dur="20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amond(in)">
                                      <p:cBhvr>
                                        <p:cTn id="17" dur="2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diamond(in)">
                                      <p:cBhvr>
                                        <p:cTn id="22" dur="20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amond(in)">
                                      <p:cBhvr>
                                        <p:cTn id="27" dur="2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amond(in)">
                                      <p:cBhvr>
                                        <p:cTn id="32" dur="20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diamond(in)">
                                      <p:cBhvr>
                                        <p:cTn id="37" dur="20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diamond(in)">
                                      <p:cBhvr>
                                        <p:cTn id="42"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11" grpId="0"/>
      <p:bldP spid="12" grpId="0"/>
      <p:bldP spid="13"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8" name="Text Box 7"/>
          <p:cNvSpPr txBox="1">
            <a:spLocks noChangeArrowheads="1"/>
          </p:cNvSpPr>
          <p:nvPr/>
        </p:nvSpPr>
        <p:spPr bwMode="auto">
          <a:xfrm>
            <a:off x="1286762" y="423635"/>
            <a:ext cx="7234031" cy="4270400"/>
          </a:xfrm>
          <a:prstGeom prst="rect">
            <a:avLst/>
          </a:prstGeom>
          <a:solidFill>
            <a:srgbClr val="FFFFCC"/>
          </a:solidFill>
          <a:ln w="9525">
            <a:noFill/>
            <a:miter lim="800000"/>
            <a:headEnd/>
            <a:tailEnd/>
          </a:ln>
        </p:spPr>
        <p:txBody>
          <a:bodyPr wrap="square" lIns="68580" tIns="34290" rIns="68580" bIns="34290">
            <a:spAutoFit/>
          </a:bodyPr>
          <a:lstStyle/>
          <a:p>
            <a:pPr>
              <a:lnSpc>
                <a:spcPct val="130000"/>
              </a:lnSpc>
            </a:pPr>
            <a:r>
              <a:rPr lang="zh-CN" altLang="en-US" sz="2100" dirty="0">
                <a:solidFill>
                  <a:srgbClr val="990000"/>
                </a:solidFill>
                <a:latin typeface="楷体" pitchFamily="49" charset="-122"/>
                <a:ea typeface="楷体" pitchFamily="49" charset="-122"/>
              </a:rPr>
              <a:t>做阅读理解的三个步骤 </a:t>
            </a:r>
            <a:endParaRPr lang="en-US" altLang="zh-CN" sz="2100" dirty="0">
              <a:solidFill>
                <a:srgbClr val="990000"/>
              </a:solidFill>
              <a:latin typeface="楷体" pitchFamily="49" charset="-122"/>
              <a:ea typeface="楷体" pitchFamily="49" charset="-122"/>
            </a:endParaRPr>
          </a:p>
          <a:p>
            <a:pPr>
              <a:lnSpc>
                <a:spcPct val="130000"/>
              </a:lnSpc>
            </a:pPr>
            <a:r>
              <a:rPr lang="en-US" altLang="zh-CN" sz="2100" dirty="0">
                <a:solidFill>
                  <a:srgbClr val="990000"/>
                </a:solidFill>
                <a:latin typeface="楷体" pitchFamily="49" charset="-122"/>
                <a:ea typeface="楷体" pitchFamily="49" charset="-122"/>
              </a:rPr>
              <a:t>1.</a:t>
            </a:r>
            <a:r>
              <a:rPr lang="zh-CN" altLang="en-US" sz="2100" dirty="0">
                <a:solidFill>
                  <a:srgbClr val="990000"/>
                </a:solidFill>
                <a:latin typeface="楷体" pitchFamily="49" charset="-122"/>
                <a:ea typeface="楷体" pitchFamily="49" charset="-122"/>
              </a:rPr>
              <a:t>通读全文，掌握大意。在解答阅读理解时，同学们先要快速的浏览一下整篇文章，理清脉络，了解基本梗概，不要把时间花在生词难句上。每认真读完一段，要及时概括段意。 </a:t>
            </a:r>
            <a:endParaRPr lang="en-US" altLang="zh-CN" sz="2100" dirty="0">
              <a:solidFill>
                <a:srgbClr val="990000"/>
              </a:solidFill>
              <a:latin typeface="楷体" pitchFamily="49" charset="-122"/>
              <a:ea typeface="楷体" pitchFamily="49" charset="-122"/>
            </a:endParaRPr>
          </a:p>
          <a:p>
            <a:pPr>
              <a:lnSpc>
                <a:spcPct val="130000"/>
              </a:lnSpc>
            </a:pPr>
            <a:r>
              <a:rPr lang="en-US" altLang="zh-CN" sz="2100" dirty="0">
                <a:solidFill>
                  <a:srgbClr val="990000"/>
                </a:solidFill>
                <a:latin typeface="楷体" pitchFamily="49" charset="-122"/>
                <a:ea typeface="楷体" pitchFamily="49" charset="-122"/>
              </a:rPr>
              <a:t>2.</a:t>
            </a:r>
            <a:r>
              <a:rPr lang="zh-CN" altLang="en-US" sz="2100" dirty="0">
                <a:solidFill>
                  <a:srgbClr val="990000"/>
                </a:solidFill>
                <a:latin typeface="楷体" pitchFamily="49" charset="-122"/>
                <a:ea typeface="楷体" pitchFamily="49" charset="-122"/>
              </a:rPr>
              <a:t>浏览考项，细读答题。在掌握文章的大意之后，同学们可浏览一下短文后面的题目，然后带着这些问题仔细的阅读第二遍，以做到有目的的阅读</a:t>
            </a:r>
            <a:endParaRPr lang="en-US" altLang="zh-CN" sz="2100" dirty="0">
              <a:solidFill>
                <a:srgbClr val="990000"/>
              </a:solidFill>
              <a:latin typeface="楷体" pitchFamily="49" charset="-122"/>
              <a:ea typeface="楷体" pitchFamily="49" charset="-122"/>
            </a:endParaRPr>
          </a:p>
          <a:p>
            <a:pPr>
              <a:lnSpc>
                <a:spcPct val="130000"/>
              </a:lnSpc>
            </a:pPr>
            <a:r>
              <a:rPr lang="en-US" altLang="zh-CN" sz="2100" dirty="0">
                <a:solidFill>
                  <a:srgbClr val="990000"/>
                </a:solidFill>
                <a:latin typeface="楷体" pitchFamily="49" charset="-122"/>
                <a:ea typeface="楷体" pitchFamily="49" charset="-122"/>
              </a:rPr>
              <a:t>3.</a:t>
            </a:r>
            <a:r>
              <a:rPr lang="zh-CN" altLang="en-US" sz="2100" dirty="0">
                <a:solidFill>
                  <a:srgbClr val="990000"/>
                </a:solidFill>
                <a:latin typeface="楷体" pitchFamily="49" charset="-122"/>
                <a:ea typeface="楷体" pitchFamily="49" charset="-122"/>
              </a:rPr>
              <a:t>复读全文，验证答案。</a:t>
            </a:r>
            <a:endParaRPr lang="en-US" altLang="zh-CN" sz="2100" dirty="0">
              <a:solidFill>
                <a:srgbClr val="990000"/>
              </a:solidFill>
              <a:latin typeface="楷体" pitchFamily="49" charset="-122"/>
              <a:ea typeface="楷体" pitchFamily="49" charset="-122"/>
            </a:endParaRPr>
          </a:p>
          <a:p>
            <a:pPr>
              <a:lnSpc>
                <a:spcPct val="130000"/>
              </a:lnSpc>
            </a:pPr>
            <a:r>
              <a:rPr lang="zh-CN" altLang="en-US" sz="2100" dirty="0">
                <a:solidFill>
                  <a:srgbClr val="990000"/>
                </a:solidFill>
                <a:latin typeface="楷体" pitchFamily="49" charset="-122"/>
                <a:ea typeface="楷体" pitchFamily="49" charset="-122"/>
              </a:rPr>
              <a:t>简要概括来说：一、纵观全文，把握主旨。二、认真审题，定向扫描。三、 筛选组合，定向表述</a:t>
            </a:r>
          </a:p>
        </p:txBody>
      </p:sp>
      <p:pic>
        <p:nvPicPr>
          <p:cNvPr id="54279" name="Picture 8" descr="51miz-E266413-A2EBECD9"/>
          <p:cNvPicPr>
            <a:picLocks noChangeAspect="1" noChangeArrowheads="1"/>
          </p:cNvPicPr>
          <p:nvPr/>
        </p:nvPicPr>
        <p:blipFill>
          <a:blip r:embed="rId2" cstate="print"/>
          <a:srcRect/>
          <a:stretch>
            <a:fillRect/>
          </a:stretch>
        </p:blipFill>
        <p:spPr bwMode="auto">
          <a:xfrm>
            <a:off x="-165715" y="2512466"/>
            <a:ext cx="1607722" cy="1902919"/>
          </a:xfrm>
          <a:prstGeom prst="rect">
            <a:avLst/>
          </a:prstGeom>
          <a:noFill/>
          <a:ln w="9525">
            <a:noFill/>
            <a:miter lim="800000"/>
            <a:headEnd/>
            <a:tailEnd/>
          </a:ln>
        </p:spPr>
      </p:pic>
      <p:sp>
        <p:nvSpPr>
          <p:cNvPr id="54280" name="WordArt 9"/>
          <p:cNvSpPr>
            <a:spLocks noChangeArrowheads="1" noChangeShapeType="1" noTextEdit="1"/>
          </p:cNvSpPr>
          <p:nvPr/>
        </p:nvSpPr>
        <p:spPr bwMode="auto">
          <a:xfrm>
            <a:off x="63500" y="3426392"/>
            <a:ext cx="1101328" cy="679847"/>
          </a:xfrm>
          <a:prstGeom prst="rect">
            <a:avLst/>
          </a:prstGeom>
        </p:spPr>
        <p:txBody>
          <a:bodyPr wrap="none" lIns="68580" tIns="34290" rIns="68580" bIns="34290" fromWordArt="1">
            <a:prstTxWarp prst="textPlain">
              <a:avLst>
                <a:gd name="adj" fmla="val 50000"/>
              </a:avLst>
            </a:prstTxWarp>
          </a:bodyPr>
          <a:lstStyle/>
          <a:p>
            <a:pPr algn="ctr"/>
            <a:r>
              <a:rPr lang="zh-CN" altLang="en-US" sz="2700" kern="10" dirty="0">
                <a:ln w="19050">
                  <a:solidFill>
                    <a:srgbClr val="99CCFF"/>
                  </a:solidFill>
                  <a:round/>
                  <a:headEnd/>
                  <a:tailEnd/>
                </a:ln>
                <a:solidFill>
                  <a:srgbClr val="0066CC"/>
                </a:solidFill>
                <a:effectLst>
                  <a:outerShdw dist="35921" dir="2700000" algn="ctr" rotWithShape="0">
                    <a:srgbClr val="990000"/>
                  </a:outerShdw>
                </a:effectLst>
                <a:latin typeface="宋体"/>
                <a:ea typeface="宋体"/>
              </a:rPr>
              <a:t>指导</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883562" y="1419622"/>
            <a:ext cx="7369325" cy="1107996"/>
          </a:xfrm>
          <a:prstGeom prst="rect">
            <a:avLst/>
          </a:prstGeom>
          <a:noFill/>
          <a:effectLst/>
        </p:spPr>
        <p:txBody>
          <a:bodyPr wrap="none" rtlCol="0">
            <a:spAutoFit/>
          </a:bodyPr>
          <a:lstStyle/>
          <a:p>
            <a:pPr algn="ctr" defTabSz="685800" fontAlgn="auto">
              <a:spcBef>
                <a:spcPts val="0"/>
              </a:spcBef>
              <a:spcAft>
                <a:spcPts val="0"/>
              </a:spcAft>
            </a:pPr>
            <a:r>
              <a:rPr kumimoji="1" lang="zh-CN" altLang="en-US" sz="6600" b="1" dirty="0">
                <a:solidFill>
                  <a:srgbClr val="FF6600"/>
                </a:solidFill>
                <a:latin typeface="Xingkai SC" panose="02010800040101010101" pitchFamily="2" charset="-122"/>
                <a:ea typeface="Xingkai SC" panose="02010800040101010101" pitchFamily="2" charset="-122"/>
              </a:rPr>
              <a:t>七彩课堂  伴你成长</a:t>
            </a:r>
          </a:p>
        </p:txBody>
      </p:sp>
      <p:grpSp>
        <p:nvGrpSpPr>
          <p:cNvPr id="33" name="组合 32"/>
          <p:cNvGrpSpPr/>
          <p:nvPr/>
        </p:nvGrpSpPr>
        <p:grpSpPr>
          <a:xfrm>
            <a:off x="6968256" y="-1"/>
            <a:ext cx="1927372" cy="771551"/>
            <a:chOff x="6968256" y="-1"/>
            <a:chExt cx="1927372" cy="771551"/>
          </a:xfrm>
        </p:grpSpPr>
        <p:pic>
          <p:nvPicPr>
            <p:cNvPr id="34" name="图片 33"/>
            <p:cNvPicPr>
              <a:picLocks noChangeAspect="1"/>
            </p:cNvPicPr>
            <p:nvPr/>
          </p:nvPicPr>
          <p:blipFill rotWithShape="1">
            <a:blip r:embed="rId3" cstate="print">
              <a:extLst>
                <a:ext uri="{28A0092B-C50C-407E-A947-70E740481C1C}">
                  <a14:useLocalDpi xmlns:a14="http://schemas.microsoft.com/office/drawing/2010/main" val="0"/>
                </a:ext>
              </a:extLst>
            </a:blip>
            <a:srcRect r="5468"/>
            <a:stretch>
              <a:fillRect/>
            </a:stretch>
          </p:blipFill>
          <p:spPr>
            <a:xfrm>
              <a:off x="6968256" y="-1"/>
              <a:ext cx="961585" cy="771551"/>
            </a:xfrm>
            <a:prstGeom prst="rect">
              <a:avLst/>
            </a:prstGeom>
          </p:spPr>
        </p:pic>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9408" y="124932"/>
              <a:ext cx="1346220" cy="553738"/>
            </a:xfrm>
            <a:prstGeom prst="rect">
              <a:avLst/>
            </a:prstGeom>
          </p:spPr>
        </p:pic>
        <p:sp>
          <p:nvSpPr>
            <p:cNvPr id="36" name="文本框 35"/>
            <p:cNvSpPr txBox="1"/>
            <p:nvPr/>
          </p:nvSpPr>
          <p:spPr>
            <a:xfrm>
              <a:off x="7164288" y="509940"/>
              <a:ext cx="981359" cy="261610"/>
            </a:xfrm>
            <a:prstGeom prst="rect">
              <a:avLst/>
            </a:prstGeom>
            <a:noFill/>
          </p:spPr>
          <p:txBody>
            <a:bodyPr wrap="none" rtlCol="0">
              <a:spAutoFit/>
            </a:bodyPr>
            <a:lstStyle/>
            <a:p>
              <a:pPr algn="dist" defTabSz="685800" fontAlgn="auto">
                <a:spcBef>
                  <a:spcPts val="0"/>
                </a:spcBef>
                <a:spcAft>
                  <a:spcPts val="0"/>
                </a:spcAft>
              </a:pPr>
              <a:r>
                <a:rPr kumimoji="1" lang="en-US" altLang="zh-CN" sz="1050" dirty="0">
                  <a:solidFill>
                    <a:prstClr val="white">
                      <a:lumMod val="75000"/>
                    </a:prstClr>
                  </a:solidFill>
                  <a:latin typeface="Century Schoolbook"/>
                  <a:ea typeface="宋体"/>
                </a:rPr>
                <a:t>QICAIKETANG</a:t>
              </a:r>
              <a:endParaRPr kumimoji="1" lang="zh-CN" altLang="en-US" sz="1050" dirty="0">
                <a:solidFill>
                  <a:prstClr val="white">
                    <a:lumMod val="75000"/>
                  </a:prstClr>
                </a:solidFill>
                <a:latin typeface="Century Schoolbook"/>
                <a:ea typeface="宋体"/>
              </a:endParaRPr>
            </a:p>
          </p:txBody>
        </p:sp>
      </p:grpSp>
    </p:spTree>
    <p:extLst>
      <p:ext uri="{BB962C8B-B14F-4D97-AF65-F5344CB8AC3E}">
        <p14:creationId xmlns:p14="http://schemas.microsoft.com/office/powerpoint/2010/main" val="376585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532</TotalTime>
  <Words>1105</Words>
  <Application>Microsoft Office PowerPoint</Application>
  <PresentationFormat>全屏显示(16:9)</PresentationFormat>
  <Paragraphs>174</Paragraphs>
  <Slides>15</Slides>
  <Notes>0</Notes>
  <HiddenSlides>0</HiddenSlides>
  <MMClips>0</MMClips>
  <ScaleCrop>false</ScaleCrop>
  <HeadingPairs>
    <vt:vector size="4" baseType="variant">
      <vt:variant>
        <vt:lpstr>主题</vt:lpstr>
      </vt:variant>
      <vt:variant>
        <vt:i4>1</vt:i4>
      </vt:variant>
      <vt:variant>
        <vt:lpstr>幻灯片标题</vt:lpstr>
      </vt:variant>
      <vt:variant>
        <vt:i4>15</vt:i4>
      </vt:variant>
    </vt:vector>
  </HeadingPairs>
  <TitlesOfParts>
    <vt:vector size="1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dxq</cp:lastModifiedBy>
  <cp:revision>251</cp:revision>
  <dcterms:created xsi:type="dcterms:W3CDTF">2017-08-03T09:01:00Z</dcterms:created>
  <dcterms:modified xsi:type="dcterms:W3CDTF">2023-02-02T08:50:34Z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2052-10.1.0.7245</vt:lpwstr>
  </property>
</Properties>
</file>