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523" r:id="rId2"/>
    <p:sldId id="1024" r:id="rId3"/>
    <p:sldId id="1089" r:id="rId4"/>
    <p:sldId id="1069" r:id="rId5"/>
    <p:sldId id="1086" r:id="rId6"/>
    <p:sldId id="1046" r:id="rId7"/>
    <p:sldId id="1047" r:id="rId8"/>
    <p:sldId id="1048" r:id="rId9"/>
    <p:sldId id="1049" r:id="rId10"/>
    <p:sldId id="1050" r:id="rId11"/>
    <p:sldId id="1051" r:id="rId12"/>
    <p:sldId id="1053" r:id="rId13"/>
    <p:sldId id="1061" r:id="rId14"/>
    <p:sldId id="1054" r:id="rId15"/>
    <p:sldId id="1055" r:id="rId16"/>
    <p:sldId id="1056" r:id="rId17"/>
    <p:sldId id="1058" r:id="rId18"/>
    <p:sldId id="1059" r:id="rId19"/>
    <p:sldId id="1087" r:id="rId20"/>
    <p:sldId id="1088" r:id="rId21"/>
    <p:sldId id="1008" r:id="rId22"/>
  </p:sldIdLst>
  <p:sldSz cx="9144000" cy="5143500" type="screen16x9"/>
  <p:notesSz cx="6858000" cy="9144000"/>
  <p:embeddedFontLst>
    <p:embeddedFont>
      <p:font typeface="微软雅黑" pitchFamily="34" charset="-122"/>
      <p:regular r:id="rId25"/>
      <p:bold r:id="rId26"/>
    </p:embeddedFont>
    <p:embeddedFont>
      <p:font typeface="Calibri" pitchFamily="34" charset="0"/>
      <p:regular r:id="rId27"/>
      <p:bold r:id="rId28"/>
      <p:italic r:id="rId29"/>
      <p:boldItalic r:id="rId30"/>
    </p:embeddedFont>
    <p:embeddedFont>
      <p:font typeface="黑体" pitchFamily="49" charset="-122"/>
      <p:regular r:id="rId31"/>
    </p:embeddedFont>
    <p:embeddedFont>
      <p:font typeface="楷体" pitchFamily="49" charset="-122"/>
      <p:regular r:id="rId32"/>
    </p:embeddedFont>
  </p:embeddedFontLst>
  <p:custDataLst>
    <p:tags r:id="rId33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30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6">
          <p15:clr>
            <a:srgbClr val="A4A3A4"/>
          </p15:clr>
        </p15:guide>
        <p15:guide id="2" pos="22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66FF"/>
    <a:srgbClr val="A38302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9" autoAdjust="0"/>
    <p:restoredTop sz="94705" autoAdjust="0"/>
  </p:normalViewPr>
  <p:slideViewPr>
    <p:cSldViewPr>
      <p:cViewPr varScale="1">
        <p:scale>
          <a:sx n="105" d="100"/>
          <a:sy n="105" d="100"/>
        </p:scale>
        <p:origin x="-234" y="-84"/>
      </p:cViewPr>
      <p:guideLst>
        <p:guide orient="horz" pos="3130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422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2023/2/2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82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Administrator\Downloads\图\预览图_千图网_编号33812178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 t="28457" r="10399" b="13939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22" y="-1411"/>
            <a:ext cx="1026274" cy="48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82705" y="7758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词语专项复习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6512" y="123478"/>
            <a:ext cx="36004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1960346" y="1635646"/>
            <a:ext cx="5328592" cy="1084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词语专项复习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496" y="123478"/>
            <a:ext cx="16081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/>
              <a:t> 语文    </a:t>
            </a:r>
            <a:r>
              <a:rPr lang="zh-CN" altLang="en-US" sz="1200" dirty="0" smtClean="0"/>
              <a:t>五年级    下册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7175" y="4483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四字词语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1155065"/>
            <a:ext cx="863473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神机妙算   顺风顺水    一饮而尽   七手八脚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各式各样   日月精华    抓耳挠腮   踉踉跄跄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马马虎虎   一动不动    不可胜数   顶天立地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恍然大悟   乐此不彼    离乡背井   平沙无垠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碧波万顷   颇负盛名    手忙脚乱   熠熠生辉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成千上万   不由自主    不可思议   默默无言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7175" y="4483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四字词语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1155065"/>
            <a:ext cx="863473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各有所长   左膀右臂    养尊处优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情不自禁   随心所欲    翻来覆去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绞尽脑汁   清清楚楚    默不作声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不怀好意   自我安慰    一针见血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一声不吭   千千万万    若有所思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从容镇定   平平安安    汗如雨下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7175" y="823595"/>
            <a:ext cx="790638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AABB</a:t>
            </a:r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式</a:t>
            </a:r>
            <a:r>
              <a:rPr lang="zh-CN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马马虎虎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清清楚楚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千千万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平平安安  踉踉跄跄</a:t>
            </a:r>
            <a:endParaRPr lang="zh-CN" altLang="zh-CN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536" y="1851670"/>
            <a:ext cx="79063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AB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A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C</a:t>
            </a:r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式</a:t>
            </a:r>
            <a:r>
              <a:rPr lang="zh-CN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顺风顺水</a:t>
            </a:r>
            <a:r>
              <a:rPr lang="zh-CN" altLang="zh-CN" sz="32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 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楷体" panose="02010609060101010101" charset="-122"/>
              </a:rPr>
              <a:t>自言自语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各式各样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含有人体名称的：</a:t>
            </a:r>
            <a:endParaRPr lang="en-US" altLang="zh-CN" sz="3600" b="1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七手八脚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绞尽脑汁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手忙脚乱</a:t>
            </a:r>
            <a:endParaRPr lang="zh-CN" altLang="zh-CN" sz="3200" b="1" dirty="0" smtClean="0">
              <a:latin typeface="楷体" panose="02010609060101010101" charset="-122"/>
              <a:ea typeface="楷体" panose="02010609060101010101" charset="-122"/>
              <a:cs typeface="黑体" panose="02010609060101010101" pitchFamily="49" charset="-122"/>
            </a:endParaRPr>
          </a:p>
          <a:p>
            <a:endParaRPr lang="zh-CN" altLang="zh-CN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7544" y="3651870"/>
            <a:ext cx="7906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AABC</a:t>
            </a:r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式</a:t>
            </a:r>
            <a:r>
              <a:rPr lang="zh-CN" altLang="zh-CN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默默无言</a:t>
            </a:r>
            <a:r>
              <a:rPr lang="zh-CN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熠熠生辉</a:t>
            </a:r>
            <a:endParaRPr lang="zh-CN" altLang="zh-CN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915566"/>
            <a:ext cx="8500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含有反义词的</a:t>
            </a:r>
            <a:r>
              <a:rPr lang="zh-CN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：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翻天覆地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顶天立地  左膀右臂</a:t>
            </a: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  </a:t>
            </a:r>
            <a:endParaRPr lang="zh-CN" altLang="zh-CN" sz="2800" b="1" dirty="0">
              <a:latin typeface="楷体" panose="02010609060101010101" charset="-122"/>
              <a:ea typeface="楷体" panose="02010609060101010101" charset="-122"/>
              <a:cs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1923678"/>
            <a:ext cx="85001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描写人物神态的</a:t>
            </a:r>
            <a:r>
              <a:rPr lang="zh-CN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：</a:t>
            </a:r>
            <a:endParaRPr lang="en-US" altLang="zh-CN" sz="3200" b="1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抓耳挠腮</a:t>
            </a: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恍然大悟</a:t>
            </a:r>
            <a:r>
              <a:rPr lang="zh-CN" altLang="zh-CN" sz="28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从容镇定</a:t>
            </a:r>
            <a:endParaRPr lang="zh-CN" altLang="zh-CN" sz="2800" b="1" dirty="0">
              <a:latin typeface="楷体" panose="02010609060101010101" charset="-122"/>
              <a:ea typeface="楷体" panose="02010609060101010101" charset="-122"/>
              <a:cs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291830"/>
            <a:ext cx="8500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含有数字的</a:t>
            </a:r>
            <a:r>
              <a:rPr lang="zh-CN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一动不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动</a:t>
            </a:r>
            <a:r>
              <a:rPr lang="zh-CN" altLang="zh-CN" sz="3200" b="1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  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  <a:cs typeface="黑体" panose="02010609060101010101" pitchFamily="49" charset="-122"/>
              </a:rPr>
              <a:t>一针见血  一声不吭</a:t>
            </a:r>
            <a:r>
              <a:rPr lang="zh-CN" altLang="zh-CN" sz="2800" b="1" smtClean="0">
                <a:latin typeface="楷体" panose="02010609060101010101" charset="-122"/>
                <a:ea typeface="楷体" panose="02010609060101010101" charset="-122"/>
                <a:cs typeface="黑体" panose="02010609060101010101" pitchFamily="49" charset="-122"/>
              </a:rPr>
              <a:t>  </a:t>
            </a:r>
            <a:endParaRPr lang="zh-CN" altLang="zh-CN" sz="2800" b="1" dirty="0">
              <a:latin typeface="楷体" panose="02010609060101010101" charset="-122"/>
              <a:ea typeface="楷体" panose="02010609060101010101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7175" y="4483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近义词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1155065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健康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健全    美妙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奇妙   玷污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污辱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漂泊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飘摇    爱惜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珍惜   宝贵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珍贵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磨难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劫难    慈祥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慈爱   特殊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特别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威吓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恐吓    困窘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窘迫   羞愧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惭愧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大约    企望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盼望   痴迷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着迷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闻名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有名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情趣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情致   仿佛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好像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7175" y="4483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反义词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1155065"/>
            <a:ext cx="863473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喜欢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讨厌    阴凉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炎热   欺凌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保护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雪白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乌黑    友好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敌对   危险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安全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踌躇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果断    黯然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焕然   凶恶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和蔼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相信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怀疑    朴素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华贵   仔细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马虎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简单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复杂    阻挡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容许   欣赏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嫉妒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7175" y="4483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改正下面词语中的错别字。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4" y="1155065"/>
            <a:ext cx="88893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不可剩数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乐此不比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平沙无银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晃然大悟（  ）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碧波万倾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颇付盛名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良晨美景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不可思意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各有所常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养尊处忧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绞尽脑计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一声不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炕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一真见血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浪浪跄跄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4230" y="1155065"/>
            <a:ext cx="450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胜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72066" y="1142990"/>
            <a:ext cx="450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疲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43900" y="1142990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垠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94230" y="1521460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恍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072066" y="1571618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顷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143900" y="1571618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负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94230" y="1970405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辰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72066" y="2000246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议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43900" y="2000246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长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094230" y="2429510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优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43504" y="2428874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汁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32679" y="2878455"/>
            <a:ext cx="450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143504" y="2857502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针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43900" y="2857502"/>
            <a:ext cx="450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踉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7175" y="4483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词语充值。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0" y="1142990"/>
            <a:ext cx="90725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神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妙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）（  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风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水  离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背（  ）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忙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乱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各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所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好意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日月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）（  ）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抓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翻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覆（  ）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心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欲 熠熠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）（  ）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安慰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有所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情不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5786" y="1142990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机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86182" y="2000246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耳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86116" y="1142990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顺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14876" y="1142990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顺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86578" y="1142990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乡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86776" y="1142990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井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7158" y="1571618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手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7356" y="1571618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脚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14942" y="1571618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长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858016" y="1571618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怀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71538" y="2000246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精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43108" y="2000246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华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86182" y="1571618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有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86380" y="2000246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腮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58016" y="2000246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来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70240" y="1958340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去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8596" y="2428874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随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785918" y="2428874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所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43372" y="2428874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生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14942" y="2428874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辉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286512" y="2428874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自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429520" y="2428874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我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14546" y="2857502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思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86182" y="2857502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声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244408" y="2857502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禁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154763" y="2841868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自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28596" y="2857502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若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094230" y="1155065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算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286380" y="2857502"/>
            <a:ext cx="450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3" grpId="0"/>
      <p:bldP spid="13" grpId="1"/>
      <p:bldP spid="14" grpId="0"/>
      <p:bldP spid="14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5" grpId="0"/>
      <p:bldP spid="35" grpId="1"/>
      <p:bldP spid="36" grpId="0"/>
      <p:bldP spid="3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7175" y="4483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根据意思写词语。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1155065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形容形象高大，气概雄伟豪迈。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2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一切都由着自己的心意，想怎么做就怎么做。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费尽心思。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清晰明白有条理。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5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好像在思考着什么。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  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072198" y="1142990"/>
            <a:ext cx="1631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顶天立地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1472" y="2000246"/>
            <a:ext cx="1631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随心所欲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86248" y="3328993"/>
            <a:ext cx="1631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若有所思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14612" y="2428874"/>
            <a:ext cx="1631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绞尽脑汁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86182" y="2857502"/>
            <a:ext cx="1631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清清楚楚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7" grpId="0"/>
      <p:bldP spid="7" grpId="1"/>
      <p:bldP spid="9" grpId="0"/>
      <p:bldP spid="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4635" y="748030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处在优裕的地位或环境中，安于享乐。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     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7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比喻文章、说话直截了当，切中要害。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     ）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后形容对事物或言论无法想象、很难理解。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      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</a:t>
            </a:r>
            <a:endParaRPr 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比喻得力的助手。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        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</a:t>
            </a:r>
          </a:p>
          <a:p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美好的时光、宜人的景色。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    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00892" y="714362"/>
            <a:ext cx="1631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养尊处优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1472" y="1643056"/>
            <a:ext cx="1631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一针见血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00694" y="3286130"/>
            <a:ext cx="1631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良辰美景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6265" y="2417445"/>
            <a:ext cx="1631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不可思议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7620" y="2857502"/>
            <a:ext cx="1631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左膀右臂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7" grpId="0"/>
      <p:bldP spid="7" grpId="1"/>
      <p:bldP spid="8" grpId="0"/>
      <p:bldP spid="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7175" y="4483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在括号里填上合适的量词。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1155065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(   )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骆驼    一（   ）铃铛      一（   ）水 一（  ）毛皮   一（   ）果园     一（    ）榆树         一（  ）草帽    一（  ）狗尾草   一（   ）蜻蜓   一（  ）白云   一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(   )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境界       一（  ）梦         一（  ）石桥   一（   ）霞       一（   ）火       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8662" y="1142990"/>
            <a:ext cx="685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头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14744" y="1142990"/>
            <a:ext cx="685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只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72330" y="1142990"/>
            <a:ext cx="685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滴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30275" y="1595755"/>
            <a:ext cx="685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块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43306" y="1571618"/>
            <a:ext cx="685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片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00892" y="1571618"/>
            <a:ext cx="685165" cy="53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棵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0275" y="2035810"/>
            <a:ext cx="685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顶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25240" y="1941830"/>
            <a:ext cx="685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根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29454" y="2000246"/>
            <a:ext cx="685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只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30275" y="2463800"/>
            <a:ext cx="685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朵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428992" y="2428874"/>
            <a:ext cx="685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种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00892" y="2428874"/>
            <a:ext cx="685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场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25875" y="2894965"/>
            <a:ext cx="685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片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58016" y="2857502"/>
            <a:ext cx="685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团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28662" y="2857502"/>
            <a:ext cx="685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座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7175" y="4483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写出下面红体字词语的近义词。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1155065"/>
            <a:ext cx="86347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我月底发现几乎没钱了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大概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是平时不注意节俭的原因。（   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既然我已经踏上这条道路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那么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任何东西都不应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妨碍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我沿着这条路走下去。（       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那个阶段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我对于乡土风情的描绘到了非常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痴迷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的境地。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 </a:t>
            </a:r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哥哥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羞愧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地红着脸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眼皮也不敢抬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仿佛一个没准备好功课的学生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遇到老师抽查的情景。（    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14414" y="1571618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大约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43438" y="2428874"/>
            <a:ext cx="14287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阻碍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43042" y="3286130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着迷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00826" y="4143386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惭愧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7175" y="448310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写出下面红体字词语的反义词。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4635" y="1155065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有人赞叹坚忍不拔的青松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有人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欣赏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波澜壮阔的大海。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 ）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把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简单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的变成丰富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是聪明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;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把丰富的变成简单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是智慧。   （    ）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开学典礼在大队辅导员的主持中拉开了帷幕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整个会场庄严、肃穆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秩序井然。（    ）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2910" y="1571618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嫉妒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85918" y="2428874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复杂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14876" y="3214692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随便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4635" y="167005"/>
            <a:ext cx="78219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对号入座，选词填空。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5720" y="873760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显然     居然     竟然   固然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这项实验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他（   ）做成功了。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它（   ）知道大家拿它取乐，因而更加放肆起来。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每一面墙刷完，他搜索一遍，（    ）连一个芝麻大小的粉点也没发现。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在学校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学习知识（   ）重要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但是良好的身体素质不可缺少的。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43174" y="1285866"/>
            <a:ext cx="915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竟然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1538" y="1714494"/>
            <a:ext cx="9880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显然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57818" y="2143122"/>
            <a:ext cx="956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居然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3357554" y="3000378"/>
            <a:ext cx="956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固然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5720" y="873760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）我太小，拿不动锄头杆，（   ）祖父就把锄头杆拔下来，让我单拿着那个锄头的“头”来铲。 </a:t>
            </a:r>
            <a:endParaRPr lang="en-US" altLang="zh-CN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6.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桑娜一家（   ）生活十分艰难，（    ）决定收养西蒙的孩子。</a:t>
            </a:r>
          </a:p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我每次看到外祖父珍藏的这幅梅花和给我的手绢，就想到这（   ）只是花，（   ）是身在异国的华侨老人一颗眷恋祖国的心。 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49475" y="1699895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尽管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980430" y="1699895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还是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42910" y="857238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因为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57884" y="857238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所以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85918" y="3000378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不仅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7984" y="3000378"/>
            <a:ext cx="977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而且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464354"/>
            <a:ext cx="9252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依次填入下列句中横线处的词，恰当的一组是(  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1131590"/>
            <a:ext cx="92525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苏州园林里的门和窗，图案设计和雕镂   功夫都是工艺美术的上品。大致说来，那些门和窗尽量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而决不庸俗，即使 而别具匠心。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摄影家挺軎欢这些门和窗，他们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着光和影，摄成称心满意的照片。 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．琢磨　 工细   简朴   斟酌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．斟酌　 工细   简朴   琢磨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．琢磨　 简朴   工细　 斟酌</a:t>
            </a:r>
            <a:b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．斟酌　 简朴　 工细　 琢磨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19439" y="474390"/>
            <a:ext cx="768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4635" y="618823"/>
            <a:ext cx="7821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下面句子中成语使用恰当的一项是(   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750" y="1382395"/>
            <a:ext cx="8634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小明取得了这次比赛的第一名，他却在自我安慰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有的时候我默不作声不说话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不是我好欺负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而是我懒得搭理你。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我在床上翻来覆去地睡不着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一直在思考如何解答这道练习题。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这道题很难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小丽绞尽脑汁也没想出解题方法。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99359" y="627534"/>
            <a:ext cx="768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9512" y="474807"/>
            <a:ext cx="7821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将下面词语补充完整，并按要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求完成问题。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9758" y="1191399"/>
            <a:ext cx="8634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膘</a:t>
            </a:r>
            <a:r>
              <a:rPr 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体壮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黄肌瘦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悠然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 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得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成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上万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熠熠（  ）辉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  ）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容镇定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描写人物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神态</a:t>
            </a:r>
            <a:r>
              <a:rPr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的词语</a:t>
            </a:r>
            <a:r>
              <a:rPr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</a:p>
          <a:p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一组反义词</a:t>
            </a:r>
            <a:r>
              <a:rPr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endParaRPr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66711" y="1191399"/>
            <a:ext cx="768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肥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57108" y="1191399"/>
            <a:ext cx="768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面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60232" y="1174889"/>
            <a:ext cx="768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自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6711" y="2007374"/>
            <a:ext cx="768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千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04208" y="2020714"/>
            <a:ext cx="768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生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75223" y="2030239"/>
            <a:ext cx="768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从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60192" y="2884810"/>
            <a:ext cx="171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悠然自得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04408" y="2884810"/>
            <a:ext cx="1803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从容镇定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92040" y="3748906"/>
            <a:ext cx="1718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膘肥体壮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68304" y="3748906"/>
            <a:ext cx="1957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面黄肌瘦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2112" y="365115"/>
            <a:ext cx="7821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按要求写词（每个题目写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个）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85742" y="1010275"/>
            <a:ext cx="8634730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1.带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如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的成语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带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“一”字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的四字词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3.带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和“地”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的四字词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形容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不受自己控制</a:t>
            </a:r>
            <a:r>
              <a:rPr lang="en-US" altLang="zh-CN" sz="2800" b="1" dirty="0" err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的成语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6582" y="1441440"/>
            <a:ext cx="17068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泪如雨下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07327" y="1441440"/>
            <a:ext cx="19837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视死如归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41485" y="1441440"/>
            <a:ext cx="1729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稳如泰山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6582" y="2293243"/>
            <a:ext cx="17468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一言九鼎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07327" y="2293243"/>
            <a:ext cx="1638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一字千金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41485" y="2293243"/>
            <a:ext cx="18510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一声不吭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6582" y="3164830"/>
            <a:ext cx="1718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顶天立地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41485" y="3164830"/>
            <a:ext cx="1803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哭天喊地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07327" y="3164830"/>
            <a:ext cx="1718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惊天动地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56582" y="4026525"/>
            <a:ext cx="1957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不由自主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07327" y="4066004"/>
            <a:ext cx="1957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情不自禁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4741485" y="4066004"/>
            <a:ext cx="1957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不能自已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9dc6d3b9-f0a1-4ddf-bdde-5002b43d53d9}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1126</Words>
  <Application>Microsoft Office PowerPoint</Application>
  <PresentationFormat>全屏显示(16:9)</PresentationFormat>
  <Paragraphs>212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Arial</vt:lpstr>
      <vt:lpstr>宋体</vt:lpstr>
      <vt:lpstr>Xingkai SC</vt:lpstr>
      <vt:lpstr>Times New Roman</vt:lpstr>
      <vt:lpstr>微软雅黑</vt:lpstr>
      <vt:lpstr>Calibri</vt:lpstr>
      <vt:lpstr>黑体</vt:lpstr>
      <vt:lpstr>楷体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167</cp:revision>
  <dcterms:created xsi:type="dcterms:W3CDTF">2017-03-17T02:28:00Z</dcterms:created>
  <dcterms:modified xsi:type="dcterms:W3CDTF">2023-02-02T08:27:19Z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