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743" r:id="rId1"/>
  </p:sldMasterIdLst>
  <p:notesMasterIdLst>
    <p:notesMasterId r:id="rId37"/>
  </p:notesMasterIdLst>
  <p:handoutMasterIdLst>
    <p:handoutMasterId r:id="rId38"/>
  </p:handoutMasterIdLst>
  <p:sldIdLst>
    <p:sldId id="523" r:id="rId2"/>
    <p:sldId id="1024" r:id="rId3"/>
    <p:sldId id="1141" r:id="rId4"/>
    <p:sldId id="1143" r:id="rId5"/>
    <p:sldId id="1072" r:id="rId6"/>
    <p:sldId id="1069" r:id="rId7"/>
    <p:sldId id="1070" r:id="rId8"/>
    <p:sldId id="1136" r:id="rId9"/>
    <p:sldId id="1137" r:id="rId10"/>
    <p:sldId id="1103" r:id="rId11"/>
    <p:sldId id="1104" r:id="rId12"/>
    <p:sldId id="1105" r:id="rId13"/>
    <p:sldId id="1123" r:id="rId14"/>
    <p:sldId id="1122" r:id="rId15"/>
    <p:sldId id="1121" r:id="rId16"/>
    <p:sldId id="1125" r:id="rId17"/>
    <p:sldId id="1126" r:id="rId18"/>
    <p:sldId id="1144" r:id="rId19"/>
    <p:sldId id="1145" r:id="rId20"/>
    <p:sldId id="1139" r:id="rId21"/>
    <p:sldId id="1140" r:id="rId22"/>
    <p:sldId id="1071" r:id="rId23"/>
    <p:sldId id="1073" r:id="rId24"/>
    <p:sldId id="1074" r:id="rId25"/>
    <p:sldId id="1075" r:id="rId26"/>
    <p:sldId id="1076" r:id="rId27"/>
    <p:sldId id="1077" r:id="rId28"/>
    <p:sldId id="1078" r:id="rId29"/>
    <p:sldId id="1081" r:id="rId30"/>
    <p:sldId id="1082" r:id="rId31"/>
    <p:sldId id="1129" r:id="rId32"/>
    <p:sldId id="1130" r:id="rId33"/>
    <p:sldId id="1131" r:id="rId34"/>
    <p:sldId id="1132" r:id="rId35"/>
    <p:sldId id="1008" r:id="rId36"/>
  </p:sldIdLst>
  <p:sldSz cx="9144000" cy="5143500" type="screen16x9"/>
  <p:notesSz cx="6858000" cy="9144000"/>
  <p:embeddedFontLst>
    <p:embeddedFont>
      <p:font typeface="Century Schoolbook" pitchFamily="18" charset="0"/>
      <p:regular r:id="rId39"/>
      <p:bold r:id="rId40"/>
      <p:italic r:id="rId41"/>
      <p:boldItalic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黑体" pitchFamily="49" charset="-122"/>
      <p:regular r:id="rId47"/>
    </p:embeddedFont>
    <p:embeddedFont>
      <p:font typeface="微软雅黑" pitchFamily="34" charset="-122"/>
      <p:regular r:id="rId48"/>
      <p:bold r:id="rId49"/>
    </p:embeddedFont>
    <p:embeddedFont>
      <p:font typeface="Wingdings 2" pitchFamily="18" charset="2"/>
      <p:regular r:id="rId50"/>
    </p:embeddedFont>
    <p:embeddedFont>
      <p:font typeface="楷体" pitchFamily="49" charset="-122"/>
      <p:regular r:id="rId51"/>
    </p:embeddedFont>
  </p:embeddedFontLst>
  <p:custDataLst>
    <p:tags r:id="rId52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6" autoAdjust="0"/>
    <p:restoredTop sz="94705" autoAdjust="0"/>
  </p:normalViewPr>
  <p:slideViewPr>
    <p:cSldViewPr>
      <p:cViewPr>
        <p:scale>
          <a:sx n="100" d="100"/>
          <a:sy n="100" d="100"/>
        </p:scale>
        <p:origin x="-1092" y="-216"/>
      </p:cViewPr>
      <p:guideLst>
        <p:guide orient="horz" pos="309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76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022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285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030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rgbClr val="00B9FA">
                  <a:lumMod val="60000"/>
                  <a:lumOff val="40000"/>
                </a:srgbClr>
              </a:gs>
              <a:gs pos="97000">
                <a:sysClr val="window" lastClr="FFFFFF">
                  <a:alpha val="0"/>
                </a:sysClr>
              </a:gs>
              <a:gs pos="70000">
                <a:srgbClr val="00B9FA">
                  <a:lumMod val="40000"/>
                  <a:lumOff val="60000"/>
                  <a:alpha val="76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282705" y="7758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句子专项复习</a:t>
            </a:r>
            <a:endParaRPr lang="zh-CN" altLang="en-US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512" y="159510"/>
            <a:ext cx="3456384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979712" y="1661567"/>
            <a:ext cx="5283185" cy="1084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句子专项复习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96" y="159510"/>
            <a:ext cx="1737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   语文    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比喻句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花开了，就像睡醒了似的。鸟飞了，就像在天上逛似的。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祖国，就是那地图上像一只金鸡的地方吗？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他们就像这梅花一样。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蜜蜂则嗡嗡地飞着，满身绒毛，落到一朵花上，胖圆圆的就跟一个小毛球似的不动了</a:t>
            </a:r>
            <a:endParaRPr lang="zh-CN" altLang="en-US" sz="28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比喻句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一万多名弓弩手一齐朝江中放箭，箭好像下雨一样。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接着把铁棒似的虎尾倒竖起来一剪。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武松用左手紧紧地揪住大虫的顶花皮，空出右手来，提起铁锤般大小的拳头，使尽平生气力只顾打。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啪啪声里，一道道浆，衔接得天衣无缝，刷过去的墙面，真好比平平整整打开一面雪白的屏障。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比喻句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他身高最高，无名指、食指贴身左右，像关公左右的关平、周仓，一文一武，片刻不离。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这两根手指正是这朵兰花中最优美的两瓣。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手指的全体，同人群的全体一样，五根手指如果能团结一致，成为一个拳头，那就根根有用，根根有力量，不再有什么强弱、美丑之分了。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331272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拟人句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2844" y="974214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倭瓜愿意爬上架就爬上架，愿意爬上房就爬上房。黄瓜愿意开一个花，就开一个花，愿意结一个瓜，就结一个瓜。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2.那只英勇的黑甲虫,走进了村子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纤细的低语，是在和刚刚从雪被里伸出头来的麦苗谈心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排比句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5742" y="975375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在风光旖旎的瑞士莱芒湖上，在平沙无垠的非洲大沙漠中，在碧波万顷的大海中，在巍峨雄奇的高山上，我都看到过月亮。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祖父栽花，我就栽花；祖父拔草，我就拔草。祖父种小白菜的时候，我就在后边，用脚把那下了种的土窝一个个地溜平。</a:t>
            </a:r>
            <a:endParaRPr lang="zh-CN" altLang="en-US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反问句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我跑到屋里拿了一个谷穗，远远地抛给祖父，说：“这不是一样的吗？”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外公，这不是您最宝贵的画吗？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看见慈祥的外公大发脾气，我心里又害怕又奇怪：一枝画梅，有什么稀罕呢？ 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蜻蜓飞得那么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快，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哪里会追得上？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反问句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不管是谁来到这里，难道还能不顾而乐之吗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? 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祖国，就是那地图上像一只金鸡的地方吗？就是那拥有长江、黄河、万里长城的国土吗？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十万支箭，三天怎么造得成呢？诸葛亮说的是假话吧？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天色看看黑了，如果再跳出一只大虫来，却怎么斗得过？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反问句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一次次的分离，岸英不都平平安安回到自己的身边来了吗？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屋顶尤其难刷，蘸了稀溜溜粉浆的板刷往上一举，谁能一滴不掉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？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古诗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7719"/>
            <a:ext cx="8634730" cy="20621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四时田园杂兴（其三十一）</a:t>
            </a:r>
          </a:p>
          <a:p>
            <a:r>
              <a:rPr lang="zh-CN" altLang="en-US" dirty="0" smtClean="0"/>
              <a:t>宋</a:t>
            </a:r>
            <a:r>
              <a:rPr lang="en-US" altLang="zh-CN" dirty="0" smtClean="0"/>
              <a:t>  </a:t>
            </a:r>
            <a:r>
              <a:rPr lang="zh-CN" altLang="en-US" dirty="0" smtClean="0"/>
              <a:t>范成大</a:t>
            </a:r>
            <a:endParaRPr lang="zh-CN" altLang="en-US" dirty="0"/>
          </a:p>
          <a:p>
            <a:r>
              <a:rPr lang="zh-CN" altLang="en-US" dirty="0"/>
              <a:t>昼出耘田夜绩麻，村庄儿女各当家。</a:t>
            </a:r>
          </a:p>
          <a:p>
            <a:r>
              <a:rPr lang="zh-CN" altLang="en-US" dirty="0"/>
              <a:t>童孙未解供耕织，也傍桑阴学种瓜。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771550"/>
            <a:ext cx="8634730" cy="20621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稚子弄冰</a:t>
            </a:r>
          </a:p>
          <a:p>
            <a:r>
              <a:rPr lang="zh-CN" altLang="en-US" dirty="0" smtClean="0"/>
              <a:t>宋  </a:t>
            </a:r>
            <a:r>
              <a:rPr lang="zh-CN" altLang="en-US" dirty="0"/>
              <a:t>杨万里</a:t>
            </a:r>
          </a:p>
          <a:p>
            <a:r>
              <a:rPr lang="zh-CN" altLang="en-US" dirty="0"/>
              <a:t>稚子金盆脱晓冰，彩丝穿取当银铮。 </a:t>
            </a:r>
          </a:p>
          <a:p>
            <a:r>
              <a:rPr lang="zh-CN" altLang="en-US" dirty="0"/>
              <a:t>敲成玉磬穿林响，忽作玻璃碎地声。</a:t>
            </a:r>
          </a:p>
        </p:txBody>
      </p:sp>
      <p:pic>
        <p:nvPicPr>
          <p:cNvPr id="4" name="图片 3" descr="e5716337011e594c97bb39f96ca890b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2800359"/>
            <a:ext cx="2928926" cy="23431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843558"/>
            <a:ext cx="8634730" cy="20390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村晚</a:t>
            </a:r>
          </a:p>
          <a:p>
            <a:r>
              <a:rPr lang="zh-CN" altLang="en-US" dirty="0" smtClean="0"/>
              <a:t>宋  </a:t>
            </a:r>
            <a:r>
              <a:rPr lang="zh-CN" altLang="en-US" dirty="0"/>
              <a:t>雷震 </a:t>
            </a:r>
            <a:r>
              <a:rPr lang="en-US" altLang="zh-CN" dirty="0"/>
              <a:t> </a:t>
            </a:r>
            <a:endParaRPr lang="zh-CN" altLang="en-US" dirty="0"/>
          </a:p>
          <a:p>
            <a:r>
              <a:rPr lang="zh-CN" altLang="en-US" dirty="0"/>
              <a:t>草满池塘水满陂，山衔落日浸寒漪。 </a:t>
            </a:r>
          </a:p>
          <a:p>
            <a:r>
              <a:rPr lang="zh-CN" altLang="en-US" dirty="0"/>
              <a:t>牧童归去横牛背，短笛无腔信口吹</a:t>
            </a:r>
            <a:r>
              <a:rPr lang="zh-CN" altLang="en-US" dirty="0" smtClean="0"/>
              <a:t>。</a:t>
            </a:r>
            <a:endParaRPr lang="en-US" altLang="zh-CN" dirty="0"/>
          </a:p>
        </p:txBody>
      </p:sp>
      <p:pic>
        <p:nvPicPr>
          <p:cNvPr id="4" name="图片 3" descr="a2480e64a7b1c902fa1a760de1b067f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3934" y="2995650"/>
            <a:ext cx="4310066" cy="214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411510"/>
            <a:ext cx="8634730" cy="25545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游子吟</a:t>
            </a:r>
          </a:p>
          <a:p>
            <a:r>
              <a:rPr lang="zh-CN" altLang="en-US" dirty="0" smtClean="0"/>
              <a:t>唐 孟</a:t>
            </a:r>
            <a:r>
              <a:rPr lang="zh-CN" altLang="en-US" dirty="0"/>
              <a:t>郊</a:t>
            </a:r>
          </a:p>
          <a:p>
            <a:r>
              <a:rPr lang="zh-CN" altLang="en-US" dirty="0"/>
              <a:t>慈母手中线，游子身上衣。 </a:t>
            </a:r>
          </a:p>
          <a:p>
            <a:r>
              <a:rPr lang="zh-CN" altLang="en-US" dirty="0"/>
              <a:t>临行密密缝，意恐迟迟归。 </a:t>
            </a:r>
          </a:p>
          <a:p>
            <a:r>
              <a:rPr lang="zh-CN" altLang="en-US" dirty="0"/>
              <a:t>谁言寸草心，报得三春晖。</a:t>
            </a:r>
          </a:p>
        </p:txBody>
      </p:sp>
      <p:pic>
        <p:nvPicPr>
          <p:cNvPr id="4" name="图片 3" descr="934c4f04a1373196a48bd4fbeae5f2f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5379" y="3140524"/>
            <a:ext cx="3558621" cy="2002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843558"/>
            <a:ext cx="8634730" cy="20621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鸟鸣涧</a:t>
            </a:r>
          </a:p>
          <a:p>
            <a:r>
              <a:rPr lang="zh-CN" altLang="en-US" dirty="0" smtClean="0"/>
              <a:t>唐 </a:t>
            </a:r>
            <a:r>
              <a:rPr lang="zh-CN" altLang="en-US" dirty="0"/>
              <a:t>王维</a:t>
            </a:r>
          </a:p>
          <a:p>
            <a:r>
              <a:rPr lang="zh-CN" altLang="en-US" dirty="0"/>
              <a:t>人闲桂花落，夜静春山空。</a:t>
            </a:r>
            <a:br>
              <a:rPr lang="zh-CN" altLang="en-US" dirty="0"/>
            </a:br>
            <a:r>
              <a:rPr lang="zh-CN" altLang="en-US" dirty="0"/>
              <a:t>月出惊山鸟，时鸣春涧中。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095253"/>
            <a:ext cx="3635896" cy="2048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47123" y="627534"/>
            <a:ext cx="7849755" cy="20621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从军行</a:t>
            </a:r>
            <a:endParaRPr lang="en-US" altLang="zh-CN" dirty="0"/>
          </a:p>
          <a:p>
            <a:r>
              <a:rPr lang="zh-CN" altLang="en-US" dirty="0"/>
              <a:t>唐 </a:t>
            </a:r>
            <a:r>
              <a:rPr lang="zh-CN" altLang="en-US" dirty="0" smtClean="0"/>
              <a:t>王昌龄</a:t>
            </a:r>
            <a:endParaRPr lang="en-US" altLang="zh-CN" dirty="0"/>
          </a:p>
          <a:p>
            <a:r>
              <a:rPr lang="zh-CN" altLang="en-US" dirty="0"/>
              <a:t>青海长云暗雪山，孤城遥望玉门关。</a:t>
            </a:r>
          </a:p>
          <a:p>
            <a:r>
              <a:rPr lang="zh-CN" altLang="en-US" dirty="0"/>
              <a:t>黄沙百战穿金甲，不破楼兰终不还。</a:t>
            </a:r>
            <a:endParaRPr lang="en-US" altLang="zh-CN" dirty="0"/>
          </a:p>
        </p:txBody>
      </p:sp>
      <p:pic>
        <p:nvPicPr>
          <p:cNvPr id="4" name="图片 3" descr="dceb1a0a469d2b82d0143ccb31f44a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6046" y="2859783"/>
            <a:ext cx="3247954" cy="22837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7504" y="771550"/>
            <a:ext cx="8634730" cy="20621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秋夜将晓出篱门迎凉有感</a:t>
            </a:r>
            <a:endParaRPr lang="en-US" altLang="zh-CN" dirty="0"/>
          </a:p>
          <a:p>
            <a:r>
              <a:rPr lang="zh-CN" altLang="en-US" dirty="0" smtClean="0"/>
              <a:t>宋</a:t>
            </a:r>
            <a:r>
              <a:rPr lang="en-US" altLang="zh-CN" dirty="0" smtClean="0"/>
              <a:t>  </a:t>
            </a:r>
            <a:r>
              <a:rPr lang="zh-CN" altLang="en-US" dirty="0"/>
              <a:t>陆游</a:t>
            </a:r>
          </a:p>
          <a:p>
            <a:r>
              <a:rPr lang="zh-CN" altLang="en-US" dirty="0"/>
              <a:t>     三万里河东入海，五千仞岳上摩天。</a:t>
            </a:r>
            <a:br>
              <a:rPr lang="zh-CN" altLang="en-US" dirty="0"/>
            </a:br>
            <a:r>
              <a:rPr lang="zh-CN" altLang="en-US" dirty="0"/>
              <a:t>     遗民泪尽胡尘里，南望王师又一年。</a:t>
            </a:r>
          </a:p>
        </p:txBody>
      </p:sp>
      <p:pic>
        <p:nvPicPr>
          <p:cNvPr id="4" name="图片 3" descr="7b6038d14884b73d48596d9bbc460b8d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8006" y="3022476"/>
            <a:ext cx="3025994" cy="2121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771550"/>
            <a:ext cx="8634730" cy="20621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凉州词</a:t>
            </a:r>
            <a:endParaRPr lang="en-US" altLang="zh-CN" dirty="0"/>
          </a:p>
          <a:p>
            <a:r>
              <a:rPr lang="zh-CN" altLang="en-US" dirty="0"/>
              <a:t>唐  王之涣</a:t>
            </a:r>
          </a:p>
          <a:p>
            <a:r>
              <a:rPr lang="zh-CN" altLang="en-US" dirty="0"/>
              <a:t>黄河远上白云间，一片孤城万仞山。</a:t>
            </a:r>
            <a:br>
              <a:rPr lang="zh-CN" altLang="en-US" dirty="0"/>
            </a:br>
            <a:r>
              <a:rPr lang="zh-CN" altLang="en-US" dirty="0"/>
              <a:t>羌笛何须怨杨柳，春风不度玉门关。</a:t>
            </a:r>
          </a:p>
        </p:txBody>
      </p:sp>
      <p:pic>
        <p:nvPicPr>
          <p:cNvPr id="4" name="图片 3" descr="bd9cc4a34ac2e5e2880287b80a2564f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3048000"/>
            <a:ext cx="3048000" cy="209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21884" y="604738"/>
            <a:ext cx="6862484" cy="20390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黄鹤楼送孟浩然之广陵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唐  李白</a:t>
            </a:r>
          </a:p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</a:p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71c20127f92dba253112acf27fe686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893226"/>
            <a:ext cx="3000364" cy="22502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5616" y="339933"/>
            <a:ext cx="6862484" cy="25314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乡村四月</a:t>
            </a:r>
          </a:p>
          <a:p>
            <a:pPr algn="ctr"/>
            <a:r>
              <a:rPr lang="zh-CN" altLang="en-US" sz="3200" b="1" dirty="0" smtClean="0">
                <a:latin typeface="+mn-ea"/>
              </a:rPr>
              <a:t>宋  翁卷</a:t>
            </a:r>
          </a:p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绿遍山原白满川，子规声里雨如烟。</a:t>
            </a:r>
            <a:b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乡村四月闲人少，才了蚕桑又插田。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9235" y="415980"/>
            <a:ext cx="156210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日积月累</a:t>
            </a:r>
          </a:p>
        </p:txBody>
      </p:sp>
      <p:pic>
        <p:nvPicPr>
          <p:cNvPr id="5" name="图片 4" descr="bf1b8dbeafe347c67bc6881f065f446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23109"/>
            <a:ext cx="9144000" cy="22203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3774" y="1047963"/>
            <a:ext cx="86347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君子喻于义小人喻于利。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论语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君子坦荡荡，小人长戚戚。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论语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恻隐之心，人之端也。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孟子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多行不义，必自毙。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左传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人有耻，则能有所不为。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朱子语类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》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2274" y="437515"/>
            <a:ext cx="3789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有关做人的名言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3774" y="1119971"/>
            <a:ext cx="86347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◎莫道君行早，更有早行人。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◎近水知鱼性，近山识鸟音。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◎路遥知马力，日久见人心。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◎读书须用意，一字值千金。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◎听君一席话，胜读十年书。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2274" y="437515"/>
            <a:ext cx="3933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教育方面的名言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42414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一、照猫画虎，仿写句子。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6536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金钱能买来书籍，但买不来知识；金钱能买来药品，但买不来健康；                             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仿写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金钱能买来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，但买不来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潇洒是一道恪守在每个人心灵中的美丽的风景，潇洒的内涵包罗万象。 “采菊东篱下”是一种清静的潇洒；“胜似闲庭信步” 是一种喜悦的潇洒；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                     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。                      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03848" y="1831385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礼物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012160" y="1831385"/>
            <a:ext cx="1262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真情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3487569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“凌寒独自开”是一种孤傲的潇洒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7544" y="3945993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“沙场秋点兵”是一种豪放的潇洒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/>
      <p:bldP spid="9" grpId="1"/>
      <p:bldP spid="14" grpId="0"/>
      <p:bldP spid="14" grpId="1"/>
      <p:bldP spid="16" grpId="0"/>
      <p:bldP spid="1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3274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二、句子大瘦身，缩句。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852805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二十只草船上的草把子插满了曹军射过来的箭。 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气魄雄伟的万里长城，是世界历史上一个伟大的奇迹。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       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吴国的都督周瑜十分妒忌很有才干的诸葛亮。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       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穿着一身黑色衣服的刷子李正在认真地刷墙。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       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8596" y="1285866"/>
            <a:ext cx="5080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草把子插满了箭。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93420" y="2552586"/>
            <a:ext cx="5080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万里长城，是奇迹。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00034" y="3357568"/>
            <a:ext cx="76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周瑜妒忌诸葛亮。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39552" y="4280778"/>
            <a:ext cx="3439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刷子李正在刷墙。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7" grpId="0"/>
      <p:bldP spid="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3274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三、句子加工厂。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1823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诸葛亮借来了十万支箭。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改为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把字句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</a:t>
            </a:r>
          </a:p>
          <a:p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改为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被字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句：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！</a:t>
            </a:r>
            <a:endParaRPr lang="zh-CN" altLang="en-US" sz="2800" b="1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武松终于把那只凶猛的大虫打死了。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改为“被”字句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_____________________________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85985" y="1508590"/>
            <a:ext cx="6040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诸葛亮把十万支箭借来了。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00298" y="1971499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十万支箭被诸葛亮借来了。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48878" y="3248219"/>
            <a:ext cx="5643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那只凶猛的大虫被武松打死了。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9758" y="508635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把反问句改为陈述句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蜻蜓飞得那么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快，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哪里会追得上？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360363" indent="-360363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诸葛亮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说：“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三天之内要造十万支箭，得请你帮帮我的忙。”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改为间接引语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7584" y="1491630"/>
            <a:ext cx="5705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蜻蜓飞得那么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快，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不会追得上。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32751" y="3075806"/>
            <a:ext cx="5615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诸葛亮说，三天之内要造十万支箭，得请鲁肃帮帮他的忙。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3734" y="483518"/>
            <a:ext cx="877874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周瑜长叹一声，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说：“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诸葛亮神机妙算，我真比不上他！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”（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改为双重否定句）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武松走上景阳冈来。 （扩句）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  <a:p>
            <a:endParaRPr lang="en-US" sz="2800" b="1" u="sng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大虫背后看人最难，就把前爪搭在地下，把腰胯一掀。武松一闪，又闪在一边。（仿写带有连续动作句子）</a:t>
            </a:r>
            <a:endParaRPr lang="zh-CN" altLang="en-US" sz="2800" b="1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504" y="1275606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3888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周瑜长叹一声，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说：“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诸葛亮神机妙算，我不得不承认比不上他！”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3608" y="4022948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他走进屋立即放下包跑了出去。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48191" y="2643758"/>
            <a:ext cx="5900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武松提了哨棒，大踏步走上景阳冈来。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  <p:bldP spid="4" grpId="0"/>
      <p:bldP spid="4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6449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四、一锤定音（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判断修辞方法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1520" y="1047383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青山处处埋忠骨，何须马革裹尸还。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      ）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一万多名弓弩手一齐朝江中放箭，箭好像下雨一样。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大虫见掀他不着，吼一声，就像半天起了个霹雳，震得那山冈也动了。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      ） 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像苏东坡说的“月出于东山之上，徘徊于斗牛之间”，完全是我无法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想象的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504" y="1902232"/>
            <a:ext cx="2514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比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43876" y="1038136"/>
            <a:ext cx="1272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借代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45632" y="2766328"/>
            <a:ext cx="10024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夸张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36096" y="3621302"/>
            <a:ext cx="10024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引用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7" grpId="0"/>
      <p:bldP spid="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6449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五、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一锤定音（判断描写方法）。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925433"/>
            <a:ext cx="863473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主席仰起头望着天花板，强忍着心中的悲痛，目光中流露出无限的眷恋。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     ）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头不很大，圆眼，肉鼻子，两条眉很短很粗。头上永远剃得发亮。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   （        ）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他在心里不住地说着：“买鞋的，快来吧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买鞋的，快来吧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!……”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      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      ）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病人一声不吭，双手紧紧抓住身下的白床单，手背青筋暴起，汗如雨下。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   （        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75120" y="1339112"/>
            <a:ext cx="2514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神态描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写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23872" y="2184282"/>
            <a:ext cx="2494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外貌描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写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77680" y="3041258"/>
            <a:ext cx="2514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心理描写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905664" y="3914146"/>
            <a:ext cx="2514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动作描写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7" grpId="0"/>
      <p:bldP spid="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8580" y="699542"/>
            <a:ext cx="863473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给句子治病我行。（用正确修改符号修改病句）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维持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）星期天，我们小队到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路终点站保持公共秩序。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       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）今天下午可能要下雨，你出去不带伞，肯定会被淋湿的。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）上课铃一响，沸腾的校园顿时立刻安静下来了。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“六一”联欢会上，我们班表演了文娱节目和大合唱。</a:t>
            </a:r>
            <a:r>
              <a:rPr lang="zh-CN" altLang="en-US" sz="2800" dirty="0" smtClean="0"/>
              <a:t/>
            </a:r>
            <a:br>
              <a:rPr lang="zh-CN" altLang="en-US" sz="2800" dirty="0" smtClean="0"/>
            </a:b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删改号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6096" y="1060495"/>
            <a:ext cx="2016224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 descr="删除号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67744" y="1924591"/>
            <a:ext cx="2232248" cy="100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文本框 4"/>
          <p:cNvSpPr txBox="1"/>
          <p:nvPr/>
        </p:nvSpPr>
        <p:spPr>
          <a:xfrm>
            <a:off x="68580" y="291465"/>
            <a:ext cx="7821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六、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病句门诊。</a:t>
            </a:r>
          </a:p>
        </p:txBody>
      </p:sp>
      <p:pic>
        <p:nvPicPr>
          <p:cNvPr id="11" name="图片 10" descr="删改号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6216" y="1924591"/>
            <a:ext cx="2016224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 descr="删除号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08104" y="2788687"/>
            <a:ext cx="2232248" cy="100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 descr="删除号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68344" y="3652783"/>
            <a:ext cx="2232248" cy="100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 descr="删除号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084831"/>
            <a:ext cx="2232248" cy="100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291465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七、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给下面的句子排序。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8580" y="842645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  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这时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远处的天边呈灰蓝色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烟雾在继续减退、变薄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薄得像一层轻纱。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不知道是云雾在飘移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还是象山在蠕动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叫人觉得屹立眼前的仿佛是头活象。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  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不一会儿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乳白色的浓雾在流动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在减退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透过云流的缝隙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藏青色的山崖和山树隐约可见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  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早晨有雾的时候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整座象山笼罩在白茫茫的雾气中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  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从这轻纱垂幕中看去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巨象的轮廓立即呈现在眼前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它正伸长了鼻子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1520" y="3363838"/>
            <a:ext cx="596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1520" y="2571750"/>
            <a:ext cx="596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②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1520" y="843558"/>
            <a:ext cx="596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1520" y="3867894"/>
            <a:ext cx="596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④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1520" y="1707654"/>
            <a:ext cx="596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7" grpId="0"/>
      <p:bldP spid="7" grpId="1"/>
      <p:bldP spid="8" grpId="0"/>
      <p:bldP spid="8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414422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八、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按原文填空。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7750" y="1121762"/>
            <a:ext cx="863473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谁言寸草心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endParaRPr 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月出惊山鸟，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昼出耘田夜绩麻，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劝君更尽一杯酒，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60970" y="1113676"/>
            <a:ext cx="31711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报得三春晖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16954" y="1977772"/>
            <a:ext cx="321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时鸣春涧中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37034" y="2769860"/>
            <a:ext cx="31400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村庄儿女各当家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93601" y="3662531"/>
            <a:ext cx="3620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西出阳关无故人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9758" y="842645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君子坦荡荡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路遥知马力，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听君一席话，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70495" y="1257692"/>
            <a:ext cx="2514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小人长戚戚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70495" y="2049780"/>
            <a:ext cx="259228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日久见人心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87824" y="2913876"/>
            <a:ext cx="3108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胜读十年书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8" grpId="0"/>
      <p:bldP spid="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9512" y="414422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九、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按原文填空。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0057" y="1056506"/>
            <a:ext cx="863473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恻隐之心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endParaRPr 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三万里河东入海，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乡村四月闲人少，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sz="2800" b="1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黄沙百战穿金甲，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89495" y="1085101"/>
            <a:ext cx="31711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人之端也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37034" y="1903130"/>
            <a:ext cx="3213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五千仞岳上摩天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37034" y="3602747"/>
            <a:ext cx="3620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不破楼兰终不还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3522176" y="2738651"/>
            <a:ext cx="321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才了蚕桑又插田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/>
      <p:bldP spid="7" grpId="1"/>
      <p:bldP spid="9" grpId="0"/>
      <p:bldP spid="9" grpId="1"/>
      <p:bldP spid="10" grpId="0"/>
      <p:bldP spid="10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3734" y="493881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十、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日积月累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750" y="1261085"/>
            <a:ext cx="86347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《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村晚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这首诗描写了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农村晚景，我是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从“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看出来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的。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稚子弄冰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诗中孩子弄冰的场景，充满了乐趣：其中描写声音的句子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7584" y="1741126"/>
            <a:ext cx="6658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草满池塘水满陂，山衔落日浸寒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漪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0730" y="3670920"/>
            <a:ext cx="6582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敲成玉磬穿林响，忽作玻璃碎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地声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7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1771</Words>
  <Application>Microsoft Office PowerPoint</Application>
  <PresentationFormat>全屏显示(16:9)</PresentationFormat>
  <Paragraphs>216</Paragraphs>
  <Slides>35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7" baseType="lpstr">
      <vt:lpstr>Arial</vt:lpstr>
      <vt:lpstr>宋体</vt:lpstr>
      <vt:lpstr>Century Schoolbook</vt:lpstr>
      <vt:lpstr>Calibri</vt:lpstr>
      <vt:lpstr>黑体</vt:lpstr>
      <vt:lpstr>Wingdings</vt:lpstr>
      <vt:lpstr>微软雅黑</vt:lpstr>
      <vt:lpstr>Times New Roman</vt:lpstr>
      <vt:lpstr>Wingdings 2</vt:lpstr>
      <vt:lpstr>楷体</vt:lpstr>
      <vt:lpstr>Xingkai SC</vt:lpstr>
      <vt:lpstr>凸显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197</cp:revision>
  <dcterms:created xsi:type="dcterms:W3CDTF">2017-03-17T02:28:00Z</dcterms:created>
  <dcterms:modified xsi:type="dcterms:W3CDTF">2023-12-19T11:47:52Z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