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523" r:id="rId2"/>
    <p:sldId id="1124" r:id="rId3"/>
    <p:sldId id="1125" r:id="rId4"/>
    <p:sldId id="1133" r:id="rId5"/>
    <p:sldId id="1134" r:id="rId6"/>
    <p:sldId id="1088" r:id="rId7"/>
    <p:sldId id="1135" r:id="rId8"/>
    <p:sldId id="1103" r:id="rId9"/>
    <p:sldId id="1104" r:id="rId10"/>
    <p:sldId id="1105" r:id="rId11"/>
    <p:sldId id="1106" r:id="rId12"/>
    <p:sldId id="1107" r:id="rId13"/>
    <p:sldId id="1126" r:id="rId14"/>
    <p:sldId id="1108" r:id="rId15"/>
    <p:sldId id="1090" r:id="rId16"/>
    <p:sldId id="1092" r:id="rId17"/>
    <p:sldId id="1091" r:id="rId18"/>
    <p:sldId id="1128" r:id="rId19"/>
    <p:sldId id="1129" r:id="rId20"/>
    <p:sldId id="1132" r:id="rId21"/>
    <p:sldId id="1131" r:id="rId22"/>
    <p:sldId id="1094" r:id="rId23"/>
    <p:sldId id="1117" r:id="rId24"/>
    <p:sldId id="1121" r:id="rId25"/>
    <p:sldId id="1008" r:id="rId26"/>
  </p:sldIdLst>
  <p:sldSz cx="9144000" cy="5143500" type="screen16x9"/>
  <p:notesSz cx="6858000" cy="9144000"/>
  <p:embeddedFontLst>
    <p:embeddedFont>
      <p:font typeface="楷体" pitchFamily="49" charset="-122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黑体" pitchFamily="49" charset="-122"/>
      <p:regular r:id="rId34"/>
    </p:embeddedFont>
    <p:embeddedFont>
      <p:font typeface="微软雅黑" pitchFamily="34" charset="-122"/>
      <p:regular r:id="rId35"/>
      <p:bold r:id="rId36"/>
    </p:embeddedFont>
  </p:embeddedFontLst>
  <p:custDataLst>
    <p:tags r:id="rId3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2000" autoAdjust="0"/>
  </p:normalViewPr>
  <p:slideViewPr>
    <p:cSldViewPr>
      <p:cViewPr>
        <p:scale>
          <a:sx n="100" d="100"/>
          <a:sy n="100" d="100"/>
        </p:scale>
        <p:origin x="-384" y="-114"/>
      </p:cViewPr>
      <p:guideLst>
        <p:guide orient="horz" pos="3126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71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8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84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标点专项复习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37c9975a1891ffb48bdebf09d3d33242.jpg"/>
          <p:cNvPicPr>
            <a:picLocks noChangeAspect="1"/>
          </p:cNvPicPr>
          <p:nvPr/>
        </p:nvPicPr>
        <p:blipFill rotWithShape="1">
          <a:blip r:embed="rId3"/>
          <a:srcRect r="1472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-3651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637030" y="1414780"/>
            <a:ext cx="625348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标点符号专项复习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159510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   语文    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顿号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843558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定义：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是并列的词或词组之间的停顿，在汉语中主要有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两个用途，分隔同类的并列的事，通常是单字、词语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或短句，当中的停顿较逗号短。分隔用汉字作为序号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的序号和内文。等于“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，但“、”是中文符号，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是英文符号。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977900"/>
            <a:ext cx="86347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CN" altLang="en-US" sz="2800" dirty="0" smtClean="0"/>
              <a:t>顿号的作用</a:t>
            </a:r>
            <a:endParaRPr lang="zh-CN" altLang="en-US" sz="2800" b="1" dirty="0" smtClean="0"/>
          </a:p>
          <a:p>
            <a:pPr marL="514350" indent="-51435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、分隔同类的并列的事，通常是单字、词语或短句，当中的停顿较逗号短。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、分隔用汉字作为序号的序号和内文。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分号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843558"/>
            <a:ext cx="863473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定义：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分号是一种介于逗号和句号之间的标点符号，主要用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以分隔存在一定关系（并列、转折、承接、因果等，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通常以并列关系居多）的两句分句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分句可以属于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单重复句，也可以是多重复句的第一层分句，或者是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大句中的并列部分。除此之外，分号还可以用来分隔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作为列举分项出现的并列短语，或是辞书中同一义项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的不同释义。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53561"/>
            <a:ext cx="161128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分号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3734" y="817257"/>
            <a:ext cx="86347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主要用法：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60363" indent="-360363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在两个以上并列分句的复句中，各并列分句之间的停顿用分号。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60363" indent="-360363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非并列关系（如转折关系、因果关系等）的多重复句，第一重之间用分号。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60363" indent="-360363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分条说明一个完整的意思，在每一条里，不管是词、词组、单句，还是复句，都作为一个分句，各条末尾用分号，最后一条完了用句号。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60363" indent="-360363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句子里用了余指代词“等等”，代表未说出的并列部分，在“等等”的前边也用分号。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冒号定义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冒号是行文中常用标点符号之一，①英文半角作“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；②英文全角作“：”；③中文全角作“：”；④中文半角作“：”。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通常表示提示语后的停顿或表示提示下文或总括上文。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冒号作用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⒈用在称呼语的后面，表示提起下文。如：“同志们：现在我们开中英文半、全角冒号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会了。”在书信、公文中常常出现。有人时常忽略称呼语后边的这个冒号，容易将它写为逗号。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⒉用在“说”、“想” 、“是”、“证明”、“宣布”、“例如”、“如下”等词语的后边，表示提示下文。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破折号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作用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表示解释说明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表示意思的递进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表示语音的延长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表示意思的转换，跳跃或转折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“我们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中国人，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爱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自己的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祖国”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语音的延长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破折号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869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他吃饭吃得很好，量很多，范围很广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什么都要吃。（解释说明）</a:t>
            </a:r>
            <a:endParaRPr 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他们忘记了它们的用途，只是觉得它们好看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不是一般的好看，而是特别的好看。（意思的递进）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于是奶奶又讲了一个故事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又是宝葫芦的故事。（意思的递进）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省略号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22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小学语文省略号的作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用：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①表示引文、列举、重复词语等的省略。 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②表示说话中断或声音断断续续。 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③表示语意含蓄，让读者去想象。 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④表示话题的跳跃或转换。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省略号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要是我有那么一个葫芦，那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……”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“今年的春天为什么这么冷，这么荒凉啊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好像绿色的墨水瓶倒翻了，到处是绿的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到哪儿去找这么多的绿：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墨绿、浅绿、嫩绿、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翠绿、淡绿、粉绿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省略号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你会从那小玻璃上面掠过一条黑影，想象到这也许是灰色的蝙蝠，也许是会唱歌的夜莺，也许是恶霸似的猫头鹰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总之，夜的美丽神奇，立刻会在你的想象中展开。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它看见一群姑娘来到河边，水底立刻浮起一朵朵红莲，她们捧起了水，像抖落一片片花瓣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…… 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单引号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单引号是指一般用于直接引用的部分或话语，当引号里面还要用引号时，外面一层用双引号，里面一层用单引号。</a:t>
            </a:r>
            <a:endParaRPr lang="zh-CN" altLang="en-US" sz="2800" b="1" dirty="0" smtClean="0">
              <a:latin typeface="楷体" pitchFamily="49" charset="-122"/>
              <a:ea typeface="楷体" pitchFamily="49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单引号作用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977900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引号里面还要用引号时，外面一层用双引号，里面一层用单引号。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例子：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小明举手问：“老师，‘儿童不宜’是什么意思？”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用于各大拼音输入法，隔音符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例子：余额，正常拼音：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yue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，输入法：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yu'e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用于突出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文章结构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;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或表达特殊内容。</a:t>
            </a: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例子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: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也许，这就是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'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生活的诗意吧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'!</a:t>
            </a:r>
          </a:p>
          <a:p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540013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下面的句子加上标点符号。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246768"/>
            <a:ext cx="8634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我曾幻想  山大概是一个圆而粗的柱子吧  顶天立地 好不威风  以后到了济南  才见到山  恍然大悟  原来山是这个样子呀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因此  我在故乡里望月  从来不同山联系  像苏东坡说的  月出于东山之上  徘徊于斗牛之间    完全是我无法想像的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804248" y="1184434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63688" y="1256442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75856" y="212053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！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64288" y="212053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884368" y="1616482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83968" y="212053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83968" y="2552586"/>
            <a:ext cx="392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“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63688" y="2984634"/>
            <a:ext cx="392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52120" y="2984634"/>
            <a:ext cx="43204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12160" y="1616482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283968" y="1688490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63688" y="1688490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8604448" y="1184434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17" name="文本框 1"/>
          <p:cNvSpPr txBox="1"/>
          <p:nvPr/>
        </p:nvSpPr>
        <p:spPr>
          <a:xfrm>
            <a:off x="7092280" y="2552586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4"/>
          <p:cNvSpPr txBox="1"/>
          <p:nvPr/>
        </p:nvSpPr>
        <p:spPr>
          <a:xfrm>
            <a:off x="1763688" y="2552586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  <p:sp>
        <p:nvSpPr>
          <p:cNvPr id="19" name="文本框 1"/>
          <p:cNvSpPr txBox="1"/>
          <p:nvPr/>
        </p:nvSpPr>
        <p:spPr>
          <a:xfrm>
            <a:off x="2051720" y="2984634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411510"/>
            <a:ext cx="9145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说说下面句子中省略号、破折号、引号的不同用法。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3734" y="915566"/>
            <a:ext cx="8634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爱迪生又发明了电灯、留声机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他一生发明的东西有一千多种，   （               ） 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想不到泪眼朦胧的外祖父也随着上了船，递给我一块手绢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一色雪白的细亚麻布上面绣着血色的梅花。        （         ） 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那一次次的分离，岸英不都平平安安回到自己的身边来了吗？这次怎么会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  （             ） 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最多的是山和水，什么“山高月小”，“三潭印月”等等，不可胜数。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  ） 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05614" y="1350568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重复部分的省略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9270" y="264671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解释说明 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5333806" y="343880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语意断断续续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4009614" y="430003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特定称谓 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3.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选择省略号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的用法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843558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表示引文、列举、重复词语等的省略。 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表示说话中断或声音断断续续。 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表示语意含蓄，让读者去想象。 </a:t>
            </a: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表示话题的跳跃或转换。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这时，孙膑招呼田忌过来，拍着他的肩膀说：“从刚才的情形看，大王的马比你的马快不了多少呀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……”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（  ）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                                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最开始是草履虫，后来是鱼，是青蛙，是猴子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想不到外公竟像小孩子一样，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“呜呜呜”地哭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起来了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…… 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60432" y="300379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5696" y="4621530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544" y="3867894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27114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4.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选择破折号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的用法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843558"/>
            <a:ext cx="914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补充说明。       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意思转折或递进。 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声音的延长。      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插入内容。 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傻小子，你再仔细瞧瞧吧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   （   ） 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四十秒钟后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大家已经觉得时间太长了，孩子的身体浮上来了。（   ） 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我明白了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世界上重大的发明与发现，有时还面临着受到驱逐和迫害的风险。  （   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72200" y="1635646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7744" y="2499742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60032" y="3507854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411510"/>
            <a:ext cx="85240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5.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给下面句子加上标点符号，使它表示不同的意思。 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016" y="176398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这苹果不大好吃 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．＿＿＿＿＿＿＿＿＿＿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．＿＿＿＿＿＿＿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＿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/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．＿＿＿＿＿＿＿＿＿  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．＿＿＿＿＿＿＿＿＿＿＿ 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568" y="2176864"/>
            <a:ext cx="295232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这苹果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不大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好吃。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8024" y="2178114"/>
            <a:ext cx="345638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这苹果不大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好吃。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683568" y="2968952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这苹果不大好，吃。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4860032" y="2988116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这苹果不大好吃？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496" y="40645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6.</a:t>
            </a:r>
            <a:r>
              <a:rPr lang="zh-CN" altLang="en-US" sz="3200" dirty="0" smtClean="0"/>
              <a:t>下列句子中标点符号使用不当的是</a:t>
            </a:r>
            <a:r>
              <a:rPr lang="en-US" altLang="zh-CN" sz="3200" dirty="0" smtClean="0"/>
              <a:t>(  </a:t>
            </a:r>
            <a:r>
              <a:rPr lang="en-US" altLang="zh-CN" sz="3200" dirty="0" smtClean="0"/>
              <a:t>     )</a:t>
            </a:r>
            <a:r>
              <a:rPr lang="zh-CN" altLang="en-US" sz="3200" dirty="0" smtClean="0"/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975375"/>
            <a:ext cx="914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月亮渐渐地升高了，墙外马路上孩子们的欢笑，已经听不见了；妻在屋里拍着闰儿，迷迷糊糊地哼着眠歌。 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我爱热闹，也爱冷静；爱群居，也爱独处。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今晚若有采莲人，这儿的莲花也算得“过人头”了；只不见一些流水的影子，是不行的。 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于是又记起“西洲曲”里的句子：“采莲南塘秋，莲花过人头；低头弄莲子，莲子清如水。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938327" y="426145"/>
            <a:ext cx="392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r>
              <a:rPr lang="en-US" altLang="zh-CN" sz="3200" dirty="0" smtClean="0"/>
              <a:t> </a:t>
            </a:r>
            <a:endParaRPr lang="en-US" altLang="zh-CN" sz="32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2008" y="456223"/>
            <a:ext cx="889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7.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选出下列标点符号使用正确的一项（  ）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528" y="1838310"/>
            <a:ext cx="8424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诗中描绘的景色是真实存在的？还是诗人虚构的？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石子入浅水，水花四溅，虚张声势；石子入深潭，悄无声息，不动声色。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在人生的旅途中，你的身边需要有三、两个知心好友。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D．“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你先坐下，”她说：“我们好好谈谈。”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55576" y="1172652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414422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8.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句子加上标点，表示不同的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意思。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750" y="1055508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相传明朝弘治年间，有家财主的豪宅刚落成，请祝枝山写对联。祝挥毫写了下面一副：“此屋安能居住 其人好不悲伤”。   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财主责怪祝枝山为何给他写这样不吉利的话。祝枝山笑笑说：“为甚么说这对联不吉利呢？我念给你听吧！ 此屋安  能居住  其人好  不悲伤  这是大吉大利啊  ”财主听了，啼笑皆非。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99792" y="321574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80112" y="321574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48264" y="3143740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39952" y="321574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1403648" y="3647796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！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11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1766" y="409927"/>
            <a:ext cx="8490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9.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给下面的这段话加标点，把正确一项的序号填在句末的括号里。 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1766" y="1342380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有喜有忧 有笑有泪 有花有果 有香有色 既须劳动 又长见识 这就是养花的乐趣 （  ）                                    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A． ， ， ， 。 ， ， 。  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B． 、 、 。 ， ， 。 。 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C． ， ， 。 ， ， 。 。  </a:t>
            </a: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D． ， ， ； ， ， ， 。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17782" y="1774428"/>
            <a:ext cx="39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zh-CN" altLang="en-US" sz="28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2400" y="498579"/>
            <a:ext cx="78219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10.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下面句子加上标点符号，使它表示两种不同的意思。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2400" y="1701110"/>
            <a:ext cx="8634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休斯敦火箭队打败了达拉斯小牛队得了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冠军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）＿＿＿＿＿＿＿＿＿＿＿＿＿＿＿＿＿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＿＿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 </a:t>
            </a:r>
          </a:p>
          <a:p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）＿＿＿＿＿＿＿＿＿＿＿＿＿＿＿＿＿＿＿＿＿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5616" y="24531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休斯敦火箭队打败了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达拉斯小牛队得了冠军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! </a:t>
            </a:r>
            <a:endParaRPr 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5616" y="3272666"/>
            <a:ext cx="7448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休斯敦火箭队打败了达拉斯小牛队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得了冠军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!</a:t>
            </a:r>
            <a:endParaRPr 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1346</Words>
  <Application>Microsoft Office PowerPoint</Application>
  <PresentationFormat>全屏显示(16:9)</PresentationFormat>
  <Paragraphs>163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Xingkai SC</vt:lpstr>
      <vt:lpstr>楷体</vt:lpstr>
      <vt:lpstr>Calibri</vt:lpstr>
      <vt:lpstr>黑体</vt:lpstr>
      <vt:lpstr>Times New Roman</vt:lpstr>
      <vt:lpstr>微软雅黑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197</cp:revision>
  <dcterms:created xsi:type="dcterms:W3CDTF">2017-03-17T02:28:00Z</dcterms:created>
  <dcterms:modified xsi:type="dcterms:W3CDTF">2023-02-02T08:33:07Z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