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743" r:id="rId1"/>
  </p:sldMasterIdLst>
  <p:notesMasterIdLst>
    <p:notesMasterId r:id="rId29"/>
  </p:notesMasterIdLst>
  <p:handoutMasterIdLst>
    <p:handoutMasterId r:id="rId30"/>
  </p:handoutMasterIdLst>
  <p:sldIdLst>
    <p:sldId id="523" r:id="rId2"/>
    <p:sldId id="1024" r:id="rId3"/>
    <p:sldId id="1072" r:id="rId4"/>
    <p:sldId id="1103" r:id="rId5"/>
    <p:sldId id="1104" r:id="rId6"/>
    <p:sldId id="1105" r:id="rId7"/>
    <p:sldId id="1124" r:id="rId8"/>
    <p:sldId id="1125" r:id="rId9"/>
    <p:sldId id="1126" r:id="rId10"/>
    <p:sldId id="1123" r:id="rId11"/>
    <p:sldId id="1122" r:id="rId12"/>
    <p:sldId id="1121" r:id="rId13"/>
    <p:sldId id="1152" r:id="rId14"/>
    <p:sldId id="1153" r:id="rId15"/>
    <p:sldId id="1127" r:id="rId16"/>
    <p:sldId id="1142" r:id="rId17"/>
    <p:sldId id="1138" r:id="rId18"/>
    <p:sldId id="1143" r:id="rId19"/>
    <p:sldId id="1071" r:id="rId20"/>
    <p:sldId id="1145" r:id="rId21"/>
    <p:sldId id="1073" r:id="rId22"/>
    <p:sldId id="1074" r:id="rId23"/>
    <p:sldId id="1150" r:id="rId24"/>
    <p:sldId id="1077" r:id="rId25"/>
    <p:sldId id="1151" r:id="rId26"/>
    <p:sldId id="1130" r:id="rId27"/>
    <p:sldId id="1008" r:id="rId28"/>
  </p:sldIdLst>
  <p:sldSz cx="9144000" cy="5143500" type="screen16x9"/>
  <p:notesSz cx="6858000" cy="9144000"/>
  <p:embeddedFontLst>
    <p:embeddedFont>
      <p:font typeface="Century Schoolbook" pitchFamily="18" charset="0"/>
      <p:regular r:id="rId31"/>
      <p:bold r:id="rId32"/>
      <p:italic r:id="rId33"/>
      <p:boldItalic r:id="rId34"/>
    </p:embeddedFont>
    <p:embeddedFont>
      <p:font typeface="Calibri" pitchFamily="34" charset="0"/>
      <p:regular r:id="rId35"/>
      <p:bold r:id="rId36"/>
      <p:italic r:id="rId37"/>
      <p:boldItalic r:id="rId38"/>
    </p:embeddedFont>
    <p:embeddedFont>
      <p:font typeface="微软雅黑" pitchFamily="34" charset="-122"/>
      <p:regular r:id="rId39"/>
      <p:bold r:id="rId40"/>
    </p:embeddedFont>
    <p:embeddedFont>
      <p:font typeface="楷体" pitchFamily="49" charset="-122"/>
      <p:regular r:id="rId41"/>
    </p:embeddedFont>
    <p:embeddedFont>
      <p:font typeface="黑体" pitchFamily="49" charset="-122"/>
      <p:regular r:id="rId42"/>
    </p:embeddedFont>
    <p:embeddedFont>
      <p:font typeface="Wingdings 2" pitchFamily="18" charset="2"/>
      <p:regular r:id="rId43"/>
    </p:embeddedFont>
  </p:embeddedFontLst>
  <p:custDataLst>
    <p:tags r:id="rId44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66FF"/>
    <a:srgbClr val="A38302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705" autoAdjust="0"/>
  </p:normalViewPr>
  <p:slideViewPr>
    <p:cSldViewPr>
      <p:cViewPr>
        <p:scale>
          <a:sx n="100" d="100"/>
          <a:sy n="100" d="100"/>
        </p:scale>
        <p:origin x="-384" y="-168"/>
      </p:cViewPr>
      <p:guideLst>
        <p:guide orient="horz" pos="309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76"/>
        <p:guide pos="22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725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29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rgbClr val="00B9FA">
                  <a:lumMod val="60000"/>
                  <a:lumOff val="40000"/>
                </a:srgbClr>
              </a:gs>
              <a:gs pos="97000">
                <a:sysClr val="window" lastClr="FFFFFF">
                  <a:alpha val="0"/>
                </a:sysClr>
              </a:gs>
              <a:gs pos="70000">
                <a:srgbClr val="00B9FA">
                  <a:lumMod val="40000"/>
                  <a:lumOff val="60000"/>
                  <a:alpha val="76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282705" y="77589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积累背诵专项复习</a:t>
            </a:r>
            <a:endParaRPr lang="zh-CN" altLang="en-US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6512" y="159510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1668976" y="1563638"/>
            <a:ext cx="6383062" cy="9925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积累背诵专项</a:t>
            </a:r>
            <a:r>
              <a:rPr lang="zh-CN" altLang="en-US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496" y="159510"/>
            <a:ext cx="16514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/>
              <a:t> 语文    </a:t>
            </a:r>
            <a:r>
              <a:rPr lang="zh-CN" altLang="en-US" sz="1200" dirty="0" smtClean="0"/>
              <a:t>五年级    下册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357172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课文片段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9758" y="1203598"/>
            <a:ext cx="86347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自相矛盾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楚人有鬻矛与盾者，誉之曰：“吾盾之坚，物莫能陷也。”又誉其矛曰：“吾矛之利，于物无不陷也。”或曰：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以子之矛，陷子之盾，何如？”其人弗能应也。夫不可陷之盾与无不陷之矛，不可同世而立。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42844" y="857238"/>
            <a:ext cx="86347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杨氏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之子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梁国杨氏子九岁，甚聪惠。孔君平诣其父，父不在，乃呼儿出。为设果，果有杨梅。孔指以示儿曰：“此是君家果。”儿应声答曰：“未闻孔雀是夫子家禽。”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古诗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四时田园杂兴（其三十一）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范成大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昼出耘田夜绩麻，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村庄儿女各当家。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童孙未解供耕织，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也傍桑阴学种瓜。</a:t>
            </a:r>
          </a:p>
          <a:p>
            <a:pPr algn="ctr"/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稚子弄冰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  杨万里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稚子金盆脱晓冰，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彩丝穿取当银铮。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敲成玉磬穿林响，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忽作玻璃碎地声。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村晚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 雷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震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草满池塘水满陂，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山衔落日浸寒漪。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牧童归去横牛背，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短笛无腔信口吹。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99592" y="977900"/>
            <a:ext cx="76297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游子吟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  孟郊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慈母手中线，游子身上衣。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临行密密缝，意恐迟迟归。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谁言寸草心，报得三春晖。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鸟鸣涧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 王维 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人闲桂花落，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夜静春山空。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月出惊山鸟，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时鸣春涧中。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从军行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  王昌龄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青海长云暗雪山，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孤城遥望玉门关。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黄沙百战穿金甲，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不破楼兰终不还。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送元二使安西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  王维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渭城朝雨浥轻尘，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客舍青青柳色新。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劝君更尽一杯酒，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西出阳关无故人。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/>
              <a:t>秋夜将晓出篱门迎凉有感</a:t>
            </a:r>
            <a:endParaRPr lang="en-US" altLang="zh-CN" sz="2800" b="1" dirty="0" smtClean="0"/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  杨万里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三万里河东入海，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五千仞岳上摩天。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遗民泪尽胡尘里，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南望王师又一年。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凉州词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之涣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葡萄美酒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夜光杯，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欲饮琵琶马上催。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醉卧沙场君莫笑，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古来征战几人回？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黄鹤楼送孟浩然之广陵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李白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故人西辞黄鹤楼，烟花三月下扬州。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孤帆远影碧空尽，唯见长江天际流。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47123" y="977900"/>
            <a:ext cx="78497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乡村四月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  翁卷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绿遍山原白满川，子规声里雨如烟。</a:t>
            </a:r>
          </a:p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乡村四月闲人少，才了蚕桑又插田。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74715" y="977900"/>
            <a:ext cx="568551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莫道君行早，更有早行人。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近水知鱼性，近山识鸟音。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路遥知马力，日久见人心。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读书须用意，一字值千金。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听君一席话，胜读十年书。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2275" y="437515"/>
            <a:ext cx="3141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学习名言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吾生也有涯，而知也无涯。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庄子</a:t>
            </a:r>
          </a:p>
          <a:p>
            <a:pPr latinLnBrk="1"/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非淡泊无以明志，非宁静无以致远。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诸葛亮</a:t>
            </a:r>
          </a:p>
          <a:p>
            <a:pPr latinLnBrk="1"/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书读的越多而不加思考，你就会觉得你知道得很多；而当你读书而思考得越多的时候，你就会越清楚地看到，你知道得很少。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伏尔泰</a:t>
            </a:r>
          </a:p>
          <a:p>
            <a:pPr latinLnBrk="1"/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读书，始读，未知有疑；其次，则渐渐有疑；中则节节是疑。过了这一番，疑渐渐释，以至融会贯通，都无所疑，方始是学。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朱熹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1520" y="411510"/>
            <a:ext cx="3935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学习名言（拓展）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01766" y="977900"/>
            <a:ext cx="86347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君子喻于义，小人喻于利。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论语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君子坦荡荡，小人长戚戚。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论语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恻隐之心，人之端也。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孟子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多行不义，必自毙。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左传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人有耻，则能有所不为。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朱子语类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5884" y="339502"/>
            <a:ext cx="3141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做人名言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9758" y="977900"/>
            <a:ext cx="8634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1.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静坐常思己过，闲谈莫说人非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。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/>
            </a:r>
            <a:b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2.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应在有日思无日，莫在无时想有时。 </a:t>
            </a:r>
            <a:b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3.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天时不如地利，地利不如人和。 </a:t>
            </a:r>
            <a:b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4.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骄傲皆因经验浅，谦虚只为琢磨多。 </a:t>
            </a:r>
            <a:b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5.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忍一时风平浪静，退一步海阔天空。 </a:t>
            </a:r>
            <a:b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6.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心药确能医假病，美酒不会解真愁。 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528" y="339502"/>
            <a:ext cx="3649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有关做人的名言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4446" y="332740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</a:t>
            </a:r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、古诗我会填。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6330" y="977116"/>
            <a:ext cx="745406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，村庄儿女各当家。</a:t>
            </a:r>
          </a:p>
          <a:p>
            <a:pPr>
              <a:spcBef>
                <a:spcPts val="600"/>
              </a:spcBef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醉卧沙场君莫笑，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dirty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绿遍山原白满川，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？</a:t>
            </a:r>
            <a:endParaRPr lang="en-US" altLang="zh-CN" sz="2800" b="1" dirty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孤帆远影碧空尽，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三万里河东入海，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pPr>
              <a:spcBef>
                <a:spcPts val="600"/>
              </a:spcBef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遗民泪尽胡尘里，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pPr>
              <a:spcBef>
                <a:spcPts val="600"/>
              </a:spcBef>
            </a:pP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51920" y="1976522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子规声里雨如烟。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23928" y="2477314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唯见长江天际流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4958" y="97711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昼出耘田夜绩麻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61040" y="1472466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古来征战几人回？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3932478" y="2984634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五千仞岳上摩天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8"/>
          <p:cNvSpPr txBox="1"/>
          <p:nvPr/>
        </p:nvSpPr>
        <p:spPr>
          <a:xfrm>
            <a:off x="3923928" y="3499062"/>
            <a:ext cx="3000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南望王师又一年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9" grpId="1"/>
      <p:bldP spid="9" grpId="2"/>
      <p:bldP spid="14" grpId="1"/>
      <p:bldP spid="14" grpId="2"/>
      <p:bldP spid="16" grpId="1"/>
      <p:bldP spid="16" grpId="2"/>
      <p:bldP spid="8" grpId="1"/>
      <p:bldP spid="8" grpId="2"/>
      <p:bldP spid="10" grpId="1"/>
      <p:bldP spid="10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17790" y="759931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，古来征战几人回？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黄沙百战穿金甲，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劝君更尽一杯酒，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谁言寸草心，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903938" y="2171107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西出阳关无故人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89533" y="2787774"/>
            <a:ext cx="2532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报得三春晖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1600" y="869963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醉卧沙场君莫笑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51920" y="1500422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不破楼兰终不还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9" grpId="0"/>
      <p:bldP spid="9" grpId="1"/>
      <p:bldP spid="14" grpId="0"/>
      <p:bldP spid="14" grpId="1"/>
      <p:bldP spid="16" grpId="0"/>
      <p:bldP spid="1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332740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二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、文言文补充。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1042739"/>
            <a:ext cx="86347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或曰：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，何如？”其人弗能应也。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 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28794" y="1475800"/>
            <a:ext cx="707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夫不可陷之盾与无不陷之矛，不可同世而立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285984" y="1047172"/>
            <a:ext cx="3656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以子之矛，陷子之盾</a:t>
            </a:r>
            <a:endParaRPr lang="zh-CN" altLang="en-US" dirty="0"/>
          </a:p>
        </p:txBody>
      </p:sp>
      <p:sp>
        <p:nvSpPr>
          <p:cNvPr id="8" name="文本框 5"/>
          <p:cNvSpPr txBox="1"/>
          <p:nvPr/>
        </p:nvSpPr>
        <p:spPr>
          <a:xfrm>
            <a:off x="257750" y="2198816"/>
            <a:ext cx="86347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孔指以示儿曰：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。”儿应声答曰：“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。”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3615336" y="2201338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此是君家果</a:t>
            </a:r>
            <a:endParaRPr lang="zh-CN" altLang="en-US" dirty="0"/>
          </a:p>
        </p:txBody>
      </p:sp>
      <p:sp>
        <p:nvSpPr>
          <p:cNvPr id="11" name="文本框 6"/>
          <p:cNvSpPr txBox="1"/>
          <p:nvPr/>
        </p:nvSpPr>
        <p:spPr>
          <a:xfrm>
            <a:off x="757816" y="2643758"/>
            <a:ext cx="3656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未闻孔雀是夫子家禽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10" grpId="0"/>
      <p:bldP spid="10" grpId="1"/>
      <p:bldP spid="11" grpId="0"/>
      <p:bldP spid="11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332740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三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、根据情境填诗句。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4282" y="1000114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乡村的生活像一首歌，是一首诗。雷震在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村晚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中，描写了农村夜晚的景色：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！</a:t>
            </a:r>
            <a:endParaRPr lang="en-US" altLang="zh-CN" sz="2800" b="1" dirty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u="sng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。范成大在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四时田园杂兴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中，描写了农家男女白天锄地夜晚捻搓麻线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没有片刻工夫休息的句子：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。杨万里在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稚子弄冰居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中描写诗中孩子弄冰的场景，充满了乐趣：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800" b="1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0046" y="1841298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山衔落日浸寒漪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27418" y="1400458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草满池塘水满陂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14612" y="271462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昼出耘田夜绩麻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5643570" y="271462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村庄儿女各当家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2285984" y="3500444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稚子金盆脱晓冰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5214942" y="3500444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彩丝穿取当银铮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9758" y="402793"/>
            <a:ext cx="86347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战争，给百姓打来的永远是伤痛，无论是背井离乡，还是妻离子散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。诗人，带着浓浓的爱国之情，把这份伤痛用文字表现出来。王昌龄在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从军行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中写到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。表现杀敌卫国的英雄气概和坚强意志；杨万里在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秋夜将晓出篱门迎凉有感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中写到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。表现了诗人希望、失望而终不绝望的千回百转的心情 ；王之涣也曾在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凉州词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中用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。体现了戍守边防的征人回不了故乡的哀怨。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6948" y="3831817"/>
            <a:ext cx="3071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8386" y="3831817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醉卧沙场君莫笑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758386" y="1688677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黄沙百战穿金甲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4044534" y="2545933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遗民泪尽胡尘里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3901658" y="1688677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不破楼兰终不还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401196" y="2974561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南望王师又一年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2"/>
          <p:cNvSpPr txBox="1"/>
          <p:nvPr/>
        </p:nvSpPr>
        <p:spPr>
          <a:xfrm>
            <a:off x="3687344" y="3831817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古来征战几人回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364490"/>
            <a:ext cx="8823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四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、根据具体语境选句填空。（将正确答案的序号写在括号里。）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2844" y="1571618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君子喻于义，小人喻于利。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君子坦荡荡，小人长戚戚。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恻隐之心，人之端也。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多行不义，必自毙。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5742" y="687343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的人最终是没有好结果的。（  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当我们经历了一些事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或者随着年华的老去之后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我们越发珍惜今日的拥有。俗话说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: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就是一种生活的智慧。 （   ）。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君子看重的是道义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小人看重的是利益。 （ 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无欲无求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发大慈大悲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00234" y="1898043"/>
            <a:ext cx="714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B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28384" y="673907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7160" y="2834147"/>
            <a:ext cx="642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28688" y="3248281"/>
            <a:ext cx="57150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7" grpId="0"/>
      <p:bldP spid="7" grpId="1"/>
      <p:bldP spid="8" grpId="0"/>
      <p:bldP spid="8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83656" y="1071552"/>
            <a:ext cx="683453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莫道君行早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endParaRPr 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近水知鱼性，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路遥知马力，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读书须用意，</a:t>
            </a:r>
            <a:r>
              <a:rPr 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33450" y="1059582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更有早行人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33450" y="1918764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近山识鸟音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33450" y="2776020"/>
            <a:ext cx="2362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日久见人心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33450" y="3632706"/>
            <a:ext cx="3108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一字值千金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278462" y="364490"/>
            <a:ext cx="7821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五、补充名句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7" grpId="0"/>
      <p:bldP spid="7" grpId="1"/>
      <p:bldP spid="8" grpId="0"/>
      <p:bldP spid="8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dc6d3b9-f0a1-4ddf-bdde-5002b43d53d9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凸显">
  <a:themeElements>
    <a:clrScheme name="凸显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凸显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凸显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1486</Words>
  <Application>Microsoft Office PowerPoint</Application>
  <PresentationFormat>全屏显示(16:9)</PresentationFormat>
  <Paragraphs>162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Arial</vt:lpstr>
      <vt:lpstr>宋体</vt:lpstr>
      <vt:lpstr>Century Schoolbook</vt:lpstr>
      <vt:lpstr>Xingkai SC</vt:lpstr>
      <vt:lpstr>Times New Roman</vt:lpstr>
      <vt:lpstr>Calibri</vt:lpstr>
      <vt:lpstr>微软雅黑</vt:lpstr>
      <vt:lpstr>楷体</vt:lpstr>
      <vt:lpstr>黑体</vt:lpstr>
      <vt:lpstr>Wingdings 2</vt:lpstr>
      <vt:lpstr>Wingdings</vt:lpstr>
      <vt:lpstr>凸显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197</cp:revision>
  <dcterms:created xsi:type="dcterms:W3CDTF">2017-03-17T02:28:00Z</dcterms:created>
  <dcterms:modified xsi:type="dcterms:W3CDTF">2023-02-02T08:35:39Z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