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7" r:id="rId2"/>
    <p:sldId id="315" r:id="rId3"/>
    <p:sldId id="316" r:id="rId4"/>
    <p:sldId id="317" r:id="rId5"/>
    <p:sldId id="318" r:id="rId6"/>
    <p:sldId id="280" r:id="rId7"/>
    <p:sldId id="319" r:id="rId8"/>
    <p:sldId id="320" r:id="rId9"/>
    <p:sldId id="321" r:id="rId10"/>
    <p:sldId id="322" r:id="rId11"/>
    <p:sldId id="323" r:id="rId12"/>
    <p:sldId id="324" r:id="rId13"/>
    <p:sldId id="326" r:id="rId14"/>
    <p:sldId id="325" r:id="rId15"/>
    <p:sldId id="313" r:id="rId16"/>
    <p:sldId id="295" r:id="rId17"/>
    <p:sldId id="330" r:id="rId18"/>
    <p:sldId id="329" r:id="rId19"/>
    <p:sldId id="332" r:id="rId20"/>
    <p:sldId id="331" r:id="rId21"/>
    <p:sldId id="334" r:id="rId22"/>
    <p:sldId id="335" r:id="rId23"/>
  </p:sldIdLst>
  <p:sldSz cx="9144000" cy="5143500" type="screen16x9"/>
  <p:notesSz cx="7104063" cy="10234613"/>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342900" algn="l" rtl="0" fontAlgn="base">
      <a:spcBef>
        <a:spcPct val="0"/>
      </a:spcBef>
      <a:spcAft>
        <a:spcPct val="0"/>
      </a:spcAft>
      <a:defRPr kern="1200">
        <a:solidFill>
          <a:schemeClr val="tx1"/>
        </a:solidFill>
        <a:latin typeface="Arial" charset="0"/>
        <a:ea typeface="宋体" charset="-122"/>
        <a:cs typeface="+mn-cs"/>
      </a:defRPr>
    </a:lvl2pPr>
    <a:lvl3pPr marL="685800" algn="l" rtl="0" fontAlgn="base">
      <a:spcBef>
        <a:spcPct val="0"/>
      </a:spcBef>
      <a:spcAft>
        <a:spcPct val="0"/>
      </a:spcAft>
      <a:defRPr kern="1200">
        <a:solidFill>
          <a:schemeClr val="tx1"/>
        </a:solidFill>
        <a:latin typeface="Arial" charset="0"/>
        <a:ea typeface="宋体" charset="-122"/>
        <a:cs typeface="+mn-cs"/>
      </a:defRPr>
    </a:lvl3pPr>
    <a:lvl4pPr marL="1028700" algn="l" rtl="0" fontAlgn="base">
      <a:spcBef>
        <a:spcPct val="0"/>
      </a:spcBef>
      <a:spcAft>
        <a:spcPct val="0"/>
      </a:spcAft>
      <a:defRPr kern="1200">
        <a:solidFill>
          <a:schemeClr val="tx1"/>
        </a:solidFill>
        <a:latin typeface="Arial" charset="0"/>
        <a:ea typeface="宋体" charset="-122"/>
        <a:cs typeface="+mn-cs"/>
      </a:defRPr>
    </a:lvl4pPr>
    <a:lvl5pPr marL="1371600" algn="l" rtl="0" fontAlgn="base">
      <a:spcBef>
        <a:spcPct val="0"/>
      </a:spcBef>
      <a:spcAft>
        <a:spcPct val="0"/>
      </a:spcAft>
      <a:defRPr kern="1200">
        <a:solidFill>
          <a:schemeClr val="tx1"/>
        </a:solidFill>
        <a:latin typeface="Arial" charset="0"/>
        <a:ea typeface="宋体" charset="-122"/>
        <a:cs typeface="+mn-cs"/>
      </a:defRPr>
    </a:lvl5pPr>
    <a:lvl6pPr marL="1714500" algn="l" defTabSz="685800" rtl="0" eaLnBrk="1" latinLnBrk="0" hangingPunct="1">
      <a:defRPr kern="1200">
        <a:solidFill>
          <a:schemeClr val="tx1"/>
        </a:solidFill>
        <a:latin typeface="Arial" charset="0"/>
        <a:ea typeface="宋体" charset="-122"/>
        <a:cs typeface="+mn-cs"/>
      </a:defRPr>
    </a:lvl6pPr>
    <a:lvl7pPr marL="2057400" algn="l" defTabSz="685800" rtl="0" eaLnBrk="1" latinLnBrk="0" hangingPunct="1">
      <a:defRPr kern="1200">
        <a:solidFill>
          <a:schemeClr val="tx1"/>
        </a:solidFill>
        <a:latin typeface="Arial" charset="0"/>
        <a:ea typeface="宋体" charset="-122"/>
        <a:cs typeface="+mn-cs"/>
      </a:defRPr>
    </a:lvl7pPr>
    <a:lvl8pPr marL="2400300" algn="l" defTabSz="685800" rtl="0" eaLnBrk="1" latinLnBrk="0" hangingPunct="1">
      <a:defRPr kern="1200">
        <a:solidFill>
          <a:schemeClr val="tx1"/>
        </a:solidFill>
        <a:latin typeface="Arial" charset="0"/>
        <a:ea typeface="宋体" charset="-122"/>
        <a:cs typeface="+mn-cs"/>
      </a:defRPr>
    </a:lvl8pPr>
    <a:lvl9pPr marL="2743200" algn="l" defTabSz="6858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020"/>
    <a:srgbClr val="323232"/>
    <a:srgbClr val="CC3300"/>
    <a:srgbClr val="CC0000"/>
    <a:srgbClr val="FF3300"/>
    <a:srgbClr val="990000"/>
    <a:srgbClr val="0000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618" y="-10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lIns="68580" tIns="34290" rIns="68580" bIns="34290"/>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lIns="68580" tIns="34290" rIns="68580" bIns="34290"/>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xfrm>
            <a:off x="457200" y="4683919"/>
            <a:ext cx="2133600" cy="357188"/>
          </a:xfrm>
          <a:prstGeom prst="rect">
            <a:avLst/>
          </a:prstGeom>
          <a:ln/>
        </p:spPr>
        <p:txBody>
          <a:bodyPr lIns="68580" tIns="34290" rIns="68580" bIns="34290"/>
          <a:lstStyle>
            <a:lvl1pPr>
              <a:defRPr/>
            </a:lvl1pPr>
          </a:lstStyle>
          <a:p>
            <a:pPr>
              <a:defRPr/>
            </a:pPr>
            <a:endParaRPr lang="en-US" altLang="zh-CN"/>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lIns="68580" tIns="34290" rIns="68580" bIns="34290"/>
          <a:lstStyle/>
          <a:p>
            <a:r>
              <a:rPr lang="zh-CN" altLang="en-US" smtClean="0"/>
              <a:t>单击此处编辑母版标题样式</a:t>
            </a:r>
            <a:endParaRPr lang="zh-CN" altLang="en-US"/>
          </a:p>
        </p:txBody>
      </p:sp>
      <p:sp>
        <p:nvSpPr>
          <p:cNvPr id="3" name="内容占位符 2"/>
          <p:cNvSpPr>
            <a:spLocks noGrp="1"/>
          </p:cNvSpPr>
          <p:nvPr>
            <p:ph idx="1"/>
          </p:nvPr>
        </p:nvSpPr>
        <p:spPr/>
        <p:txBody>
          <a:bodyPr lIns="68580" tIns="34290" rIns="68580" bIns="3429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xfrm>
            <a:off x="457200" y="4683919"/>
            <a:ext cx="2133600" cy="357188"/>
          </a:xfrm>
          <a:prstGeom prst="rect">
            <a:avLst/>
          </a:prstGeom>
          <a:ln/>
        </p:spPr>
        <p:txBody>
          <a:bodyPr lIns="68580" tIns="34290" rIns="68580" bIns="34290"/>
          <a:lstStyle>
            <a:lvl1pPr>
              <a:defRPr/>
            </a:lvl1pPr>
          </a:lstStyle>
          <a:p>
            <a:pPr>
              <a:defRPr/>
            </a:pPr>
            <a:endParaRPr lang="en-US" altLang="zh-CN"/>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lIns="68580" tIns="34290" rIns="68580" bIns="34290"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lIns="68580" tIns="34290" rIns="68580" bIns="34290"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Rectangle 4"/>
          <p:cNvSpPr>
            <a:spLocks noGrp="1" noChangeArrowheads="1"/>
          </p:cNvSpPr>
          <p:nvPr>
            <p:ph type="dt" sz="half" idx="10"/>
          </p:nvPr>
        </p:nvSpPr>
        <p:spPr>
          <a:xfrm>
            <a:off x="457200" y="4683919"/>
            <a:ext cx="2133600" cy="357188"/>
          </a:xfrm>
          <a:prstGeom prst="rect">
            <a:avLst/>
          </a:prstGeom>
          <a:ln/>
        </p:spPr>
        <p:txBody>
          <a:bodyPr lIns="68580" tIns="34290" rIns="68580" bIns="34290"/>
          <a:lstStyle>
            <a:lvl1pPr>
              <a:defRPr/>
            </a:lvl1pPr>
          </a:lstStyle>
          <a:p>
            <a:pPr>
              <a:defRPr/>
            </a:pPr>
            <a:endParaRPr lang="en-US" altLang="zh-CN"/>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lIns="68580" tIns="34290" rIns="68580" bIns="34290"/>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lIns="68580" tIns="34290" rIns="68580" bIns="34290"/>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lIns="68580" tIns="34290" rIns="68580" bIns="34290"/>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xfrm>
            <a:off x="457200" y="4683919"/>
            <a:ext cx="2133600" cy="357188"/>
          </a:xfrm>
          <a:prstGeom prst="rect">
            <a:avLst/>
          </a:prstGeom>
          <a:ln/>
        </p:spPr>
        <p:txBody>
          <a:bodyPr lIns="68580" tIns="34290" rIns="68580" bIns="34290"/>
          <a:lstStyle>
            <a:lvl1pPr>
              <a:defRPr/>
            </a:lvl1pPr>
          </a:lstStyle>
          <a:p>
            <a:pPr>
              <a:defRPr/>
            </a:pPr>
            <a:endParaRPr lang="en-US" altLang="zh-CN"/>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lIns="68580" tIns="34290" rIns="68580" bIns="34290"/>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lIns="68580" tIns="34290" rIns="68580" bIns="34290"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lIns="68580" tIns="34290" rIns="68580" bIns="34290"/>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lIns="68580" tIns="34290" rIns="68580" bIns="34290"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lIns="68580" tIns="34290" rIns="68580" bIns="34290"/>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xfrm>
            <a:off x="457200" y="4683919"/>
            <a:ext cx="2133600" cy="357188"/>
          </a:xfrm>
          <a:prstGeom prst="rect">
            <a:avLst/>
          </a:prstGeom>
          <a:ln/>
        </p:spPr>
        <p:txBody>
          <a:bodyPr lIns="68580" tIns="34290" rIns="68580" bIns="34290"/>
          <a:lstStyle>
            <a:lvl1pPr>
              <a:defRPr/>
            </a:lvl1pPr>
          </a:lstStyle>
          <a:p>
            <a:pPr>
              <a:defRPr/>
            </a:pPr>
            <a:endParaRPr lang="en-US" altLang="zh-CN"/>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lIns="68580" tIns="34290" rIns="68580" bIns="34290"/>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xfrm>
            <a:off x="457200" y="4683919"/>
            <a:ext cx="2133600" cy="357188"/>
          </a:xfrm>
          <a:prstGeom prst="rect">
            <a:avLst/>
          </a:prstGeom>
          <a:ln/>
        </p:spPr>
        <p:txBody>
          <a:bodyPr lIns="68580" tIns="34290" rIns="68580" bIns="34290"/>
          <a:lstStyle>
            <a:lvl1pPr>
              <a:defRPr/>
            </a:lvl1pPr>
          </a:lstStyle>
          <a:p>
            <a:pPr>
              <a:defRPr/>
            </a:pPr>
            <a:endParaRPr lang="en-US" altLang="zh-CN"/>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4683919"/>
            <a:ext cx="2133600" cy="357188"/>
          </a:xfrm>
          <a:prstGeom prst="rect">
            <a:avLst/>
          </a:prstGeom>
          <a:ln/>
        </p:spPr>
        <p:txBody>
          <a:bodyPr lIns="68580" tIns="34290" rIns="68580" bIns="34290"/>
          <a:lstStyle>
            <a:lvl1pPr>
              <a:defRPr/>
            </a:lvl1pPr>
          </a:lstStyle>
          <a:p>
            <a:pPr>
              <a:defRPr/>
            </a:pPr>
            <a:endParaRPr lang="en-US" altLang="zh-CN"/>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313" cy="871538"/>
          </a:xfrm>
        </p:spPr>
        <p:txBody>
          <a:bodyPr lIns="68580" tIns="34290" rIns="68580" bIns="34290"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lIns="68580" tIns="34290" rIns="68580" bIns="34290"/>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313" cy="3518297"/>
          </a:xfrm>
        </p:spPr>
        <p:txBody>
          <a:bodyPr lIns="68580" tIns="34290" rIns="68580" bIns="34290"/>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Rectangle 4"/>
          <p:cNvSpPr>
            <a:spLocks noGrp="1" noChangeArrowheads="1"/>
          </p:cNvSpPr>
          <p:nvPr>
            <p:ph type="dt" sz="half" idx="10"/>
          </p:nvPr>
        </p:nvSpPr>
        <p:spPr>
          <a:xfrm>
            <a:off x="457200" y="4683919"/>
            <a:ext cx="2133600" cy="357188"/>
          </a:xfrm>
          <a:prstGeom prst="rect">
            <a:avLst/>
          </a:prstGeom>
          <a:ln/>
        </p:spPr>
        <p:txBody>
          <a:bodyPr lIns="68580" tIns="34290" rIns="68580" bIns="34290"/>
          <a:lstStyle>
            <a:lvl1pPr>
              <a:defRPr/>
            </a:lvl1pPr>
          </a:lstStyle>
          <a:p>
            <a:pPr>
              <a:defRPr/>
            </a:pPr>
            <a:endParaRPr lang="en-US" altLang="zh-CN"/>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lIns="68580" tIns="34290" rIns="68580" bIns="34290"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vert="horz" wrap="square" lIns="68580" tIns="34290" rIns="68580" bIns="3429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2288" y="4025503"/>
            <a:ext cx="5486400" cy="603647"/>
          </a:xfrm>
        </p:spPr>
        <p:txBody>
          <a:bodyPr lIns="68580" tIns="34290" rIns="68580" bIns="34290"/>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Rectangle 4"/>
          <p:cNvSpPr>
            <a:spLocks noGrp="1" noChangeArrowheads="1"/>
          </p:cNvSpPr>
          <p:nvPr>
            <p:ph type="dt" sz="half" idx="10"/>
          </p:nvPr>
        </p:nvSpPr>
        <p:spPr>
          <a:xfrm>
            <a:off x="457200" y="4683919"/>
            <a:ext cx="2133600" cy="357188"/>
          </a:xfrm>
          <a:prstGeom prst="rect">
            <a:avLst/>
          </a:prstGeom>
          <a:ln/>
        </p:spPr>
        <p:txBody>
          <a:bodyPr lIns="68580" tIns="34290" rIns="68580" bIns="34290"/>
          <a:lstStyle>
            <a:lvl1pPr>
              <a:defRPr/>
            </a:lvl1pPr>
          </a:lstStyle>
          <a:p>
            <a:pPr>
              <a:defRPr/>
            </a:pPr>
            <a:endParaRPr lang="en-US" altLang="zh-CN"/>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lIns="68580" tIns="34290" rIns="68580" bIns="34290"/>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lIns="68580" tIns="34290" rIns="68580" bIns="3429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xfrm>
            <a:off x="457200" y="4683919"/>
            <a:ext cx="2133600" cy="357188"/>
          </a:xfrm>
          <a:prstGeom prst="rect">
            <a:avLst/>
          </a:prstGeom>
          <a:ln/>
        </p:spPr>
        <p:txBody>
          <a:bodyPr lIns="68580" tIns="34290" rIns="68580" bIns="34290"/>
          <a:lstStyle>
            <a:lvl1pPr>
              <a:defRPr/>
            </a:lvl1pPr>
          </a:lstStyle>
          <a:p>
            <a:pPr>
              <a:defRPr/>
            </a:pPr>
            <a:endParaRPr lang="en-US" altLang="zh-CN"/>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lIns="68580" tIns="34290" rIns="68580" bIns="34290"/>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lIns="68580" tIns="34290" rIns="68580" bIns="3429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xfrm>
            <a:off x="457200" y="4683919"/>
            <a:ext cx="2133600" cy="357188"/>
          </a:xfrm>
          <a:prstGeom prst="rect">
            <a:avLst/>
          </a:prstGeom>
          <a:ln/>
        </p:spPr>
        <p:txBody>
          <a:bodyPr lIns="68580" tIns="34290" rIns="68580" bIns="34290"/>
          <a:lstStyle>
            <a:lvl1pPr>
              <a:defRPr/>
            </a:lvl1pPr>
          </a:lstStyle>
          <a:p>
            <a:pPr>
              <a:defRPr/>
            </a:pPr>
            <a:endParaRPr lang="en-US" altLang="zh-CN"/>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 name="矩形 4"/>
          <p:cNvSpPr/>
          <p:nvPr userDrawn="1"/>
        </p:nvSpPr>
        <p:spPr>
          <a:xfrm flipH="1">
            <a:off x="1" y="92609"/>
            <a:ext cx="2078850" cy="162000"/>
          </a:xfrm>
          <a:prstGeom prst="rect">
            <a:avLst/>
          </a:prstGeom>
          <a:gradFill flip="none" rotWithShape="1">
            <a:gsLst>
              <a:gs pos="40000">
                <a:srgbClr val="00B9FA">
                  <a:lumMod val="60000"/>
                  <a:lumOff val="40000"/>
                </a:srgbClr>
              </a:gs>
              <a:gs pos="97000">
                <a:sysClr val="window" lastClr="FFFFFF">
                  <a:alpha val="0"/>
                </a:sysClr>
              </a:gs>
              <a:gs pos="70000">
                <a:srgbClr val="00B9FA">
                  <a:lumMod val="40000"/>
                  <a:lumOff val="60000"/>
                  <a:alpha val="76000"/>
                </a:srgbClr>
              </a:gs>
            </a:gsLst>
            <a:lin ang="10800000" scaled="1"/>
            <a:tileRect/>
          </a:gradFill>
          <a:ln w="25400" cap="flat" cmpd="sng" algn="ctr">
            <a:noFill/>
            <a:prstDash val="solid"/>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1" lang="zh-CN" altLang="en-US" sz="1100" b="0" i="0" u="none" strike="noStrike" kern="0" cap="none" spc="0" normalizeH="0" baseline="0" noProof="0" smtClean="0">
              <a:ln>
                <a:noFill/>
              </a:ln>
              <a:solidFill>
                <a:prstClr val="white"/>
              </a:solidFill>
              <a:effectLst/>
              <a:uLnTx/>
              <a:uFillTx/>
              <a:latin typeface="Times New Roman"/>
              <a:ea typeface="微软雅黑"/>
              <a:cs typeface="+mn-cs"/>
            </a:endParaRPr>
          </a:p>
        </p:txBody>
      </p:sp>
      <p:sp>
        <p:nvSpPr>
          <p:cNvPr id="6" name="TextBox 5"/>
          <p:cNvSpPr txBox="1"/>
          <p:nvPr userDrawn="1"/>
        </p:nvSpPr>
        <p:spPr>
          <a:xfrm>
            <a:off x="200154" y="34442"/>
            <a:ext cx="1395254" cy="284693"/>
          </a:xfrm>
          <a:prstGeom prst="rect">
            <a:avLst/>
          </a:prstGeom>
          <a:noFill/>
        </p:spPr>
        <p:txBody>
          <a:bodyPr wrap="none" lIns="68580" tIns="34290" rIns="68580" bIns="34290" rtlCol="0">
            <a:spAutoFit/>
          </a:bodyPr>
          <a:lstStyle/>
          <a:p>
            <a:r>
              <a:rPr lang="zh-CN" altLang="en-US" sz="1400" dirty="0" smtClean="0">
                <a:solidFill>
                  <a:prstClr val="black"/>
                </a:solidFill>
                <a:latin typeface="黑体" panose="02010609060101010101" pitchFamily="49" charset="-122"/>
                <a:ea typeface="黑体" panose="02010609060101010101" pitchFamily="49" charset="-122"/>
              </a:rPr>
              <a:t>知识点专项复习</a:t>
            </a:r>
            <a:endParaRPr lang="zh-CN" altLang="en-US" sz="1400" dirty="0">
              <a:solidFill>
                <a:prstClr val="black"/>
              </a:solidFill>
              <a:latin typeface="黑体" panose="02010609060101010101" pitchFamily="49" charset="-122"/>
              <a:ea typeface="黑体" panose="02010609060101010101" pitchFamily="49" charset="-122"/>
            </a:endParaRPr>
          </a:p>
        </p:txBody>
      </p:sp>
      <p:pic>
        <p:nvPicPr>
          <p:cNvPr id="7" name="Picture 2"/>
          <p:cNvPicPr>
            <a:picLocks noChangeAspect="1" noChangeArrowheads="1"/>
          </p:cNvPicPr>
          <p:nvPr userDrawn="1"/>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52103" y="47420"/>
            <a:ext cx="769706" cy="366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sldNum="0" hdr="0" ftr="0" dt="0"/>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panose="02080604020202020204" pitchFamily="34" charset="0"/>
          <a:ea typeface="宋体" panose="02010600030101010101" pitchFamily="2" charset="-122"/>
        </a:defRPr>
      </a:lvl2pPr>
      <a:lvl3pPr algn="ctr" rtl="0" eaLnBrk="0" fontAlgn="base" hangingPunct="0">
        <a:spcBef>
          <a:spcPct val="0"/>
        </a:spcBef>
        <a:spcAft>
          <a:spcPct val="0"/>
        </a:spcAft>
        <a:defRPr sz="3300">
          <a:solidFill>
            <a:schemeClr val="tx2"/>
          </a:solidFill>
          <a:latin typeface="Arial" panose="02080604020202020204" pitchFamily="34" charset="0"/>
          <a:ea typeface="宋体" panose="02010600030101010101" pitchFamily="2" charset="-122"/>
        </a:defRPr>
      </a:lvl3pPr>
      <a:lvl4pPr algn="ctr" rtl="0" eaLnBrk="0" fontAlgn="base" hangingPunct="0">
        <a:spcBef>
          <a:spcPct val="0"/>
        </a:spcBef>
        <a:spcAft>
          <a:spcPct val="0"/>
        </a:spcAft>
        <a:defRPr sz="3300">
          <a:solidFill>
            <a:schemeClr val="tx2"/>
          </a:solidFill>
          <a:latin typeface="Arial" panose="02080604020202020204" pitchFamily="34" charset="0"/>
          <a:ea typeface="宋体" panose="02010600030101010101" pitchFamily="2" charset="-122"/>
        </a:defRPr>
      </a:lvl4pPr>
      <a:lvl5pPr algn="ctr" rtl="0" eaLnBrk="0" fontAlgn="base" hangingPunct="0">
        <a:spcBef>
          <a:spcPct val="0"/>
        </a:spcBef>
        <a:spcAft>
          <a:spcPct val="0"/>
        </a:spcAft>
        <a:defRPr sz="3300">
          <a:solidFill>
            <a:schemeClr val="tx2"/>
          </a:solidFill>
          <a:latin typeface="Arial" panose="02080604020202020204" pitchFamily="34" charset="0"/>
          <a:ea typeface="宋体" panose="02010600030101010101" pitchFamily="2" charset="-122"/>
        </a:defRPr>
      </a:lvl5pPr>
      <a:lvl6pPr marL="342900" algn="ctr" rtl="0" fontAlgn="base">
        <a:spcBef>
          <a:spcPct val="0"/>
        </a:spcBef>
        <a:spcAft>
          <a:spcPct val="0"/>
        </a:spcAft>
        <a:defRPr sz="3300">
          <a:solidFill>
            <a:schemeClr val="tx2"/>
          </a:solidFill>
          <a:latin typeface="Arial" panose="02080604020202020204" pitchFamily="34" charset="0"/>
          <a:ea typeface="宋体" panose="02010600030101010101" pitchFamily="2" charset="-122"/>
        </a:defRPr>
      </a:lvl6pPr>
      <a:lvl7pPr marL="685800" algn="ctr" rtl="0" fontAlgn="base">
        <a:spcBef>
          <a:spcPct val="0"/>
        </a:spcBef>
        <a:spcAft>
          <a:spcPct val="0"/>
        </a:spcAft>
        <a:defRPr sz="3300">
          <a:solidFill>
            <a:schemeClr val="tx2"/>
          </a:solidFill>
          <a:latin typeface="Arial" panose="02080604020202020204" pitchFamily="34" charset="0"/>
          <a:ea typeface="宋体" panose="02010600030101010101" pitchFamily="2" charset="-122"/>
        </a:defRPr>
      </a:lvl7pPr>
      <a:lvl8pPr marL="1028700" algn="ctr" rtl="0" fontAlgn="base">
        <a:spcBef>
          <a:spcPct val="0"/>
        </a:spcBef>
        <a:spcAft>
          <a:spcPct val="0"/>
        </a:spcAft>
        <a:defRPr sz="3300">
          <a:solidFill>
            <a:schemeClr val="tx2"/>
          </a:solidFill>
          <a:latin typeface="Arial" panose="02080604020202020204" pitchFamily="34" charset="0"/>
          <a:ea typeface="宋体" panose="02010600030101010101" pitchFamily="2" charset="-122"/>
        </a:defRPr>
      </a:lvl8pPr>
      <a:lvl9pPr marL="1371600" algn="ctr" rtl="0" fontAlgn="base">
        <a:spcBef>
          <a:spcPct val="0"/>
        </a:spcBef>
        <a:spcAft>
          <a:spcPct val="0"/>
        </a:spcAft>
        <a:defRPr sz="3300">
          <a:solidFill>
            <a:schemeClr val="tx2"/>
          </a:solidFill>
          <a:latin typeface="Arial" panose="02080604020202020204" pitchFamily="34" charset="0"/>
          <a:ea typeface="宋体" panose="02010600030101010101" pitchFamily="2" charset="-122"/>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ea typeface="+mn-ea"/>
        </a:defRPr>
      </a:lvl2pPr>
      <a:lvl3pPr marL="857250" indent="-171450" algn="l" rtl="0" eaLnBrk="0" fontAlgn="base" hangingPunct="0">
        <a:spcBef>
          <a:spcPct val="20000"/>
        </a:spcBef>
        <a:spcAft>
          <a:spcPct val="0"/>
        </a:spcAft>
        <a:buChar char="•"/>
        <a:defRPr sz="1800">
          <a:solidFill>
            <a:schemeClr val="tx1"/>
          </a:solidFill>
          <a:latin typeface="+mn-lt"/>
          <a:ea typeface="+mn-ea"/>
        </a:defRPr>
      </a:lvl3pPr>
      <a:lvl4pPr marL="1200150" indent="-171450" algn="l" rtl="0" eaLnBrk="0" fontAlgn="base" hangingPunct="0">
        <a:spcBef>
          <a:spcPct val="20000"/>
        </a:spcBef>
        <a:spcAft>
          <a:spcPct val="0"/>
        </a:spcAft>
        <a:buChar char="–"/>
        <a:defRPr sz="1500">
          <a:solidFill>
            <a:schemeClr val="tx1"/>
          </a:solidFill>
          <a:latin typeface="+mn-lt"/>
          <a:ea typeface="+mn-ea"/>
        </a:defRPr>
      </a:lvl4pPr>
      <a:lvl5pPr marL="1543050" indent="-171450" algn="l" rtl="0" eaLnBrk="0" fontAlgn="base" hangingPunct="0">
        <a:spcBef>
          <a:spcPct val="20000"/>
        </a:spcBef>
        <a:spcAft>
          <a:spcPct val="0"/>
        </a:spcAft>
        <a:buChar char="»"/>
        <a:defRPr sz="1500">
          <a:solidFill>
            <a:schemeClr val="tx1"/>
          </a:solidFill>
          <a:latin typeface="+mn-lt"/>
          <a:ea typeface="+mn-ea"/>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4" descr="51miz-E266413-A2EBECD9"/>
          <p:cNvPicPr>
            <a:picLocks noChangeAspect="1" noChangeArrowheads="1"/>
          </p:cNvPicPr>
          <p:nvPr/>
        </p:nvPicPr>
        <p:blipFill>
          <a:blip r:embed="rId2" cstate="print"/>
          <a:srcRect/>
          <a:stretch>
            <a:fillRect/>
          </a:stretch>
        </p:blipFill>
        <p:spPr bwMode="auto">
          <a:xfrm>
            <a:off x="1370410" y="0"/>
            <a:ext cx="5904309" cy="4301729"/>
          </a:xfrm>
          <a:prstGeom prst="rect">
            <a:avLst/>
          </a:prstGeom>
          <a:noFill/>
          <a:ln w="9525">
            <a:noFill/>
            <a:miter lim="800000"/>
            <a:headEnd/>
            <a:tailEnd/>
          </a:ln>
        </p:spPr>
      </p:pic>
      <p:sp>
        <p:nvSpPr>
          <p:cNvPr id="8" name="矩形 7"/>
          <p:cNvSpPr/>
          <p:nvPr/>
        </p:nvSpPr>
        <p:spPr>
          <a:xfrm>
            <a:off x="2389693" y="2026378"/>
            <a:ext cx="3825407" cy="1331134"/>
          </a:xfrm>
          <a:prstGeom prst="rect">
            <a:avLst/>
          </a:prstGeom>
          <a:noFill/>
        </p:spPr>
        <p:txBody>
          <a:bodyPr wrap="none" lIns="68580" tIns="34290" rIns="68580" bIns="34290">
            <a:spAutoFit/>
          </a:bodyPr>
          <a:lstStyle/>
          <a:p>
            <a:pPr algn="ctr"/>
            <a:r>
              <a:rPr lang="zh-CN" altLang="en-US" sz="4100" b="1" kern="1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黑体" panose="02010609060101010101" pitchFamily="49" charset="-122"/>
                <a:ea typeface="黑体" panose="02010609060101010101" pitchFamily="49" charset="-122"/>
                <a:cs typeface="Meiryo UI" pitchFamily="34" charset="-128"/>
              </a:rPr>
              <a:t>知识点专项复习</a:t>
            </a:r>
          </a:p>
          <a:p>
            <a:pPr algn="ctr"/>
            <a:r>
              <a:rPr lang="zh-CN" altLang="en-US" sz="4100" b="1" kern="1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黑体" panose="02010609060101010101" pitchFamily="49" charset="-122"/>
                <a:ea typeface="黑体" panose="02010609060101010101" pitchFamily="49" charset="-122"/>
                <a:cs typeface="Meiryo UI" pitchFamily="34" charset="-128"/>
              </a:rPr>
              <a:t>古诗句</a:t>
            </a:r>
            <a:endParaRPr lang="zh-CN" altLang="en-US" sz="41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303358" y="975700"/>
            <a:ext cx="8636794" cy="3559436"/>
          </a:xfrm>
          <a:prstGeom prst="rect">
            <a:avLst/>
          </a:prstGeom>
          <a:noFill/>
          <a:ln w="9525">
            <a:noFill/>
          </a:ln>
        </p:spPr>
        <p:txBody>
          <a:bodyPr lIns="68580" tIns="34290" rIns="68580" bIns="34290">
            <a:spAutoFit/>
          </a:bodyPr>
          <a:lstStyle/>
          <a:p>
            <a:pPr marL="385763" indent="-385763" fontAlgn="auto">
              <a:lnSpc>
                <a:spcPct val="120000"/>
              </a:lnSpc>
              <a:spcBef>
                <a:spcPts val="0"/>
              </a:spcBef>
              <a:spcAft>
                <a:spcPts val="0"/>
              </a:spcAft>
              <a:defRPr/>
            </a:pPr>
            <a:r>
              <a:rPr lang="en-US" altLang="zh-CN" sz="2100" b="1" dirty="0">
                <a:latin typeface="楷体" pitchFamily="49" charset="-122"/>
                <a:ea typeface="楷体" pitchFamily="49" charset="-122"/>
              </a:rPr>
              <a:t>1. 《</a:t>
            </a:r>
            <a:r>
              <a:rPr lang="zh-CN" altLang="en-US" sz="2100" b="1" dirty="0">
                <a:latin typeface="楷体" pitchFamily="49" charset="-122"/>
                <a:ea typeface="楷体" pitchFamily="49" charset="-122"/>
              </a:rPr>
              <a:t>村晚</a:t>
            </a:r>
            <a:r>
              <a:rPr lang="en-US" altLang="zh-CN" sz="2100" b="1" dirty="0">
                <a:latin typeface="楷体" pitchFamily="49" charset="-122"/>
                <a:ea typeface="楷体" pitchFamily="49" charset="-122"/>
              </a:rPr>
              <a:t>》</a:t>
            </a:r>
          </a:p>
          <a:p>
            <a:pPr marL="385763" indent="-385763" fontAlgn="auto">
              <a:lnSpc>
                <a:spcPct val="120000"/>
              </a:lnSpc>
              <a:spcBef>
                <a:spcPts val="0"/>
              </a:spcBef>
              <a:spcAft>
                <a:spcPts val="0"/>
              </a:spcAft>
              <a:defRPr/>
            </a:pPr>
            <a:r>
              <a:rPr lang="zh-CN" altLang="en-US" sz="2100" b="1" dirty="0">
                <a:latin typeface="楷体" pitchFamily="49" charset="-122"/>
                <a:ea typeface="楷体" pitchFamily="49" charset="-122"/>
              </a:rPr>
              <a:t>草满池塘水满陂，</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a:t>
            </a:r>
          </a:p>
          <a:p>
            <a:pPr marL="385763" indent="-385763" fontAlgn="auto">
              <a:lnSpc>
                <a:spcPct val="120000"/>
              </a:lnSpc>
              <a:spcBef>
                <a:spcPts val="0"/>
              </a:spcBef>
              <a:spcAft>
                <a:spcPts val="0"/>
              </a:spcAft>
              <a:defRPr/>
            </a:pPr>
            <a:r>
              <a:rPr lang="en-US" altLang="zh-CN" sz="2100" b="1" u="sng" dirty="0">
                <a:latin typeface="楷体" pitchFamily="49" charset="-122"/>
                <a:ea typeface="楷体" pitchFamily="49" charset="-122"/>
              </a:rPr>
              <a:t>              </a:t>
            </a:r>
            <a:r>
              <a:rPr lang="zh-CN" altLang="en-US" sz="2100" b="1" dirty="0">
                <a:latin typeface="楷体" pitchFamily="49" charset="-122"/>
                <a:ea typeface="楷体" pitchFamily="49" charset="-122"/>
              </a:rPr>
              <a:t>，短笛无腔信口吹。                       ，</a:t>
            </a:r>
            <a:endParaRPr lang="en-US" altLang="zh-CN" sz="2100" b="1" dirty="0">
              <a:latin typeface="楷体" pitchFamily="49" charset="-122"/>
              <a:ea typeface="楷体" pitchFamily="49" charset="-122"/>
            </a:endParaRPr>
          </a:p>
          <a:p>
            <a:pPr fontAlgn="auto">
              <a:lnSpc>
                <a:spcPct val="120000"/>
              </a:lnSpc>
              <a:spcBef>
                <a:spcPts val="0"/>
              </a:spcBef>
              <a:spcAft>
                <a:spcPts val="0"/>
              </a:spcAft>
              <a:defRPr/>
            </a:pPr>
            <a:r>
              <a:rPr lang="zh-CN" altLang="en-US" sz="2100" b="1" dirty="0">
                <a:latin typeface="楷体" pitchFamily="49" charset="-122"/>
                <a:ea typeface="楷体" pitchFamily="49" charset="-122"/>
              </a:rPr>
              <a:t>（</a:t>
            </a:r>
            <a:r>
              <a:rPr lang="en-US" altLang="zh-CN" sz="2100" b="1" dirty="0">
                <a:latin typeface="楷体" pitchFamily="49" charset="-122"/>
                <a:ea typeface="楷体" pitchFamily="49" charset="-122"/>
              </a:rPr>
              <a:t>1</a:t>
            </a:r>
            <a:r>
              <a:rPr lang="zh-CN" altLang="en-US" sz="2100" b="1" dirty="0">
                <a:latin typeface="楷体" pitchFamily="49" charset="-122"/>
                <a:ea typeface="楷体" pitchFamily="49" charset="-122"/>
              </a:rPr>
              <a:t>）这是一首描写</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的诗：形象描绘了一幅有着四周长满青草的</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、似被山咬住的</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以及放牛回家的孩子横坐在牛背，用短笛随便地吹奏着不成调的曲子。</a:t>
            </a:r>
            <a:endParaRPr lang="en-US" altLang="zh-CN" sz="2100" b="1" dirty="0">
              <a:latin typeface="楷体" pitchFamily="49" charset="-122"/>
              <a:ea typeface="楷体" pitchFamily="49" charset="-122"/>
            </a:endParaRPr>
          </a:p>
          <a:p>
            <a:pPr fontAlgn="auto">
              <a:lnSpc>
                <a:spcPct val="120000"/>
              </a:lnSpc>
              <a:spcBef>
                <a:spcPts val="0"/>
              </a:spcBef>
              <a:spcAft>
                <a:spcPts val="0"/>
              </a:spcAft>
              <a:defRPr/>
            </a:pPr>
            <a:r>
              <a:rPr lang="zh-CN" altLang="en-US" sz="2100" b="1" dirty="0">
                <a:latin typeface="楷体" pitchFamily="49" charset="-122"/>
                <a:ea typeface="楷体" pitchFamily="49" charset="-122"/>
              </a:rPr>
              <a:t>（</a:t>
            </a:r>
            <a:r>
              <a:rPr lang="en-US" altLang="zh-CN" sz="2100" b="1" dirty="0">
                <a:latin typeface="楷体" pitchFamily="49" charset="-122"/>
                <a:ea typeface="楷体" pitchFamily="49" charset="-122"/>
              </a:rPr>
              <a:t>2</a:t>
            </a:r>
            <a:r>
              <a:rPr lang="zh-CN" altLang="en-US" sz="2100" b="1" dirty="0">
                <a:latin typeface="楷体" pitchFamily="49" charset="-122"/>
                <a:ea typeface="楷体" pitchFamily="49" charset="-122"/>
              </a:rPr>
              <a:t>）这首诗抒发了</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之情</a:t>
            </a:r>
            <a:endParaRPr lang="en-US" altLang="zh-CN" sz="2100" b="1" dirty="0">
              <a:latin typeface="楷体" pitchFamily="49" charset="-122"/>
              <a:ea typeface="楷体" pitchFamily="49" charset="-122"/>
            </a:endParaRPr>
          </a:p>
          <a:p>
            <a:pPr fontAlgn="auto">
              <a:lnSpc>
                <a:spcPct val="120000"/>
              </a:lnSpc>
              <a:spcBef>
                <a:spcPts val="0"/>
              </a:spcBef>
              <a:spcAft>
                <a:spcPts val="0"/>
              </a:spcAft>
              <a:defRPr/>
            </a:pPr>
            <a:r>
              <a:rPr lang="zh-CN" altLang="en-US" sz="2100" b="1" dirty="0">
                <a:latin typeface="楷体" pitchFamily="49" charset="-122"/>
                <a:ea typeface="楷体" pitchFamily="49" charset="-122"/>
              </a:rPr>
              <a:t>（</a:t>
            </a:r>
            <a:r>
              <a:rPr lang="en-US" altLang="zh-CN" sz="2100" b="1" dirty="0">
                <a:latin typeface="楷体" pitchFamily="49" charset="-122"/>
                <a:ea typeface="楷体" pitchFamily="49" charset="-122"/>
              </a:rPr>
              <a:t>2</a:t>
            </a:r>
            <a:r>
              <a:rPr lang="zh-CN" altLang="en-US" sz="2100" b="1" dirty="0">
                <a:latin typeface="楷体" pitchFamily="49" charset="-122"/>
                <a:ea typeface="楷体" pitchFamily="49" charset="-122"/>
              </a:rPr>
              <a:t>）诗的前两句是写</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，首句“草满池塘”是</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，池塘里的青草已经长满。次句写</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a:t>
            </a:r>
            <a:endParaRPr lang="en-US" altLang="zh-CN" sz="2100" b="1" dirty="0">
              <a:latin typeface="楷体" pitchFamily="49" charset="-122"/>
              <a:ea typeface="楷体" pitchFamily="49" charset="-122"/>
            </a:endParaRPr>
          </a:p>
        </p:txBody>
      </p:sp>
      <p:sp>
        <p:nvSpPr>
          <p:cNvPr id="4" name="文本框 3"/>
          <p:cNvSpPr txBox="1"/>
          <p:nvPr/>
        </p:nvSpPr>
        <p:spPr>
          <a:xfrm>
            <a:off x="369686" y="1755864"/>
            <a:ext cx="2088398"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牧童归去横牛背</a:t>
            </a:r>
          </a:p>
        </p:txBody>
      </p:sp>
      <p:sp>
        <p:nvSpPr>
          <p:cNvPr id="5" name="文本框 4"/>
          <p:cNvSpPr txBox="1"/>
          <p:nvPr/>
        </p:nvSpPr>
        <p:spPr>
          <a:xfrm>
            <a:off x="3244347" y="2533475"/>
            <a:ext cx="1231822"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红红落日</a:t>
            </a:r>
          </a:p>
        </p:txBody>
      </p:sp>
      <p:sp>
        <p:nvSpPr>
          <p:cNvPr id="6" name="文本框 5"/>
          <p:cNvSpPr txBox="1"/>
          <p:nvPr/>
        </p:nvSpPr>
        <p:spPr>
          <a:xfrm>
            <a:off x="658426" y="2528212"/>
            <a:ext cx="764143"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池塘</a:t>
            </a:r>
          </a:p>
        </p:txBody>
      </p:sp>
      <p:sp>
        <p:nvSpPr>
          <p:cNvPr id="7" name="文本框 6"/>
          <p:cNvSpPr txBox="1"/>
          <p:nvPr/>
        </p:nvSpPr>
        <p:spPr>
          <a:xfrm>
            <a:off x="2700967" y="2131265"/>
            <a:ext cx="1220195"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农村晚景</a:t>
            </a:r>
          </a:p>
        </p:txBody>
      </p:sp>
      <p:sp>
        <p:nvSpPr>
          <p:cNvPr id="9226" name="矩形 12"/>
          <p:cNvSpPr/>
          <p:nvPr/>
        </p:nvSpPr>
        <p:spPr>
          <a:xfrm>
            <a:off x="246880" y="419283"/>
            <a:ext cx="7506695" cy="392415"/>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zh-CN" sz="2100" b="1" dirty="0">
                <a:solidFill>
                  <a:srgbClr val="000000"/>
                </a:solidFill>
                <a:latin typeface="黑体" panose="02010609060101010101" pitchFamily="49" charset="-122"/>
                <a:ea typeface="黑体" panose="02010609060101010101" pitchFamily="49" charset="-122"/>
              </a:rPr>
              <a:t>一、</a:t>
            </a:r>
            <a:r>
              <a:rPr lang="zh-CN" altLang="en-US" sz="2100" b="1" dirty="0">
                <a:solidFill>
                  <a:srgbClr val="000000"/>
                </a:solidFill>
                <a:latin typeface="黑体" panose="02010609060101010101" pitchFamily="49" charset="-122"/>
                <a:ea typeface="黑体" panose="02010609060101010101" pitchFamily="49" charset="-122"/>
              </a:rPr>
              <a:t>先把句子补充完整，再完成填空练习。</a:t>
            </a:r>
            <a:endParaRPr lang="en-US" altLang="zh-CN" sz="2100" b="1" dirty="0">
              <a:solidFill>
                <a:srgbClr val="000000"/>
              </a:solidFill>
              <a:latin typeface="黑体" panose="02010609060101010101" pitchFamily="49" charset="-122"/>
              <a:ea typeface="黑体" panose="02010609060101010101" pitchFamily="49" charset="-122"/>
            </a:endParaRPr>
          </a:p>
        </p:txBody>
      </p:sp>
      <p:sp>
        <p:nvSpPr>
          <p:cNvPr id="11" name="文本框 3"/>
          <p:cNvSpPr txBox="1"/>
          <p:nvPr/>
        </p:nvSpPr>
        <p:spPr>
          <a:xfrm>
            <a:off x="2649911" y="1386525"/>
            <a:ext cx="2088398"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山衔落日浸寒漪</a:t>
            </a:r>
          </a:p>
        </p:txBody>
      </p:sp>
      <p:sp>
        <p:nvSpPr>
          <p:cNvPr id="13" name="文本框 11"/>
          <p:cNvSpPr txBox="1"/>
          <p:nvPr/>
        </p:nvSpPr>
        <p:spPr>
          <a:xfrm>
            <a:off x="2646381" y="3276659"/>
            <a:ext cx="3864685"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诗人对乡村晚景的喜爱和赞美</a:t>
            </a:r>
          </a:p>
        </p:txBody>
      </p:sp>
      <p:sp>
        <p:nvSpPr>
          <p:cNvPr id="14" name="文本框 11"/>
          <p:cNvSpPr txBox="1"/>
          <p:nvPr/>
        </p:nvSpPr>
        <p:spPr>
          <a:xfrm>
            <a:off x="2881664" y="3689483"/>
            <a:ext cx="950748"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背景</a:t>
            </a:r>
          </a:p>
        </p:txBody>
      </p:sp>
      <p:sp>
        <p:nvSpPr>
          <p:cNvPr id="16" name="文本框 11"/>
          <p:cNvSpPr txBox="1"/>
          <p:nvPr/>
        </p:nvSpPr>
        <p:spPr>
          <a:xfrm>
            <a:off x="6433032" y="3673648"/>
            <a:ext cx="2103160"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说节令已在春末</a:t>
            </a:r>
          </a:p>
        </p:txBody>
      </p:sp>
      <p:sp>
        <p:nvSpPr>
          <p:cNvPr id="18" name="文本框 11"/>
          <p:cNvSpPr txBox="1"/>
          <p:nvPr/>
        </p:nvSpPr>
        <p:spPr>
          <a:xfrm>
            <a:off x="4584061" y="4068691"/>
            <a:ext cx="1434843"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远山落日</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1" grpId="0"/>
      <p:bldP spid="13" grpId="0"/>
      <p:bldP spid="14" grpId="0"/>
      <p:bldP spid="16"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276880" y="579732"/>
            <a:ext cx="8498982" cy="3947234"/>
          </a:xfrm>
          <a:prstGeom prst="rect">
            <a:avLst/>
          </a:prstGeom>
          <a:noFill/>
          <a:ln w="9525">
            <a:noFill/>
          </a:ln>
        </p:spPr>
        <p:txBody>
          <a:bodyPr wrap="square" lIns="68580" tIns="34290" rIns="68580" bIns="34290">
            <a:spAutoFit/>
          </a:bodyPr>
          <a:lstStyle/>
          <a:p>
            <a:pPr marL="385763" indent="-385763" fontAlgn="auto">
              <a:lnSpc>
                <a:spcPct val="120000"/>
              </a:lnSpc>
              <a:spcBef>
                <a:spcPts val="0"/>
              </a:spcBef>
              <a:spcAft>
                <a:spcPts val="0"/>
              </a:spcAft>
              <a:defRPr/>
            </a:pPr>
            <a:r>
              <a:rPr lang="en-US" altLang="zh-CN" sz="2100" b="1" dirty="0">
                <a:latin typeface="楷体" pitchFamily="49" charset="-122"/>
                <a:ea typeface="楷体" pitchFamily="49" charset="-122"/>
              </a:rPr>
              <a:t>2.《</a:t>
            </a:r>
            <a:r>
              <a:rPr lang="zh-CN" altLang="en-US" sz="2100" b="1" dirty="0">
                <a:latin typeface="楷体" pitchFamily="49" charset="-122"/>
                <a:ea typeface="楷体" pitchFamily="49" charset="-122"/>
              </a:rPr>
              <a:t>稚子弄冰</a:t>
            </a:r>
            <a:r>
              <a:rPr lang="en-US" altLang="zh-CN" sz="2100" b="1" dirty="0">
                <a:latin typeface="楷体" pitchFamily="49" charset="-122"/>
                <a:ea typeface="楷体" pitchFamily="49" charset="-122"/>
              </a:rPr>
              <a:t>》</a:t>
            </a:r>
          </a:p>
          <a:p>
            <a:pPr marL="385763" indent="-385763" fontAlgn="auto">
              <a:lnSpc>
                <a:spcPct val="120000"/>
              </a:lnSpc>
              <a:spcBef>
                <a:spcPts val="0"/>
              </a:spcBef>
              <a:spcAft>
                <a:spcPts val="0"/>
              </a:spcAft>
              <a:defRPr/>
            </a:pP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，彩丝穿取当银铮。</a:t>
            </a:r>
          </a:p>
          <a:p>
            <a:pPr marL="385763" indent="-385763" fontAlgn="auto">
              <a:lnSpc>
                <a:spcPct val="120000"/>
              </a:lnSpc>
              <a:spcBef>
                <a:spcPts val="0"/>
              </a:spcBef>
              <a:spcAft>
                <a:spcPts val="0"/>
              </a:spcAft>
              <a:defRPr/>
            </a:pPr>
            <a:r>
              <a:rPr lang="zh-CN" altLang="en-US" sz="2100" b="1" dirty="0">
                <a:latin typeface="楷体" pitchFamily="49" charset="-122"/>
                <a:ea typeface="楷体" pitchFamily="49" charset="-122"/>
              </a:rPr>
              <a:t>敲成玉磬穿林响，</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 。  </a:t>
            </a:r>
            <a:r>
              <a:rPr lang="zh-CN" altLang="en-US" sz="2100" b="1" u="sng" dirty="0">
                <a:latin typeface="楷体" pitchFamily="49" charset="-122"/>
                <a:ea typeface="楷体" pitchFamily="49" charset="-122"/>
              </a:rPr>
              <a:t>  </a:t>
            </a:r>
          </a:p>
          <a:p>
            <a:pPr fontAlgn="auto">
              <a:lnSpc>
                <a:spcPct val="120000"/>
              </a:lnSpc>
              <a:spcBef>
                <a:spcPts val="0"/>
              </a:spcBef>
              <a:spcAft>
                <a:spcPts val="0"/>
              </a:spcAft>
              <a:defRPr/>
            </a:pPr>
            <a:r>
              <a:rPr lang="zh-CN" altLang="en-US" sz="2100" b="1" dirty="0">
                <a:latin typeface="楷体" pitchFamily="49" charset="-122"/>
                <a:ea typeface="楷体" pitchFamily="49" charset="-122"/>
              </a:rPr>
              <a:t>（</a:t>
            </a:r>
            <a:r>
              <a:rPr lang="en-US" altLang="zh-CN" sz="2100" b="1" dirty="0" smtClean="0">
                <a:latin typeface="楷体" pitchFamily="49" charset="-122"/>
                <a:ea typeface="楷体" pitchFamily="49" charset="-122"/>
              </a:rPr>
              <a:t>1</a:t>
            </a:r>
            <a:r>
              <a:rPr lang="zh-CN" altLang="en-US" sz="2100" b="1" dirty="0" smtClean="0">
                <a:latin typeface="楷体" pitchFamily="49" charset="-122"/>
                <a:ea typeface="楷体" pitchFamily="49" charset="-122"/>
              </a:rPr>
              <a:t>）这</a:t>
            </a:r>
            <a:r>
              <a:rPr lang="zh-CN" altLang="en-US" sz="2100" b="1" dirty="0">
                <a:latin typeface="楷体" pitchFamily="49" charset="-122"/>
                <a:ea typeface="楷体" pitchFamily="49" charset="-122"/>
              </a:rPr>
              <a:t>首诗是南宋诗人</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所作。全诗四句，从</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的心理特征切入，为读者描绘了稚气满纸而又诗意盎然的</a:t>
            </a:r>
            <a:r>
              <a:rPr lang="zh-CN" altLang="en-US" sz="2100" b="1" u="sng" dirty="0">
                <a:latin typeface="楷体" pitchFamily="49" charset="-122"/>
                <a:ea typeface="楷体" pitchFamily="49" charset="-122"/>
              </a:rPr>
              <a:t>         </a:t>
            </a:r>
            <a:r>
              <a:rPr lang="zh-CN" altLang="en-US" sz="2100" b="1" u="sng" dirty="0" smtClean="0">
                <a:latin typeface="楷体" pitchFamily="49" charset="-122"/>
                <a:ea typeface="楷体" pitchFamily="49" charset="-122"/>
              </a:rPr>
              <a:t>  </a:t>
            </a:r>
            <a:r>
              <a:rPr lang="zh-CN" altLang="en-US" sz="2100" b="1" dirty="0" smtClean="0">
                <a:latin typeface="楷体" pitchFamily="49" charset="-122"/>
                <a:ea typeface="楷体" pitchFamily="49" charset="-122"/>
              </a:rPr>
              <a:t>的</a:t>
            </a:r>
            <a:r>
              <a:rPr lang="zh-CN" altLang="en-US" sz="2100" b="1" dirty="0">
                <a:latin typeface="楷体" pitchFamily="49" charset="-122"/>
                <a:ea typeface="楷体" pitchFamily="49" charset="-122"/>
              </a:rPr>
              <a:t>场景。</a:t>
            </a:r>
            <a:endParaRPr lang="en-US" altLang="zh-CN" sz="2100" b="1" dirty="0">
              <a:latin typeface="楷体" pitchFamily="49" charset="-122"/>
              <a:ea typeface="楷体" pitchFamily="49" charset="-122"/>
            </a:endParaRPr>
          </a:p>
          <a:p>
            <a:pPr fontAlgn="auto">
              <a:lnSpc>
                <a:spcPct val="120000"/>
              </a:lnSpc>
              <a:spcBef>
                <a:spcPts val="0"/>
              </a:spcBef>
              <a:spcAft>
                <a:spcPts val="0"/>
              </a:spcAft>
              <a:defRPr/>
            </a:pPr>
            <a:r>
              <a:rPr lang="zh-CN" altLang="en-US" sz="2100" b="1" dirty="0">
                <a:latin typeface="楷体" pitchFamily="49" charset="-122"/>
                <a:ea typeface="楷体" pitchFamily="49" charset="-122"/>
              </a:rPr>
              <a:t>（</a:t>
            </a:r>
            <a:r>
              <a:rPr lang="en-US" altLang="zh-CN" sz="2100" b="1" dirty="0">
                <a:latin typeface="楷体" pitchFamily="49" charset="-122"/>
                <a:ea typeface="楷体" pitchFamily="49" charset="-122"/>
              </a:rPr>
              <a:t>2</a:t>
            </a:r>
            <a:r>
              <a:rPr lang="zh-CN" altLang="en-US" sz="2100" b="1" dirty="0">
                <a:latin typeface="楷体" pitchFamily="49" charset="-122"/>
                <a:ea typeface="楷体" pitchFamily="49" charset="-122"/>
              </a:rPr>
              <a:t>）诗中孩子弄冰的场景，充满了乐趣： </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，寒天“弄冰”，童心炽热； </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，“金”盘“彩”丝串“银”冰； </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，是用</a:t>
            </a:r>
            <a:r>
              <a:rPr lang="zh-CN" altLang="en-US" sz="2100" b="1" dirty="0" smtClean="0">
                <a:latin typeface="楷体" pitchFamily="49" charset="-122"/>
                <a:ea typeface="楷体" pitchFamily="49" charset="-122"/>
              </a:rPr>
              <a:t>“金</a:t>
            </a:r>
            <a:r>
              <a:rPr lang="zh-CN" altLang="en-US" sz="2100" b="1" dirty="0">
                <a:latin typeface="楷体" pitchFamily="49" charset="-122"/>
                <a:ea typeface="楷体" pitchFamily="49" charset="-122"/>
              </a:rPr>
              <a:t>盆</a:t>
            </a:r>
            <a:r>
              <a:rPr lang="zh-CN" altLang="en-US" sz="2100" b="1" dirty="0" smtClean="0">
                <a:latin typeface="楷体" pitchFamily="49" charset="-122"/>
                <a:ea typeface="楷体" pitchFamily="49" charset="-122"/>
              </a:rPr>
              <a:t>”</a:t>
            </a:r>
            <a:r>
              <a:rPr lang="zh-CN" altLang="en-US" sz="2100" b="1" dirty="0">
                <a:latin typeface="楷体" pitchFamily="49" charset="-122"/>
                <a:ea typeface="楷体" pitchFamily="49" charset="-122"/>
              </a:rPr>
              <a:t>脱出的‘‘银铮”，圆形； </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，有 “玉罄穿林响”的高亢，忽又转 作“玻璃碎地声”的清脆。</a:t>
            </a:r>
            <a:endParaRPr lang="en-US" altLang="zh-CN" sz="2100" b="1" dirty="0">
              <a:latin typeface="楷体" pitchFamily="49" charset="-122"/>
              <a:ea typeface="楷体" pitchFamily="49" charset="-122"/>
            </a:endParaRPr>
          </a:p>
        </p:txBody>
      </p:sp>
      <p:sp>
        <p:nvSpPr>
          <p:cNvPr id="4" name="文本框 3"/>
          <p:cNvSpPr txBox="1"/>
          <p:nvPr/>
        </p:nvSpPr>
        <p:spPr>
          <a:xfrm>
            <a:off x="2371063" y="1356090"/>
            <a:ext cx="2088398"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忽作玻璃碎地声</a:t>
            </a:r>
          </a:p>
        </p:txBody>
      </p:sp>
      <p:sp>
        <p:nvSpPr>
          <p:cNvPr id="6" name="文本框 5"/>
          <p:cNvSpPr txBox="1"/>
          <p:nvPr/>
        </p:nvSpPr>
        <p:spPr>
          <a:xfrm>
            <a:off x="6530791" y="1721219"/>
            <a:ext cx="1796876"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小孩幼稚嗜玩</a:t>
            </a:r>
          </a:p>
        </p:txBody>
      </p:sp>
      <p:sp>
        <p:nvSpPr>
          <p:cNvPr id="7" name="文本框 6"/>
          <p:cNvSpPr txBox="1"/>
          <p:nvPr/>
        </p:nvSpPr>
        <p:spPr>
          <a:xfrm>
            <a:off x="3081878" y="1763764"/>
            <a:ext cx="1002352"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杨万里</a:t>
            </a:r>
          </a:p>
        </p:txBody>
      </p:sp>
      <p:sp>
        <p:nvSpPr>
          <p:cNvPr id="10" name="文本框 9"/>
          <p:cNvSpPr txBox="1"/>
          <p:nvPr/>
        </p:nvSpPr>
        <p:spPr>
          <a:xfrm>
            <a:off x="1914843" y="3257039"/>
            <a:ext cx="1011653"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色泽上</a:t>
            </a:r>
          </a:p>
        </p:txBody>
      </p:sp>
      <p:sp>
        <p:nvSpPr>
          <p:cNvPr id="12" name="文本框 11"/>
          <p:cNvSpPr txBox="1"/>
          <p:nvPr/>
        </p:nvSpPr>
        <p:spPr>
          <a:xfrm>
            <a:off x="5377853" y="2863211"/>
            <a:ext cx="937301"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心态上</a:t>
            </a:r>
          </a:p>
        </p:txBody>
      </p:sp>
      <p:sp>
        <p:nvSpPr>
          <p:cNvPr id="11" name="文本框 3"/>
          <p:cNvSpPr txBox="1"/>
          <p:nvPr/>
        </p:nvSpPr>
        <p:spPr>
          <a:xfrm>
            <a:off x="234326" y="1002431"/>
            <a:ext cx="2088398"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稚子金盆脱晓冰</a:t>
            </a:r>
          </a:p>
        </p:txBody>
      </p:sp>
      <p:sp>
        <p:nvSpPr>
          <p:cNvPr id="14" name="文本框 11"/>
          <p:cNvSpPr txBox="1"/>
          <p:nvPr/>
        </p:nvSpPr>
        <p:spPr>
          <a:xfrm>
            <a:off x="7026464" y="3301585"/>
            <a:ext cx="1023362"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形态上</a:t>
            </a:r>
          </a:p>
        </p:txBody>
      </p:sp>
      <p:sp>
        <p:nvSpPr>
          <p:cNvPr id="18" name="文本框 11"/>
          <p:cNvSpPr txBox="1"/>
          <p:nvPr/>
        </p:nvSpPr>
        <p:spPr>
          <a:xfrm>
            <a:off x="4758041" y="3664655"/>
            <a:ext cx="991090"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声音上</a:t>
            </a:r>
          </a:p>
        </p:txBody>
      </p:sp>
      <p:sp>
        <p:nvSpPr>
          <p:cNvPr id="17" name="文本框 5"/>
          <p:cNvSpPr txBox="1"/>
          <p:nvPr/>
        </p:nvSpPr>
        <p:spPr>
          <a:xfrm>
            <a:off x="6702431" y="2119252"/>
            <a:ext cx="1702398"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“脱冰作戏”</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10" grpId="0"/>
      <p:bldP spid="12" grpId="0"/>
      <p:bldP spid="11" grpId="0"/>
      <p:bldP spid="14" grpId="0"/>
      <p:bldP spid="18"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486876" y="750868"/>
            <a:ext cx="8087106" cy="2783839"/>
          </a:xfrm>
          <a:prstGeom prst="rect">
            <a:avLst/>
          </a:prstGeom>
          <a:noFill/>
          <a:ln w="9525">
            <a:noFill/>
          </a:ln>
        </p:spPr>
        <p:txBody>
          <a:bodyPr wrap="square" lIns="68580" tIns="34290" rIns="68580" bIns="34290">
            <a:spAutoFit/>
          </a:bodyPr>
          <a:lstStyle/>
          <a:p>
            <a:pPr marL="385763" indent="-385763" fontAlgn="auto">
              <a:lnSpc>
                <a:spcPct val="120000"/>
              </a:lnSpc>
              <a:spcBef>
                <a:spcPts val="0"/>
              </a:spcBef>
              <a:spcAft>
                <a:spcPts val="0"/>
              </a:spcAft>
              <a:defRPr/>
            </a:pPr>
            <a:r>
              <a:rPr lang="en-US" altLang="zh-CN" sz="2100" b="1" dirty="0">
                <a:latin typeface="楷体" pitchFamily="49" charset="-122"/>
                <a:ea typeface="楷体" pitchFamily="49" charset="-122"/>
              </a:rPr>
              <a:t>3.《</a:t>
            </a:r>
            <a:r>
              <a:rPr lang="zh-CN" altLang="en-US" sz="2100" b="1" dirty="0">
                <a:latin typeface="楷体" pitchFamily="49" charset="-122"/>
                <a:ea typeface="楷体" pitchFamily="49" charset="-122"/>
              </a:rPr>
              <a:t>四时田园杂兴</a:t>
            </a:r>
            <a:r>
              <a:rPr lang="en-US" altLang="zh-CN" sz="2100" b="1" dirty="0">
                <a:latin typeface="楷体" pitchFamily="49" charset="-122"/>
                <a:ea typeface="楷体" pitchFamily="49" charset="-122"/>
              </a:rPr>
              <a:t>》</a:t>
            </a:r>
            <a:r>
              <a:rPr lang="zh-CN" altLang="en-US" sz="2100" b="1" dirty="0">
                <a:latin typeface="楷体" pitchFamily="49" charset="-122"/>
                <a:ea typeface="楷体" pitchFamily="49" charset="-122"/>
              </a:rPr>
              <a:t>（其三十一）</a:t>
            </a:r>
            <a:endParaRPr lang="en-US" altLang="zh-CN" sz="2100" b="1" dirty="0">
              <a:latin typeface="楷体" pitchFamily="49" charset="-122"/>
              <a:ea typeface="楷体" pitchFamily="49" charset="-122"/>
            </a:endParaRPr>
          </a:p>
          <a:p>
            <a:pPr marL="385763" indent="-385763" fontAlgn="auto">
              <a:lnSpc>
                <a:spcPct val="120000"/>
              </a:lnSpc>
              <a:spcBef>
                <a:spcPts val="0"/>
              </a:spcBef>
              <a:spcAft>
                <a:spcPts val="0"/>
              </a:spcAft>
              <a:defRPr/>
            </a:pP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，村庄儿女各当家。</a:t>
            </a:r>
          </a:p>
          <a:p>
            <a:pPr marL="385763" indent="-385763" fontAlgn="auto">
              <a:lnSpc>
                <a:spcPct val="120000"/>
              </a:lnSpc>
              <a:spcBef>
                <a:spcPts val="0"/>
              </a:spcBef>
              <a:spcAft>
                <a:spcPts val="0"/>
              </a:spcAft>
              <a:defRPr/>
            </a:pPr>
            <a:r>
              <a:rPr lang="zh-CN" altLang="en-US" sz="2100" b="1" dirty="0">
                <a:latin typeface="楷体" pitchFamily="49" charset="-122"/>
                <a:ea typeface="楷体" pitchFamily="49" charset="-122"/>
              </a:rPr>
              <a:t>童孙未解供耕织，</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                  </a:t>
            </a:r>
            <a:endParaRPr lang="zh-CN" altLang="en-US" sz="2100" b="1" u="sng" dirty="0">
              <a:latin typeface="楷体" pitchFamily="49" charset="-122"/>
              <a:ea typeface="楷体" pitchFamily="49" charset="-122"/>
            </a:endParaRPr>
          </a:p>
          <a:p>
            <a:pPr indent="534988" fontAlgn="auto">
              <a:lnSpc>
                <a:spcPct val="120000"/>
              </a:lnSpc>
              <a:spcBef>
                <a:spcPts val="0"/>
              </a:spcBef>
              <a:spcAft>
                <a:spcPts val="0"/>
              </a:spcAft>
              <a:defRPr/>
            </a:pPr>
            <a:r>
              <a:rPr lang="en-US" altLang="zh-CN" sz="2100" b="1" dirty="0">
                <a:latin typeface="楷体" pitchFamily="49" charset="-122"/>
                <a:ea typeface="楷体" pitchFamily="49" charset="-122"/>
              </a:rPr>
              <a:t>《</a:t>
            </a:r>
            <a:r>
              <a:rPr lang="zh-CN" altLang="en-US" sz="2100" b="1" dirty="0">
                <a:latin typeface="楷体" pitchFamily="49" charset="-122"/>
                <a:ea typeface="楷体" pitchFamily="49" charset="-122"/>
              </a:rPr>
              <a:t>四时田园杂兴</a:t>
            </a:r>
            <a:r>
              <a:rPr lang="en-US" altLang="zh-CN" sz="2100" b="1" dirty="0">
                <a:latin typeface="楷体" pitchFamily="49" charset="-122"/>
                <a:ea typeface="楷体" pitchFamily="49" charset="-122"/>
              </a:rPr>
              <a:t>》</a:t>
            </a:r>
            <a:r>
              <a:rPr lang="zh-CN" altLang="en-US" sz="2100" b="1" dirty="0">
                <a:latin typeface="楷体" pitchFamily="49" charset="-122"/>
                <a:ea typeface="楷体" pitchFamily="49" charset="-122"/>
              </a:rPr>
              <a:t>是诗人退居家乡后写的一组大型的田家诗，共六十首，描写农村</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a:t>
            </a:r>
            <a:r>
              <a:rPr lang="zh-CN" altLang="en-US" sz="2100" b="1" u="sng" dirty="0">
                <a:latin typeface="楷体" pitchFamily="49" charset="-122"/>
                <a:ea typeface="楷体" pitchFamily="49" charset="-122"/>
              </a:rPr>
              <a:t> </a:t>
            </a:r>
            <a:r>
              <a:rPr lang="zh-CN" altLang="en-US" sz="2100" b="1" u="sng" dirty="0" smtClean="0">
                <a:latin typeface="楷体" pitchFamily="49" charset="-122"/>
                <a:ea typeface="楷体" pitchFamily="49" charset="-122"/>
              </a:rPr>
              <a:t>  </a:t>
            </a:r>
            <a:r>
              <a:rPr lang="zh-CN" altLang="en-US" sz="2100" b="1" dirty="0">
                <a:latin typeface="楷体" pitchFamily="49" charset="-122"/>
                <a:ea typeface="楷体" pitchFamily="49" charset="-122"/>
              </a:rPr>
              <a:t>、</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的景色和农民的生活，同时也反映了农民遭受的剥削以及生活的困苦。这是其中的一首，描写</a:t>
            </a:r>
            <a:r>
              <a:rPr lang="zh-CN" altLang="en-US" sz="2100" b="1" u="sng" dirty="0">
                <a:latin typeface="楷体" pitchFamily="49" charset="-122"/>
                <a:ea typeface="楷体" pitchFamily="49" charset="-122"/>
              </a:rPr>
              <a:t>     </a:t>
            </a:r>
            <a:r>
              <a:rPr lang="zh-CN" altLang="en-US" sz="2100" b="1" u="sng" dirty="0" smtClean="0">
                <a:latin typeface="楷体" pitchFamily="49" charset="-122"/>
                <a:ea typeface="楷体" pitchFamily="49" charset="-122"/>
              </a:rPr>
              <a:t>    </a:t>
            </a:r>
            <a:r>
              <a:rPr lang="zh-CN" altLang="en-US" sz="2100" b="1" dirty="0">
                <a:latin typeface="楷体" pitchFamily="49" charset="-122"/>
                <a:ea typeface="楷体" pitchFamily="49" charset="-122"/>
              </a:rPr>
              <a:t>生活中的一个场景。</a:t>
            </a:r>
            <a:endParaRPr lang="en-US" altLang="zh-CN" sz="2100" b="1" dirty="0">
              <a:latin typeface="楷体" pitchFamily="49" charset="-122"/>
              <a:ea typeface="楷体" pitchFamily="49" charset="-122"/>
            </a:endParaRPr>
          </a:p>
        </p:txBody>
      </p:sp>
      <p:sp>
        <p:nvSpPr>
          <p:cNvPr id="4" name="文本框 3"/>
          <p:cNvSpPr txBox="1"/>
          <p:nvPr/>
        </p:nvSpPr>
        <p:spPr>
          <a:xfrm>
            <a:off x="609175" y="1180291"/>
            <a:ext cx="2120670"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昼出耘田夜绩麻</a:t>
            </a:r>
          </a:p>
        </p:txBody>
      </p:sp>
      <p:sp>
        <p:nvSpPr>
          <p:cNvPr id="5" name="文本框 4"/>
          <p:cNvSpPr txBox="1"/>
          <p:nvPr/>
        </p:nvSpPr>
        <p:spPr>
          <a:xfrm>
            <a:off x="3755356" y="2281086"/>
            <a:ext cx="548640"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夏</a:t>
            </a:r>
          </a:p>
        </p:txBody>
      </p:sp>
      <p:sp>
        <p:nvSpPr>
          <p:cNvPr id="7" name="文本框 6"/>
          <p:cNvSpPr txBox="1"/>
          <p:nvPr/>
        </p:nvSpPr>
        <p:spPr>
          <a:xfrm>
            <a:off x="1045045" y="3061624"/>
            <a:ext cx="1220195"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农村夏日</a:t>
            </a:r>
          </a:p>
        </p:txBody>
      </p:sp>
      <p:sp>
        <p:nvSpPr>
          <p:cNvPr id="10" name="文本框 9"/>
          <p:cNvSpPr txBox="1"/>
          <p:nvPr/>
        </p:nvSpPr>
        <p:spPr>
          <a:xfrm>
            <a:off x="4443828" y="2289029"/>
            <a:ext cx="487218"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秋</a:t>
            </a:r>
          </a:p>
        </p:txBody>
      </p:sp>
      <p:sp>
        <p:nvSpPr>
          <p:cNvPr id="11" name="文本框 3"/>
          <p:cNvSpPr txBox="1"/>
          <p:nvPr/>
        </p:nvSpPr>
        <p:spPr>
          <a:xfrm>
            <a:off x="2821216" y="1560843"/>
            <a:ext cx="2183872"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也傍桑阴学种瓜</a:t>
            </a:r>
          </a:p>
        </p:txBody>
      </p:sp>
      <p:sp>
        <p:nvSpPr>
          <p:cNvPr id="13" name="文本框 11"/>
          <p:cNvSpPr txBox="1"/>
          <p:nvPr/>
        </p:nvSpPr>
        <p:spPr>
          <a:xfrm>
            <a:off x="5108504" y="2280582"/>
            <a:ext cx="572887"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冬</a:t>
            </a:r>
          </a:p>
        </p:txBody>
      </p:sp>
      <p:sp>
        <p:nvSpPr>
          <p:cNvPr id="14" name="文本框 11"/>
          <p:cNvSpPr txBox="1"/>
          <p:nvPr/>
        </p:nvSpPr>
        <p:spPr>
          <a:xfrm>
            <a:off x="3046655" y="2302826"/>
            <a:ext cx="587678"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宋体" panose="02010600030101010101" pitchFamily="2" charset="-122"/>
                <a:ea typeface="+mn-ea"/>
              </a:rPr>
              <a:t>春</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10" grpId="0"/>
      <p:bldP spid="11"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327108" y="999449"/>
            <a:ext cx="8636794" cy="2396041"/>
          </a:xfrm>
          <a:prstGeom prst="rect">
            <a:avLst/>
          </a:prstGeom>
          <a:noFill/>
          <a:ln w="9525">
            <a:noFill/>
          </a:ln>
        </p:spPr>
        <p:txBody>
          <a:bodyPr lIns="68580" tIns="34290" rIns="68580" bIns="34290">
            <a:spAutoFit/>
          </a:bodyPr>
          <a:lstStyle/>
          <a:p>
            <a:pPr marL="385763" indent="-385763" fontAlgn="auto">
              <a:lnSpc>
                <a:spcPct val="120000"/>
              </a:lnSpc>
              <a:spcBef>
                <a:spcPts val="0"/>
              </a:spcBef>
              <a:spcAft>
                <a:spcPts val="0"/>
              </a:spcAft>
              <a:defRPr/>
            </a:pPr>
            <a:r>
              <a:rPr lang="en-US" altLang="zh-CN" sz="2100" b="1" dirty="0">
                <a:latin typeface="楷体" pitchFamily="49" charset="-122"/>
                <a:ea typeface="楷体" pitchFamily="49" charset="-122"/>
              </a:rPr>
              <a:t>1.</a:t>
            </a:r>
            <a:r>
              <a:rPr lang="zh-CN" altLang="en-US" sz="2100" b="1" dirty="0">
                <a:latin typeface="楷体" pitchFamily="49" charset="-122"/>
                <a:ea typeface="楷体" pitchFamily="49" charset="-122"/>
              </a:rPr>
              <a:t>黄沙百战穿金甲，不破楼兰终不</a:t>
            </a:r>
            <a:r>
              <a:rPr lang="zh-CN" altLang="en-US" sz="2100" b="1" dirty="0" smtClean="0">
                <a:latin typeface="楷体" pitchFamily="49" charset="-122"/>
                <a:ea typeface="楷体" pitchFamily="49" charset="-122"/>
              </a:rPr>
              <a:t>还。</a:t>
            </a:r>
            <a:r>
              <a:rPr lang="en-US" altLang="zh-CN" sz="2100" b="1" dirty="0" smtClean="0">
                <a:latin typeface="楷体" pitchFamily="49" charset="-122"/>
                <a:ea typeface="楷体" pitchFamily="49" charset="-122"/>
              </a:rPr>
              <a:t>——</a:t>
            </a:r>
            <a:r>
              <a:rPr lang="zh-CN" altLang="en-US" sz="2100" b="1" dirty="0">
                <a:latin typeface="楷体" pitchFamily="49" charset="-122"/>
                <a:ea typeface="楷体" pitchFamily="49" charset="-122"/>
              </a:rPr>
              <a:t>（       ）</a:t>
            </a:r>
            <a:endParaRPr lang="en-US" altLang="zh-CN" sz="2100" b="1" dirty="0">
              <a:latin typeface="楷体" pitchFamily="49" charset="-122"/>
              <a:ea typeface="楷体" pitchFamily="49" charset="-122"/>
            </a:endParaRPr>
          </a:p>
          <a:p>
            <a:pPr marL="385763" indent="-385763" fontAlgn="auto">
              <a:lnSpc>
                <a:spcPct val="120000"/>
              </a:lnSpc>
              <a:spcBef>
                <a:spcPts val="0"/>
              </a:spcBef>
              <a:spcAft>
                <a:spcPts val="0"/>
              </a:spcAft>
              <a:defRPr/>
            </a:pPr>
            <a:r>
              <a:rPr lang="zh-CN" altLang="en-US" sz="2100" b="1" dirty="0">
                <a:latin typeface="楷体" pitchFamily="49" charset="-122"/>
                <a:ea typeface="楷体" pitchFamily="49" charset="-122"/>
              </a:rPr>
              <a:t>感情：</a:t>
            </a:r>
            <a:r>
              <a:rPr lang="zh-CN" altLang="en-US" sz="2100" b="1" u="sng" dirty="0">
                <a:latin typeface="楷体" pitchFamily="49" charset="-122"/>
                <a:ea typeface="楷体" pitchFamily="49" charset="-122"/>
              </a:rPr>
              <a:t>                                                       </a:t>
            </a:r>
            <a:r>
              <a:rPr lang="zh-CN" altLang="en-US" sz="2100" b="1" dirty="0">
                <a:solidFill>
                  <a:schemeClr val="bg1"/>
                </a:solidFill>
                <a:latin typeface="楷体" pitchFamily="49" charset="-122"/>
                <a:ea typeface="楷体" pitchFamily="49" charset="-122"/>
              </a:rPr>
              <a:t>。</a:t>
            </a:r>
            <a:endParaRPr lang="en-US" altLang="zh-CN" sz="2100" b="1" dirty="0">
              <a:solidFill>
                <a:schemeClr val="bg1"/>
              </a:solidFill>
              <a:latin typeface="楷体" pitchFamily="49" charset="-122"/>
              <a:ea typeface="楷体" pitchFamily="49" charset="-122"/>
            </a:endParaRPr>
          </a:p>
          <a:p>
            <a:pPr marL="385763" indent="-385763" fontAlgn="auto">
              <a:lnSpc>
                <a:spcPct val="120000"/>
              </a:lnSpc>
              <a:spcBef>
                <a:spcPts val="0"/>
              </a:spcBef>
              <a:spcAft>
                <a:spcPts val="0"/>
              </a:spcAft>
              <a:defRPr/>
            </a:pPr>
            <a:endParaRPr lang="en-US" altLang="zh-CN" sz="2100" b="1" dirty="0" smtClean="0">
              <a:latin typeface="楷体" pitchFamily="49" charset="-122"/>
              <a:ea typeface="楷体" pitchFamily="49" charset="-122"/>
            </a:endParaRPr>
          </a:p>
          <a:p>
            <a:pPr marL="385763" indent="-385763" fontAlgn="auto">
              <a:lnSpc>
                <a:spcPct val="120000"/>
              </a:lnSpc>
              <a:spcBef>
                <a:spcPts val="0"/>
              </a:spcBef>
              <a:spcAft>
                <a:spcPts val="0"/>
              </a:spcAft>
              <a:defRPr/>
            </a:pPr>
            <a:r>
              <a:rPr lang="en-US" altLang="zh-CN" sz="2100" b="1" dirty="0" smtClean="0">
                <a:latin typeface="楷体" pitchFamily="49" charset="-122"/>
                <a:ea typeface="楷体" pitchFamily="49" charset="-122"/>
              </a:rPr>
              <a:t>2.</a:t>
            </a:r>
            <a:r>
              <a:rPr lang="zh-CN" altLang="en-US" sz="2100" b="1" dirty="0" smtClean="0">
                <a:latin typeface="楷体" pitchFamily="49" charset="-122"/>
                <a:ea typeface="楷体" pitchFamily="49" charset="-122"/>
              </a:rPr>
              <a:t>遗民</a:t>
            </a:r>
            <a:r>
              <a:rPr lang="zh-CN" altLang="en-US" sz="2100" b="1" dirty="0">
                <a:latin typeface="楷体" pitchFamily="49" charset="-122"/>
                <a:ea typeface="楷体" pitchFamily="49" charset="-122"/>
              </a:rPr>
              <a:t>泪尽胡尘里，南望王师又一年。</a:t>
            </a:r>
            <a:r>
              <a:rPr lang="en-US" altLang="zh-CN" sz="2100" b="1" dirty="0">
                <a:latin typeface="楷体" pitchFamily="49" charset="-122"/>
                <a:ea typeface="楷体" pitchFamily="49" charset="-122"/>
              </a:rPr>
              <a:t>——</a:t>
            </a:r>
            <a:r>
              <a:rPr lang="zh-CN" altLang="en-US" sz="2100" b="1" dirty="0">
                <a:latin typeface="楷体" pitchFamily="49" charset="-122"/>
                <a:ea typeface="楷体" pitchFamily="49" charset="-122"/>
              </a:rPr>
              <a:t>（    ）</a:t>
            </a:r>
            <a:endParaRPr lang="en-US" altLang="zh-CN" sz="2100" b="1" dirty="0">
              <a:latin typeface="楷体" pitchFamily="49" charset="-122"/>
              <a:ea typeface="楷体" pitchFamily="49" charset="-122"/>
            </a:endParaRPr>
          </a:p>
          <a:p>
            <a:pPr marL="385763" indent="-385763" fontAlgn="auto">
              <a:lnSpc>
                <a:spcPct val="120000"/>
              </a:lnSpc>
              <a:spcBef>
                <a:spcPts val="0"/>
              </a:spcBef>
              <a:spcAft>
                <a:spcPts val="0"/>
              </a:spcAft>
              <a:defRPr/>
            </a:pPr>
            <a:r>
              <a:rPr lang="zh-CN" altLang="en-US" sz="2100" b="1" dirty="0">
                <a:latin typeface="楷体" pitchFamily="49" charset="-122"/>
                <a:ea typeface="楷体" pitchFamily="49" charset="-122"/>
              </a:rPr>
              <a:t>感情：</a:t>
            </a:r>
            <a:r>
              <a:rPr lang="zh-CN" altLang="en-US" sz="2100" b="1" u="sng" dirty="0">
                <a:latin typeface="楷体" pitchFamily="49" charset="-122"/>
                <a:ea typeface="楷体" pitchFamily="49" charset="-122"/>
              </a:rPr>
              <a:t>                                                        </a:t>
            </a:r>
            <a:r>
              <a:rPr lang="zh-CN" altLang="en-US" sz="2100" b="1" dirty="0">
                <a:solidFill>
                  <a:schemeClr val="bg1"/>
                </a:solidFill>
                <a:latin typeface="楷体" pitchFamily="49" charset="-122"/>
                <a:ea typeface="楷体" pitchFamily="49" charset="-122"/>
              </a:rPr>
              <a:t>。</a:t>
            </a:r>
            <a:endParaRPr lang="en-US" altLang="zh-CN" sz="2100" b="1" dirty="0">
              <a:solidFill>
                <a:schemeClr val="bg1"/>
              </a:solidFill>
              <a:latin typeface="楷体" pitchFamily="49" charset="-122"/>
              <a:ea typeface="楷体" pitchFamily="49" charset="-122"/>
            </a:endParaRPr>
          </a:p>
          <a:p>
            <a:pPr marL="385763" indent="-385763" fontAlgn="auto">
              <a:lnSpc>
                <a:spcPct val="120000"/>
              </a:lnSpc>
              <a:spcBef>
                <a:spcPts val="0"/>
              </a:spcBef>
              <a:spcAft>
                <a:spcPts val="0"/>
              </a:spcAft>
              <a:defRPr/>
            </a:pPr>
            <a:r>
              <a:rPr lang="en-US" altLang="zh-CN" sz="2100" b="1" dirty="0">
                <a:latin typeface="楷体" pitchFamily="49" charset="-122"/>
                <a:ea typeface="楷体" pitchFamily="49" charset="-122"/>
              </a:rPr>
              <a:t>      </a:t>
            </a:r>
            <a:r>
              <a:rPr lang="en-US" altLang="zh-CN" sz="2100" b="1" u="sng" dirty="0">
                <a:latin typeface="楷体" pitchFamily="49" charset="-122"/>
                <a:ea typeface="楷体" pitchFamily="49" charset="-122"/>
              </a:rPr>
              <a:t>                                                        </a:t>
            </a:r>
            <a:r>
              <a:rPr lang="zh-CN" altLang="en-US" sz="2100" b="1" dirty="0">
                <a:solidFill>
                  <a:schemeClr val="bg1"/>
                </a:solidFill>
                <a:latin typeface="楷体" pitchFamily="49" charset="-122"/>
                <a:ea typeface="楷体" pitchFamily="49" charset="-122"/>
              </a:rPr>
              <a:t>。</a:t>
            </a:r>
            <a:endParaRPr lang="en-US" altLang="zh-CN" sz="2100" b="1" dirty="0">
              <a:solidFill>
                <a:schemeClr val="bg1"/>
              </a:solidFill>
              <a:latin typeface="楷体" pitchFamily="49" charset="-122"/>
              <a:ea typeface="楷体" pitchFamily="49" charset="-122"/>
            </a:endParaRPr>
          </a:p>
        </p:txBody>
      </p:sp>
      <p:sp>
        <p:nvSpPr>
          <p:cNvPr id="4" name="文本框 3"/>
          <p:cNvSpPr txBox="1"/>
          <p:nvPr/>
        </p:nvSpPr>
        <p:spPr>
          <a:xfrm>
            <a:off x="5677976" y="2159298"/>
            <a:ext cx="782847" cy="392415"/>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100" b="1" dirty="0">
                <a:solidFill>
                  <a:srgbClr val="FF0000"/>
                </a:solidFill>
                <a:latin typeface="宋体" panose="02010600030101010101" pitchFamily="2" charset="-122"/>
                <a:ea typeface="+mn-ea"/>
              </a:rPr>
              <a:t>陆游</a:t>
            </a:r>
          </a:p>
        </p:txBody>
      </p:sp>
      <p:sp>
        <p:nvSpPr>
          <p:cNvPr id="6" name="文本框 5"/>
          <p:cNvSpPr txBox="1"/>
          <p:nvPr/>
        </p:nvSpPr>
        <p:spPr>
          <a:xfrm>
            <a:off x="5754516" y="1000471"/>
            <a:ext cx="1062668" cy="392415"/>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100" b="1" dirty="0">
                <a:solidFill>
                  <a:srgbClr val="FF0000"/>
                </a:solidFill>
                <a:latin typeface="宋体" panose="02010600030101010101" pitchFamily="2" charset="-122"/>
                <a:ea typeface="+mn-ea"/>
              </a:rPr>
              <a:t>王昌龄</a:t>
            </a:r>
          </a:p>
        </p:txBody>
      </p:sp>
      <p:sp>
        <p:nvSpPr>
          <p:cNvPr id="9226" name="矩形 12"/>
          <p:cNvSpPr/>
          <p:nvPr/>
        </p:nvSpPr>
        <p:spPr>
          <a:xfrm>
            <a:off x="270630" y="419283"/>
            <a:ext cx="7506695" cy="392415"/>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100" b="1" dirty="0">
                <a:solidFill>
                  <a:srgbClr val="000000"/>
                </a:solidFill>
                <a:latin typeface="黑体" panose="02010609060101010101" pitchFamily="49" charset="-122"/>
                <a:ea typeface="黑体" panose="02010609060101010101" pitchFamily="49" charset="-122"/>
              </a:rPr>
              <a:t>二</a:t>
            </a:r>
            <a:r>
              <a:rPr lang="zh-CN" altLang="zh-CN" sz="2100" b="1" dirty="0">
                <a:solidFill>
                  <a:srgbClr val="000000"/>
                </a:solidFill>
                <a:latin typeface="黑体" panose="02010609060101010101" pitchFamily="49" charset="-122"/>
                <a:ea typeface="黑体" panose="02010609060101010101" pitchFamily="49" charset="-122"/>
              </a:rPr>
              <a:t>、</a:t>
            </a:r>
            <a:r>
              <a:rPr lang="zh-CN" altLang="en-US" sz="2100" b="1" dirty="0">
                <a:solidFill>
                  <a:srgbClr val="000000"/>
                </a:solidFill>
                <a:latin typeface="黑体" panose="02010609060101010101" pitchFamily="49" charset="-122"/>
                <a:ea typeface="黑体" panose="02010609060101010101" pitchFamily="49" charset="-122"/>
              </a:rPr>
              <a:t>说说下面的古诗表现了怎样的思想感情？</a:t>
            </a:r>
            <a:endParaRPr lang="en-US" altLang="zh-CN" sz="2100" b="1" dirty="0">
              <a:solidFill>
                <a:srgbClr val="000000"/>
              </a:solidFill>
              <a:latin typeface="黑体" panose="02010609060101010101" pitchFamily="49" charset="-122"/>
              <a:ea typeface="黑体" panose="02010609060101010101" pitchFamily="49" charset="-122"/>
            </a:endParaRPr>
          </a:p>
        </p:txBody>
      </p:sp>
      <p:sp>
        <p:nvSpPr>
          <p:cNvPr id="11" name="文本框 3"/>
          <p:cNvSpPr txBox="1"/>
          <p:nvPr/>
        </p:nvSpPr>
        <p:spPr>
          <a:xfrm>
            <a:off x="1072621" y="1410275"/>
            <a:ext cx="7665965" cy="392415"/>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100" b="1" dirty="0">
                <a:solidFill>
                  <a:srgbClr val="FF0000"/>
                </a:solidFill>
                <a:latin typeface="宋体" panose="02010600030101010101" pitchFamily="2" charset="-122"/>
                <a:ea typeface="+mn-ea"/>
              </a:rPr>
              <a:t>概括了戍边将士长期参与的酷烈战争生活以及决心破敌的豪情。</a:t>
            </a:r>
          </a:p>
        </p:txBody>
      </p:sp>
      <p:sp>
        <p:nvSpPr>
          <p:cNvPr id="17" name="文本框 11"/>
          <p:cNvSpPr txBox="1"/>
          <p:nvPr/>
        </p:nvSpPr>
        <p:spPr>
          <a:xfrm>
            <a:off x="1144144" y="2534241"/>
            <a:ext cx="7582619" cy="844847"/>
          </a:xfrm>
          <a:prstGeom prst="rect">
            <a:avLst/>
          </a:prstGeom>
          <a:noFill/>
          <a:ln w="9525">
            <a:noFill/>
          </a:ln>
        </p:spPr>
        <p:txBody>
          <a:bodyPr wrap="square" lIns="68580" tIns="34290" rIns="68580" bIns="34290">
            <a:spAutoFit/>
          </a:bodyPr>
          <a:lstStyle/>
          <a:p>
            <a:pPr fontAlgn="auto">
              <a:lnSpc>
                <a:spcPct val="120000"/>
              </a:lnSpc>
              <a:spcBef>
                <a:spcPts val="0"/>
              </a:spcBef>
              <a:spcAft>
                <a:spcPts val="0"/>
              </a:spcAft>
              <a:defRPr/>
            </a:pPr>
            <a:r>
              <a:rPr lang="zh-CN" altLang="en-US" sz="2100" b="1" dirty="0">
                <a:solidFill>
                  <a:srgbClr val="FF0000"/>
                </a:solidFill>
                <a:latin typeface="宋体" panose="02010600030101010101" pitchFamily="2" charset="-122"/>
                <a:ea typeface="+mn-ea"/>
              </a:rPr>
              <a:t>表达了在敌人统治下的百姓苦难深重、悲痛万分</a:t>
            </a:r>
            <a:r>
              <a:rPr lang="en-US" altLang="zh-CN" sz="2100" b="1" dirty="0">
                <a:solidFill>
                  <a:srgbClr val="FF0000"/>
                </a:solidFill>
                <a:latin typeface="宋体" panose="02010600030101010101" pitchFamily="2" charset="-122"/>
                <a:ea typeface="+mn-ea"/>
              </a:rPr>
              <a:t>,</a:t>
            </a:r>
            <a:r>
              <a:rPr lang="zh-CN" altLang="en-US" sz="2100" b="1" dirty="0">
                <a:solidFill>
                  <a:srgbClr val="FF0000"/>
                </a:solidFill>
                <a:latin typeface="宋体" panose="02010600030101010101" pitchFamily="2" charset="-122"/>
                <a:ea typeface="+mn-ea"/>
              </a:rPr>
              <a:t>诗人对南宋朝廷的不满与失望</a:t>
            </a:r>
            <a:r>
              <a:rPr lang="en-US" altLang="zh-CN" sz="2100" b="1" dirty="0">
                <a:solidFill>
                  <a:srgbClr val="FF0000"/>
                </a:solidFill>
                <a:latin typeface="宋体" panose="02010600030101010101" pitchFamily="2" charset="-122"/>
                <a:ea typeface="+mn-ea"/>
              </a:rPr>
              <a:t>.</a:t>
            </a:r>
            <a:r>
              <a:rPr lang="zh-CN" altLang="en-US" sz="2100" b="1" dirty="0">
                <a:solidFill>
                  <a:srgbClr val="FF0000"/>
                </a:solidFill>
                <a:latin typeface="宋体" panose="02010600030101010101" pitchFamily="2" charset="-122"/>
                <a:ea typeface="+mn-ea"/>
              </a:rPr>
              <a:t>以及盼望着祖国能够早日统一的</a:t>
            </a:r>
            <a:r>
              <a:rPr lang="zh-CN" altLang="en-US" sz="2100" b="1" dirty="0" smtClean="0">
                <a:solidFill>
                  <a:srgbClr val="FF0000"/>
                </a:solidFill>
                <a:latin typeface="宋体" panose="02010600030101010101" pitchFamily="2" charset="-122"/>
                <a:ea typeface="+mn-ea"/>
              </a:rPr>
              <a:t>愿望。</a:t>
            </a:r>
            <a:endParaRPr lang="zh-CN" altLang="en-US" sz="2100" b="1" dirty="0">
              <a:solidFill>
                <a:srgbClr val="FF0000"/>
              </a:solidFill>
              <a:latin typeface="宋体" panose="02010600030101010101" pitchFamily="2" charset="-122"/>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1"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4" descr="51miz-E266413-A2EBECD9"/>
          <p:cNvPicPr>
            <a:picLocks noChangeAspect="1" noChangeArrowheads="1"/>
          </p:cNvPicPr>
          <p:nvPr/>
        </p:nvPicPr>
        <p:blipFill>
          <a:blip r:embed="rId2" cstate="print"/>
          <a:srcRect/>
          <a:stretch>
            <a:fillRect/>
          </a:stretch>
        </p:blipFill>
        <p:spPr bwMode="auto">
          <a:xfrm>
            <a:off x="1579960" y="-127398"/>
            <a:ext cx="5904309" cy="4301729"/>
          </a:xfrm>
          <a:prstGeom prst="rect">
            <a:avLst/>
          </a:prstGeom>
          <a:noFill/>
          <a:ln w="9525">
            <a:noFill/>
            <a:miter lim="800000"/>
            <a:headEnd/>
            <a:tailEnd/>
          </a:ln>
        </p:spPr>
      </p:pic>
      <p:sp>
        <p:nvSpPr>
          <p:cNvPr id="82951" name="WordArt 5"/>
          <p:cNvSpPr>
            <a:spLocks noChangeArrowheads="1" noChangeShapeType="1" noTextEdit="1"/>
          </p:cNvSpPr>
          <p:nvPr/>
        </p:nvSpPr>
        <p:spPr bwMode="auto">
          <a:xfrm>
            <a:off x="2535450" y="2096692"/>
            <a:ext cx="3830216" cy="1331134"/>
          </a:xfrm>
          <a:prstGeom prst="rect">
            <a:avLst/>
          </a:prstGeom>
          <a:noFill/>
        </p:spPr>
        <p:txBody>
          <a:bodyPr wrap="none" lIns="68580" tIns="34290" rIns="68580" bIns="34290">
            <a:spAutoFit/>
          </a:bodyPr>
          <a:lstStyle/>
          <a:p>
            <a:pPr algn="ctr"/>
            <a:r>
              <a:rPr lang="zh-CN" altLang="en-US" sz="4100" b="1" kern="1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黑体" panose="02010609060101010101" pitchFamily="49" charset="-122"/>
                <a:ea typeface="黑体" panose="02010609060101010101" pitchFamily="49" charset="-122"/>
                <a:cs typeface="Meiryo UI" pitchFamily="34" charset="-128"/>
              </a:rPr>
              <a:t>知识点专项复习</a:t>
            </a:r>
          </a:p>
          <a:p>
            <a:pPr algn="ctr"/>
            <a:r>
              <a:rPr lang="zh-CN" altLang="en-US" sz="4100" b="1" kern="1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黑体" panose="02010609060101010101" pitchFamily="49" charset="-122"/>
                <a:ea typeface="黑体" panose="02010609060101010101" pitchFamily="49" charset="-122"/>
                <a:cs typeface="Meiryo UI" pitchFamily="34" charset="-128"/>
              </a:rPr>
              <a:t>重点句子</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303358" y="987574"/>
            <a:ext cx="8636794" cy="1181157"/>
          </a:xfrm>
          <a:prstGeom prst="rect">
            <a:avLst/>
          </a:prstGeom>
          <a:noFill/>
          <a:ln w="9525">
            <a:noFill/>
          </a:ln>
        </p:spPr>
        <p:txBody>
          <a:bodyPr lIns="68580" tIns="34290" rIns="68580" bIns="34290">
            <a:spAutoFit/>
          </a:bodyPr>
          <a:lstStyle/>
          <a:p>
            <a:pPr indent="534988" fontAlgn="auto">
              <a:lnSpc>
                <a:spcPct val="120000"/>
              </a:lnSpc>
              <a:spcBef>
                <a:spcPts val="0"/>
              </a:spcBef>
              <a:spcAft>
                <a:spcPts val="0"/>
              </a:spcAft>
              <a:defRPr/>
            </a:pPr>
            <a:r>
              <a:rPr lang="en-US" altLang="zh-CN" sz="2100" b="1" dirty="0">
                <a:latin typeface="楷体" pitchFamily="49" charset="-122"/>
                <a:ea typeface="楷体" pitchFamily="49" charset="-122"/>
              </a:rPr>
              <a:t>1.</a:t>
            </a:r>
            <a:r>
              <a:rPr lang="zh-CN" altLang="en-US" sz="2100" b="1" dirty="0">
                <a:latin typeface="楷体" pitchFamily="49" charset="-122"/>
                <a:ea typeface="楷体" pitchFamily="49" charset="-122"/>
              </a:rPr>
              <a:t>怎样理解“花开了，就像睡醒了似的。鸟飞了，就像在天上逛似的。虫子叫了，就像虫子在说话似的。一切都活了，要做什么，就做什么。要怎么样，就怎么样，都是自由的。 </a:t>
            </a:r>
            <a:r>
              <a:rPr lang="zh-CN" altLang="en-US" sz="2100" b="1" dirty="0" smtClean="0">
                <a:latin typeface="楷体" pitchFamily="49" charset="-122"/>
                <a:ea typeface="楷体" pitchFamily="49" charset="-122"/>
              </a:rPr>
              <a:t>”</a:t>
            </a:r>
            <a:endParaRPr lang="en-US" altLang="zh-CN" sz="2100" b="1" dirty="0">
              <a:latin typeface="楷体" pitchFamily="49" charset="-122"/>
              <a:ea typeface="楷体" pitchFamily="49" charset="-122"/>
            </a:endParaRPr>
          </a:p>
        </p:txBody>
      </p:sp>
      <p:sp>
        <p:nvSpPr>
          <p:cNvPr id="9226" name="矩形 12"/>
          <p:cNvSpPr/>
          <p:nvPr/>
        </p:nvSpPr>
        <p:spPr>
          <a:xfrm>
            <a:off x="246880" y="419283"/>
            <a:ext cx="7506695" cy="392415"/>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100" b="1" dirty="0">
                <a:solidFill>
                  <a:srgbClr val="000000"/>
                </a:solidFill>
                <a:latin typeface="黑体" panose="02010609060101010101" pitchFamily="49" charset="-122"/>
                <a:ea typeface="黑体" panose="02010609060101010101" pitchFamily="49" charset="-122"/>
              </a:rPr>
              <a:t>理解下面句子。</a:t>
            </a:r>
            <a:endParaRPr lang="en-US" altLang="zh-CN" sz="2100" b="1" dirty="0">
              <a:solidFill>
                <a:srgbClr val="000000"/>
              </a:solidFill>
              <a:latin typeface="黑体" panose="02010609060101010101" pitchFamily="49" charset="-122"/>
              <a:ea typeface="黑体" panose="02010609060101010101" pitchFamily="49" charset="-122"/>
            </a:endParaRPr>
          </a:p>
        </p:txBody>
      </p:sp>
      <p:sp>
        <p:nvSpPr>
          <p:cNvPr id="11" name="文本框 3"/>
          <p:cNvSpPr txBox="1"/>
          <p:nvPr/>
        </p:nvSpPr>
        <p:spPr>
          <a:xfrm>
            <a:off x="327785" y="2237060"/>
            <a:ext cx="8327149" cy="1915909"/>
          </a:xfrm>
          <a:prstGeom prst="rect">
            <a:avLst/>
          </a:prstGeom>
          <a:noFill/>
          <a:ln w="9525">
            <a:noFill/>
          </a:ln>
        </p:spPr>
        <p:txBody>
          <a:bodyPr wrap="square" lIns="68580" tIns="34290" rIns="68580" bIns="34290">
            <a:spAutoFit/>
          </a:bodyPr>
          <a:lstStyle/>
          <a:p>
            <a:pPr indent="534988" fontAlgn="auto">
              <a:spcBef>
                <a:spcPts val="0"/>
              </a:spcBef>
              <a:spcAft>
                <a:spcPts val="0"/>
              </a:spcAft>
              <a:defRPr/>
            </a:pPr>
            <a:r>
              <a:rPr lang="zh-CN" altLang="en-US" sz="2000" b="1" dirty="0">
                <a:solidFill>
                  <a:srgbClr val="FF0000"/>
                </a:solidFill>
                <a:latin typeface="宋体" panose="02010600030101010101" pitchFamily="2" charset="-122"/>
                <a:ea typeface="+mn-ea"/>
              </a:rPr>
              <a:t>这些富有孩子气的语言，同样富有诗情画意，把世界在孩子心里的样子描绘出来了，在她的心中，倭瓜、黄瓜、玉米、蝴蝶都是有灵性的，都是</a:t>
            </a:r>
            <a:r>
              <a:rPr lang="zh-CN" altLang="en-US" sz="2000" b="1" dirty="0" smtClean="0">
                <a:solidFill>
                  <a:srgbClr val="FF0000"/>
                </a:solidFill>
                <a:latin typeface="宋体" panose="02010600030101010101" pitchFamily="2" charset="-122"/>
                <a:ea typeface="+mn-ea"/>
              </a:rPr>
              <a:t>做得了</a:t>
            </a:r>
            <a:r>
              <a:rPr lang="zh-CN" altLang="en-US" sz="2000" b="1" dirty="0">
                <a:solidFill>
                  <a:srgbClr val="FF0000"/>
                </a:solidFill>
                <a:latin typeface="宋体" panose="02010600030101010101" pitchFamily="2" charset="-122"/>
                <a:ea typeface="+mn-ea"/>
              </a:rPr>
              <a:t>自己的主的，是自由快乐的，不受约束的，由着自己的性子生长的。它们的事情，人不去干涉，太阳也不过问。这样的感受，当然与作者的自由快乐是分不开的，用自由而富有灵性的心感知到的事物，才会如此无拘无束</a:t>
            </a:r>
            <a:r>
              <a:rPr lang="zh-CN" altLang="en-US" sz="2000" b="1" dirty="0" smtClean="0">
                <a:solidFill>
                  <a:srgbClr val="FF0000"/>
                </a:solidFill>
                <a:latin typeface="宋体" panose="02010600030101010101" pitchFamily="2" charset="-122"/>
                <a:ea typeface="+mn-ea"/>
              </a:rPr>
              <a:t>！</a:t>
            </a:r>
            <a:endParaRPr lang="zh-CN" altLang="en-US" sz="2000" b="1" dirty="0">
              <a:solidFill>
                <a:srgbClr val="FF0000"/>
              </a:solidFill>
              <a:latin typeface="宋体" panose="02010600030101010101" pitchFamily="2" charset="-122"/>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273131" y="672602"/>
            <a:ext cx="8453175" cy="2008242"/>
          </a:xfrm>
          <a:prstGeom prst="rect">
            <a:avLst/>
          </a:prstGeom>
          <a:noFill/>
          <a:ln w="9525">
            <a:noFill/>
          </a:ln>
        </p:spPr>
        <p:txBody>
          <a:bodyPr wrap="square" lIns="68580" tIns="34290" rIns="68580" bIns="34290">
            <a:spAutoFit/>
          </a:bodyPr>
          <a:lstStyle/>
          <a:p>
            <a:pPr indent="628650" fontAlgn="auto">
              <a:lnSpc>
                <a:spcPct val="120000"/>
              </a:lnSpc>
              <a:spcBef>
                <a:spcPts val="0"/>
              </a:spcBef>
              <a:spcAft>
                <a:spcPts val="0"/>
              </a:spcAft>
              <a:defRPr/>
            </a:pPr>
            <a:r>
              <a:rPr lang="en-US" altLang="zh-CN" sz="2100" b="1" dirty="0">
                <a:latin typeface="楷体" pitchFamily="49" charset="-122"/>
                <a:ea typeface="楷体" pitchFamily="49" charset="-122"/>
              </a:rPr>
              <a:t>2.</a:t>
            </a:r>
            <a:r>
              <a:rPr lang="zh-CN" altLang="en-US" sz="2100" b="1" dirty="0">
                <a:latin typeface="楷体" pitchFamily="49" charset="-122"/>
                <a:ea typeface="楷体" pitchFamily="49" charset="-122"/>
              </a:rPr>
              <a:t>这时候大雾漫天，江上连面对面都看不清。</a:t>
            </a:r>
            <a:r>
              <a:rPr lang="en-US" altLang="zh-CN" sz="2100" b="1" dirty="0">
                <a:latin typeface="楷体" pitchFamily="49" charset="-122"/>
                <a:ea typeface="楷体" pitchFamily="49" charset="-122"/>
              </a:rPr>
              <a:t>……</a:t>
            </a:r>
            <a:r>
              <a:rPr lang="zh-CN" altLang="en-US" sz="2100" b="1" dirty="0">
                <a:latin typeface="楷体" pitchFamily="49" charset="-122"/>
                <a:ea typeface="楷体" pitchFamily="49" charset="-122"/>
              </a:rPr>
              <a:t>诸葛亮下令把船头朝西，船尾朝东，一字儿摆开，又叫船上的军士一边擂鼓，一边大声呐喊。</a:t>
            </a:r>
            <a:r>
              <a:rPr lang="en-US" altLang="zh-CN" sz="2100" b="1" dirty="0">
                <a:latin typeface="楷体" pitchFamily="49" charset="-122"/>
                <a:ea typeface="楷体" pitchFamily="49" charset="-122"/>
              </a:rPr>
              <a:t>……</a:t>
            </a:r>
            <a:r>
              <a:rPr lang="zh-CN" altLang="en-US" sz="2100" b="1" dirty="0">
                <a:latin typeface="楷体" pitchFamily="49" charset="-122"/>
                <a:ea typeface="楷体" pitchFamily="49" charset="-122"/>
              </a:rPr>
              <a:t>一万多名弓努手一齐朝江中放箭，箭好像下雨一样。诸葛亮又下令把船掉过来，船头朝东，船尾朝西，仍旧擂鼓呐喊，逼近曹军水寨去受箭</a:t>
            </a:r>
            <a:r>
              <a:rPr lang="zh-CN" altLang="en-US" sz="2100" b="1" dirty="0" smtClean="0">
                <a:latin typeface="楷体" pitchFamily="49" charset="-122"/>
                <a:ea typeface="楷体" pitchFamily="49" charset="-122"/>
              </a:rPr>
              <a:t>。</a:t>
            </a:r>
            <a:endParaRPr lang="en-US" altLang="zh-CN" sz="2100" b="1" dirty="0">
              <a:latin typeface="楷体" pitchFamily="49" charset="-122"/>
              <a:ea typeface="楷体" pitchFamily="49" charset="-122"/>
            </a:endParaRPr>
          </a:p>
        </p:txBody>
      </p:sp>
      <p:sp>
        <p:nvSpPr>
          <p:cNvPr id="11" name="文本框 3"/>
          <p:cNvSpPr txBox="1"/>
          <p:nvPr/>
        </p:nvSpPr>
        <p:spPr>
          <a:xfrm>
            <a:off x="443812" y="2807759"/>
            <a:ext cx="8106413" cy="1038746"/>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100" b="1" dirty="0">
                <a:solidFill>
                  <a:srgbClr val="FF0000"/>
                </a:solidFill>
                <a:latin typeface="宋体" panose="02010600030101010101" pitchFamily="2" charset="-122"/>
                <a:ea typeface="+mn-ea"/>
              </a:rPr>
              <a:t>    这里讲的是诸葛亮巧妙地向曹操“借箭”，突出表现了诸葛亮精通天文、气象，了解曹操。抓住了曹操谨慎、多疑的性格特点，考虑周全，安排巧妙，利用有雾的天气，“借箭”成功。</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190000" y="580356"/>
            <a:ext cx="8636794" cy="2285241"/>
          </a:xfrm>
          <a:prstGeom prst="rect">
            <a:avLst/>
          </a:prstGeom>
          <a:noFill/>
          <a:ln w="9525">
            <a:noFill/>
          </a:ln>
        </p:spPr>
        <p:txBody>
          <a:bodyPr lIns="68580" tIns="34290" rIns="68580" bIns="34290">
            <a:spAutoFit/>
          </a:bodyPr>
          <a:lstStyle/>
          <a:p>
            <a:pPr indent="534988" fontAlgn="auto">
              <a:lnSpc>
                <a:spcPct val="120000"/>
              </a:lnSpc>
              <a:spcBef>
                <a:spcPts val="0"/>
              </a:spcBef>
              <a:spcAft>
                <a:spcPts val="0"/>
              </a:spcAft>
              <a:defRPr/>
            </a:pPr>
            <a:r>
              <a:rPr lang="en-US" altLang="zh-CN" sz="2400" b="1" dirty="0">
                <a:latin typeface="楷体" pitchFamily="49" charset="-122"/>
                <a:ea typeface="楷体" pitchFamily="49" charset="-122"/>
              </a:rPr>
              <a:t>3.</a:t>
            </a:r>
            <a:r>
              <a:rPr lang="zh-CN" altLang="en-US" sz="2400" b="1" dirty="0">
                <a:latin typeface="楷体" pitchFamily="49" charset="-122"/>
                <a:ea typeface="楷体" pitchFamily="49" charset="-122"/>
              </a:rPr>
              <a:t>怎样理解“武松拿来一饮而尽。 </a:t>
            </a:r>
            <a:r>
              <a:rPr lang="zh-CN" altLang="en-US" sz="2400" b="1" dirty="0" smtClean="0">
                <a:latin typeface="楷体" pitchFamily="49" charset="-122"/>
                <a:ea typeface="楷体" pitchFamily="49" charset="-122"/>
              </a:rPr>
              <a:t>”</a:t>
            </a:r>
            <a:endParaRPr lang="en-US" altLang="zh-CN" sz="2400" b="1" dirty="0" smtClean="0">
              <a:latin typeface="楷体" pitchFamily="49" charset="-122"/>
              <a:ea typeface="楷体" pitchFamily="49" charset="-122"/>
            </a:endParaRPr>
          </a:p>
          <a:p>
            <a:pPr indent="534988" fontAlgn="auto">
              <a:lnSpc>
                <a:spcPct val="120000"/>
              </a:lnSpc>
              <a:spcBef>
                <a:spcPts val="0"/>
              </a:spcBef>
              <a:spcAft>
                <a:spcPts val="0"/>
              </a:spcAft>
              <a:defRPr/>
            </a:pPr>
            <a:endParaRPr lang="en-US" altLang="zh-CN" sz="2400" b="1" dirty="0">
              <a:latin typeface="楷体" pitchFamily="49" charset="-122"/>
              <a:ea typeface="楷体" pitchFamily="49" charset="-122"/>
            </a:endParaRPr>
          </a:p>
          <a:p>
            <a:pPr indent="534988" fontAlgn="auto">
              <a:lnSpc>
                <a:spcPct val="120000"/>
              </a:lnSpc>
              <a:spcBef>
                <a:spcPts val="0"/>
              </a:spcBef>
              <a:spcAft>
                <a:spcPts val="0"/>
              </a:spcAft>
              <a:defRPr/>
            </a:pPr>
            <a:endParaRPr lang="en-US" altLang="zh-CN" sz="2400" b="1" dirty="0" smtClean="0">
              <a:latin typeface="楷体" pitchFamily="49" charset="-122"/>
              <a:ea typeface="楷体" pitchFamily="49" charset="-122"/>
            </a:endParaRPr>
          </a:p>
          <a:p>
            <a:pPr indent="534988" fontAlgn="auto">
              <a:lnSpc>
                <a:spcPct val="120000"/>
              </a:lnSpc>
              <a:spcBef>
                <a:spcPts val="0"/>
              </a:spcBef>
              <a:spcAft>
                <a:spcPts val="0"/>
              </a:spcAft>
              <a:defRPr/>
            </a:pPr>
            <a:r>
              <a:rPr lang="en-US" altLang="zh-CN" sz="2400" b="1" dirty="0" smtClean="0">
                <a:latin typeface="楷体" pitchFamily="49" charset="-122"/>
                <a:ea typeface="楷体" pitchFamily="49" charset="-122"/>
              </a:rPr>
              <a:t>4</a:t>
            </a:r>
            <a:r>
              <a:rPr lang="en-US" altLang="zh-CN" sz="2400" b="1" dirty="0">
                <a:latin typeface="楷体" pitchFamily="49" charset="-122"/>
                <a:ea typeface="楷体" pitchFamily="49" charset="-122"/>
              </a:rPr>
              <a:t>.</a:t>
            </a:r>
            <a:r>
              <a:rPr lang="zh-CN" altLang="en-US" sz="2400" b="1" dirty="0">
                <a:latin typeface="楷体" pitchFamily="49" charset="-122"/>
                <a:ea typeface="楷体" pitchFamily="49" charset="-122"/>
              </a:rPr>
              <a:t>武松想：“转身回酒店吧，一定会叫店家耻笑，算不得好汉，不能回去。</a:t>
            </a:r>
            <a:r>
              <a:rPr lang="zh-CN" altLang="en-US" sz="2400" b="1" dirty="0" smtClean="0">
                <a:latin typeface="楷体" pitchFamily="49" charset="-122"/>
                <a:ea typeface="楷体" pitchFamily="49" charset="-122"/>
              </a:rPr>
              <a:t>”</a:t>
            </a:r>
            <a:endParaRPr lang="en-US" altLang="zh-CN" sz="2400" b="1" dirty="0">
              <a:latin typeface="楷体" pitchFamily="49" charset="-122"/>
              <a:ea typeface="楷体" pitchFamily="49" charset="-122"/>
            </a:endParaRPr>
          </a:p>
        </p:txBody>
      </p:sp>
      <p:sp>
        <p:nvSpPr>
          <p:cNvPr id="4" name="文本框 3"/>
          <p:cNvSpPr txBox="1"/>
          <p:nvPr/>
        </p:nvSpPr>
        <p:spPr>
          <a:xfrm>
            <a:off x="291556" y="2898474"/>
            <a:ext cx="8282438" cy="1546577"/>
          </a:xfrm>
          <a:prstGeom prst="rect">
            <a:avLst/>
          </a:prstGeom>
          <a:noFill/>
          <a:ln w="9525">
            <a:noFill/>
          </a:ln>
        </p:spPr>
        <p:txBody>
          <a:bodyPr wrap="square" lIns="68580" tIns="34290" rIns="68580" bIns="34290">
            <a:spAutoFit/>
          </a:bodyPr>
          <a:lstStyle/>
          <a:p>
            <a:pPr indent="628650" fontAlgn="auto">
              <a:spcBef>
                <a:spcPts val="0"/>
              </a:spcBef>
              <a:spcAft>
                <a:spcPts val="0"/>
              </a:spcAft>
              <a:defRPr/>
            </a:pPr>
            <a:r>
              <a:rPr lang="zh-CN" altLang="en-US" sz="2400" b="1" dirty="0">
                <a:solidFill>
                  <a:srgbClr val="FF0000"/>
                </a:solidFill>
                <a:latin typeface="宋体" panose="02010600030101010101" pitchFamily="2" charset="-122"/>
                <a:ea typeface="+mn-ea"/>
              </a:rPr>
              <a:t>这句话进一步写出了打虎英雄的性格。这时的武松已经知道冈上有虎，但出于自尊心，他不愿下冈。“算不得好汉，不能回去”，这就更体现了武松“明知山有虎，偏向虎山行”的倔强大无畏的英雄气概。</a:t>
            </a:r>
          </a:p>
        </p:txBody>
      </p:sp>
      <p:sp>
        <p:nvSpPr>
          <p:cNvPr id="11" name="文本框 3"/>
          <p:cNvSpPr txBox="1"/>
          <p:nvPr/>
        </p:nvSpPr>
        <p:spPr>
          <a:xfrm>
            <a:off x="285000" y="1105217"/>
            <a:ext cx="8327149" cy="807913"/>
          </a:xfrm>
          <a:prstGeom prst="rect">
            <a:avLst/>
          </a:prstGeom>
          <a:noFill/>
          <a:ln w="9525">
            <a:noFill/>
          </a:ln>
        </p:spPr>
        <p:txBody>
          <a:bodyPr wrap="square" lIns="68580" tIns="34290" rIns="68580" bIns="34290">
            <a:spAutoFit/>
          </a:bodyPr>
          <a:lstStyle/>
          <a:p>
            <a:pPr indent="534988" fontAlgn="auto">
              <a:spcBef>
                <a:spcPts val="0"/>
              </a:spcBef>
              <a:spcAft>
                <a:spcPts val="0"/>
              </a:spcAft>
              <a:defRPr/>
            </a:pPr>
            <a:r>
              <a:rPr lang="zh-CN" altLang="en-US" sz="2400" b="1" dirty="0">
                <a:solidFill>
                  <a:srgbClr val="FF0000"/>
                </a:solidFill>
                <a:latin typeface="宋体" panose="02010600030101010101" pitchFamily="2" charset="-122"/>
                <a:ea typeface="+mn-ea"/>
              </a:rPr>
              <a:t>“一饮而尽”表现了武松豪爽的性格特征。这句话写出了武松喝酒的动作神态。</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303358" y="797575"/>
            <a:ext cx="8636794" cy="2732351"/>
          </a:xfrm>
          <a:prstGeom prst="rect">
            <a:avLst/>
          </a:prstGeom>
          <a:noFill/>
          <a:ln w="9525">
            <a:noFill/>
          </a:ln>
        </p:spPr>
        <p:txBody>
          <a:bodyPr lIns="68580" tIns="34290" rIns="68580" bIns="34290">
            <a:spAutoFit/>
          </a:bodyPr>
          <a:lstStyle/>
          <a:p>
            <a:pPr indent="450850" fontAlgn="auto">
              <a:lnSpc>
                <a:spcPct val="120000"/>
              </a:lnSpc>
              <a:spcBef>
                <a:spcPts val="0"/>
              </a:spcBef>
              <a:spcAft>
                <a:spcPts val="0"/>
              </a:spcAft>
              <a:defRPr/>
            </a:pPr>
            <a:r>
              <a:rPr lang="en-US" altLang="zh-CN" sz="2100" b="1" dirty="0">
                <a:latin typeface="楷体" pitchFamily="49" charset="-122"/>
                <a:ea typeface="楷体" pitchFamily="49" charset="-122"/>
              </a:rPr>
              <a:t>5.</a:t>
            </a:r>
            <a:r>
              <a:rPr lang="zh-CN" altLang="en-US" sz="2100" b="1" dirty="0">
                <a:latin typeface="楷体" pitchFamily="49" charset="-122"/>
                <a:ea typeface="楷体" pitchFamily="49" charset="-122"/>
              </a:rPr>
              <a:t>只见师傅的手臂悠然摆来，悠然摆去，和着琴声，带浆的毛刷便在墙面啦地一声脆，正给他伴奏</a:t>
            </a:r>
            <a:r>
              <a:rPr lang="zh-CN" altLang="en-US" sz="2100" b="1" dirty="0" smtClean="0">
                <a:latin typeface="楷体" pitchFamily="49" charset="-122"/>
                <a:ea typeface="楷体" pitchFamily="49" charset="-122"/>
              </a:rPr>
              <a:t>。</a:t>
            </a:r>
            <a:endParaRPr lang="en-US" altLang="zh-CN" sz="2100" b="1" dirty="0" smtClean="0">
              <a:latin typeface="楷体" pitchFamily="49" charset="-122"/>
              <a:ea typeface="楷体" pitchFamily="49" charset="-122"/>
            </a:endParaRPr>
          </a:p>
          <a:p>
            <a:pPr indent="450850" fontAlgn="auto">
              <a:lnSpc>
                <a:spcPct val="120000"/>
              </a:lnSpc>
              <a:spcBef>
                <a:spcPts val="0"/>
              </a:spcBef>
              <a:spcAft>
                <a:spcPts val="0"/>
              </a:spcAft>
              <a:defRPr/>
            </a:pPr>
            <a:endParaRPr lang="en-US" altLang="zh-CN" sz="2100" b="1" dirty="0" smtClean="0">
              <a:latin typeface="楷体" pitchFamily="49" charset="-122"/>
              <a:ea typeface="楷体" pitchFamily="49" charset="-122"/>
            </a:endParaRPr>
          </a:p>
          <a:p>
            <a:pPr indent="450850" fontAlgn="auto">
              <a:lnSpc>
                <a:spcPct val="120000"/>
              </a:lnSpc>
              <a:spcBef>
                <a:spcPts val="0"/>
              </a:spcBef>
              <a:spcAft>
                <a:spcPts val="0"/>
              </a:spcAft>
              <a:defRPr/>
            </a:pPr>
            <a:endParaRPr lang="en-US" altLang="zh-CN" sz="2100" b="1" dirty="0">
              <a:latin typeface="楷体" pitchFamily="49" charset="-122"/>
              <a:ea typeface="楷体" pitchFamily="49" charset="-122"/>
            </a:endParaRPr>
          </a:p>
          <a:p>
            <a:pPr indent="450850" fontAlgn="auto">
              <a:lnSpc>
                <a:spcPct val="120000"/>
              </a:lnSpc>
              <a:spcBef>
                <a:spcPts val="0"/>
              </a:spcBef>
              <a:spcAft>
                <a:spcPts val="0"/>
              </a:spcAft>
              <a:defRPr/>
            </a:pPr>
            <a:r>
              <a:rPr lang="en-US" altLang="zh-CN" sz="2100" b="1" dirty="0" smtClean="0">
                <a:latin typeface="楷体" pitchFamily="49" charset="-122"/>
                <a:ea typeface="楷体" pitchFamily="49" charset="-122"/>
              </a:rPr>
              <a:t>6</a:t>
            </a:r>
            <a:r>
              <a:rPr lang="en-US" altLang="zh-CN" sz="2100" b="1" dirty="0">
                <a:latin typeface="楷体" pitchFamily="49" charset="-122"/>
                <a:ea typeface="楷体" pitchFamily="49" charset="-122"/>
              </a:rPr>
              <a:t>.</a:t>
            </a:r>
            <a:r>
              <a:rPr lang="zh-CN" altLang="en-US" sz="2100" b="1" dirty="0">
                <a:latin typeface="楷体" pitchFamily="49" charset="-122"/>
                <a:ea typeface="楷体" pitchFamily="49" charset="-122"/>
              </a:rPr>
              <a:t>拿笔的时候，全靠它推动笔杆；遇到危险的事，都要由他去试探或冒险；秽物、毒物、烈物，他接触得最多；刀伤、烫伤、轧伤、咬伤，他消受的机会最多</a:t>
            </a:r>
            <a:r>
              <a:rPr lang="zh-CN" altLang="en-US" sz="2100" b="1" dirty="0" smtClean="0">
                <a:latin typeface="楷体" pitchFamily="49" charset="-122"/>
                <a:ea typeface="楷体" pitchFamily="49" charset="-122"/>
              </a:rPr>
              <a:t>。</a:t>
            </a:r>
            <a:endParaRPr lang="en-US" altLang="zh-CN" sz="2100" b="1" dirty="0">
              <a:latin typeface="楷体" pitchFamily="49" charset="-122"/>
              <a:ea typeface="楷体" pitchFamily="49" charset="-122"/>
            </a:endParaRPr>
          </a:p>
        </p:txBody>
      </p:sp>
      <p:sp>
        <p:nvSpPr>
          <p:cNvPr id="4" name="文本框 3"/>
          <p:cNvSpPr txBox="1"/>
          <p:nvPr/>
        </p:nvSpPr>
        <p:spPr>
          <a:xfrm>
            <a:off x="357969" y="3570934"/>
            <a:ext cx="8410754" cy="684803"/>
          </a:xfrm>
          <a:prstGeom prst="rect">
            <a:avLst/>
          </a:prstGeom>
          <a:noFill/>
          <a:ln w="9525">
            <a:noFill/>
          </a:ln>
        </p:spPr>
        <p:txBody>
          <a:bodyPr wrap="square" lIns="68580" tIns="34290" rIns="68580" bIns="34290">
            <a:spAutoFit/>
          </a:bodyPr>
          <a:lstStyle/>
          <a:p>
            <a:pPr indent="534988" fontAlgn="auto">
              <a:spcBef>
                <a:spcPts val="0"/>
              </a:spcBef>
              <a:spcAft>
                <a:spcPts val="0"/>
              </a:spcAft>
              <a:defRPr/>
            </a:pPr>
            <a:r>
              <a:rPr lang="zh-CN" altLang="en-US" sz="2000" b="1" dirty="0" smtClean="0">
                <a:solidFill>
                  <a:srgbClr val="FF0000"/>
                </a:solidFill>
                <a:latin typeface="宋体" panose="02010600030101010101" pitchFamily="2" charset="-122"/>
                <a:ea typeface="+mn-ea"/>
              </a:rPr>
              <a:t>这</a:t>
            </a:r>
            <a:r>
              <a:rPr lang="zh-CN" altLang="en-US" sz="2000" b="1" dirty="0">
                <a:solidFill>
                  <a:srgbClr val="FF0000"/>
                </a:solidFill>
                <a:latin typeface="宋体" panose="02010600030101010101" pitchFamily="2" charset="-122"/>
                <a:ea typeface="+mn-ea"/>
              </a:rPr>
              <a:t>句话是对食指的描写，运用了排比的句式，写出了食指的作用及他勤奋卖力、敢于探险、不怕牺牲的性格特征。</a:t>
            </a:r>
          </a:p>
        </p:txBody>
      </p:sp>
      <p:sp>
        <p:nvSpPr>
          <p:cNvPr id="11" name="文本框 3"/>
          <p:cNvSpPr txBox="1"/>
          <p:nvPr/>
        </p:nvSpPr>
        <p:spPr>
          <a:xfrm>
            <a:off x="303580" y="1601011"/>
            <a:ext cx="8327149" cy="684419"/>
          </a:xfrm>
          <a:prstGeom prst="rect">
            <a:avLst/>
          </a:prstGeom>
          <a:noFill/>
          <a:ln w="9525">
            <a:noFill/>
          </a:ln>
        </p:spPr>
        <p:txBody>
          <a:bodyPr wrap="square" lIns="68580" tIns="34290" rIns="68580" bIns="34290">
            <a:spAutoFit/>
          </a:bodyPr>
          <a:lstStyle/>
          <a:p>
            <a:pPr indent="450850" fontAlgn="auto">
              <a:spcBef>
                <a:spcPts val="0"/>
              </a:spcBef>
              <a:spcAft>
                <a:spcPts val="0"/>
              </a:spcAft>
              <a:defRPr/>
            </a:pPr>
            <a:r>
              <a:rPr lang="zh-CN" altLang="en-US" sz="2000" b="1" dirty="0">
                <a:solidFill>
                  <a:srgbClr val="FF0000"/>
                </a:solidFill>
                <a:latin typeface="宋体" panose="02010600030101010101" pitchFamily="2" charset="-122"/>
                <a:ea typeface="+mn-ea"/>
              </a:rPr>
              <a:t>过对刷子李的动作和工具说明的描写写出了刷子李的高超技艺、自信、豪气千丈！</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279608" y="928200"/>
            <a:ext cx="8636794" cy="2344553"/>
          </a:xfrm>
          <a:prstGeom prst="rect">
            <a:avLst/>
          </a:prstGeom>
          <a:noFill/>
          <a:ln w="9525">
            <a:noFill/>
          </a:ln>
        </p:spPr>
        <p:txBody>
          <a:bodyPr lIns="68580" tIns="34290" rIns="68580" bIns="34290">
            <a:spAutoFit/>
          </a:bodyPr>
          <a:lstStyle/>
          <a:p>
            <a:pPr indent="628650" fontAlgn="auto">
              <a:lnSpc>
                <a:spcPct val="120000"/>
              </a:lnSpc>
              <a:spcBef>
                <a:spcPts val="0"/>
              </a:spcBef>
              <a:spcAft>
                <a:spcPts val="0"/>
              </a:spcAft>
              <a:defRPr/>
            </a:pPr>
            <a:r>
              <a:rPr lang="en-US" altLang="zh-CN" sz="2100" b="1" dirty="0">
                <a:latin typeface="楷体" pitchFamily="49" charset="-122"/>
                <a:ea typeface="楷体" pitchFamily="49" charset="-122"/>
              </a:rPr>
              <a:t>7.</a:t>
            </a:r>
            <a:r>
              <a:rPr lang="zh-CN" altLang="en-US" sz="2100" b="1" dirty="0">
                <a:latin typeface="楷体" pitchFamily="49" charset="-122"/>
                <a:ea typeface="楷体" pitchFamily="49" charset="-122"/>
              </a:rPr>
              <a:t>他永远不受外物冲撞，所以曲线优美，处处显示着养尊处优</a:t>
            </a:r>
            <a:r>
              <a:rPr lang="zh-CN" altLang="en-US" sz="2100" b="1" dirty="0" smtClean="0">
                <a:latin typeface="楷体" pitchFamily="49" charset="-122"/>
                <a:ea typeface="楷体" pitchFamily="49" charset="-122"/>
              </a:rPr>
              <a:t>。</a:t>
            </a:r>
            <a:endParaRPr lang="en-US" altLang="zh-CN" sz="2100" b="1" dirty="0" smtClean="0">
              <a:latin typeface="楷体" pitchFamily="49" charset="-122"/>
              <a:ea typeface="楷体" pitchFamily="49" charset="-122"/>
            </a:endParaRPr>
          </a:p>
          <a:p>
            <a:pPr indent="628650" fontAlgn="auto">
              <a:lnSpc>
                <a:spcPct val="120000"/>
              </a:lnSpc>
              <a:spcBef>
                <a:spcPts val="0"/>
              </a:spcBef>
              <a:spcAft>
                <a:spcPts val="0"/>
              </a:spcAft>
              <a:defRPr/>
            </a:pPr>
            <a:endParaRPr lang="en-US" altLang="zh-CN" sz="2100" b="1" dirty="0" smtClean="0">
              <a:latin typeface="楷体" pitchFamily="49" charset="-122"/>
              <a:ea typeface="楷体" pitchFamily="49" charset="-122"/>
            </a:endParaRPr>
          </a:p>
          <a:p>
            <a:pPr indent="628650" fontAlgn="auto">
              <a:lnSpc>
                <a:spcPct val="120000"/>
              </a:lnSpc>
              <a:spcBef>
                <a:spcPts val="0"/>
              </a:spcBef>
              <a:spcAft>
                <a:spcPts val="0"/>
              </a:spcAft>
              <a:defRPr/>
            </a:pPr>
            <a:endParaRPr lang="en-US" altLang="zh-CN" sz="2100" b="1" dirty="0">
              <a:latin typeface="楷体" pitchFamily="49" charset="-122"/>
              <a:ea typeface="楷体" pitchFamily="49" charset="-122"/>
            </a:endParaRPr>
          </a:p>
          <a:p>
            <a:pPr indent="628650" fontAlgn="auto">
              <a:lnSpc>
                <a:spcPct val="120000"/>
              </a:lnSpc>
              <a:spcBef>
                <a:spcPts val="0"/>
              </a:spcBef>
              <a:spcAft>
                <a:spcPts val="0"/>
              </a:spcAft>
              <a:defRPr/>
            </a:pPr>
            <a:endParaRPr lang="en-US" altLang="zh-CN" sz="2100" b="1" dirty="0">
              <a:latin typeface="楷体" pitchFamily="49" charset="-122"/>
              <a:ea typeface="楷体" pitchFamily="49" charset="-122"/>
            </a:endParaRPr>
          </a:p>
          <a:p>
            <a:pPr indent="628650" fontAlgn="auto">
              <a:lnSpc>
                <a:spcPct val="120000"/>
              </a:lnSpc>
              <a:spcBef>
                <a:spcPts val="0"/>
              </a:spcBef>
              <a:spcAft>
                <a:spcPts val="0"/>
              </a:spcAft>
              <a:defRPr/>
            </a:pPr>
            <a:r>
              <a:rPr lang="en-US" altLang="zh-CN" sz="2100" b="1" dirty="0">
                <a:latin typeface="楷体" pitchFamily="49" charset="-122"/>
                <a:ea typeface="楷体" pitchFamily="49" charset="-122"/>
              </a:rPr>
              <a:t>8.</a:t>
            </a:r>
            <a:r>
              <a:rPr lang="zh-CN" altLang="en-US" sz="2100" b="1" dirty="0">
                <a:latin typeface="楷体" pitchFamily="49" charset="-122"/>
                <a:ea typeface="楷体" pitchFamily="49" charset="-122"/>
              </a:rPr>
              <a:t>舞蹈演员的手指不是常作兰花状吗？这两根手指正是这朵兰花中最优美的两瓣</a:t>
            </a:r>
            <a:r>
              <a:rPr lang="zh-CN" altLang="en-US" sz="2100" b="1" dirty="0" smtClean="0">
                <a:latin typeface="楷体" pitchFamily="49" charset="-122"/>
                <a:ea typeface="楷体" pitchFamily="49" charset="-122"/>
              </a:rPr>
              <a:t>。</a:t>
            </a:r>
            <a:endParaRPr lang="en-US" altLang="zh-CN" sz="2100" b="1" dirty="0">
              <a:latin typeface="楷体" pitchFamily="49" charset="-122"/>
              <a:ea typeface="楷体" pitchFamily="49" charset="-122"/>
            </a:endParaRPr>
          </a:p>
        </p:txBody>
      </p:sp>
      <p:sp>
        <p:nvSpPr>
          <p:cNvPr id="4" name="文本框 3"/>
          <p:cNvSpPr txBox="1"/>
          <p:nvPr/>
        </p:nvSpPr>
        <p:spPr>
          <a:xfrm>
            <a:off x="392530" y="3352843"/>
            <a:ext cx="8119613" cy="684419"/>
          </a:xfrm>
          <a:prstGeom prst="rect">
            <a:avLst/>
          </a:prstGeom>
          <a:noFill/>
          <a:ln w="9525">
            <a:noFill/>
          </a:ln>
        </p:spPr>
        <p:txBody>
          <a:bodyPr wrap="square" lIns="68580" tIns="34290" rIns="68580" bIns="34290">
            <a:spAutoFit/>
          </a:bodyPr>
          <a:lstStyle/>
          <a:p>
            <a:pPr indent="534988" fontAlgn="auto">
              <a:spcBef>
                <a:spcPts val="0"/>
              </a:spcBef>
              <a:spcAft>
                <a:spcPts val="0"/>
              </a:spcAft>
              <a:defRPr/>
            </a:pPr>
            <a:r>
              <a:rPr lang="zh-CN" altLang="en-US" sz="2000" b="1" dirty="0">
                <a:solidFill>
                  <a:srgbClr val="FF0000"/>
                </a:solidFill>
                <a:latin typeface="宋体" panose="02010600030101010101" pitchFamily="2" charset="-122"/>
                <a:ea typeface="+mn-ea"/>
              </a:rPr>
              <a:t>作者运用设问的句式，强调了舞蹈演员的手指常作兰花状，这兰花状的姿态是优美的，而无名指和小指则是最优美的。</a:t>
            </a:r>
          </a:p>
        </p:txBody>
      </p:sp>
      <p:sp>
        <p:nvSpPr>
          <p:cNvPr id="11" name="文本框 3"/>
          <p:cNvSpPr txBox="1"/>
          <p:nvPr/>
        </p:nvSpPr>
        <p:spPr>
          <a:xfrm>
            <a:off x="348869" y="1416744"/>
            <a:ext cx="8327149" cy="992003"/>
          </a:xfrm>
          <a:prstGeom prst="rect">
            <a:avLst/>
          </a:prstGeom>
          <a:noFill/>
          <a:ln w="9525">
            <a:noFill/>
          </a:ln>
        </p:spPr>
        <p:txBody>
          <a:bodyPr wrap="square" lIns="68580" tIns="34290" rIns="68580" bIns="34290">
            <a:spAutoFit/>
          </a:bodyPr>
          <a:lstStyle/>
          <a:p>
            <a:pPr indent="450850" fontAlgn="auto">
              <a:spcBef>
                <a:spcPts val="0"/>
              </a:spcBef>
              <a:spcAft>
                <a:spcPts val="0"/>
              </a:spcAft>
              <a:defRPr/>
            </a:pPr>
            <a:r>
              <a:rPr lang="zh-CN" altLang="en-US" sz="2000" b="1" dirty="0">
                <a:solidFill>
                  <a:srgbClr val="FF0000"/>
                </a:solidFill>
                <a:latin typeface="宋体" panose="02010600030101010101" pitchFamily="2" charset="-122"/>
                <a:ea typeface="+mn-ea"/>
              </a:rPr>
              <a:t>中指所处的独特位置，受到无名指和食指的保护，所以才有“曲线优美”的姿态，“养尊处优”的性格。这里运用了拟人的手法，寥寥几笔，勾勒出了中指美的姿态和高傲的特点。</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315233" y="548200"/>
            <a:ext cx="8413130" cy="3171637"/>
          </a:xfrm>
          <a:prstGeom prst="rect">
            <a:avLst/>
          </a:prstGeom>
          <a:noFill/>
          <a:ln w="9525">
            <a:noFill/>
          </a:ln>
        </p:spPr>
        <p:txBody>
          <a:bodyPr wrap="square" lIns="68580" tIns="34290" rIns="68580" bIns="34290">
            <a:spAutoFit/>
          </a:bodyPr>
          <a:lstStyle/>
          <a:p>
            <a:pPr indent="534988" fontAlgn="auto">
              <a:lnSpc>
                <a:spcPct val="120000"/>
              </a:lnSpc>
              <a:spcBef>
                <a:spcPts val="0"/>
              </a:spcBef>
              <a:spcAft>
                <a:spcPts val="0"/>
              </a:spcAft>
              <a:defRPr/>
            </a:pPr>
            <a:r>
              <a:rPr lang="en-US" altLang="zh-CN" sz="2100" b="1" dirty="0" smtClean="0">
                <a:latin typeface="楷体" pitchFamily="49" charset="-122"/>
                <a:ea typeface="楷体" pitchFamily="49" charset="-122"/>
              </a:rPr>
              <a:t>9.</a:t>
            </a:r>
            <a:r>
              <a:rPr lang="zh-CN" altLang="en-US" sz="2100" b="1" dirty="0">
                <a:latin typeface="楷体" pitchFamily="49" charset="-122"/>
                <a:ea typeface="楷体" pitchFamily="49" charset="-122"/>
              </a:rPr>
              <a:t>手指的全体，同人群的全体一样，五根手指如果能团结一致，成为一个拳头，那就根根有用，根根有力量，不再有什么强弱、美丑之分了</a:t>
            </a:r>
            <a:r>
              <a:rPr lang="zh-CN" altLang="en-US" sz="2100" b="1" dirty="0" smtClean="0">
                <a:latin typeface="楷体" pitchFamily="49" charset="-122"/>
                <a:ea typeface="楷体" pitchFamily="49" charset="-122"/>
              </a:rPr>
              <a:t>。</a:t>
            </a:r>
            <a:endParaRPr lang="en-US" altLang="zh-CN" sz="2100" b="1" dirty="0" smtClean="0">
              <a:latin typeface="楷体" pitchFamily="49" charset="-122"/>
              <a:ea typeface="楷体" pitchFamily="49" charset="-122"/>
            </a:endParaRPr>
          </a:p>
          <a:p>
            <a:pPr indent="534988" fontAlgn="auto">
              <a:lnSpc>
                <a:spcPct val="120000"/>
              </a:lnSpc>
              <a:spcBef>
                <a:spcPts val="0"/>
              </a:spcBef>
              <a:spcAft>
                <a:spcPts val="0"/>
              </a:spcAft>
              <a:defRPr/>
            </a:pPr>
            <a:endParaRPr lang="en-US" altLang="zh-CN" sz="2100" b="1" dirty="0">
              <a:latin typeface="楷体" pitchFamily="49" charset="-122"/>
              <a:ea typeface="楷体" pitchFamily="49" charset="-122"/>
            </a:endParaRPr>
          </a:p>
          <a:p>
            <a:pPr indent="534988" fontAlgn="auto">
              <a:lnSpc>
                <a:spcPct val="120000"/>
              </a:lnSpc>
              <a:spcBef>
                <a:spcPts val="0"/>
              </a:spcBef>
              <a:spcAft>
                <a:spcPts val="0"/>
              </a:spcAft>
              <a:defRPr/>
            </a:pPr>
            <a:endParaRPr lang="en-US" altLang="zh-CN" sz="2100" b="1" dirty="0" smtClean="0">
              <a:latin typeface="楷体" pitchFamily="49" charset="-122"/>
              <a:ea typeface="楷体" pitchFamily="49" charset="-122"/>
            </a:endParaRPr>
          </a:p>
          <a:p>
            <a:pPr indent="534988" fontAlgn="auto">
              <a:lnSpc>
                <a:spcPct val="120000"/>
              </a:lnSpc>
              <a:spcBef>
                <a:spcPts val="0"/>
              </a:spcBef>
              <a:spcAft>
                <a:spcPts val="0"/>
              </a:spcAft>
              <a:defRPr/>
            </a:pPr>
            <a:r>
              <a:rPr lang="en-US" altLang="zh-CN" sz="2100" b="1" dirty="0" smtClean="0">
                <a:latin typeface="楷体" pitchFamily="49" charset="-122"/>
                <a:ea typeface="楷体" pitchFamily="49" charset="-122"/>
              </a:rPr>
              <a:t>10.</a:t>
            </a:r>
            <a:r>
              <a:rPr lang="zh-CN" altLang="en-US" sz="2100" b="1" dirty="0">
                <a:latin typeface="楷体" pitchFamily="49" charset="-122"/>
                <a:ea typeface="楷体" pitchFamily="49" charset="-122"/>
              </a:rPr>
              <a:t>威尼斯的小艇有二三十英尺长，又窄又深，有点儿像</a:t>
            </a:r>
            <a:r>
              <a:rPr lang="zh-CN" altLang="en-US" sz="2100" b="1" dirty="0" smtClean="0">
                <a:latin typeface="楷体" pitchFamily="49" charset="-122"/>
                <a:ea typeface="楷体" pitchFamily="49" charset="-122"/>
              </a:rPr>
              <a:t>独木舟；船头</a:t>
            </a:r>
            <a:r>
              <a:rPr lang="zh-CN" altLang="en-US" sz="2100" b="1" dirty="0">
                <a:latin typeface="楷体" pitchFamily="49" charset="-122"/>
                <a:ea typeface="楷体" pitchFamily="49" charset="-122"/>
              </a:rPr>
              <a:t>和船艄向上翘起，像挂在天边的</a:t>
            </a:r>
            <a:r>
              <a:rPr lang="zh-CN" altLang="en-US" sz="2100" b="1" dirty="0" smtClean="0">
                <a:latin typeface="楷体" pitchFamily="49" charset="-122"/>
                <a:ea typeface="楷体" pitchFamily="49" charset="-122"/>
              </a:rPr>
              <a:t>新月；行动</a:t>
            </a:r>
            <a:r>
              <a:rPr lang="zh-CN" altLang="en-US" sz="2100" b="1" dirty="0">
                <a:latin typeface="楷体" pitchFamily="49" charset="-122"/>
                <a:ea typeface="楷体" pitchFamily="49" charset="-122"/>
              </a:rPr>
              <a:t>轻快灵活，仿佛田沟里的水蛇</a:t>
            </a:r>
            <a:r>
              <a:rPr lang="zh-CN" altLang="en-US" sz="2100" b="1" dirty="0" smtClean="0">
                <a:latin typeface="楷体" pitchFamily="49" charset="-122"/>
                <a:ea typeface="楷体" pitchFamily="49" charset="-122"/>
              </a:rPr>
              <a:t>。</a:t>
            </a:r>
            <a:endParaRPr lang="en-US" altLang="zh-CN" sz="2100" b="1" dirty="0">
              <a:latin typeface="楷体" pitchFamily="49" charset="-122"/>
              <a:ea typeface="楷体" pitchFamily="49" charset="-122"/>
            </a:endParaRPr>
          </a:p>
        </p:txBody>
      </p:sp>
      <p:sp>
        <p:nvSpPr>
          <p:cNvPr id="4" name="文本框 3"/>
          <p:cNvSpPr txBox="1"/>
          <p:nvPr/>
        </p:nvSpPr>
        <p:spPr>
          <a:xfrm>
            <a:off x="495739" y="3757445"/>
            <a:ext cx="8119613" cy="684419"/>
          </a:xfrm>
          <a:prstGeom prst="rect">
            <a:avLst/>
          </a:prstGeom>
          <a:noFill/>
          <a:ln w="9525">
            <a:noFill/>
          </a:ln>
        </p:spPr>
        <p:txBody>
          <a:bodyPr wrap="square" lIns="68580" tIns="34290" rIns="68580" bIns="34290">
            <a:spAutoFit/>
          </a:bodyPr>
          <a:lstStyle/>
          <a:p>
            <a:pPr indent="450850" fontAlgn="auto">
              <a:spcBef>
                <a:spcPts val="0"/>
              </a:spcBef>
              <a:spcAft>
                <a:spcPts val="0"/>
              </a:spcAft>
              <a:defRPr/>
            </a:pPr>
            <a:r>
              <a:rPr lang="zh-CN" altLang="en-US" sz="2000" b="1" dirty="0" smtClean="0">
                <a:solidFill>
                  <a:srgbClr val="FF0000"/>
                </a:solidFill>
                <a:latin typeface="宋体" panose="02010600030101010101" pitchFamily="2" charset="-122"/>
                <a:ea typeface="+mn-ea"/>
              </a:rPr>
              <a:t>这</a:t>
            </a:r>
            <a:r>
              <a:rPr lang="zh-CN" altLang="en-US" sz="2000" b="1" dirty="0">
                <a:solidFill>
                  <a:srgbClr val="FF0000"/>
                </a:solidFill>
                <a:latin typeface="宋体" panose="02010600030101010101" pitchFamily="2" charset="-122"/>
                <a:ea typeface="+mn-ea"/>
              </a:rPr>
              <a:t>两句话主要写了小艇的外观特点。有长度、宽度和形状。这些描写，可使人想到小艇的这些特点都与威尼斯的河道有着密切的关系。</a:t>
            </a:r>
          </a:p>
        </p:txBody>
      </p:sp>
      <p:sp>
        <p:nvSpPr>
          <p:cNvPr id="11" name="文本框 3"/>
          <p:cNvSpPr txBox="1"/>
          <p:nvPr/>
        </p:nvSpPr>
        <p:spPr>
          <a:xfrm>
            <a:off x="303580" y="1791994"/>
            <a:ext cx="8327149" cy="684419"/>
          </a:xfrm>
          <a:prstGeom prst="rect">
            <a:avLst/>
          </a:prstGeom>
          <a:noFill/>
          <a:ln w="9525">
            <a:noFill/>
          </a:ln>
        </p:spPr>
        <p:txBody>
          <a:bodyPr wrap="square" lIns="68580" tIns="34290" rIns="68580" bIns="34290">
            <a:spAutoFit/>
          </a:bodyPr>
          <a:lstStyle/>
          <a:p>
            <a:pPr indent="534988" fontAlgn="auto">
              <a:spcBef>
                <a:spcPts val="0"/>
              </a:spcBef>
              <a:spcAft>
                <a:spcPts val="0"/>
              </a:spcAft>
              <a:defRPr/>
            </a:pPr>
            <a:r>
              <a:rPr lang="zh-CN" altLang="en-US" sz="2000" b="1" dirty="0">
                <a:solidFill>
                  <a:srgbClr val="FF0000"/>
                </a:solidFill>
                <a:latin typeface="宋体" panose="02010600030101010101" pitchFamily="2" charset="-122"/>
                <a:ea typeface="+mn-ea"/>
              </a:rPr>
              <a:t>这句以手指的全体比喻人的全体，阐明“团结就是力量”的人生道理，是文章表达的主旨。可结合生活实际引导学生体会这句话蕴含的道理。</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303358" y="987575"/>
            <a:ext cx="8636794" cy="457048"/>
          </a:xfrm>
          <a:prstGeom prst="rect">
            <a:avLst/>
          </a:prstGeom>
          <a:noFill/>
          <a:ln w="9525">
            <a:noFill/>
          </a:ln>
        </p:spPr>
        <p:txBody>
          <a:bodyPr lIns="68580" tIns="34290" rIns="68580" bIns="34290">
            <a:spAutoFit/>
          </a:bodyPr>
          <a:lstStyle/>
          <a:p>
            <a:pPr indent="534988" fontAlgn="auto">
              <a:lnSpc>
                <a:spcPct val="120000"/>
              </a:lnSpc>
              <a:spcBef>
                <a:spcPts val="0"/>
              </a:spcBef>
              <a:spcAft>
                <a:spcPts val="0"/>
              </a:spcAft>
              <a:defRPr/>
            </a:pPr>
            <a:r>
              <a:rPr lang="en-US" altLang="zh-CN" sz="2100" b="1" dirty="0" smtClean="0">
                <a:latin typeface="楷体" pitchFamily="49" charset="-122"/>
                <a:ea typeface="楷体" pitchFamily="49" charset="-122"/>
              </a:rPr>
              <a:t>11.</a:t>
            </a:r>
            <a:r>
              <a:rPr lang="zh-CN" altLang="en-US" sz="2100" b="1" dirty="0">
                <a:latin typeface="楷体" pitchFamily="49" charset="-122"/>
                <a:ea typeface="楷体" pitchFamily="49" charset="-122"/>
              </a:rPr>
              <a:t>牛群吃草时非常专注，有时站立不动，仿佛正在思考着什么。 </a:t>
            </a:r>
            <a:endParaRPr lang="en-US" altLang="zh-CN" sz="2100" b="1" dirty="0">
              <a:latin typeface="楷体" pitchFamily="49" charset="-122"/>
              <a:ea typeface="楷体" pitchFamily="49" charset="-122"/>
            </a:endParaRPr>
          </a:p>
        </p:txBody>
      </p:sp>
      <p:sp>
        <p:nvSpPr>
          <p:cNvPr id="11" name="文本框 3"/>
          <p:cNvSpPr txBox="1"/>
          <p:nvPr/>
        </p:nvSpPr>
        <p:spPr>
          <a:xfrm>
            <a:off x="386013" y="1597152"/>
            <a:ext cx="8327149" cy="1299587"/>
          </a:xfrm>
          <a:prstGeom prst="rect">
            <a:avLst/>
          </a:prstGeom>
          <a:noFill/>
          <a:ln w="9525">
            <a:noFill/>
          </a:ln>
        </p:spPr>
        <p:txBody>
          <a:bodyPr wrap="square" lIns="68580" tIns="34290" rIns="68580" bIns="34290">
            <a:spAutoFit/>
          </a:bodyPr>
          <a:lstStyle/>
          <a:p>
            <a:pPr indent="534988" fontAlgn="auto">
              <a:spcBef>
                <a:spcPts val="0"/>
              </a:spcBef>
              <a:spcAft>
                <a:spcPts val="0"/>
              </a:spcAft>
              <a:defRPr/>
            </a:pPr>
            <a:r>
              <a:rPr lang="zh-CN" altLang="en-US" sz="2000" b="1" dirty="0">
                <a:solidFill>
                  <a:srgbClr val="FF0000"/>
                </a:solidFill>
                <a:latin typeface="宋体" panose="02010600030101010101" pitchFamily="2" charset="-122"/>
                <a:ea typeface="+mn-ea"/>
              </a:rPr>
              <a:t>“专注”指专心注意，这一拟人写法让人感到牛无论吃草还是站立时都像一个人那样深沉含蓄，不时地琢磨着生活中的各种问题，回味着草原的无边美景，由此可以看出整个低地是何等的安静祥和，外界对牛没有一点干扰。</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314941" y="714443"/>
            <a:ext cx="8636794" cy="2396041"/>
          </a:xfrm>
          <a:prstGeom prst="rect">
            <a:avLst/>
          </a:prstGeom>
          <a:noFill/>
          <a:ln w="9525">
            <a:noFill/>
          </a:ln>
        </p:spPr>
        <p:txBody>
          <a:bodyPr lIns="68580" tIns="34290" rIns="68580" bIns="34290">
            <a:spAutoFit/>
          </a:bodyPr>
          <a:lstStyle/>
          <a:p>
            <a:pPr indent="450850" fontAlgn="auto">
              <a:lnSpc>
                <a:spcPct val="120000"/>
              </a:lnSpc>
              <a:spcBef>
                <a:spcPts val="0"/>
              </a:spcBef>
              <a:spcAft>
                <a:spcPts val="0"/>
              </a:spcAft>
              <a:defRPr/>
            </a:pPr>
            <a:r>
              <a:rPr lang="en-US" altLang="zh-CN" sz="2100" b="1" dirty="0" smtClean="0">
                <a:latin typeface="楷体" pitchFamily="49" charset="-122"/>
                <a:ea typeface="楷体" pitchFamily="49" charset="-122"/>
              </a:rPr>
              <a:t>12.</a:t>
            </a:r>
            <a:r>
              <a:rPr lang="zh-CN" altLang="en-US" sz="2100" b="1" dirty="0">
                <a:latin typeface="楷体" pitchFamily="49" charset="-122"/>
                <a:ea typeface="楷体" pitchFamily="49" charset="-122"/>
              </a:rPr>
              <a:t>极目远眺，四周全</a:t>
            </a:r>
            <a:r>
              <a:rPr lang="zh-CN" altLang="en-US" sz="2100" b="1" dirty="0" smtClean="0">
                <a:latin typeface="楷体" pitchFamily="49" charset="-122"/>
                <a:ea typeface="楷体" pitchFamily="49" charset="-122"/>
              </a:rPr>
              <a:t>是</a:t>
            </a:r>
            <a:r>
              <a:rPr lang="zh-CN" altLang="en-US" sz="2100" b="1" dirty="0" smtClean="0">
                <a:latin typeface="楷体" pitchFamily="49" charset="-122"/>
                <a:ea typeface="楷体" pitchFamily="49" charset="-122"/>
              </a:rPr>
              <a:t>碧绿的</a:t>
            </a:r>
            <a:r>
              <a:rPr lang="zh-CN" altLang="en-US" sz="2100" b="1" dirty="0">
                <a:latin typeface="楷体" pitchFamily="49" charset="-122"/>
                <a:ea typeface="楷体" pitchFamily="49" charset="-122"/>
              </a:rPr>
              <a:t>丝绒</a:t>
            </a:r>
            <a:r>
              <a:rPr lang="zh-CN" altLang="en-US" sz="2100" b="1" dirty="0" smtClean="0">
                <a:latin typeface="楷体" pitchFamily="49" charset="-122"/>
                <a:ea typeface="楷体" pitchFamily="49" charset="-122"/>
              </a:rPr>
              <a:t>般的草原</a:t>
            </a:r>
            <a:r>
              <a:rPr lang="zh-CN" altLang="en-US" sz="2100" b="1" dirty="0">
                <a:latin typeface="楷体" pitchFamily="49" charset="-122"/>
                <a:ea typeface="楷体" pitchFamily="49" charset="-122"/>
              </a:rPr>
              <a:t>和黑白两色的花牛</a:t>
            </a:r>
            <a:r>
              <a:rPr lang="zh-CN" altLang="en-US" sz="2100" b="1" dirty="0" smtClean="0">
                <a:latin typeface="楷体" pitchFamily="49" charset="-122"/>
                <a:ea typeface="楷体" pitchFamily="49" charset="-122"/>
              </a:rPr>
              <a:t>。</a:t>
            </a:r>
            <a:endParaRPr lang="en-US" altLang="zh-CN" sz="2100" b="1" dirty="0" smtClean="0">
              <a:latin typeface="楷体" pitchFamily="49" charset="-122"/>
              <a:ea typeface="楷体" pitchFamily="49" charset="-122"/>
            </a:endParaRPr>
          </a:p>
          <a:p>
            <a:pPr indent="450850" fontAlgn="auto">
              <a:lnSpc>
                <a:spcPct val="120000"/>
              </a:lnSpc>
              <a:spcBef>
                <a:spcPts val="0"/>
              </a:spcBef>
              <a:spcAft>
                <a:spcPts val="0"/>
              </a:spcAft>
              <a:defRPr/>
            </a:pPr>
            <a:endParaRPr lang="en-US" altLang="zh-CN" sz="2100" b="1" dirty="0" smtClean="0">
              <a:latin typeface="楷体" pitchFamily="49" charset="-122"/>
              <a:ea typeface="楷体" pitchFamily="49" charset="-122"/>
            </a:endParaRPr>
          </a:p>
          <a:p>
            <a:pPr indent="450850" fontAlgn="auto">
              <a:lnSpc>
                <a:spcPct val="120000"/>
              </a:lnSpc>
              <a:spcBef>
                <a:spcPts val="0"/>
              </a:spcBef>
              <a:spcAft>
                <a:spcPts val="0"/>
              </a:spcAft>
              <a:defRPr/>
            </a:pPr>
            <a:endParaRPr lang="en-US" altLang="zh-CN" sz="2100" b="1" dirty="0">
              <a:latin typeface="楷体" pitchFamily="49" charset="-122"/>
              <a:ea typeface="楷体" pitchFamily="49" charset="-122"/>
            </a:endParaRPr>
          </a:p>
          <a:p>
            <a:pPr indent="450850" fontAlgn="auto">
              <a:lnSpc>
                <a:spcPct val="120000"/>
              </a:lnSpc>
              <a:spcBef>
                <a:spcPts val="0"/>
              </a:spcBef>
              <a:spcAft>
                <a:spcPts val="0"/>
              </a:spcAft>
              <a:defRPr/>
            </a:pPr>
            <a:endParaRPr lang="en-US" altLang="zh-CN" sz="2100" b="1" dirty="0" smtClean="0">
              <a:latin typeface="楷体" pitchFamily="49" charset="-122"/>
              <a:ea typeface="楷体" pitchFamily="49" charset="-122"/>
            </a:endParaRPr>
          </a:p>
          <a:p>
            <a:pPr indent="450850" fontAlgn="auto">
              <a:lnSpc>
                <a:spcPct val="120000"/>
              </a:lnSpc>
              <a:spcBef>
                <a:spcPts val="0"/>
              </a:spcBef>
              <a:spcAft>
                <a:spcPts val="0"/>
              </a:spcAft>
              <a:defRPr/>
            </a:pPr>
            <a:endParaRPr lang="en-US" altLang="zh-CN" sz="2100" b="1" dirty="0">
              <a:latin typeface="楷体" pitchFamily="49" charset="-122"/>
              <a:ea typeface="楷体" pitchFamily="49" charset="-122"/>
            </a:endParaRPr>
          </a:p>
          <a:p>
            <a:pPr indent="450850" fontAlgn="auto">
              <a:lnSpc>
                <a:spcPct val="120000"/>
              </a:lnSpc>
              <a:spcBef>
                <a:spcPts val="0"/>
              </a:spcBef>
              <a:spcAft>
                <a:spcPts val="0"/>
              </a:spcAft>
              <a:defRPr/>
            </a:pPr>
            <a:r>
              <a:rPr lang="en-US" altLang="zh-CN" sz="2100" b="1" dirty="0" smtClean="0">
                <a:latin typeface="楷体" pitchFamily="49" charset="-122"/>
                <a:ea typeface="楷体" pitchFamily="49" charset="-122"/>
              </a:rPr>
              <a:t>13.</a:t>
            </a:r>
            <a:r>
              <a:rPr lang="zh-CN" altLang="en-US" sz="2100" b="1" dirty="0">
                <a:latin typeface="楷体" pitchFamily="49" charset="-122"/>
                <a:ea typeface="楷体" pitchFamily="49" charset="-122"/>
              </a:rPr>
              <a:t>荷兰，是水之国，花之国，也是牧场之</a:t>
            </a:r>
            <a:r>
              <a:rPr lang="zh-CN" altLang="en-US" sz="2100" b="1" dirty="0" smtClean="0">
                <a:latin typeface="楷体" pitchFamily="49" charset="-122"/>
                <a:ea typeface="楷体" pitchFamily="49" charset="-122"/>
              </a:rPr>
              <a:t>国。</a:t>
            </a:r>
            <a:endParaRPr lang="en-US" altLang="zh-CN" sz="2100" b="1" dirty="0">
              <a:latin typeface="楷体" pitchFamily="49" charset="-122"/>
              <a:ea typeface="楷体" pitchFamily="49" charset="-122"/>
            </a:endParaRPr>
          </a:p>
        </p:txBody>
      </p:sp>
      <p:sp>
        <p:nvSpPr>
          <p:cNvPr id="4" name="文本框 3"/>
          <p:cNvSpPr txBox="1"/>
          <p:nvPr/>
        </p:nvSpPr>
        <p:spPr>
          <a:xfrm>
            <a:off x="314965" y="1264828"/>
            <a:ext cx="8119613" cy="1299587"/>
          </a:xfrm>
          <a:prstGeom prst="rect">
            <a:avLst/>
          </a:prstGeom>
          <a:noFill/>
          <a:ln w="9525">
            <a:noFill/>
          </a:ln>
        </p:spPr>
        <p:txBody>
          <a:bodyPr wrap="square" lIns="68580" tIns="34290" rIns="68580" bIns="34290">
            <a:spAutoFit/>
          </a:bodyPr>
          <a:lstStyle/>
          <a:p>
            <a:pPr indent="534988" fontAlgn="auto">
              <a:spcBef>
                <a:spcPts val="0"/>
              </a:spcBef>
              <a:spcAft>
                <a:spcPts val="0"/>
              </a:spcAft>
              <a:defRPr/>
            </a:pPr>
            <a:r>
              <a:rPr lang="zh-CN" altLang="en-US" sz="2000" b="1" dirty="0">
                <a:solidFill>
                  <a:srgbClr val="FF0000"/>
                </a:solidFill>
                <a:latin typeface="宋体" panose="02010600030101010101" pitchFamily="2" charset="-122"/>
                <a:ea typeface="+mn-ea"/>
              </a:rPr>
              <a:t>这一句是对前面具体地描写了牛群活动的场面总括，句中“全是”让人想象到如同丝绒般柔软而细密的碧绿草原上，活动着的全是黑白两色的花牛，景致壮观，色彩明丽，于是作者发出了赞叹“这就是真正的荷兰”。</a:t>
            </a:r>
          </a:p>
        </p:txBody>
      </p:sp>
      <p:sp>
        <p:nvSpPr>
          <p:cNvPr id="7" name="文本框 3"/>
          <p:cNvSpPr txBox="1"/>
          <p:nvPr/>
        </p:nvSpPr>
        <p:spPr>
          <a:xfrm>
            <a:off x="338715" y="3127130"/>
            <a:ext cx="8119613" cy="992003"/>
          </a:xfrm>
          <a:prstGeom prst="rect">
            <a:avLst/>
          </a:prstGeom>
          <a:noFill/>
          <a:ln w="9525">
            <a:noFill/>
          </a:ln>
        </p:spPr>
        <p:txBody>
          <a:bodyPr wrap="square" lIns="68580" tIns="34290" rIns="68580" bIns="34290">
            <a:spAutoFit/>
          </a:bodyPr>
          <a:lstStyle/>
          <a:p>
            <a:pPr indent="450850" fontAlgn="auto">
              <a:spcBef>
                <a:spcPts val="0"/>
              </a:spcBef>
              <a:spcAft>
                <a:spcPts val="0"/>
              </a:spcAft>
              <a:defRPr/>
            </a:pPr>
            <a:r>
              <a:rPr lang="zh-CN" altLang="en-US" sz="2000" b="1" dirty="0">
                <a:solidFill>
                  <a:srgbClr val="FF0000"/>
                </a:solidFill>
                <a:latin typeface="宋体" panose="02010600030101010101" pitchFamily="2" charset="-122"/>
                <a:ea typeface="+mn-ea"/>
              </a:rPr>
              <a:t>这是一个总起句，句子紧扣课题，开门见山，点明了荷兰是</a:t>
            </a:r>
            <a:r>
              <a:rPr lang="zh-CN" altLang="en-US" sz="2000" b="1" dirty="0" smtClean="0">
                <a:solidFill>
                  <a:srgbClr val="FF0000"/>
                </a:solidFill>
                <a:latin typeface="宋体" panose="02010600030101010101" pitchFamily="2" charset="-122"/>
                <a:ea typeface="+mn-ea"/>
              </a:rPr>
              <a:t>“水之国”“花之国”</a:t>
            </a:r>
            <a:r>
              <a:rPr lang="zh-CN" altLang="en-US" sz="2000" b="1" dirty="0">
                <a:solidFill>
                  <a:srgbClr val="FF0000"/>
                </a:solidFill>
                <a:latin typeface="宋体" panose="02010600030101010101" pitchFamily="2" charset="-122"/>
                <a:ea typeface="+mn-ea"/>
              </a:rPr>
              <a:t>后，强调了本文重点要描写的是荷兰独特的地形特点──“牧场之国”</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4" descr="51miz-E266413-A2EBECD9"/>
          <p:cNvPicPr>
            <a:picLocks noChangeAspect="1" noChangeArrowheads="1"/>
          </p:cNvPicPr>
          <p:nvPr/>
        </p:nvPicPr>
        <p:blipFill>
          <a:blip r:embed="rId2" cstate="print"/>
          <a:srcRect/>
          <a:stretch>
            <a:fillRect/>
          </a:stretch>
        </p:blipFill>
        <p:spPr bwMode="auto">
          <a:xfrm>
            <a:off x="1585913" y="-153591"/>
            <a:ext cx="5904310" cy="4301729"/>
          </a:xfrm>
          <a:prstGeom prst="rect">
            <a:avLst/>
          </a:prstGeom>
          <a:noFill/>
          <a:ln w="9525">
            <a:noFill/>
            <a:miter lim="800000"/>
            <a:headEnd/>
            <a:tailEnd/>
          </a:ln>
        </p:spPr>
      </p:pic>
      <p:sp>
        <p:nvSpPr>
          <p:cNvPr id="121859" name="WordArt 5"/>
          <p:cNvSpPr>
            <a:spLocks noChangeArrowheads="1" noChangeShapeType="1" noTextEdit="1"/>
          </p:cNvSpPr>
          <p:nvPr/>
        </p:nvSpPr>
        <p:spPr bwMode="auto">
          <a:xfrm>
            <a:off x="2535450" y="2096692"/>
            <a:ext cx="3830216" cy="1331134"/>
          </a:xfrm>
          <a:prstGeom prst="rect">
            <a:avLst/>
          </a:prstGeom>
          <a:noFill/>
        </p:spPr>
        <p:txBody>
          <a:bodyPr wrap="none" lIns="68580" tIns="34290" rIns="68580" bIns="34290">
            <a:spAutoFit/>
          </a:bodyPr>
          <a:lstStyle/>
          <a:p>
            <a:pPr algn="ctr"/>
            <a:r>
              <a:rPr lang="zh-CN" altLang="en-US" sz="4100" b="1" kern="1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黑体" panose="02010609060101010101" pitchFamily="49" charset="-122"/>
                <a:ea typeface="黑体" panose="02010609060101010101" pitchFamily="49" charset="-122"/>
                <a:cs typeface="Meiryo UI" pitchFamily="34" charset="-128"/>
              </a:rPr>
              <a:t>知识点专项复习</a:t>
            </a:r>
          </a:p>
          <a:p>
            <a:pPr algn="ctr"/>
            <a:r>
              <a:rPr lang="zh-CN" altLang="en-US" sz="4100" b="1" kern="1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黑体" panose="02010609060101010101" pitchFamily="49" charset="-122"/>
                <a:ea typeface="黑体" panose="02010609060101010101" pitchFamily="49" charset="-122"/>
                <a:cs typeface="Meiryo UI" pitchFamily="34" charset="-128"/>
              </a:rPr>
              <a:t>课文</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矩形 12"/>
          <p:cNvSpPr/>
          <p:nvPr/>
        </p:nvSpPr>
        <p:spPr>
          <a:xfrm>
            <a:off x="225626" y="827414"/>
            <a:ext cx="8411630" cy="2654573"/>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zh-CN" sz="2400" b="1" dirty="0">
                <a:solidFill>
                  <a:srgbClr val="000000"/>
                </a:solidFill>
                <a:latin typeface="黑体" panose="02010609060101010101" pitchFamily="49" charset="-122"/>
                <a:ea typeface="黑体" panose="02010609060101010101" pitchFamily="49" charset="-122"/>
              </a:rPr>
              <a:t>一、</a:t>
            </a:r>
            <a:r>
              <a:rPr lang="zh-CN" altLang="zh-CN" sz="2400" dirty="0">
                <a:solidFill>
                  <a:srgbClr val="000000"/>
                </a:solidFill>
                <a:latin typeface="黑体" panose="02010609060101010101" pitchFamily="49" charset="-122"/>
                <a:ea typeface="黑体" panose="02010609060101010101" pitchFamily="49" charset="-122"/>
              </a:rPr>
              <a:t>阅读《</a:t>
            </a:r>
            <a:r>
              <a:rPr lang="zh-CN" altLang="en-US" sz="2400" dirty="0">
                <a:solidFill>
                  <a:srgbClr val="000000"/>
                </a:solidFill>
                <a:latin typeface="黑体" panose="02010609060101010101" pitchFamily="49" charset="-122"/>
                <a:ea typeface="黑体" panose="02010609060101010101" pitchFamily="49" charset="-122"/>
              </a:rPr>
              <a:t>祖父的园子</a:t>
            </a:r>
            <a:r>
              <a:rPr lang="zh-CN" altLang="zh-CN" sz="2400" dirty="0">
                <a:solidFill>
                  <a:srgbClr val="000000"/>
                </a:solidFill>
                <a:latin typeface="黑体" panose="02010609060101010101" pitchFamily="49" charset="-122"/>
                <a:ea typeface="黑体" panose="02010609060101010101" pitchFamily="49" charset="-122"/>
              </a:rPr>
              <a:t>》，</a:t>
            </a:r>
            <a:r>
              <a:rPr lang="zh-CN" altLang="en-US" sz="2400" dirty="0">
                <a:solidFill>
                  <a:srgbClr val="000000"/>
                </a:solidFill>
                <a:latin typeface="黑体" panose="02010609060101010101" pitchFamily="49" charset="-122"/>
                <a:ea typeface="黑体" panose="02010609060101010101" pitchFamily="49" charset="-122"/>
              </a:rPr>
              <a:t>让我们体会到让作者感到自由快乐的，不光是</a:t>
            </a:r>
            <a:r>
              <a:rPr lang="zh-CN" altLang="en-US" sz="2400" u="sng" dirty="0">
                <a:solidFill>
                  <a:srgbClr val="000000"/>
                </a:solidFill>
                <a:latin typeface="黑体" panose="02010609060101010101" pitchFamily="49" charset="-122"/>
                <a:ea typeface="黑体" panose="02010609060101010101" pitchFamily="49" charset="-122"/>
              </a:rPr>
              <a:t>           </a:t>
            </a:r>
            <a:r>
              <a:rPr lang="zh-CN" altLang="en-US" sz="2400" dirty="0">
                <a:solidFill>
                  <a:srgbClr val="000000"/>
                </a:solidFill>
                <a:latin typeface="黑体" panose="02010609060101010101" pitchFamily="49" charset="-122"/>
                <a:ea typeface="黑体" panose="02010609060101010101" pitchFamily="49" charset="-122"/>
              </a:rPr>
              <a:t>，还有</a:t>
            </a:r>
            <a:r>
              <a:rPr lang="zh-CN" altLang="en-US" sz="2400" u="sng" dirty="0">
                <a:solidFill>
                  <a:srgbClr val="000000"/>
                </a:solidFill>
                <a:latin typeface="黑体" panose="02010609060101010101" pitchFamily="49" charset="-122"/>
                <a:ea typeface="黑体" panose="02010609060101010101" pitchFamily="49" charset="-122"/>
              </a:rPr>
              <a:t>            </a:t>
            </a:r>
            <a:r>
              <a:rPr lang="zh-CN" altLang="en-US" sz="2400" dirty="0">
                <a:solidFill>
                  <a:srgbClr val="000000"/>
                </a:solidFill>
                <a:latin typeface="黑体" panose="02010609060101010101" pitchFamily="49" charset="-122"/>
                <a:ea typeface="黑体" panose="02010609060101010101" pitchFamily="49" charset="-122"/>
              </a:rPr>
              <a:t>。他给了孩子心灵的自由，他允许孩子随便玩闹，对孩子</a:t>
            </a:r>
            <a:r>
              <a:rPr lang="zh-CN" altLang="en-US" sz="2400" u="sng" dirty="0">
                <a:solidFill>
                  <a:srgbClr val="000000"/>
                </a:solidFill>
                <a:latin typeface="黑体" panose="02010609060101010101" pitchFamily="49" charset="-122"/>
                <a:ea typeface="黑体" panose="02010609060101010101" pitchFamily="49" charset="-122"/>
              </a:rPr>
              <a:t>                 </a:t>
            </a:r>
            <a:r>
              <a:rPr lang="zh-CN" altLang="en-US" sz="2400" dirty="0">
                <a:solidFill>
                  <a:srgbClr val="000000"/>
                </a:solidFill>
                <a:latin typeface="黑体" panose="02010609060101010101" pitchFamily="49" charset="-122"/>
                <a:ea typeface="黑体" panose="02010609060101010101" pitchFamily="49" charset="-122"/>
              </a:rPr>
              <a:t>。他的爱放飞了孩子的天性，在他暖融融的爱的包围下，才有了孩子的</a:t>
            </a:r>
            <a:r>
              <a:rPr lang="zh-CN" altLang="en-US" sz="2400" u="sng" dirty="0">
                <a:solidFill>
                  <a:srgbClr val="000000"/>
                </a:solidFill>
                <a:latin typeface="黑体" panose="02010609060101010101" pitchFamily="49" charset="-122"/>
                <a:ea typeface="黑体" panose="02010609060101010101" pitchFamily="49" charset="-122"/>
              </a:rPr>
              <a:t>                  </a:t>
            </a:r>
            <a:r>
              <a:rPr lang="zh-CN" altLang="en-US" sz="2400" dirty="0">
                <a:solidFill>
                  <a:srgbClr val="000000"/>
                </a:solidFill>
                <a:latin typeface="黑体" panose="02010609060101010101" pitchFamily="49" charset="-122"/>
                <a:ea typeface="黑体" panose="02010609060101010101" pitchFamily="49" charset="-122"/>
              </a:rPr>
              <a:t>童年。正是因为作者的心灵是自由的，所以在她孩童的眼里，一切才是自由的，快乐的，甚至是充满梦幻色彩的。</a:t>
            </a:r>
            <a:endParaRPr lang="en-US" altLang="zh-CN" sz="2400" u="sng" dirty="0">
              <a:solidFill>
                <a:srgbClr val="000000"/>
              </a:solidFill>
              <a:latin typeface="黑体" panose="02010609060101010101" pitchFamily="49" charset="-122"/>
              <a:ea typeface="黑体" panose="02010609060101010101" pitchFamily="49" charset="-122"/>
            </a:endParaRPr>
          </a:p>
        </p:txBody>
      </p:sp>
      <p:sp>
        <p:nvSpPr>
          <p:cNvPr id="5" name="文本框 4"/>
          <p:cNvSpPr txBox="1"/>
          <p:nvPr/>
        </p:nvSpPr>
        <p:spPr>
          <a:xfrm>
            <a:off x="4504822" y="1191723"/>
            <a:ext cx="1895977" cy="438582"/>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400" b="1" dirty="0">
                <a:solidFill>
                  <a:srgbClr val="FF0000"/>
                </a:solidFill>
                <a:latin typeface="宋体" panose="02010600030101010101" pitchFamily="2" charset="-122"/>
                <a:ea typeface="+mn-ea"/>
              </a:rPr>
              <a:t>慈爱的祖父</a:t>
            </a:r>
          </a:p>
        </p:txBody>
      </p:sp>
      <p:sp>
        <p:nvSpPr>
          <p:cNvPr id="6" name="文本框 5"/>
          <p:cNvSpPr txBox="1"/>
          <p:nvPr/>
        </p:nvSpPr>
        <p:spPr>
          <a:xfrm>
            <a:off x="5774838" y="1552950"/>
            <a:ext cx="2814918" cy="438582"/>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400" b="1" dirty="0">
                <a:solidFill>
                  <a:srgbClr val="FF0000"/>
                </a:solidFill>
                <a:latin typeface="宋体" panose="02010600030101010101" pitchFamily="2" charset="-122"/>
                <a:ea typeface="+mn-ea"/>
              </a:rPr>
              <a:t>倾尽了爱心和耐心</a:t>
            </a:r>
          </a:p>
        </p:txBody>
      </p:sp>
      <p:sp>
        <p:nvSpPr>
          <p:cNvPr id="7" name="文本框 6"/>
          <p:cNvSpPr txBox="1"/>
          <p:nvPr/>
        </p:nvSpPr>
        <p:spPr>
          <a:xfrm>
            <a:off x="1279913" y="2303751"/>
            <a:ext cx="2900204" cy="438582"/>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400" b="1" dirty="0">
                <a:solidFill>
                  <a:srgbClr val="FF0000"/>
                </a:solidFill>
                <a:latin typeface="宋体" panose="02010600030101010101" pitchFamily="2" charset="-122"/>
                <a:ea typeface="+mn-ea"/>
              </a:rPr>
              <a:t>自由、快乐、幸福</a:t>
            </a:r>
          </a:p>
        </p:txBody>
      </p:sp>
      <p:sp>
        <p:nvSpPr>
          <p:cNvPr id="12" name="文本框 11"/>
          <p:cNvSpPr txBox="1"/>
          <p:nvPr/>
        </p:nvSpPr>
        <p:spPr>
          <a:xfrm>
            <a:off x="1827821" y="1203886"/>
            <a:ext cx="1870770" cy="438582"/>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400" b="1" dirty="0">
                <a:solidFill>
                  <a:srgbClr val="FF0000"/>
                </a:solidFill>
                <a:latin typeface="宋体" panose="02010600030101010101" pitchFamily="2" charset="-122"/>
                <a:ea typeface="+mn-ea"/>
              </a:rPr>
              <a:t>祖父的园子</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329167" y="614839"/>
            <a:ext cx="8636794" cy="2839239"/>
          </a:xfrm>
          <a:prstGeom prst="rect">
            <a:avLst/>
          </a:prstGeom>
          <a:noFill/>
          <a:ln w="9525">
            <a:noFill/>
          </a:ln>
        </p:spPr>
        <p:txBody>
          <a:bodyPr lIns="68580" tIns="34290" rIns="68580" bIns="34290">
            <a:spAutoFit/>
          </a:bodyPr>
          <a:lstStyle/>
          <a:p>
            <a:pPr fontAlgn="auto" latinLnBrk="1">
              <a:lnSpc>
                <a:spcPct val="150000"/>
              </a:lnSpc>
              <a:spcBef>
                <a:spcPts val="0"/>
              </a:spcBef>
              <a:spcAft>
                <a:spcPts val="0"/>
              </a:spcAft>
              <a:defRPr/>
            </a:pPr>
            <a:r>
              <a:rPr lang="zh-CN" altLang="en-US" sz="2000" b="1" dirty="0">
                <a:latin typeface="宋体" panose="02010600030101010101" pitchFamily="2" charset="-122"/>
                <a:ea typeface="+mn-ea"/>
              </a:rPr>
              <a:t>二、读</a:t>
            </a:r>
            <a:r>
              <a:rPr lang="en-US" altLang="zh-CN" sz="2000" b="1" dirty="0">
                <a:latin typeface="宋体" panose="02010600030101010101" pitchFamily="2" charset="-122"/>
                <a:ea typeface="+mn-ea"/>
              </a:rPr>
              <a:t>《</a:t>
            </a:r>
            <a:r>
              <a:rPr lang="zh-CN" altLang="en-US" sz="2000" b="1" dirty="0">
                <a:latin typeface="宋体" panose="02010600030101010101" pitchFamily="2" charset="-122"/>
                <a:ea typeface="+mn-ea"/>
              </a:rPr>
              <a:t>景阳冈</a:t>
            </a:r>
            <a:r>
              <a:rPr lang="en-US" altLang="zh-CN" sz="2000" b="1" dirty="0">
                <a:latin typeface="宋体" panose="02010600030101010101" pitchFamily="2" charset="-122"/>
                <a:ea typeface="+mn-ea"/>
              </a:rPr>
              <a:t>》</a:t>
            </a:r>
            <a:r>
              <a:rPr lang="zh-CN" altLang="en-US" sz="2000" b="1" dirty="0">
                <a:latin typeface="宋体" panose="02010600030101010101" pitchFamily="2" charset="-122"/>
                <a:ea typeface="+mn-ea"/>
              </a:rPr>
              <a:t>一课，先填写文章的写作顺序，再写出主要内容。</a:t>
            </a:r>
            <a:endParaRPr lang="en-US" altLang="zh-CN" sz="2000" b="1" dirty="0">
              <a:latin typeface="宋体" panose="02010600030101010101" pitchFamily="2" charset="-122"/>
              <a:ea typeface="+mn-ea"/>
            </a:endParaRPr>
          </a:p>
          <a:p>
            <a:pPr fontAlgn="auto" latinLnBrk="1">
              <a:lnSpc>
                <a:spcPct val="150000"/>
              </a:lnSpc>
              <a:spcBef>
                <a:spcPts val="0"/>
              </a:spcBef>
              <a:spcAft>
                <a:spcPts val="0"/>
              </a:spcAft>
              <a:defRPr/>
            </a:pPr>
            <a:r>
              <a:rPr lang="zh-CN" altLang="en-US" sz="2000" b="1" dirty="0">
                <a:latin typeface="宋体" panose="02010600030101010101" pitchFamily="2" charset="-122"/>
                <a:ea typeface="+mn-ea"/>
              </a:rPr>
              <a:t>写作顺序：</a:t>
            </a:r>
            <a:r>
              <a:rPr lang="en-US" altLang="zh-CN" sz="2000" b="1" dirty="0">
                <a:latin typeface="宋体" panose="02010600030101010101" pitchFamily="2" charset="-122"/>
                <a:ea typeface="+mn-ea"/>
              </a:rPr>
              <a:t> </a:t>
            </a:r>
            <a:r>
              <a:rPr lang="zh-CN" altLang="en-US" sz="2000" b="1" dirty="0">
                <a:latin typeface="宋体" panose="02010600030101010101" pitchFamily="2" charset="-122"/>
                <a:ea typeface="+mn-ea"/>
              </a:rPr>
              <a:t>喝酒  </a:t>
            </a:r>
            <a:r>
              <a:rPr lang="en-US" altLang="zh-CN" sz="2000" b="1" dirty="0">
                <a:latin typeface="宋体" panose="02010600030101010101" pitchFamily="2" charset="-122"/>
                <a:ea typeface="+mn-ea"/>
              </a:rPr>
              <a:t>  </a:t>
            </a:r>
            <a:r>
              <a:rPr lang="zh-CN" altLang="en-US" sz="2000" b="1" dirty="0">
                <a:latin typeface="宋体" panose="02010600030101010101" pitchFamily="2" charset="-122"/>
                <a:ea typeface="+mn-ea"/>
              </a:rPr>
              <a:t>（       ）</a:t>
            </a:r>
            <a:r>
              <a:rPr lang="en-US" altLang="zh-CN" sz="2000" b="1" dirty="0">
                <a:latin typeface="宋体" panose="02010600030101010101" pitchFamily="2" charset="-122"/>
                <a:ea typeface="+mn-ea"/>
              </a:rPr>
              <a:t>     </a:t>
            </a:r>
            <a:r>
              <a:rPr lang="zh-CN" altLang="en-US" sz="2000" b="1" dirty="0">
                <a:latin typeface="宋体" panose="02010600030101010101" pitchFamily="2" charset="-122"/>
                <a:ea typeface="+mn-ea"/>
              </a:rPr>
              <a:t>（       ）</a:t>
            </a:r>
            <a:r>
              <a:rPr lang="en-US" altLang="zh-CN" sz="2000" b="1" dirty="0">
                <a:latin typeface="宋体" panose="02010600030101010101" pitchFamily="2" charset="-122"/>
                <a:ea typeface="+mn-ea"/>
              </a:rPr>
              <a:t> </a:t>
            </a:r>
            <a:r>
              <a:rPr lang="zh-CN" altLang="en-US" sz="2000" b="1" dirty="0">
                <a:solidFill>
                  <a:schemeClr val="bg1"/>
                </a:solidFill>
                <a:latin typeface="宋体" panose="02010600030101010101" pitchFamily="2" charset="-122"/>
                <a:ea typeface="+mn-ea"/>
              </a:rPr>
              <a:t>。</a:t>
            </a:r>
            <a:r>
              <a:rPr lang="zh-CN" altLang="en-US" sz="2000" b="1" dirty="0">
                <a:latin typeface="宋体" panose="02010600030101010101" pitchFamily="2" charset="-122"/>
                <a:ea typeface="+mn-ea"/>
              </a:rPr>
              <a:t>（       ）</a:t>
            </a:r>
            <a:endParaRPr lang="en-US" altLang="zh-CN" sz="2000" b="1" dirty="0">
              <a:latin typeface="宋体" panose="02010600030101010101" pitchFamily="2" charset="-122"/>
              <a:ea typeface="+mn-ea"/>
            </a:endParaRPr>
          </a:p>
          <a:p>
            <a:pPr fontAlgn="auto" latinLnBrk="1">
              <a:lnSpc>
                <a:spcPct val="150000"/>
              </a:lnSpc>
              <a:spcBef>
                <a:spcPts val="0"/>
              </a:spcBef>
              <a:spcAft>
                <a:spcPts val="0"/>
              </a:spcAft>
              <a:defRPr/>
            </a:pPr>
            <a:r>
              <a:rPr lang="zh-CN" altLang="en-US" sz="2000" b="1" dirty="0">
                <a:latin typeface="宋体" panose="02010600030101010101" pitchFamily="2" charset="-122"/>
                <a:ea typeface="+mn-ea"/>
              </a:rPr>
              <a:t>主要内容</a:t>
            </a:r>
            <a:r>
              <a:rPr lang="zh-CN" altLang="en-US" sz="2000" b="1" dirty="0" smtClean="0">
                <a:latin typeface="宋体" panose="02010600030101010101" pitchFamily="2" charset="-122"/>
                <a:ea typeface="+mn-ea"/>
              </a:rPr>
              <a:t>：</a:t>
            </a:r>
            <a:r>
              <a:rPr lang="en-US" altLang="zh-CN" sz="2000" b="1" u="sng" dirty="0" smtClean="0">
                <a:latin typeface="宋体" panose="02010600030101010101" pitchFamily="2" charset="-122"/>
                <a:ea typeface="+mn-ea"/>
              </a:rPr>
              <a:t>____________________________________________________________________________________________________________________________________________________________________________________________</a:t>
            </a:r>
            <a:endParaRPr lang="en-US" altLang="zh-CN" sz="2000" b="1" dirty="0">
              <a:latin typeface="宋体" panose="02010600030101010101" pitchFamily="2" charset="-122"/>
              <a:ea typeface="+mn-ea"/>
            </a:endParaRPr>
          </a:p>
          <a:p>
            <a:pPr fontAlgn="auto" latinLnBrk="1">
              <a:lnSpc>
                <a:spcPct val="150000"/>
              </a:lnSpc>
              <a:spcBef>
                <a:spcPts val="0"/>
              </a:spcBef>
              <a:spcAft>
                <a:spcPts val="0"/>
              </a:spcAft>
              <a:defRPr/>
            </a:pPr>
            <a:r>
              <a:rPr lang="zh-CN" altLang="en-US" sz="2000" b="1" dirty="0">
                <a:latin typeface="宋体" panose="02010600030101010101" pitchFamily="2" charset="-122"/>
                <a:ea typeface="+mn-ea"/>
              </a:rPr>
              <a:t>三、请你简要分析</a:t>
            </a:r>
            <a:r>
              <a:rPr lang="en-US" altLang="zh-CN" sz="2000" b="1" dirty="0">
                <a:latin typeface="宋体" panose="02010600030101010101" pitchFamily="2" charset="-122"/>
                <a:ea typeface="+mn-ea"/>
              </a:rPr>
              <a:t>《</a:t>
            </a:r>
            <a:r>
              <a:rPr lang="zh-CN" altLang="en-US" sz="2000" b="1" dirty="0">
                <a:latin typeface="宋体" panose="02010600030101010101" pitchFamily="2" charset="-122"/>
                <a:ea typeface="+mn-ea"/>
              </a:rPr>
              <a:t>草船借箭</a:t>
            </a:r>
            <a:r>
              <a:rPr lang="en-US" altLang="zh-CN" sz="2000" b="1" dirty="0">
                <a:latin typeface="宋体" panose="02010600030101010101" pitchFamily="2" charset="-122"/>
                <a:ea typeface="+mn-ea"/>
              </a:rPr>
              <a:t>》</a:t>
            </a:r>
            <a:r>
              <a:rPr lang="zh-CN" altLang="en-US" sz="2000" b="1" dirty="0">
                <a:latin typeface="宋体" panose="02010600030101010101" pitchFamily="2" charset="-122"/>
                <a:ea typeface="+mn-ea"/>
              </a:rPr>
              <a:t>中的几个主要人物</a:t>
            </a:r>
            <a:r>
              <a:rPr lang="zh-CN" altLang="en-US" sz="2000" b="1" dirty="0" smtClean="0">
                <a:latin typeface="宋体" panose="02010600030101010101" pitchFamily="2" charset="-122"/>
                <a:ea typeface="+mn-ea"/>
              </a:rPr>
              <a:t>。</a:t>
            </a:r>
            <a:endParaRPr lang="zh-CN" altLang="zh-CN" sz="2000" b="1" u="sng" dirty="0">
              <a:latin typeface="宋体" panose="02010600030101010101" pitchFamily="2" charset="-122"/>
              <a:ea typeface="+mn-ea"/>
            </a:endParaRPr>
          </a:p>
        </p:txBody>
      </p:sp>
      <p:sp>
        <p:nvSpPr>
          <p:cNvPr id="13" name="文本框 11"/>
          <p:cNvSpPr txBox="1"/>
          <p:nvPr/>
        </p:nvSpPr>
        <p:spPr>
          <a:xfrm>
            <a:off x="3216872" y="1044276"/>
            <a:ext cx="670653" cy="530915"/>
          </a:xfrm>
          <a:prstGeom prst="rect">
            <a:avLst/>
          </a:prstGeom>
          <a:noFill/>
          <a:ln w="9525">
            <a:noFill/>
          </a:ln>
        </p:spPr>
        <p:txBody>
          <a:bodyPr wrap="square" lIns="68580" tIns="34290" rIns="68580" bIns="34290">
            <a:spAutoFit/>
          </a:bodyPr>
          <a:lstStyle/>
          <a:p>
            <a:pPr fontAlgn="auto">
              <a:lnSpc>
                <a:spcPct val="150000"/>
              </a:lnSpc>
              <a:spcBef>
                <a:spcPts val="0"/>
              </a:spcBef>
              <a:spcAft>
                <a:spcPts val="0"/>
              </a:spcAft>
              <a:defRPr/>
            </a:pPr>
            <a:r>
              <a:rPr lang="zh-CN" altLang="en-US" sz="2000" b="1" dirty="0">
                <a:solidFill>
                  <a:srgbClr val="FF0000"/>
                </a:solidFill>
                <a:latin typeface="宋体" panose="02010600030101010101" pitchFamily="2" charset="-122"/>
                <a:ea typeface="+mn-ea"/>
              </a:rPr>
              <a:t>上冈</a:t>
            </a:r>
          </a:p>
        </p:txBody>
      </p:sp>
      <p:sp>
        <p:nvSpPr>
          <p:cNvPr id="14" name="文本框 11"/>
          <p:cNvSpPr txBox="1"/>
          <p:nvPr/>
        </p:nvSpPr>
        <p:spPr>
          <a:xfrm>
            <a:off x="305229" y="1504729"/>
            <a:ext cx="8617788" cy="1454244"/>
          </a:xfrm>
          <a:prstGeom prst="rect">
            <a:avLst/>
          </a:prstGeom>
          <a:noFill/>
          <a:ln w="9525">
            <a:noFill/>
          </a:ln>
        </p:spPr>
        <p:txBody>
          <a:bodyPr wrap="square" lIns="68580" tIns="34290" rIns="68580" bIns="34290">
            <a:spAutoFit/>
          </a:bodyPr>
          <a:lstStyle/>
          <a:p>
            <a:pPr fontAlgn="auto">
              <a:lnSpc>
                <a:spcPct val="150000"/>
              </a:lnSpc>
              <a:spcBef>
                <a:spcPts val="0"/>
              </a:spcBef>
              <a:spcAft>
                <a:spcPts val="0"/>
              </a:spcAft>
              <a:defRPr/>
            </a:pPr>
            <a:r>
              <a:rPr lang="zh-CN" altLang="en-US" sz="2000" b="1" dirty="0" smtClean="0">
                <a:solidFill>
                  <a:srgbClr val="FF0000"/>
                </a:solidFill>
                <a:latin typeface="宋体" panose="02010600030101010101" pitchFamily="2" charset="-122"/>
                <a:ea typeface="+mn-ea"/>
              </a:rPr>
              <a:t>           课文</a:t>
            </a:r>
            <a:r>
              <a:rPr lang="zh-CN" altLang="en-US" sz="2000" b="1" dirty="0">
                <a:solidFill>
                  <a:srgbClr val="FF0000"/>
                </a:solidFill>
                <a:latin typeface="宋体" panose="02010600030101010101" pitchFamily="2" charset="-122"/>
                <a:ea typeface="+mn-ea"/>
              </a:rPr>
              <a:t>记叙了武松在阳谷县的一家酒店内开怀畅饮后，趁着酒兴上了景阳冈，赤手空拳打死猛虎的故事，表现了武松豪放、勇武而又机敏的英雄性格。</a:t>
            </a:r>
          </a:p>
        </p:txBody>
      </p:sp>
      <p:cxnSp>
        <p:nvCxnSpPr>
          <p:cNvPr id="6" name="直接箭头连接符 5"/>
          <p:cNvCxnSpPr/>
          <p:nvPr/>
        </p:nvCxnSpPr>
        <p:spPr>
          <a:xfrm flipV="1">
            <a:off x="2349086" y="1313703"/>
            <a:ext cx="440872" cy="81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flipV="1">
            <a:off x="4153393" y="1297375"/>
            <a:ext cx="440872" cy="81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flipV="1">
            <a:off x="6186300" y="1305539"/>
            <a:ext cx="440872" cy="81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文本框 11"/>
          <p:cNvSpPr txBox="1"/>
          <p:nvPr/>
        </p:nvSpPr>
        <p:spPr>
          <a:xfrm>
            <a:off x="5275616" y="1053689"/>
            <a:ext cx="670653" cy="530915"/>
          </a:xfrm>
          <a:prstGeom prst="rect">
            <a:avLst/>
          </a:prstGeom>
          <a:noFill/>
          <a:ln w="9525">
            <a:noFill/>
          </a:ln>
        </p:spPr>
        <p:txBody>
          <a:bodyPr wrap="square" lIns="68580" tIns="34290" rIns="68580" bIns="34290">
            <a:spAutoFit/>
          </a:bodyPr>
          <a:lstStyle/>
          <a:p>
            <a:pPr fontAlgn="auto">
              <a:lnSpc>
                <a:spcPct val="150000"/>
              </a:lnSpc>
              <a:spcBef>
                <a:spcPts val="0"/>
              </a:spcBef>
              <a:spcAft>
                <a:spcPts val="0"/>
              </a:spcAft>
              <a:defRPr/>
            </a:pPr>
            <a:r>
              <a:rPr lang="zh-CN" altLang="en-US" sz="2000" b="1" dirty="0">
                <a:solidFill>
                  <a:srgbClr val="FF0000"/>
                </a:solidFill>
                <a:latin typeface="宋体" panose="02010600030101010101" pitchFamily="2" charset="-122"/>
                <a:ea typeface="+mn-ea"/>
              </a:rPr>
              <a:t>打虎</a:t>
            </a:r>
          </a:p>
        </p:txBody>
      </p:sp>
      <p:sp>
        <p:nvSpPr>
          <p:cNvPr id="12" name="文本框 11"/>
          <p:cNvSpPr txBox="1"/>
          <p:nvPr/>
        </p:nvSpPr>
        <p:spPr>
          <a:xfrm>
            <a:off x="6994151" y="1045621"/>
            <a:ext cx="670653" cy="530915"/>
          </a:xfrm>
          <a:prstGeom prst="rect">
            <a:avLst/>
          </a:prstGeom>
          <a:noFill/>
          <a:ln w="9525">
            <a:noFill/>
          </a:ln>
        </p:spPr>
        <p:txBody>
          <a:bodyPr wrap="square" lIns="68580" tIns="34290" rIns="68580" bIns="34290">
            <a:spAutoFit/>
          </a:bodyPr>
          <a:lstStyle/>
          <a:p>
            <a:pPr fontAlgn="auto">
              <a:lnSpc>
                <a:spcPct val="150000"/>
              </a:lnSpc>
              <a:spcBef>
                <a:spcPts val="0"/>
              </a:spcBef>
              <a:spcAft>
                <a:spcPts val="0"/>
              </a:spcAft>
              <a:defRPr/>
            </a:pPr>
            <a:r>
              <a:rPr lang="zh-CN" altLang="en-US" sz="2000" b="1" dirty="0">
                <a:solidFill>
                  <a:srgbClr val="FF0000"/>
                </a:solidFill>
                <a:latin typeface="宋体" panose="02010600030101010101" pitchFamily="2" charset="-122"/>
                <a:ea typeface="+mn-ea"/>
              </a:rPr>
              <a:t>下冈</a:t>
            </a:r>
          </a:p>
        </p:txBody>
      </p:sp>
      <p:sp>
        <p:nvSpPr>
          <p:cNvPr id="15" name="文本框 11"/>
          <p:cNvSpPr txBox="1"/>
          <p:nvPr/>
        </p:nvSpPr>
        <p:spPr>
          <a:xfrm>
            <a:off x="1159780" y="3417058"/>
            <a:ext cx="6229072" cy="992579"/>
          </a:xfrm>
          <a:prstGeom prst="rect">
            <a:avLst/>
          </a:prstGeom>
          <a:noFill/>
          <a:ln w="9525">
            <a:noFill/>
          </a:ln>
        </p:spPr>
        <p:txBody>
          <a:bodyPr wrap="square" lIns="68580" tIns="34290" rIns="68580" bIns="34290">
            <a:spAutoFit/>
          </a:bodyPr>
          <a:lstStyle/>
          <a:p>
            <a:pPr fontAlgn="auto">
              <a:lnSpc>
                <a:spcPct val="150000"/>
              </a:lnSpc>
              <a:spcBef>
                <a:spcPts val="0"/>
              </a:spcBef>
              <a:spcAft>
                <a:spcPts val="0"/>
              </a:spcAft>
              <a:defRPr/>
            </a:pPr>
            <a:r>
              <a:rPr lang="zh-CN" altLang="en-US" sz="2000" b="1" dirty="0">
                <a:solidFill>
                  <a:srgbClr val="FF0000"/>
                </a:solidFill>
                <a:latin typeface="宋体" panose="02010600030101010101" pitchFamily="2" charset="-122"/>
                <a:ea typeface="+mn-ea"/>
              </a:rPr>
              <a:t>周瑜：阴险狡猾；诸葛亮：从容镇定，胸有成竹；</a:t>
            </a:r>
            <a:br>
              <a:rPr lang="zh-CN" altLang="en-US" sz="2000" b="1" dirty="0">
                <a:solidFill>
                  <a:srgbClr val="FF0000"/>
                </a:solidFill>
                <a:latin typeface="宋体" panose="02010600030101010101" pitchFamily="2" charset="-122"/>
                <a:ea typeface="+mn-ea"/>
              </a:rPr>
            </a:br>
            <a:r>
              <a:rPr lang="zh-CN" altLang="en-US" sz="2000" b="1" dirty="0">
                <a:solidFill>
                  <a:srgbClr val="FF0000"/>
                </a:solidFill>
                <a:latin typeface="宋体" panose="02010600030101010101" pitchFamily="2" charset="-122"/>
                <a:ea typeface="+mn-ea"/>
              </a:rPr>
              <a:t>鲁素：忠厚老实；曹操：谨慎多疑。</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1" grpId="0"/>
      <p:bldP spid="12"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322533" y="2492150"/>
            <a:ext cx="6007017" cy="438582"/>
          </a:xfrm>
          <a:prstGeom prst="rect">
            <a:avLst/>
          </a:prstGeom>
          <a:noFill/>
          <a:ln w="9525">
            <a:noFill/>
          </a:ln>
        </p:spPr>
        <p:txBody>
          <a:bodyPr wrap="square" lIns="68580" tIns="34290" rIns="68580" bIns="34290">
            <a:spAutoFit/>
          </a:bodyPr>
          <a:lstStyle/>
          <a:p>
            <a:pPr fontAlgn="auto">
              <a:lnSpc>
                <a:spcPct val="120000"/>
              </a:lnSpc>
              <a:spcBef>
                <a:spcPts val="0"/>
              </a:spcBef>
              <a:spcAft>
                <a:spcPts val="0"/>
              </a:spcAft>
              <a:defRPr/>
            </a:pPr>
            <a:r>
              <a:rPr lang="zh-CN" altLang="en-US" sz="2000" b="1" dirty="0" smtClean="0">
                <a:latin typeface="宋体" panose="02010600030101010101" pitchFamily="2" charset="-122"/>
                <a:ea typeface="+mn-ea"/>
              </a:rPr>
              <a:t>五、</a:t>
            </a:r>
            <a:r>
              <a:rPr lang="en-US" altLang="zh-CN" sz="2000" b="1" dirty="0" smtClean="0">
                <a:latin typeface="宋体" panose="02010600030101010101" pitchFamily="2" charset="-122"/>
                <a:ea typeface="+mn-ea"/>
              </a:rPr>
              <a:t>《</a:t>
            </a:r>
            <a:r>
              <a:rPr lang="zh-CN" altLang="en-US" sz="2000" b="1" dirty="0">
                <a:latin typeface="宋体" panose="02010600030101010101" pitchFamily="2" charset="-122"/>
                <a:ea typeface="+mn-ea"/>
              </a:rPr>
              <a:t>青山处处埋忠骨</a:t>
            </a:r>
            <a:r>
              <a:rPr lang="en-US" altLang="zh-CN" sz="2000" b="1" dirty="0">
                <a:latin typeface="宋体" panose="02010600030101010101" pitchFamily="2" charset="-122"/>
                <a:ea typeface="+mn-ea"/>
              </a:rPr>
              <a:t>》</a:t>
            </a:r>
            <a:r>
              <a:rPr lang="zh-CN" altLang="en-US" sz="2000" b="1" dirty="0">
                <a:latin typeface="宋体" panose="02010600030101010101" pitchFamily="2" charset="-122"/>
                <a:ea typeface="+mn-ea"/>
              </a:rPr>
              <a:t>的主要内容是什么</a:t>
            </a:r>
            <a:r>
              <a:rPr lang="zh-CN" altLang="en-US" sz="2000" b="1" dirty="0" smtClean="0">
                <a:latin typeface="宋体" panose="02010600030101010101" pitchFamily="2" charset="-122"/>
                <a:ea typeface="+mn-ea"/>
              </a:rPr>
              <a:t>？</a:t>
            </a:r>
            <a:endParaRPr lang="zh-CN" altLang="zh-CN" sz="2000" b="1" u="sng" dirty="0">
              <a:latin typeface="宋体" panose="02010600030101010101" pitchFamily="2" charset="-122"/>
              <a:ea typeface="+mn-ea"/>
            </a:endParaRPr>
          </a:p>
        </p:txBody>
      </p:sp>
      <p:sp>
        <p:nvSpPr>
          <p:cNvPr id="9226" name="矩形 12"/>
          <p:cNvSpPr/>
          <p:nvPr/>
        </p:nvSpPr>
        <p:spPr>
          <a:xfrm>
            <a:off x="316145" y="565351"/>
            <a:ext cx="8411630" cy="377026"/>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smtClean="0">
                <a:solidFill>
                  <a:srgbClr val="000000"/>
                </a:solidFill>
                <a:latin typeface="+mj-ea"/>
                <a:ea typeface="+mj-ea"/>
              </a:rPr>
              <a:t>四、</a:t>
            </a:r>
            <a:r>
              <a:rPr lang="en-US" altLang="zh-CN" sz="2000" b="1" dirty="0" smtClean="0">
                <a:solidFill>
                  <a:srgbClr val="000000"/>
                </a:solidFill>
                <a:latin typeface="+mj-ea"/>
                <a:ea typeface="+mj-ea"/>
              </a:rPr>
              <a:t>《</a:t>
            </a:r>
            <a:r>
              <a:rPr lang="zh-CN" altLang="en-US" sz="2000" b="1" dirty="0">
                <a:solidFill>
                  <a:srgbClr val="000000"/>
                </a:solidFill>
                <a:latin typeface="+mj-ea"/>
                <a:ea typeface="+mj-ea"/>
              </a:rPr>
              <a:t>军神</a:t>
            </a:r>
            <a:r>
              <a:rPr lang="en-US" altLang="zh-CN" sz="2000" b="1" dirty="0">
                <a:solidFill>
                  <a:srgbClr val="000000"/>
                </a:solidFill>
                <a:latin typeface="+mj-ea"/>
                <a:ea typeface="+mj-ea"/>
              </a:rPr>
              <a:t>》</a:t>
            </a:r>
            <a:r>
              <a:rPr lang="zh-CN" altLang="en-US" sz="2000" b="1" dirty="0">
                <a:solidFill>
                  <a:srgbClr val="000000"/>
                </a:solidFill>
                <a:latin typeface="+mj-ea"/>
                <a:ea typeface="+mj-ea"/>
              </a:rPr>
              <a:t>一文中的“军神”指的是谁？他为什么被称为“军神”</a:t>
            </a:r>
            <a:r>
              <a:rPr lang="zh-CN" altLang="en-US" sz="2000" b="1" dirty="0" smtClean="0">
                <a:solidFill>
                  <a:srgbClr val="000000"/>
                </a:solidFill>
                <a:latin typeface="+mj-ea"/>
                <a:ea typeface="+mj-ea"/>
              </a:rPr>
              <a:t>？</a:t>
            </a:r>
            <a:endParaRPr lang="en-US" altLang="zh-CN" sz="2000" b="1" u="sng" dirty="0">
              <a:solidFill>
                <a:schemeClr val="bg1"/>
              </a:solidFill>
              <a:latin typeface="+mj-ea"/>
              <a:ea typeface="+mj-ea"/>
            </a:endParaRPr>
          </a:p>
        </p:txBody>
      </p:sp>
      <p:sp>
        <p:nvSpPr>
          <p:cNvPr id="13" name="文本框 11"/>
          <p:cNvSpPr txBox="1"/>
          <p:nvPr/>
        </p:nvSpPr>
        <p:spPr>
          <a:xfrm>
            <a:off x="237517" y="1092536"/>
            <a:ext cx="8617788" cy="1299587"/>
          </a:xfrm>
          <a:prstGeom prst="rect">
            <a:avLst/>
          </a:prstGeom>
          <a:noFill/>
          <a:ln w="9525">
            <a:noFill/>
          </a:ln>
        </p:spPr>
        <p:txBody>
          <a:bodyPr wrap="square" lIns="68580" tIns="34290" rIns="68580" bIns="34290">
            <a:spAutoFit/>
          </a:bodyPr>
          <a:lstStyle/>
          <a:p>
            <a:pPr indent="534988" fontAlgn="auto">
              <a:spcBef>
                <a:spcPts val="0"/>
              </a:spcBef>
              <a:spcAft>
                <a:spcPts val="0"/>
              </a:spcAft>
              <a:defRPr/>
            </a:pPr>
            <a:r>
              <a:rPr lang="zh-CN" altLang="en-US" sz="2000" b="1" dirty="0">
                <a:solidFill>
                  <a:srgbClr val="FF0000"/>
                </a:solidFill>
                <a:latin typeface="宋体" panose="02010600030101010101" pitchFamily="2" charset="-122"/>
                <a:ea typeface="+mn-ea"/>
              </a:rPr>
              <a:t>“军神”指的是刘伯承。因为他有钢铁般的坚强意志</a:t>
            </a:r>
            <a:r>
              <a:rPr lang="zh-CN" altLang="en-US" sz="2000" b="1" dirty="0" smtClean="0">
                <a:solidFill>
                  <a:srgbClr val="FF0000"/>
                </a:solidFill>
                <a:latin typeface="宋体" panose="02010600030101010101" pitchFamily="2" charset="-122"/>
                <a:ea typeface="+mn-ea"/>
              </a:rPr>
              <a:t>。</a:t>
            </a:r>
            <a:r>
              <a:rPr lang="en-US" altLang="zh-CN" sz="2000" b="1" dirty="0" smtClean="0">
                <a:solidFill>
                  <a:srgbClr val="FF0000"/>
                </a:solidFill>
                <a:latin typeface="宋体" panose="02010600030101010101" pitchFamily="2" charset="-122"/>
                <a:ea typeface="+mn-ea"/>
              </a:rPr>
              <a:t>《</a:t>
            </a:r>
            <a:r>
              <a:rPr lang="zh-CN" altLang="en-US" sz="2000" b="1" dirty="0">
                <a:solidFill>
                  <a:srgbClr val="FF0000"/>
                </a:solidFill>
                <a:latin typeface="宋体" panose="02010600030101010101" pitchFamily="2" charset="-122"/>
                <a:ea typeface="+mn-ea"/>
              </a:rPr>
              <a:t>军神</a:t>
            </a:r>
            <a:r>
              <a:rPr lang="en-US" altLang="zh-CN" sz="2000" b="1" dirty="0">
                <a:solidFill>
                  <a:srgbClr val="FF0000"/>
                </a:solidFill>
                <a:latin typeface="宋体" panose="02010600030101010101" pitchFamily="2" charset="-122"/>
                <a:ea typeface="+mn-ea"/>
              </a:rPr>
              <a:t>》</a:t>
            </a:r>
            <a:r>
              <a:rPr lang="zh-CN" altLang="en-US" sz="2000" b="1" dirty="0">
                <a:solidFill>
                  <a:srgbClr val="FF0000"/>
                </a:solidFill>
                <a:latin typeface="宋体" panose="02010600030101010101" pitchFamily="2" charset="-122"/>
                <a:ea typeface="+mn-ea"/>
              </a:rPr>
              <a:t>描写的是刘伯承元帅，青年时代参加蔡锷领导的“讨袁护国起义”，右眼负伤后，临危不乱，冷静去医院求治，手术中坚决不用麻醉药，忍痛接受</a:t>
            </a:r>
            <a:r>
              <a:rPr lang="en-US" altLang="zh-CN" sz="2000" b="1" dirty="0">
                <a:solidFill>
                  <a:srgbClr val="FF0000"/>
                </a:solidFill>
                <a:latin typeface="宋体" panose="02010600030101010101" pitchFamily="2" charset="-122"/>
                <a:ea typeface="+mn-ea"/>
              </a:rPr>
              <a:t>72</a:t>
            </a:r>
            <a:r>
              <a:rPr lang="zh-CN" altLang="en-US" sz="2000" b="1" dirty="0">
                <a:solidFill>
                  <a:srgbClr val="FF0000"/>
                </a:solidFill>
                <a:latin typeface="宋体" panose="02010600030101010101" pitchFamily="2" charset="-122"/>
                <a:ea typeface="+mn-ea"/>
              </a:rPr>
              <a:t>刀，以自己的钢铁般意志赢得德国医生的敬佩，被称为“军神”。</a:t>
            </a:r>
          </a:p>
        </p:txBody>
      </p:sp>
      <p:sp>
        <p:nvSpPr>
          <p:cNvPr id="14" name="文本框 11"/>
          <p:cNvSpPr txBox="1"/>
          <p:nvPr/>
        </p:nvSpPr>
        <p:spPr>
          <a:xfrm>
            <a:off x="361644" y="3007818"/>
            <a:ext cx="8378006" cy="992003"/>
          </a:xfrm>
          <a:prstGeom prst="rect">
            <a:avLst/>
          </a:prstGeom>
          <a:noFill/>
          <a:ln w="9525">
            <a:noFill/>
          </a:ln>
        </p:spPr>
        <p:txBody>
          <a:bodyPr wrap="square" lIns="68580" tIns="34290" rIns="68580" bIns="34290">
            <a:spAutoFit/>
          </a:bodyPr>
          <a:lstStyle/>
          <a:p>
            <a:pPr indent="450850" fontAlgn="auto">
              <a:spcBef>
                <a:spcPts val="0"/>
              </a:spcBef>
              <a:spcAft>
                <a:spcPts val="0"/>
              </a:spcAft>
              <a:defRPr/>
            </a:pPr>
            <a:r>
              <a:rPr lang="zh-CN" altLang="en-US" sz="2000" b="1" dirty="0">
                <a:solidFill>
                  <a:srgbClr val="FF0000"/>
                </a:solidFill>
                <a:latin typeface="宋体" panose="02010600030101010101" pitchFamily="2" charset="-122"/>
                <a:ea typeface="+mn-ea"/>
              </a:rPr>
              <a:t>主要讲了</a:t>
            </a:r>
            <a:r>
              <a:rPr lang="zh-CN" altLang="en-US" sz="2000" b="1" dirty="0" smtClean="0">
                <a:solidFill>
                  <a:srgbClr val="FF0000"/>
                </a:solidFill>
                <a:latin typeface="宋体" panose="02010600030101010101" pitchFamily="2" charset="-122"/>
                <a:ea typeface="+mn-ea"/>
              </a:rPr>
              <a:t>毛主席的</a:t>
            </a:r>
            <a:r>
              <a:rPr lang="zh-CN" altLang="en-US" sz="2000" b="1" dirty="0">
                <a:solidFill>
                  <a:srgbClr val="FF0000"/>
                </a:solidFill>
                <a:latin typeface="宋体" panose="02010600030101010101" pitchFamily="2" charset="-122"/>
                <a:ea typeface="+mn-ea"/>
              </a:rPr>
              <a:t>爱子毛岸英在抗美援朝的战争中光荣牺牲后，</a:t>
            </a:r>
            <a:r>
              <a:rPr lang="zh-CN" altLang="en-US" sz="2000" b="1" dirty="0" smtClean="0">
                <a:solidFill>
                  <a:srgbClr val="FF0000"/>
                </a:solidFill>
                <a:latin typeface="宋体" panose="02010600030101010101" pitchFamily="2" charset="-122"/>
                <a:ea typeface="+mn-ea"/>
              </a:rPr>
              <a:t>毛主席惊悉</a:t>
            </a:r>
            <a:r>
              <a:rPr lang="zh-CN" altLang="en-US" sz="2000" b="1" dirty="0">
                <a:solidFill>
                  <a:srgbClr val="FF0000"/>
                </a:solidFill>
                <a:latin typeface="宋体" panose="02010600030101010101" pitchFamily="2" charset="-122"/>
                <a:ea typeface="+mn-ea"/>
              </a:rPr>
              <a:t>这个噩耗后极度痛苦的心情和对岸英遗体是否归葬的抉择过程，表现了</a:t>
            </a:r>
            <a:r>
              <a:rPr lang="zh-CN" altLang="en-US" sz="2000" b="1" dirty="0" smtClean="0">
                <a:solidFill>
                  <a:srgbClr val="FF0000"/>
                </a:solidFill>
                <a:latin typeface="宋体" panose="02010600030101010101" pitchFamily="2" charset="-122"/>
                <a:ea typeface="+mn-ea"/>
              </a:rPr>
              <a:t>毛主席常人</a:t>
            </a:r>
            <a:r>
              <a:rPr lang="zh-CN" altLang="en-US" sz="2000" b="1" dirty="0">
                <a:solidFill>
                  <a:srgbClr val="FF0000"/>
                </a:solidFill>
                <a:latin typeface="宋体" panose="02010600030101010101" pitchFamily="2" charset="-122"/>
                <a:ea typeface="+mn-ea"/>
              </a:rPr>
              <a:t>的</a:t>
            </a:r>
            <a:r>
              <a:rPr lang="zh-CN" altLang="en-US" sz="2000" b="1" dirty="0" smtClean="0">
                <a:solidFill>
                  <a:srgbClr val="FF0000"/>
                </a:solidFill>
                <a:latin typeface="宋体" panose="02010600030101010101" pitchFamily="2" charset="-122"/>
                <a:ea typeface="+mn-ea"/>
              </a:rPr>
              <a:t>情感、超人</a:t>
            </a:r>
            <a:r>
              <a:rPr lang="zh-CN" altLang="en-US" sz="2000" b="1" dirty="0">
                <a:solidFill>
                  <a:srgbClr val="FF0000"/>
                </a:solidFill>
                <a:latin typeface="宋体" panose="02010600030101010101" pitchFamily="2" charset="-122"/>
                <a:ea typeface="+mn-ea"/>
              </a:rPr>
              <a:t>的胸怀。</a:t>
            </a:r>
            <a:r>
              <a:rPr lang="en-US" altLang="zh-CN" sz="2000" b="1" dirty="0">
                <a:solidFill>
                  <a:srgbClr val="FF0000"/>
                </a:solidFill>
                <a:latin typeface="宋体" panose="02010600030101010101" pitchFamily="2" charset="-122"/>
                <a:ea typeface="+mn-ea"/>
              </a:rPr>
              <a:t> </a:t>
            </a:r>
            <a:endParaRPr lang="zh-CN" altLang="en-US" sz="2000" b="1" dirty="0">
              <a:solidFill>
                <a:srgbClr val="FF0000"/>
              </a:solidFill>
              <a:latin typeface="宋体" panose="02010600030101010101" pitchFamily="2" charset="-122"/>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190000" y="1046869"/>
            <a:ext cx="8636794" cy="438582"/>
          </a:xfrm>
          <a:prstGeom prst="rect">
            <a:avLst/>
          </a:prstGeom>
          <a:noFill/>
          <a:ln w="9525">
            <a:noFill/>
          </a:ln>
        </p:spPr>
        <p:txBody>
          <a:bodyPr lIns="68580" tIns="34290" rIns="68580" bIns="34290">
            <a:spAutoFit/>
          </a:bodyPr>
          <a:lstStyle/>
          <a:p>
            <a:pPr fontAlgn="auto">
              <a:lnSpc>
                <a:spcPct val="120000"/>
              </a:lnSpc>
              <a:spcBef>
                <a:spcPts val="0"/>
              </a:spcBef>
              <a:spcAft>
                <a:spcPts val="0"/>
              </a:spcAft>
              <a:defRPr/>
            </a:pPr>
            <a:r>
              <a:rPr lang="zh-CN" altLang="en-US" sz="2000" b="1" dirty="0" smtClean="0">
                <a:latin typeface="+mj-ea"/>
                <a:ea typeface="+mj-ea"/>
              </a:rPr>
              <a:t>七、</a:t>
            </a:r>
            <a:r>
              <a:rPr lang="en-US" altLang="zh-CN" sz="2000" b="1" dirty="0">
                <a:latin typeface="+mj-ea"/>
                <a:ea typeface="+mj-ea"/>
              </a:rPr>
              <a:t>《</a:t>
            </a:r>
            <a:r>
              <a:rPr lang="zh-CN" altLang="en-US" sz="2000" b="1" dirty="0">
                <a:latin typeface="+mj-ea"/>
                <a:ea typeface="+mj-ea"/>
              </a:rPr>
              <a:t>田忌赛马</a:t>
            </a:r>
            <a:r>
              <a:rPr lang="en-US" altLang="zh-CN" sz="2000" b="1" dirty="0">
                <a:latin typeface="+mj-ea"/>
                <a:ea typeface="+mj-ea"/>
              </a:rPr>
              <a:t>》</a:t>
            </a:r>
            <a:r>
              <a:rPr lang="zh-CN" altLang="en-US" sz="2000" b="1" dirty="0">
                <a:latin typeface="+mj-ea"/>
                <a:ea typeface="+mj-ea"/>
              </a:rPr>
              <a:t>说明了哪些道理</a:t>
            </a:r>
            <a:r>
              <a:rPr lang="zh-CN" altLang="en-US" sz="2000" b="1" dirty="0" smtClean="0">
                <a:latin typeface="+mj-ea"/>
                <a:ea typeface="+mj-ea"/>
              </a:rPr>
              <a:t>？</a:t>
            </a:r>
            <a:r>
              <a:rPr lang="en-US" altLang="zh-CN" sz="2000" b="1" u="sng" dirty="0" smtClean="0">
                <a:latin typeface="+mj-ea"/>
                <a:ea typeface="+mj-ea"/>
              </a:rPr>
              <a:t>                                                            </a:t>
            </a:r>
            <a:endParaRPr lang="zh-CN" altLang="zh-CN" sz="2000" b="1" u="sng" dirty="0">
              <a:latin typeface="+mj-ea"/>
              <a:ea typeface="+mj-ea"/>
            </a:endParaRPr>
          </a:p>
        </p:txBody>
      </p:sp>
      <p:sp>
        <p:nvSpPr>
          <p:cNvPr id="6" name="文本框 5"/>
          <p:cNvSpPr txBox="1"/>
          <p:nvPr/>
        </p:nvSpPr>
        <p:spPr>
          <a:xfrm>
            <a:off x="4448259" y="492581"/>
            <a:ext cx="2978949"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mj-ea"/>
                <a:ea typeface="+mj-ea"/>
              </a:rPr>
              <a:t>严监生吝啬鬼、守财奴</a:t>
            </a:r>
          </a:p>
        </p:txBody>
      </p:sp>
      <p:sp>
        <p:nvSpPr>
          <p:cNvPr id="9226" name="矩形 12"/>
          <p:cNvSpPr/>
          <p:nvPr/>
        </p:nvSpPr>
        <p:spPr>
          <a:xfrm>
            <a:off x="190001" y="530258"/>
            <a:ext cx="8411630" cy="377026"/>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smtClean="0">
                <a:solidFill>
                  <a:srgbClr val="000000"/>
                </a:solidFill>
                <a:latin typeface="+mj-ea"/>
                <a:ea typeface="+mj-ea"/>
              </a:rPr>
              <a:t>六</a:t>
            </a:r>
            <a:r>
              <a:rPr lang="zh-CN" altLang="zh-CN" sz="2000" b="1" dirty="0" smtClean="0">
                <a:solidFill>
                  <a:srgbClr val="000000"/>
                </a:solidFill>
                <a:latin typeface="+mj-ea"/>
                <a:ea typeface="+mj-ea"/>
              </a:rPr>
              <a:t>、</a:t>
            </a:r>
            <a:r>
              <a:rPr lang="en-US" altLang="zh-CN" sz="2000" b="1" dirty="0">
                <a:solidFill>
                  <a:srgbClr val="000000"/>
                </a:solidFill>
                <a:latin typeface="+mj-ea"/>
                <a:ea typeface="+mj-ea"/>
              </a:rPr>
              <a:t>《</a:t>
            </a:r>
            <a:r>
              <a:rPr lang="zh-CN" altLang="en-US" sz="2000" b="1" dirty="0">
                <a:solidFill>
                  <a:srgbClr val="000000"/>
                </a:solidFill>
                <a:latin typeface="+mj-ea"/>
                <a:ea typeface="+mj-ea"/>
              </a:rPr>
              <a:t>两茎灯草</a:t>
            </a:r>
            <a:r>
              <a:rPr lang="en-US" altLang="zh-CN" sz="2000" b="1" dirty="0">
                <a:solidFill>
                  <a:srgbClr val="000000"/>
                </a:solidFill>
                <a:latin typeface="+mj-ea"/>
                <a:ea typeface="+mj-ea"/>
              </a:rPr>
              <a:t>》</a:t>
            </a:r>
            <a:r>
              <a:rPr lang="zh-CN" altLang="en-US" sz="2000" b="1" dirty="0">
                <a:solidFill>
                  <a:srgbClr val="000000"/>
                </a:solidFill>
                <a:latin typeface="+mj-ea"/>
                <a:ea typeface="+mj-ea"/>
              </a:rPr>
              <a:t>淋漓尽致地刻画了</a:t>
            </a:r>
            <a:r>
              <a:rPr lang="zh-CN" altLang="en-US" sz="2000" b="1" u="sng" dirty="0">
                <a:solidFill>
                  <a:srgbClr val="000000"/>
                </a:solidFill>
                <a:latin typeface="+mj-ea"/>
                <a:ea typeface="+mj-ea"/>
              </a:rPr>
              <a:t>                       </a:t>
            </a:r>
            <a:r>
              <a:rPr lang="zh-CN" altLang="en-US" sz="2000" b="1" dirty="0">
                <a:solidFill>
                  <a:srgbClr val="000000"/>
                </a:solidFill>
                <a:latin typeface="+mj-ea"/>
                <a:ea typeface="+mj-ea"/>
              </a:rPr>
              <a:t>形象</a:t>
            </a:r>
            <a:r>
              <a:rPr lang="zh-CN" altLang="en-US" sz="2000" b="1" dirty="0" smtClean="0">
                <a:solidFill>
                  <a:srgbClr val="000000"/>
                </a:solidFill>
                <a:latin typeface="+mj-ea"/>
                <a:ea typeface="+mj-ea"/>
              </a:rPr>
              <a:t>。</a:t>
            </a:r>
            <a:endParaRPr lang="en-US" altLang="zh-CN" sz="2000" b="1" dirty="0">
              <a:solidFill>
                <a:srgbClr val="000000"/>
              </a:solidFill>
              <a:latin typeface="+mj-ea"/>
              <a:ea typeface="+mj-ea"/>
            </a:endParaRPr>
          </a:p>
        </p:txBody>
      </p:sp>
      <p:sp>
        <p:nvSpPr>
          <p:cNvPr id="14" name="文本框 11"/>
          <p:cNvSpPr txBox="1"/>
          <p:nvPr/>
        </p:nvSpPr>
        <p:spPr>
          <a:xfrm>
            <a:off x="273125" y="1563047"/>
            <a:ext cx="7908971" cy="2837507"/>
          </a:xfrm>
          <a:prstGeom prst="rect">
            <a:avLst/>
          </a:prstGeom>
          <a:noFill/>
          <a:ln w="9525">
            <a:noFill/>
          </a:ln>
        </p:spPr>
        <p:txBody>
          <a:bodyPr wrap="square" lIns="68580" tIns="34290" rIns="68580" bIns="34290">
            <a:spAutoFit/>
          </a:bodyPr>
          <a:lstStyle/>
          <a:p>
            <a:pPr indent="355600" fontAlgn="auto">
              <a:spcBef>
                <a:spcPts val="0"/>
              </a:spcBef>
              <a:spcAft>
                <a:spcPts val="0"/>
              </a:spcAft>
              <a:defRPr/>
            </a:pPr>
            <a:r>
              <a:rPr lang="en-US" altLang="zh-CN" sz="2000" b="1" dirty="0">
                <a:solidFill>
                  <a:srgbClr val="FF0000"/>
                </a:solidFill>
                <a:latin typeface="+mj-ea"/>
                <a:ea typeface="+mj-ea"/>
              </a:rPr>
              <a:t>1.</a:t>
            </a:r>
            <a:r>
              <a:rPr lang="zh-CN" altLang="en-US" sz="2000" b="1" dirty="0">
                <a:solidFill>
                  <a:srgbClr val="FF0000"/>
                </a:solidFill>
                <a:latin typeface="+mj-ea"/>
                <a:ea typeface="+mj-ea"/>
              </a:rPr>
              <a:t>在劣势中找到优势。世上不是没有好马，只是缺少伯乐，相信自己总有自己独到的优势。</a:t>
            </a:r>
          </a:p>
          <a:p>
            <a:pPr indent="355600" fontAlgn="auto">
              <a:spcBef>
                <a:spcPts val="0"/>
              </a:spcBef>
              <a:spcAft>
                <a:spcPts val="0"/>
              </a:spcAft>
              <a:defRPr/>
            </a:pPr>
            <a:r>
              <a:rPr lang="en-US" altLang="zh-CN" sz="2000" b="1" dirty="0">
                <a:solidFill>
                  <a:srgbClr val="FF0000"/>
                </a:solidFill>
                <a:latin typeface="+mj-ea"/>
                <a:ea typeface="+mj-ea"/>
              </a:rPr>
              <a:t>2.</a:t>
            </a:r>
            <a:r>
              <a:rPr lang="zh-CN" altLang="en-US" sz="2000" b="1" dirty="0">
                <a:solidFill>
                  <a:srgbClr val="FF0000"/>
                </a:solidFill>
                <a:latin typeface="+mj-ea"/>
                <a:ea typeface="+mj-ea"/>
              </a:rPr>
              <a:t>学会取舍。什么都想得到，往往什么都得不到，舍掉小我成就大我是上策。 </a:t>
            </a:r>
          </a:p>
          <a:p>
            <a:pPr indent="355600" fontAlgn="auto">
              <a:spcBef>
                <a:spcPts val="0"/>
              </a:spcBef>
              <a:spcAft>
                <a:spcPts val="0"/>
              </a:spcAft>
              <a:defRPr/>
            </a:pPr>
            <a:r>
              <a:rPr lang="en-US" altLang="zh-CN" sz="2000" b="1" dirty="0">
                <a:solidFill>
                  <a:srgbClr val="FF0000"/>
                </a:solidFill>
                <a:latin typeface="+mj-ea"/>
                <a:ea typeface="+mj-ea"/>
              </a:rPr>
              <a:t>3.</a:t>
            </a:r>
            <a:r>
              <a:rPr lang="zh-CN" altLang="en-US" sz="2000" b="1" dirty="0">
                <a:solidFill>
                  <a:srgbClr val="FF0000"/>
                </a:solidFill>
                <a:latin typeface="+mj-ea"/>
                <a:ea typeface="+mj-ea"/>
              </a:rPr>
              <a:t>以己之长攻敌之短。 要善用自己的长处去对付对手的短处，从而在竞技中获胜</a:t>
            </a:r>
          </a:p>
          <a:p>
            <a:pPr indent="355600" fontAlgn="auto">
              <a:spcBef>
                <a:spcPts val="0"/>
              </a:spcBef>
              <a:spcAft>
                <a:spcPts val="0"/>
              </a:spcAft>
              <a:defRPr/>
            </a:pPr>
            <a:r>
              <a:rPr lang="en-US" altLang="zh-CN" sz="2000" b="1" dirty="0">
                <a:solidFill>
                  <a:srgbClr val="FF0000"/>
                </a:solidFill>
                <a:latin typeface="+mj-ea"/>
                <a:ea typeface="+mj-ea"/>
              </a:rPr>
              <a:t>4.</a:t>
            </a:r>
            <a:r>
              <a:rPr lang="zh-CN" altLang="en-US" sz="2000" b="1" dirty="0">
                <a:solidFill>
                  <a:srgbClr val="FF0000"/>
                </a:solidFill>
                <a:latin typeface="+mj-ea"/>
                <a:ea typeface="+mj-ea"/>
              </a:rPr>
              <a:t>先谋后战，谋略在先才能事半功倍。</a:t>
            </a:r>
          </a:p>
          <a:p>
            <a:pPr indent="355600" fontAlgn="auto">
              <a:spcBef>
                <a:spcPts val="0"/>
              </a:spcBef>
              <a:spcAft>
                <a:spcPts val="0"/>
              </a:spcAft>
              <a:defRPr/>
            </a:pPr>
            <a:r>
              <a:rPr lang="en-US" altLang="zh-CN" sz="2000" b="1" dirty="0">
                <a:solidFill>
                  <a:srgbClr val="FF0000"/>
                </a:solidFill>
                <a:latin typeface="+mj-ea"/>
                <a:ea typeface="+mj-ea"/>
              </a:rPr>
              <a:t>5.</a:t>
            </a:r>
            <a:r>
              <a:rPr lang="zh-CN" altLang="en-US" sz="2000" b="1" dirty="0">
                <a:solidFill>
                  <a:srgbClr val="FF0000"/>
                </a:solidFill>
                <a:latin typeface="+mj-ea"/>
                <a:ea typeface="+mj-ea"/>
              </a:rPr>
              <a:t>了解对手，隐藏自己。过多过早暴露自己只能被动挨打，知己知彼，才能百战不殆。</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99"/>
          <p:cNvSpPr txBox="1"/>
          <p:nvPr/>
        </p:nvSpPr>
        <p:spPr>
          <a:xfrm>
            <a:off x="362217" y="1594222"/>
            <a:ext cx="8636794" cy="389530"/>
          </a:xfrm>
          <a:prstGeom prst="rect">
            <a:avLst/>
          </a:prstGeom>
          <a:noFill/>
          <a:ln w="9525">
            <a:noFill/>
          </a:ln>
        </p:spPr>
        <p:txBody>
          <a:bodyPr lIns="68580" tIns="34290" rIns="68580" bIns="34290">
            <a:spAutoFit/>
          </a:bodyPr>
          <a:lstStyle/>
          <a:p>
            <a:pPr fontAlgn="auto">
              <a:lnSpc>
                <a:spcPct val="120000"/>
              </a:lnSpc>
              <a:spcBef>
                <a:spcPts val="0"/>
              </a:spcBef>
              <a:spcAft>
                <a:spcPts val="0"/>
              </a:spcAft>
              <a:defRPr/>
            </a:pPr>
            <a:r>
              <a:rPr lang="zh-CN" altLang="en-US" sz="2000" b="1" dirty="0">
                <a:latin typeface="+mj-ea"/>
                <a:ea typeface="+mj-ea"/>
              </a:rPr>
              <a:t>九、</a:t>
            </a:r>
            <a:r>
              <a:rPr lang="en-US" altLang="zh-CN" sz="2000" b="1" dirty="0">
                <a:latin typeface="+mj-ea"/>
                <a:ea typeface="+mj-ea"/>
              </a:rPr>
              <a:t>《</a:t>
            </a:r>
            <a:r>
              <a:rPr lang="zh-CN" altLang="en-US" sz="2000" b="1" dirty="0">
                <a:latin typeface="+mj-ea"/>
                <a:ea typeface="+mj-ea"/>
              </a:rPr>
              <a:t>威尼斯的小艇</a:t>
            </a:r>
            <a:r>
              <a:rPr lang="en-US" altLang="zh-CN" sz="2000" b="1" dirty="0">
                <a:latin typeface="+mj-ea"/>
                <a:ea typeface="+mj-ea"/>
              </a:rPr>
              <a:t>》</a:t>
            </a:r>
            <a:r>
              <a:rPr lang="zh-CN" altLang="en-US" sz="2000" b="1" dirty="0">
                <a:latin typeface="+mj-ea"/>
                <a:ea typeface="+mj-ea"/>
              </a:rPr>
              <a:t>一文，围绕小艇写了哪几方面内容</a:t>
            </a:r>
            <a:r>
              <a:rPr lang="zh-CN" altLang="en-US" sz="2000" b="1" dirty="0" smtClean="0">
                <a:latin typeface="+mj-ea"/>
                <a:ea typeface="+mj-ea"/>
              </a:rPr>
              <a:t>？</a:t>
            </a:r>
            <a:endParaRPr lang="zh-CN" altLang="zh-CN" sz="2000" b="1" u="sng" dirty="0">
              <a:latin typeface="+mj-ea"/>
              <a:ea typeface="+mj-ea"/>
            </a:endParaRPr>
          </a:p>
        </p:txBody>
      </p:sp>
      <p:sp>
        <p:nvSpPr>
          <p:cNvPr id="9226" name="矩形 12"/>
          <p:cNvSpPr/>
          <p:nvPr/>
        </p:nvSpPr>
        <p:spPr>
          <a:xfrm>
            <a:off x="399270" y="648476"/>
            <a:ext cx="8411630" cy="684419"/>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000000"/>
                </a:solidFill>
                <a:latin typeface="+mj-ea"/>
                <a:ea typeface="+mj-ea"/>
              </a:rPr>
              <a:t>八</a:t>
            </a:r>
            <a:r>
              <a:rPr lang="zh-CN" altLang="zh-CN" sz="2000" b="1" dirty="0">
                <a:solidFill>
                  <a:srgbClr val="000000"/>
                </a:solidFill>
                <a:latin typeface="+mj-ea"/>
                <a:ea typeface="+mj-ea"/>
              </a:rPr>
              <a:t>、</a:t>
            </a:r>
            <a:r>
              <a:rPr lang="zh-CN" altLang="en-US" sz="2000" b="1" dirty="0">
                <a:solidFill>
                  <a:srgbClr val="000000"/>
                </a:solidFill>
                <a:latin typeface="+mj-ea"/>
                <a:ea typeface="+mj-ea"/>
              </a:rPr>
              <a:t>读</a:t>
            </a:r>
            <a:r>
              <a:rPr lang="en-US" altLang="zh-CN" sz="2000" b="1" dirty="0">
                <a:solidFill>
                  <a:srgbClr val="000000"/>
                </a:solidFill>
                <a:latin typeface="+mj-ea"/>
                <a:ea typeface="+mj-ea"/>
              </a:rPr>
              <a:t>《</a:t>
            </a:r>
            <a:r>
              <a:rPr lang="zh-CN" altLang="en-US" sz="2000" b="1" dirty="0">
                <a:solidFill>
                  <a:srgbClr val="000000"/>
                </a:solidFill>
                <a:latin typeface="+mj-ea"/>
                <a:ea typeface="+mj-ea"/>
              </a:rPr>
              <a:t>跳水</a:t>
            </a:r>
            <a:r>
              <a:rPr lang="en-US" altLang="zh-CN" sz="2000" b="1" dirty="0">
                <a:solidFill>
                  <a:srgbClr val="000000"/>
                </a:solidFill>
                <a:latin typeface="+mj-ea"/>
                <a:ea typeface="+mj-ea"/>
              </a:rPr>
              <a:t>》</a:t>
            </a:r>
            <a:r>
              <a:rPr lang="zh-CN" altLang="en-US" sz="2000" b="1" dirty="0">
                <a:solidFill>
                  <a:srgbClr val="000000"/>
                </a:solidFill>
                <a:latin typeface="+mj-ea"/>
                <a:ea typeface="+mj-ea"/>
              </a:rPr>
              <a:t>一文，说一说它的写作顺序。</a:t>
            </a:r>
            <a:endParaRPr lang="en-US" altLang="zh-CN" sz="2000" b="1" dirty="0">
              <a:solidFill>
                <a:srgbClr val="000000"/>
              </a:solidFill>
              <a:latin typeface="+mj-ea"/>
              <a:ea typeface="+mj-ea"/>
            </a:endParaRPr>
          </a:p>
          <a:p>
            <a:pPr fontAlgn="auto">
              <a:spcBef>
                <a:spcPts val="0"/>
              </a:spcBef>
              <a:spcAft>
                <a:spcPts val="0"/>
              </a:spcAft>
              <a:defRPr/>
            </a:pPr>
            <a:r>
              <a:rPr lang="zh-CN" altLang="en-US" sz="2000" b="1" dirty="0">
                <a:latin typeface="+mj-ea"/>
                <a:ea typeface="+mj-ea"/>
              </a:rPr>
              <a:t>水手拿猴子取乐       （            ）     （          ）</a:t>
            </a:r>
            <a:endParaRPr lang="en-US" altLang="zh-CN" sz="2000" b="1" u="sng" dirty="0">
              <a:latin typeface="+mj-ea"/>
              <a:ea typeface="+mj-ea"/>
            </a:endParaRPr>
          </a:p>
        </p:txBody>
      </p:sp>
      <p:sp>
        <p:nvSpPr>
          <p:cNvPr id="14" name="文本框 11"/>
          <p:cNvSpPr txBox="1"/>
          <p:nvPr/>
        </p:nvSpPr>
        <p:spPr>
          <a:xfrm>
            <a:off x="3363559" y="958941"/>
            <a:ext cx="1815571"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mj-ea"/>
                <a:ea typeface="+mj-ea"/>
              </a:rPr>
              <a:t>猴子逗弄孩子</a:t>
            </a:r>
          </a:p>
        </p:txBody>
      </p:sp>
      <p:sp>
        <p:nvSpPr>
          <p:cNvPr id="6" name="文本框 11"/>
          <p:cNvSpPr txBox="1"/>
          <p:nvPr/>
        </p:nvSpPr>
        <p:spPr>
          <a:xfrm>
            <a:off x="6049114" y="921240"/>
            <a:ext cx="1815571" cy="376834"/>
          </a:xfrm>
          <a:prstGeom prst="rect">
            <a:avLst/>
          </a:prstGeom>
          <a:noFill/>
          <a:ln w="9525">
            <a:noFill/>
          </a:ln>
        </p:spPr>
        <p:txBody>
          <a:bodyPr wrap="square" lIns="68580" tIns="34290" rIns="68580" bIns="34290">
            <a:spAutoFit/>
          </a:bodyPr>
          <a:lstStyle/>
          <a:p>
            <a:pPr fontAlgn="auto">
              <a:spcBef>
                <a:spcPts val="0"/>
              </a:spcBef>
              <a:spcAft>
                <a:spcPts val="0"/>
              </a:spcAft>
              <a:defRPr/>
            </a:pPr>
            <a:r>
              <a:rPr lang="zh-CN" altLang="en-US" sz="2000" b="1" dirty="0">
                <a:solidFill>
                  <a:srgbClr val="FF0000"/>
                </a:solidFill>
                <a:latin typeface="+mj-ea"/>
                <a:ea typeface="+mj-ea"/>
              </a:rPr>
              <a:t>孩子得救</a:t>
            </a:r>
          </a:p>
        </p:txBody>
      </p:sp>
      <p:sp>
        <p:nvSpPr>
          <p:cNvPr id="7" name="文本框 11"/>
          <p:cNvSpPr txBox="1"/>
          <p:nvPr/>
        </p:nvSpPr>
        <p:spPr>
          <a:xfrm>
            <a:off x="997522" y="2189424"/>
            <a:ext cx="7533489" cy="1299587"/>
          </a:xfrm>
          <a:prstGeom prst="rect">
            <a:avLst/>
          </a:prstGeom>
          <a:noFill/>
          <a:ln w="9525">
            <a:noFill/>
          </a:ln>
        </p:spPr>
        <p:txBody>
          <a:bodyPr wrap="square" lIns="68580" tIns="34290" rIns="68580" bIns="34290">
            <a:spAutoFit/>
          </a:bodyPr>
          <a:lstStyle/>
          <a:p>
            <a:pPr fontAlgn="auto">
              <a:spcBef>
                <a:spcPts val="0"/>
              </a:spcBef>
              <a:spcAft>
                <a:spcPts val="0"/>
              </a:spcAft>
              <a:defRPr/>
            </a:pPr>
            <a:r>
              <a:rPr lang="en-US" altLang="zh-CN" sz="2000" b="1" dirty="0">
                <a:solidFill>
                  <a:srgbClr val="FF0000"/>
                </a:solidFill>
                <a:latin typeface="+mj-ea"/>
                <a:ea typeface="+mj-ea"/>
              </a:rPr>
              <a:t>1.</a:t>
            </a:r>
            <a:r>
              <a:rPr lang="zh-CN" altLang="en-US" sz="2000" b="1" dirty="0">
                <a:solidFill>
                  <a:srgbClr val="FF0000"/>
                </a:solidFill>
                <a:latin typeface="+mj-ea"/>
                <a:ea typeface="+mj-ea"/>
              </a:rPr>
              <a:t>城市美</a:t>
            </a:r>
            <a:r>
              <a:rPr lang="en-US" altLang="zh-CN" sz="2000" b="1" dirty="0">
                <a:solidFill>
                  <a:srgbClr val="FF0000"/>
                </a:solidFill>
                <a:latin typeface="+mj-ea"/>
                <a:ea typeface="+mj-ea"/>
              </a:rPr>
              <a:t>-----</a:t>
            </a:r>
            <a:r>
              <a:rPr lang="zh-CN" altLang="en-US" sz="2000" b="1" dirty="0">
                <a:solidFill>
                  <a:srgbClr val="FF0000"/>
                </a:solidFill>
                <a:latin typeface="+mj-ea"/>
                <a:ea typeface="+mj-ea"/>
              </a:rPr>
              <a:t>水上城市</a:t>
            </a:r>
            <a:br>
              <a:rPr lang="zh-CN" altLang="en-US" sz="2000" b="1" dirty="0">
                <a:solidFill>
                  <a:srgbClr val="FF0000"/>
                </a:solidFill>
                <a:latin typeface="+mj-ea"/>
                <a:ea typeface="+mj-ea"/>
              </a:rPr>
            </a:br>
            <a:r>
              <a:rPr lang="en-US" altLang="zh-CN" sz="2000" b="1" dirty="0">
                <a:solidFill>
                  <a:srgbClr val="FF0000"/>
                </a:solidFill>
                <a:latin typeface="+mj-ea"/>
                <a:ea typeface="+mj-ea"/>
              </a:rPr>
              <a:t>2.</a:t>
            </a:r>
            <a:r>
              <a:rPr lang="zh-CN" altLang="en-US" sz="2000" b="1" dirty="0">
                <a:solidFill>
                  <a:srgbClr val="FF0000"/>
                </a:solidFill>
                <a:latin typeface="+mj-ea"/>
                <a:ea typeface="+mj-ea"/>
              </a:rPr>
              <a:t>小艇美</a:t>
            </a:r>
            <a:r>
              <a:rPr lang="en-US" altLang="zh-CN" sz="2000" b="1" dirty="0">
                <a:solidFill>
                  <a:srgbClr val="FF0000"/>
                </a:solidFill>
                <a:latin typeface="+mj-ea"/>
                <a:ea typeface="+mj-ea"/>
              </a:rPr>
              <a:t>-----</a:t>
            </a:r>
            <a:r>
              <a:rPr lang="zh-CN" altLang="en-US" sz="2000" b="1" dirty="0">
                <a:solidFill>
                  <a:srgbClr val="FF0000"/>
                </a:solidFill>
                <a:latin typeface="+mj-ea"/>
                <a:ea typeface="+mj-ea"/>
              </a:rPr>
              <a:t>又窄又深、轻快灵活</a:t>
            </a:r>
            <a:br>
              <a:rPr lang="zh-CN" altLang="en-US" sz="2000" b="1" dirty="0">
                <a:solidFill>
                  <a:srgbClr val="FF0000"/>
                </a:solidFill>
                <a:latin typeface="+mj-ea"/>
                <a:ea typeface="+mj-ea"/>
              </a:rPr>
            </a:br>
            <a:r>
              <a:rPr lang="en-US" altLang="zh-CN" sz="2000" b="1" dirty="0">
                <a:solidFill>
                  <a:srgbClr val="FF0000"/>
                </a:solidFill>
                <a:latin typeface="+mj-ea"/>
                <a:ea typeface="+mj-ea"/>
              </a:rPr>
              <a:t>3.</a:t>
            </a:r>
            <a:r>
              <a:rPr lang="zh-CN" altLang="en-US" sz="2000" b="1" dirty="0">
                <a:solidFill>
                  <a:srgbClr val="FF0000"/>
                </a:solidFill>
                <a:latin typeface="+mj-ea"/>
                <a:ea typeface="+mj-ea"/>
              </a:rPr>
              <a:t>坐之舒</a:t>
            </a:r>
            <a:r>
              <a:rPr lang="en-US" altLang="zh-CN" sz="2000" b="1" dirty="0">
                <a:solidFill>
                  <a:srgbClr val="FF0000"/>
                </a:solidFill>
                <a:latin typeface="+mj-ea"/>
                <a:ea typeface="+mj-ea"/>
              </a:rPr>
              <a:t>-----</a:t>
            </a:r>
            <a:r>
              <a:rPr lang="zh-CN" altLang="en-US" sz="2000" b="1" dirty="0">
                <a:solidFill>
                  <a:srgbClr val="FF0000"/>
                </a:solidFill>
                <a:latin typeface="+mj-ea"/>
                <a:ea typeface="+mj-ea"/>
              </a:rPr>
              <a:t>说不完的情趣</a:t>
            </a:r>
            <a:br>
              <a:rPr lang="zh-CN" altLang="en-US" sz="2000" b="1" dirty="0">
                <a:solidFill>
                  <a:srgbClr val="FF0000"/>
                </a:solidFill>
                <a:latin typeface="+mj-ea"/>
                <a:ea typeface="+mj-ea"/>
              </a:rPr>
            </a:br>
            <a:r>
              <a:rPr lang="en-US" altLang="zh-CN" sz="2000" b="1" dirty="0">
                <a:solidFill>
                  <a:srgbClr val="FF0000"/>
                </a:solidFill>
                <a:latin typeface="+mj-ea"/>
                <a:ea typeface="+mj-ea"/>
              </a:rPr>
              <a:t>4.</a:t>
            </a:r>
            <a:r>
              <a:rPr lang="zh-CN" altLang="en-US" sz="2000" b="1" dirty="0">
                <a:solidFill>
                  <a:srgbClr val="FF0000"/>
                </a:solidFill>
                <a:latin typeface="+mj-ea"/>
                <a:ea typeface="+mj-ea"/>
              </a:rPr>
              <a:t>技术好</a:t>
            </a:r>
            <a:r>
              <a:rPr lang="en-US" altLang="zh-CN" sz="2000" b="1" dirty="0">
                <a:solidFill>
                  <a:srgbClr val="FF0000"/>
                </a:solidFill>
                <a:latin typeface="+mj-ea"/>
                <a:ea typeface="+mj-ea"/>
              </a:rPr>
              <a:t>-----</a:t>
            </a:r>
            <a:r>
              <a:rPr lang="zh-CN" altLang="en-US" sz="2000" b="1" dirty="0">
                <a:solidFill>
                  <a:srgbClr val="FF0000"/>
                </a:solidFill>
                <a:latin typeface="+mj-ea"/>
                <a:ea typeface="+mj-ea"/>
              </a:rPr>
              <a:t>操纵自如</a:t>
            </a:r>
          </a:p>
        </p:txBody>
      </p:sp>
      <p:cxnSp>
        <p:nvCxnSpPr>
          <p:cNvPr id="9" name="直接箭头连接符 8"/>
          <p:cNvCxnSpPr/>
          <p:nvPr/>
        </p:nvCxnSpPr>
        <p:spPr>
          <a:xfrm flipV="1">
            <a:off x="2301890" y="1139610"/>
            <a:ext cx="750346" cy="8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flipV="1">
            <a:off x="4998025" y="1157091"/>
            <a:ext cx="750346" cy="8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矩形 12"/>
          <p:cNvSpPr/>
          <p:nvPr/>
        </p:nvSpPr>
        <p:spPr>
          <a:xfrm>
            <a:off x="308751" y="661595"/>
            <a:ext cx="8134353" cy="807913"/>
          </a:xfrm>
          <a:prstGeom prst="rect">
            <a:avLst/>
          </a:prstGeom>
          <a:noFill/>
          <a:ln w="9525">
            <a:noFill/>
          </a:ln>
        </p:spPr>
        <p:txBody>
          <a:bodyPr wrap="square" lIns="68580" tIns="34290" rIns="68580" bIns="34290">
            <a:spAutoFit/>
          </a:bodyPr>
          <a:lstStyle/>
          <a:p>
            <a:pPr fontAlgn="auto" latinLnBrk="1">
              <a:lnSpc>
                <a:spcPct val="120000"/>
              </a:lnSpc>
              <a:spcBef>
                <a:spcPts val="0"/>
              </a:spcBef>
              <a:spcAft>
                <a:spcPts val="0"/>
              </a:spcAft>
              <a:defRPr/>
            </a:pPr>
            <a:r>
              <a:rPr lang="zh-CN" altLang="en-US" sz="2000" b="1" dirty="0" smtClean="0">
                <a:solidFill>
                  <a:srgbClr val="000000"/>
                </a:solidFill>
                <a:latin typeface="+mj-ea"/>
                <a:ea typeface="+mj-ea"/>
              </a:rPr>
              <a:t>十、 </a:t>
            </a:r>
            <a:r>
              <a:rPr lang="en-US" altLang="zh-CN" sz="2000" b="1" dirty="0">
                <a:solidFill>
                  <a:srgbClr val="000000"/>
                </a:solidFill>
                <a:latin typeface="+mj-ea"/>
                <a:ea typeface="+mj-ea"/>
              </a:rPr>
              <a:t>《</a:t>
            </a:r>
            <a:r>
              <a:rPr lang="zh-CN" altLang="en-US" sz="2000" b="1" dirty="0">
                <a:solidFill>
                  <a:srgbClr val="000000"/>
                </a:solidFill>
                <a:latin typeface="+mj-ea"/>
                <a:ea typeface="+mj-ea"/>
              </a:rPr>
              <a:t>自相矛盾</a:t>
            </a:r>
            <a:r>
              <a:rPr lang="en-US" altLang="zh-CN" sz="2000" b="1" dirty="0">
                <a:solidFill>
                  <a:srgbClr val="000000"/>
                </a:solidFill>
                <a:latin typeface="+mj-ea"/>
                <a:ea typeface="+mj-ea"/>
              </a:rPr>
              <a:t>》</a:t>
            </a:r>
            <a:r>
              <a:rPr lang="zh-CN" altLang="en-US" sz="2000" b="1" dirty="0">
                <a:solidFill>
                  <a:srgbClr val="000000"/>
                </a:solidFill>
                <a:latin typeface="+mj-ea"/>
                <a:ea typeface="+mj-ea"/>
              </a:rPr>
              <a:t>告诉我们</a:t>
            </a:r>
            <a:r>
              <a:rPr lang="zh-CN" altLang="en-US" sz="2000" b="1" dirty="0" smtClean="0">
                <a:solidFill>
                  <a:srgbClr val="000000"/>
                </a:solidFill>
                <a:latin typeface="+mj-ea"/>
                <a:ea typeface="+mj-ea"/>
              </a:rPr>
              <a:t>：</a:t>
            </a:r>
            <a:r>
              <a:rPr lang="en-US" altLang="zh-CN" sz="2000" b="1" dirty="0" smtClean="0">
                <a:solidFill>
                  <a:srgbClr val="000000"/>
                </a:solidFill>
                <a:latin typeface="+mj-ea"/>
                <a:ea typeface="+mj-ea"/>
              </a:rPr>
              <a:t>_________________________________________________________________________________________________</a:t>
            </a:r>
            <a:endParaRPr lang="en-US" altLang="zh-CN" sz="2000" b="1" u="sng" dirty="0">
              <a:solidFill>
                <a:schemeClr val="bg1"/>
              </a:solidFill>
              <a:latin typeface="+mj-ea"/>
              <a:ea typeface="+mj-ea"/>
            </a:endParaRPr>
          </a:p>
        </p:txBody>
      </p:sp>
      <p:sp>
        <p:nvSpPr>
          <p:cNvPr id="9218" name="文本框 99"/>
          <p:cNvSpPr txBox="1"/>
          <p:nvPr/>
        </p:nvSpPr>
        <p:spPr>
          <a:xfrm>
            <a:off x="296875" y="1611191"/>
            <a:ext cx="8636794" cy="1177245"/>
          </a:xfrm>
          <a:prstGeom prst="rect">
            <a:avLst/>
          </a:prstGeom>
          <a:noFill/>
          <a:ln w="9525">
            <a:noFill/>
          </a:ln>
        </p:spPr>
        <p:txBody>
          <a:bodyPr lIns="68580" tIns="34290" rIns="68580" bIns="34290">
            <a:spAutoFit/>
          </a:bodyPr>
          <a:lstStyle/>
          <a:p>
            <a:pPr fontAlgn="auto" latinLnBrk="1">
              <a:lnSpc>
                <a:spcPct val="120000"/>
              </a:lnSpc>
              <a:spcBef>
                <a:spcPts val="0"/>
              </a:spcBef>
              <a:spcAft>
                <a:spcPts val="0"/>
              </a:spcAft>
              <a:defRPr/>
            </a:pPr>
            <a:r>
              <a:rPr lang="zh-CN" altLang="en-US" sz="2000" b="1" dirty="0" smtClean="0">
                <a:latin typeface="+mj-ea"/>
                <a:ea typeface="+mj-ea"/>
              </a:rPr>
              <a:t>十一、</a:t>
            </a:r>
            <a:r>
              <a:rPr lang="zh-CN" altLang="en-US" sz="2000" b="1" dirty="0">
                <a:latin typeface="+mj-ea"/>
                <a:ea typeface="+mj-ea"/>
              </a:rPr>
              <a:t>读</a:t>
            </a:r>
            <a:r>
              <a:rPr lang="en-US" altLang="zh-CN" sz="2000" b="1" dirty="0">
                <a:latin typeface="+mj-ea"/>
                <a:ea typeface="+mj-ea"/>
              </a:rPr>
              <a:t>《</a:t>
            </a:r>
            <a:r>
              <a:rPr lang="zh-CN" altLang="en-US" sz="2000" b="1" dirty="0">
                <a:latin typeface="+mj-ea"/>
                <a:ea typeface="+mj-ea"/>
              </a:rPr>
              <a:t>杨氏之子</a:t>
            </a:r>
            <a:r>
              <a:rPr lang="en-US" altLang="zh-CN" sz="2000" b="1" dirty="0">
                <a:latin typeface="+mj-ea"/>
                <a:ea typeface="+mj-ea"/>
              </a:rPr>
              <a:t>》</a:t>
            </a:r>
            <a:r>
              <a:rPr lang="zh-CN" altLang="en-US" sz="2000" b="1" dirty="0">
                <a:latin typeface="+mj-ea"/>
                <a:ea typeface="+mj-ea"/>
              </a:rPr>
              <a:t>你体会到了</a:t>
            </a:r>
            <a:r>
              <a:rPr lang="zh-CN" altLang="en-US" sz="2000" b="1" dirty="0" smtClean="0">
                <a:latin typeface="+mj-ea"/>
                <a:ea typeface="+mj-ea"/>
              </a:rPr>
              <a:t>：</a:t>
            </a:r>
            <a:r>
              <a:rPr lang="en-US" altLang="zh-CN" sz="2000" b="1" dirty="0" smtClean="0">
                <a:latin typeface="+mj-ea"/>
                <a:ea typeface="+mj-ea"/>
              </a:rPr>
              <a:t>______________________________________________________________________________________________________________________________________________________________________</a:t>
            </a:r>
            <a:endParaRPr lang="zh-CN" altLang="zh-CN" sz="2000" b="1" dirty="0">
              <a:latin typeface="+mj-ea"/>
              <a:ea typeface="+mj-ea"/>
            </a:endParaRPr>
          </a:p>
        </p:txBody>
      </p:sp>
      <p:sp>
        <p:nvSpPr>
          <p:cNvPr id="6" name="文本框 5"/>
          <p:cNvSpPr txBox="1"/>
          <p:nvPr/>
        </p:nvSpPr>
        <p:spPr>
          <a:xfrm>
            <a:off x="308751" y="663270"/>
            <a:ext cx="8046684" cy="807913"/>
          </a:xfrm>
          <a:prstGeom prst="rect">
            <a:avLst/>
          </a:prstGeom>
          <a:noFill/>
          <a:ln w="9525">
            <a:noFill/>
          </a:ln>
        </p:spPr>
        <p:txBody>
          <a:bodyPr wrap="square" lIns="68580" tIns="34290" rIns="68580" bIns="34290">
            <a:spAutoFit/>
          </a:bodyPr>
          <a:lstStyle/>
          <a:p>
            <a:pPr fontAlgn="auto">
              <a:lnSpc>
                <a:spcPct val="120000"/>
              </a:lnSpc>
              <a:spcBef>
                <a:spcPts val="0"/>
              </a:spcBef>
              <a:spcAft>
                <a:spcPts val="0"/>
              </a:spcAft>
              <a:defRPr/>
            </a:pPr>
            <a:r>
              <a:rPr lang="zh-CN" altLang="en-US" sz="2000" b="1" dirty="0" smtClean="0">
                <a:solidFill>
                  <a:srgbClr val="FF0000"/>
                </a:solidFill>
                <a:latin typeface="+mj-ea"/>
                <a:ea typeface="+mj-ea"/>
              </a:rPr>
              <a:t>                            </a:t>
            </a:r>
            <a:r>
              <a:rPr lang="zh-CN" altLang="en-US" sz="2000" b="1" dirty="0" smtClean="0">
                <a:solidFill>
                  <a:srgbClr val="FF0000"/>
                </a:solidFill>
                <a:latin typeface="+mj-ea"/>
                <a:ea typeface="+mj-ea"/>
              </a:rPr>
              <a:t>说话</a:t>
            </a:r>
            <a:r>
              <a:rPr lang="zh-CN" altLang="en-US" sz="2000" b="1" dirty="0">
                <a:solidFill>
                  <a:srgbClr val="FF0000"/>
                </a:solidFill>
                <a:latin typeface="+mj-ea"/>
                <a:ea typeface="+mj-ea"/>
              </a:rPr>
              <a:t>做事要实事求是</a:t>
            </a:r>
            <a:r>
              <a:rPr lang="en-US" altLang="zh-CN" sz="2000" b="1" dirty="0">
                <a:solidFill>
                  <a:srgbClr val="FF0000"/>
                </a:solidFill>
                <a:latin typeface="+mj-ea"/>
                <a:ea typeface="+mj-ea"/>
              </a:rPr>
              <a:t>,</a:t>
            </a:r>
            <a:r>
              <a:rPr lang="zh-CN" altLang="en-US" sz="2000" b="1" dirty="0">
                <a:solidFill>
                  <a:srgbClr val="FF0000"/>
                </a:solidFill>
                <a:latin typeface="+mj-ea"/>
                <a:ea typeface="+mj-ea"/>
              </a:rPr>
              <a:t>不能自相矛盾的</a:t>
            </a:r>
            <a:r>
              <a:rPr lang="zh-CN" altLang="en-US" sz="2000" b="1" dirty="0" smtClean="0">
                <a:solidFill>
                  <a:srgbClr val="FF0000"/>
                </a:solidFill>
                <a:latin typeface="+mj-ea"/>
                <a:ea typeface="+mj-ea"/>
              </a:rPr>
              <a:t>道理。</a:t>
            </a:r>
            <a:endParaRPr lang="zh-CN" altLang="en-US" sz="2000" b="1" dirty="0">
              <a:solidFill>
                <a:srgbClr val="FF0000"/>
              </a:solidFill>
              <a:latin typeface="+mj-ea"/>
              <a:ea typeface="+mj-ea"/>
            </a:endParaRPr>
          </a:p>
        </p:txBody>
      </p:sp>
      <p:sp>
        <p:nvSpPr>
          <p:cNvPr id="13" name="文本框 11"/>
          <p:cNvSpPr txBox="1"/>
          <p:nvPr/>
        </p:nvSpPr>
        <p:spPr>
          <a:xfrm>
            <a:off x="296875" y="1610407"/>
            <a:ext cx="8358995" cy="1177245"/>
          </a:xfrm>
          <a:prstGeom prst="rect">
            <a:avLst/>
          </a:prstGeom>
          <a:noFill/>
          <a:ln w="9525">
            <a:noFill/>
          </a:ln>
        </p:spPr>
        <p:txBody>
          <a:bodyPr wrap="square" lIns="68580" tIns="34290" rIns="68580" bIns="34290">
            <a:spAutoFit/>
          </a:bodyPr>
          <a:lstStyle/>
          <a:p>
            <a:pPr fontAlgn="auto">
              <a:lnSpc>
                <a:spcPct val="120000"/>
              </a:lnSpc>
              <a:spcBef>
                <a:spcPts val="0"/>
              </a:spcBef>
              <a:spcAft>
                <a:spcPts val="0"/>
              </a:spcAft>
              <a:defRPr/>
            </a:pPr>
            <a:r>
              <a:rPr lang="zh-CN" altLang="en-US" sz="2000" b="1" dirty="0" smtClean="0">
                <a:solidFill>
                  <a:srgbClr val="FF0000"/>
                </a:solidFill>
                <a:latin typeface="+mj-ea"/>
                <a:ea typeface="+mj-ea"/>
              </a:rPr>
              <a:t>                    </a:t>
            </a:r>
            <a:r>
              <a:rPr lang="zh-CN" altLang="en-US" sz="2000" b="1" dirty="0" smtClean="0">
                <a:solidFill>
                  <a:srgbClr val="FF0000"/>
                </a:solidFill>
                <a:latin typeface="+mj-ea"/>
                <a:ea typeface="+mj-ea"/>
              </a:rPr>
              <a:t>            </a:t>
            </a:r>
            <a:r>
              <a:rPr lang="zh-CN" altLang="en-US" sz="2000" b="1" dirty="0" smtClean="0">
                <a:solidFill>
                  <a:srgbClr val="FF0000"/>
                </a:solidFill>
                <a:latin typeface="+mj-ea"/>
                <a:ea typeface="+mj-ea"/>
              </a:rPr>
              <a:t>这个</a:t>
            </a:r>
            <a:r>
              <a:rPr lang="zh-CN" altLang="en-US" sz="2000" b="1" dirty="0">
                <a:solidFill>
                  <a:srgbClr val="FF0000"/>
                </a:solidFill>
                <a:latin typeface="+mj-ea"/>
                <a:ea typeface="+mj-ea"/>
              </a:rPr>
              <a:t>故事情节简单，语言幽默，颇有趣味，体现了杨氏之子的聪慧，把他的稚气和巧妙的回答描写得惟妙惟肖。读</a:t>
            </a:r>
            <a:r>
              <a:rPr lang="en-US" altLang="zh-CN" sz="2000" b="1" dirty="0">
                <a:solidFill>
                  <a:srgbClr val="FF0000"/>
                </a:solidFill>
                <a:latin typeface="+mj-ea"/>
                <a:ea typeface="+mj-ea"/>
              </a:rPr>
              <a:t>《</a:t>
            </a:r>
            <a:r>
              <a:rPr lang="zh-CN" altLang="en-US" sz="2000" b="1" dirty="0">
                <a:solidFill>
                  <a:srgbClr val="FF0000"/>
                </a:solidFill>
                <a:latin typeface="+mj-ea"/>
                <a:ea typeface="+mj-ea"/>
              </a:rPr>
              <a:t>杨氏之子</a:t>
            </a:r>
            <a:r>
              <a:rPr lang="en-US" altLang="zh-CN" sz="2000" b="1" dirty="0">
                <a:solidFill>
                  <a:srgbClr val="FF0000"/>
                </a:solidFill>
                <a:latin typeface="+mj-ea"/>
                <a:ea typeface="+mj-ea"/>
              </a:rPr>
              <a:t>》</a:t>
            </a:r>
            <a:r>
              <a:rPr lang="zh-CN" altLang="en-US" sz="2000" b="1" dirty="0">
                <a:solidFill>
                  <a:srgbClr val="FF0000"/>
                </a:solidFill>
                <a:latin typeface="+mj-ea"/>
                <a:ea typeface="+mj-ea"/>
              </a:rPr>
              <a:t>，体会出杨氏之子思维的敏捷，语言的机智和幽默。</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883562" y="1419622"/>
            <a:ext cx="7369325" cy="1107996"/>
          </a:xfrm>
          <a:prstGeom prst="rect">
            <a:avLst/>
          </a:prstGeom>
          <a:noFill/>
          <a:effectLst/>
        </p:spPr>
        <p:txBody>
          <a:bodyPr wrap="none" rtlCol="0">
            <a:spAutoFit/>
          </a:bodyPr>
          <a:lstStyle/>
          <a:p>
            <a:pPr algn="ctr" defTabSz="685800" fontAlgn="auto">
              <a:spcBef>
                <a:spcPts val="0"/>
              </a:spcBef>
              <a:spcAft>
                <a:spcPts val="0"/>
              </a:spcAft>
            </a:pPr>
            <a:r>
              <a:rPr kumimoji="1" lang="zh-CN" altLang="en-US" sz="6600" b="1" dirty="0">
                <a:solidFill>
                  <a:srgbClr val="FF6600"/>
                </a:solidFill>
                <a:latin typeface="Xingkai SC" panose="02010800040101010101" pitchFamily="2" charset="-122"/>
                <a:ea typeface="Xingkai SC" panose="02010800040101010101" pitchFamily="2" charset="-122"/>
              </a:rPr>
              <a:t>七彩课堂  伴你成长</a:t>
            </a:r>
          </a:p>
        </p:txBody>
      </p:sp>
      <p:grpSp>
        <p:nvGrpSpPr>
          <p:cNvPr id="33" name="组合 32"/>
          <p:cNvGrpSpPr/>
          <p:nvPr/>
        </p:nvGrpSpPr>
        <p:grpSpPr>
          <a:xfrm>
            <a:off x="6968256" y="-1"/>
            <a:ext cx="1927372" cy="771551"/>
            <a:chOff x="6968256" y="-1"/>
            <a:chExt cx="1927372" cy="771551"/>
          </a:xfrm>
        </p:grpSpPr>
        <p:pic>
          <p:nvPicPr>
            <p:cNvPr id="34" name="图片 33"/>
            <p:cNvPicPr>
              <a:picLocks noChangeAspect="1"/>
            </p:cNvPicPr>
            <p:nvPr/>
          </p:nvPicPr>
          <p:blipFill rotWithShape="1">
            <a:blip r:embed="rId3" cstate="print">
              <a:extLst>
                <a:ext uri="{28A0092B-C50C-407E-A947-70E740481C1C}">
                  <a14:useLocalDpi xmlns:a14="http://schemas.microsoft.com/office/drawing/2010/main" val="0"/>
                </a:ext>
              </a:extLst>
            </a:blip>
            <a:srcRect r="5468"/>
            <a:stretch>
              <a:fillRect/>
            </a:stretch>
          </p:blipFill>
          <p:spPr>
            <a:xfrm>
              <a:off x="6968256" y="-1"/>
              <a:ext cx="961585" cy="771551"/>
            </a:xfrm>
            <a:prstGeom prst="rect">
              <a:avLst/>
            </a:prstGeom>
          </p:spPr>
        </p:pic>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9408" y="124932"/>
              <a:ext cx="1346220" cy="553738"/>
            </a:xfrm>
            <a:prstGeom prst="rect">
              <a:avLst/>
            </a:prstGeom>
          </p:spPr>
        </p:pic>
        <p:sp>
          <p:nvSpPr>
            <p:cNvPr id="36" name="文本框 35"/>
            <p:cNvSpPr txBox="1"/>
            <p:nvPr/>
          </p:nvSpPr>
          <p:spPr>
            <a:xfrm>
              <a:off x="7164288" y="509940"/>
              <a:ext cx="981359" cy="261610"/>
            </a:xfrm>
            <a:prstGeom prst="rect">
              <a:avLst/>
            </a:prstGeom>
            <a:noFill/>
          </p:spPr>
          <p:txBody>
            <a:bodyPr wrap="none" rtlCol="0">
              <a:spAutoFit/>
            </a:bodyPr>
            <a:lstStyle/>
            <a:p>
              <a:pPr algn="dist" defTabSz="685800" fontAlgn="auto">
                <a:spcBef>
                  <a:spcPts val="0"/>
                </a:spcBef>
                <a:spcAft>
                  <a:spcPts val="0"/>
                </a:spcAft>
              </a:pPr>
              <a:r>
                <a:rPr kumimoji="1" lang="en-US" altLang="zh-CN" sz="1050" dirty="0">
                  <a:solidFill>
                    <a:prstClr val="white">
                      <a:lumMod val="75000"/>
                    </a:prstClr>
                  </a:solidFill>
                  <a:latin typeface="Century Schoolbook"/>
                  <a:ea typeface="宋体"/>
                </a:rPr>
                <a:t>QICAIKETANG</a:t>
              </a:r>
              <a:endParaRPr kumimoji="1" lang="zh-CN" altLang="en-US" sz="1050" dirty="0">
                <a:solidFill>
                  <a:prstClr val="white">
                    <a:lumMod val="75000"/>
                  </a:prstClr>
                </a:solidFill>
                <a:latin typeface="Century Schoolbook"/>
                <a:ea typeface="宋体"/>
              </a:endParaRPr>
            </a:p>
          </p:txBody>
        </p:sp>
      </p:grpSp>
    </p:spTree>
    <p:extLst>
      <p:ext uri="{BB962C8B-B14F-4D97-AF65-F5344CB8AC3E}">
        <p14:creationId xmlns:p14="http://schemas.microsoft.com/office/powerpoint/2010/main" val="781884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1195</TotalTime>
  <Words>2160</Words>
  <Application>Microsoft Office PowerPoint</Application>
  <PresentationFormat>全屏显示(16:9)</PresentationFormat>
  <Paragraphs>136</Paragraphs>
  <Slides>22</Slides>
  <Notes>0</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dxq</cp:lastModifiedBy>
  <cp:revision>331</cp:revision>
  <dcterms:created xsi:type="dcterms:W3CDTF">2017-08-03T09:01:00Z</dcterms:created>
  <dcterms:modified xsi:type="dcterms:W3CDTF">2023-12-19T11:51:51Z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2052-10.1.0.7245</vt:lpwstr>
  </property>
</Properties>
</file>