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73" r:id="rId2"/>
  </p:sldMasterIdLst>
  <p:notesMasterIdLst>
    <p:notesMasterId r:id="rId44"/>
  </p:notesMasterIdLst>
  <p:handoutMasterIdLst>
    <p:handoutMasterId r:id="rId45"/>
  </p:handoutMasterIdLst>
  <p:sldIdLst>
    <p:sldId id="523" r:id="rId3"/>
    <p:sldId id="1024" r:id="rId4"/>
    <p:sldId id="1207" r:id="rId5"/>
    <p:sldId id="1106" r:id="rId6"/>
    <p:sldId id="1110" r:id="rId7"/>
    <p:sldId id="1188" r:id="rId8"/>
    <p:sldId id="1208" r:id="rId9"/>
    <p:sldId id="1083" r:id="rId10"/>
    <p:sldId id="1145" r:id="rId11"/>
    <p:sldId id="1190" r:id="rId12"/>
    <p:sldId id="1121" r:id="rId13"/>
    <p:sldId id="1191" r:id="rId14"/>
    <p:sldId id="1123" r:id="rId15"/>
    <p:sldId id="1183" r:id="rId16"/>
    <p:sldId id="1127" r:id="rId17"/>
    <p:sldId id="1128" r:id="rId18"/>
    <p:sldId id="1193" r:id="rId19"/>
    <p:sldId id="1158" r:id="rId20"/>
    <p:sldId id="1159" r:id="rId21"/>
    <p:sldId id="1160" r:id="rId22"/>
    <p:sldId id="1162" r:id="rId23"/>
    <p:sldId id="1163" r:id="rId24"/>
    <p:sldId id="1196" r:id="rId25"/>
    <p:sldId id="1204" r:id="rId26"/>
    <p:sldId id="1209" r:id="rId27"/>
    <p:sldId id="1206" r:id="rId28"/>
    <p:sldId id="1205" r:id="rId29"/>
    <p:sldId id="1165" r:id="rId30"/>
    <p:sldId id="1164" r:id="rId31"/>
    <p:sldId id="1166" r:id="rId32"/>
    <p:sldId id="1167" r:id="rId33"/>
    <p:sldId id="1197" r:id="rId34"/>
    <p:sldId id="1199" r:id="rId35"/>
    <p:sldId id="1203" r:id="rId36"/>
    <p:sldId id="1171" r:id="rId37"/>
    <p:sldId id="1172" r:id="rId38"/>
    <p:sldId id="1173" r:id="rId39"/>
    <p:sldId id="1174" r:id="rId40"/>
    <p:sldId id="1198" r:id="rId41"/>
    <p:sldId id="1210" r:id="rId42"/>
    <p:sldId id="1211" r:id="rId43"/>
  </p:sldIdLst>
  <p:sldSz cx="9144000" cy="5143500" type="screen16x9"/>
  <p:notesSz cx="6858000" cy="9144000"/>
  <p:embeddedFontLs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Century Schoolbook" pitchFamily="18" charset="0"/>
      <p:regular r:id="rId50"/>
      <p:bold r:id="rId51"/>
      <p:italic r:id="rId52"/>
      <p:boldItalic r:id="rId53"/>
    </p:embeddedFont>
    <p:embeddedFont>
      <p:font typeface="黑体" pitchFamily="49" charset="-122"/>
      <p:regular r:id="rId54"/>
    </p:embeddedFont>
    <p:embeddedFont>
      <p:font typeface="Wingdings 2" pitchFamily="18" charset="2"/>
      <p:regular r:id="rId55"/>
    </p:embeddedFont>
    <p:embeddedFont>
      <p:font typeface="微软雅黑" pitchFamily="34" charset="-122"/>
      <p:regular r:id="rId56"/>
      <p:bold r:id="rId57"/>
    </p:embeddedFont>
    <p:embeddedFont>
      <p:font typeface="楷体" pitchFamily="49" charset="-122"/>
      <p:regular r:id="rId58"/>
    </p:embeddedFont>
  </p:embeddedFontLst>
  <p:custDataLst>
    <p:tags r:id="rId5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FF"/>
    <a:srgbClr val="0066FF"/>
    <a:srgbClr val="A38302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1080" y="-216"/>
      </p:cViewPr>
      <p:guideLst>
        <p:guide orient="horz" pos="3106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89"/>
        <p:guide pos="228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9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font" Target="fonts/font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1.fntdata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54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98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90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rgbClr val="00B9FA">
                  <a:lumMod val="60000"/>
                  <a:lumOff val="40000"/>
                </a:srgbClr>
              </a:gs>
              <a:gs pos="97000">
                <a:sysClr val="window" lastClr="FFFFFF">
                  <a:alpha val="0"/>
                </a:sysClr>
              </a:gs>
              <a:gs pos="70000">
                <a:srgbClr val="00B9FA">
                  <a:lumMod val="40000"/>
                  <a:lumOff val="60000"/>
                  <a:alpha val="76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kumimoji="1" lang="zh-CN" altLang="en-US" sz="1800" kern="0" smtClean="0">
              <a:solidFill>
                <a:prstClr val="white"/>
              </a:solidFill>
              <a:latin typeface="Times New Roman"/>
              <a:ea typeface="微软雅黑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282705" y="7758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积累背诵专项复习</a:t>
            </a:r>
            <a:endParaRPr lang="zh-CN" altLang="en-US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75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阅读指导专项复习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82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3" y="87630"/>
            <a:ext cx="4104456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475656" y="1507490"/>
            <a:ext cx="6641549" cy="9925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阅读指导专项</a:t>
            </a:r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892" y="100603"/>
            <a:ext cx="242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 语文    五年级    下册</a:t>
            </a:r>
            <a:endParaRPr lang="zh-CN" altLang="en-US" sz="1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545080" y="1562100"/>
            <a:ext cx="4347210" cy="1176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课内阅读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571486"/>
            <a:ext cx="9144000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latin typeface="宋体" pitchFamily="2" charset="-122"/>
                <a:ea typeface="宋体" pitchFamily="2" charset="-122"/>
                <a:cs typeface="Times New Roman" panose="02020603050405020304" charset="0"/>
                <a:sym typeface="+mn-ea"/>
              </a:rPr>
              <a:t>              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草船借箭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zh-CN" altLang="en-US" sz="2800" b="1" kern="100" dirty="0">
                <a:latin typeface="宋体" pitchFamily="2" charset="-122"/>
                <a:ea typeface="宋体" pitchFamily="2" charset="-122"/>
                <a:cs typeface="Times New Roman" panose="02020603050405020304" charset="0"/>
                <a:sym typeface="+mn-ea"/>
              </a:rPr>
              <a:t>节选）</a:t>
            </a:r>
            <a:endParaRPr lang="en-US" altLang="zh-CN" sz="2800" b="1" kern="100" dirty="0">
              <a:latin typeface="宋体" pitchFamily="2" charset="-122"/>
              <a:ea typeface="宋体" pitchFamily="2" charset="-122"/>
              <a:cs typeface="Times New Roman" panose="02020603050405020304" charset="0"/>
              <a:sym typeface="+mn-ea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这时候大雾漫天，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江上的人连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面对面都看不清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。五更时分，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船已经靠近曹军的水寨。诸葛亮下令把船头朝西，船尾朝东，一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字摆开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，又叫船上的军士一边擂鼓，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一边呐喊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。鲁肃吃惊地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说：“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如果曹兵出来，怎么办？”诸葛亮笑着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说：“</a:t>
            </a:r>
            <a:r>
              <a:rPr lang="zh-CN" altLang="en-US" sz="2800" b="1" u="sng" dirty="0" smtClean="0">
                <a:latin typeface="楷体" pitchFamily="49" charset="-122"/>
                <a:ea typeface="楷体" pitchFamily="49" charset="-122"/>
              </a:rPr>
              <a:t>雾</a:t>
            </a:r>
            <a:r>
              <a:rPr lang="zh-CN" altLang="en-US" sz="2800" b="1" u="sng" dirty="0" smtClean="0">
                <a:latin typeface="楷体" pitchFamily="49" charset="-122"/>
                <a:ea typeface="楷体" pitchFamily="49" charset="-122"/>
              </a:rPr>
              <a:t>这么大</a:t>
            </a:r>
            <a:r>
              <a:rPr lang="zh-CN" altLang="en-US" sz="2800" b="1" u="sng" dirty="0" smtClean="0">
                <a:latin typeface="楷体" pitchFamily="49" charset="-122"/>
                <a:ea typeface="楷体" pitchFamily="49" charset="-122"/>
              </a:rPr>
              <a:t>，曹操一定不敢派兵出来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。我们只管饮酒取乐（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yuè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 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lè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），雾散了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就回去。”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   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曹操得知江上的动静后，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就下令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说：“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江上雾很大，敌人忽然来攻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，必有埋伏，我们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看不清虚实，不要轻易出动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。拨水军弓弩手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朝他们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射箭便是。”然后，他又派人去</a:t>
            </a:r>
            <a:endParaRPr lang="zh-CN" altLang="en-US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2000232" y="314325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2008" y="545648"/>
            <a:ext cx="9036496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旱寨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调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diào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 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tiáo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)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来六千名弓弩手，到江边支援水军。一万多名弓弩手一齐朝江中放箭，箭好像下雨一样。诸葛亮又下令把船掉过来，船头朝东，船尾朝西，仍旧擂鼓呐喊，逼近曹军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水寨受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箭。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   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到雾散时，诸葛亮下令返回。船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两边的草把子上都插满了箭。诸葛亮吩咐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军士们齐声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高喊“谢谢曹丞相的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箭”。曹操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知道上了当，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可是诸葛亮那边船轻水急，已经驶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出二十多里，要追也来不及了。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3059832" y="545648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9525" y="642924"/>
            <a:ext cx="9144000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“援”字用音序查字法应先查大写字母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，“丞”用部首查字法应查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部。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把文中括号内不恰当的读音划掉。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在文中找出一对近义词和一对反义词写在下面的括号里。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（    ）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（    ）      （   ）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（   ）</a:t>
            </a:r>
          </a:p>
          <a:p>
            <a:endParaRPr lang="en-US" altLang="zh-CN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77053" y="714362"/>
            <a:ext cx="857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Y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62277" y="142874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347633" y="3273236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靠近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6"/>
          <p:cNvSpPr txBox="1"/>
          <p:nvPr/>
        </p:nvSpPr>
        <p:spPr>
          <a:xfrm>
            <a:off x="2490773" y="3291830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逼近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5062541" y="3273236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6"/>
          <p:cNvSpPr txBox="1"/>
          <p:nvPr/>
        </p:nvSpPr>
        <p:spPr>
          <a:xfrm>
            <a:off x="7062805" y="3273236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实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550" y="662940"/>
            <a:ext cx="8979535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请将文中画横线的句子改为反问句。 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结合本文段，诸葛亮神机妙算具体表现在哪些地方。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altLang="zh-CN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596" y="1071552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雾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这么大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，曹操怎敢派兵出来？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844" y="1928808"/>
            <a:ext cx="90011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、诸葛亮算到天气，知道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第三天五更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时分一定有大雾，回来时顺水顺风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; b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、他算好了受箭的方法。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、诸葛亮算好了人，知道鲁肃忠厚老实守信，特地向他借船，知道周瑜聪明过人，所以不让鲁肃向周瑜提借船之事，知道曹操谨慎多疑，看不清虚实不会轻易出兵，因而大张旗鼓，雾夜佯攻曹营。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550" y="662940"/>
            <a:ext cx="8979535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联系上下文，发挥想象，诸葛亮笑着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说：“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雾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这么大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，曹操一定不敢派兵出来。” 诸葛亮当时会笑些什么？  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，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，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7.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诸葛亮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吩咐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军士们齐声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高喊“谢谢曹丞相的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箭”。当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曹操听到这话后，可能会对诸葛亮说： 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；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，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1500180"/>
            <a:ext cx="90011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笑曹操，因为诸葛亮太了解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曹操；笑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鲁肃太老实，不知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底细；笑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周瑜的计策落空，拿诸葛亮无可奈何，是自信的笑、胜利的笑。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7"/>
          <p:cNvSpPr txBox="1"/>
          <p:nvPr/>
        </p:nvSpPr>
        <p:spPr>
          <a:xfrm>
            <a:off x="142844" y="3643320"/>
            <a:ext cx="9001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孔明果然名不虚传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待我整顿军士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便东山再起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必报今日之辱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!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961" y="504998"/>
            <a:ext cx="8979535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刷子李</a:t>
            </a:r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（节选）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  </a:t>
            </a:r>
          </a:p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   一间屋子，一个屋顶四面墙，先刷屋顶后刷墙。屋顶尤其难刷，蘸了稀溜溜粉浆的板刷往上一举，谁能一滴不掉？一掉准掉在身上。可刷子李一举刷子，就像没有蘸浆。但刷子划过屋顶，立时匀匀实实一道白，白得透亮，白得清爽。有人说这蘸浆的手法有高招，有人说这调浆的配料有秘方。曹小三哪里看得出来？只见师傅的手臂悠然摆来，悠然摆去，如同伴着鼓点，和着琴音，每一摆刷，那长长的带浆的毛刷便在墙面啪地清脆一响，极是好听。啪啪声里，一道道浆，衔接得天衣无缝，刷过去的墙面，真好比平平整整打开一面雪白的屏障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。可是曹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小三最关心的还是刷子李身上到底有没有白点。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107504" y="3723878"/>
            <a:ext cx="723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10"/>
          <p:cNvSpPr txBox="1"/>
          <p:nvPr/>
        </p:nvSpPr>
        <p:spPr>
          <a:xfrm>
            <a:off x="683568" y="336383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                                </a:t>
            </a:r>
            <a:r>
              <a:rPr lang="en-US" altLang="zh-CN" sz="28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742" y="760512"/>
            <a:ext cx="9045258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“天衣无缝”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的意思是：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/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          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仿写。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白得透亮  （  ）得（      ） （  ）得（    ）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用“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”画出文中的一个比喻句，这句话是把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比作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，说明了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800" b="1" u="sng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 </a:t>
            </a:r>
            <a:r>
              <a:rPr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      </a:t>
            </a:r>
            <a:r>
              <a:rPr 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   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sz="2800" b="1" u="sng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sz="2800" b="1" u="sng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9364" y="2058169"/>
            <a:ext cx="646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6202" y="1184434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比喻事物周密完善，找不出破绽或漏洞。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0"/>
          <p:cNvSpPr txBox="1"/>
          <p:nvPr/>
        </p:nvSpPr>
        <p:spPr>
          <a:xfrm>
            <a:off x="1728192" y="2870235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雪白的屏障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0"/>
          <p:cNvSpPr txBox="1"/>
          <p:nvPr/>
        </p:nvSpPr>
        <p:spPr>
          <a:xfrm>
            <a:off x="288032" y="2870235"/>
            <a:ext cx="629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墙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3672408" y="206769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团团转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5653740" y="2048530"/>
            <a:ext cx="646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6"/>
          <p:cNvSpPr txBox="1"/>
          <p:nvPr/>
        </p:nvSpPr>
        <p:spPr>
          <a:xfrm>
            <a:off x="7128792" y="207814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直喘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0"/>
          <p:cNvSpPr txBox="1"/>
          <p:nvPr/>
        </p:nvSpPr>
        <p:spPr>
          <a:xfrm>
            <a:off x="5112568" y="2870235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刷子李技术高超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4" grpId="0"/>
      <p:bldP spid="14" grpId="1"/>
      <p:bldP spid="15" grpId="0"/>
      <p:bldP spid="15" grpId="1"/>
      <p:bldP spid="8" grpId="0"/>
      <p:bldP spid="8" grpId="1"/>
      <p:bldP spid="10" grpId="0"/>
      <p:bldP spid="10" grpId="1"/>
      <p:bldP spid="12" grpId="0"/>
      <p:bldP spid="12" grpId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246" y="500048"/>
            <a:ext cx="883025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屋顶尤其难刷，蘸了稀溜溜粉浆的板刷往上一举，谁能一滴不掉？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”这句话的意思是（   ）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刷屋顶不难，粉浆谁都能一滴不掉。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刷屋顶不难，粉浆谁也不能一滴不掉。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刷屋顶难，粉浆谁都能一滴不掉。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刷屋顶难，粉浆谁也不能一滴不掉。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“刷子李”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的技艺高超表现在哪儿？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________________________________________________________________________________________________</a:t>
            </a:r>
            <a:endParaRPr lang="zh-CN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0"/>
          <p:cNvSpPr txBox="1"/>
          <p:nvPr/>
        </p:nvSpPr>
        <p:spPr>
          <a:xfrm>
            <a:off x="6012160" y="91556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323528" y="3469754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他粉刷墙时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快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匀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还有节奏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刷完后天衣无缝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好似一面雪白的屏障。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26832"/>
            <a:ext cx="9123680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3200" b="1" kern="100" dirty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32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     </a:t>
            </a:r>
            <a:r>
              <a:rPr lang="zh-CN" altLang="en-US" sz="32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杨氏之子</a:t>
            </a:r>
            <a:r>
              <a:rPr lang="en-US" altLang="zh-CN" sz="32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</a:t>
            </a: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32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梁国杨氏子九岁，甚聪惠。孔君平诣其父，父不在，乃呼儿出。为设果，果有杨梅。孔指以示儿曰：“此是君家果。”儿应声答曰：“未闻孔雀是夫子家禽。”</a:t>
            </a:r>
            <a:endParaRPr lang="zh-CN" altLang="zh-CN" sz="32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230" y="411510"/>
            <a:ext cx="9081770" cy="46166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解释下面句子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字。   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(1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孔君平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诣其父，父不在，乃呼儿出。 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诣：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________ 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乃：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________   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(2)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孔指以示儿曰。 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示：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________    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(3)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未闻孔雀是夫子家禽。 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未：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________ 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闻：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________ </a:t>
            </a:r>
            <a:endParaRPr lang="zh-CN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20440" y="1779662"/>
            <a:ext cx="181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于是，就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592" y="177966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拜见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755576" y="305664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给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看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899592" y="4321433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没有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6"/>
          <p:cNvSpPr txBox="1"/>
          <p:nvPr/>
        </p:nvSpPr>
        <p:spPr>
          <a:xfrm>
            <a:off x="3131840" y="4321433"/>
            <a:ext cx="138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听见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8" grpId="0"/>
      <p:bldP spid="8" grpId="1"/>
      <p:bldP spid="10" grpId="0"/>
      <p:bldP spid="10" grpId="1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27534"/>
            <a:ext cx="914400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9240"/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仔细读下面的句子，回答问题。   </a:t>
            </a:r>
            <a:endParaRPr lang="en-US" altLang="zh-CN" sz="2800" b="1" kern="100" dirty="0" smtClean="0"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   孔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指以示儿曰：“此是君家果。”儿应声答曰：“未闻孔雀是夫子家禽。”   </a:t>
            </a:r>
            <a:endParaRPr lang="en-US" altLang="zh-CN" sz="2800" b="1" kern="100" dirty="0" smtClean="0"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(1)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对话意思：</a:t>
            </a:r>
            <a:endParaRPr lang="en-US" altLang="zh-CN" sz="2800" b="1" kern="100" dirty="0" smtClean="0"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en-US" altLang="zh-CN" sz="2800" b="1" u="sng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                                      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kern="100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en-US" altLang="zh-CN" sz="2800" b="1" u="sng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                                      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kern="100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 (2)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对话精妙极了，妙在何处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?</a:t>
            </a:r>
          </a:p>
          <a:p>
            <a:pPr indent="269240"/>
            <a:r>
              <a:rPr lang="en-US" altLang="zh-CN" sz="2800" b="1" u="sng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                                      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kern="100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  <a:p>
            <a:pPr indent="269240"/>
            <a:r>
              <a:rPr lang="en-US" altLang="zh-CN" sz="2800" b="1" u="sng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                                      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b="1" u="sng" kern="100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323528" y="3614817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都根据人物姓氏来借题发挥，杨家儿子反应极快，才思敏捷。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216024" y="2318033"/>
            <a:ext cx="8820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孔君平指着杨梅给杨家儿子看，说：“这是你家的果子。”杨家儿子答道：“没有听说孔雀是您家的家禽。”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  <p:bldP spid="1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5acfb117fee2fc9e32ba6a570aa42c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286394"/>
          </a:xfrm>
          <a:prstGeom prst="rect">
            <a:avLst/>
          </a:prstGeom>
        </p:spPr>
      </p:pic>
      <p:pic>
        <p:nvPicPr>
          <p:cNvPr id="3" name="图片 2" descr="e5acfb117fee2fc9e32ba6a570aa42c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28639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威尼斯的小艇（节选）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商人夹（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jiā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jiá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）了大包的货物，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匆匆走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下小艇，沿河做生意。青年妇女在小艇里高声谈笑。许多孩子由保姆伴着，坐着小艇到郊外去呼吸新鲜的空气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。老人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带了全家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，坐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着小艇上教堂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去作祷告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半夜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，戏院散场了，一大群人拥出来，走上了各自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雇好的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小艇。簇（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cù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zú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）拥在一起的小艇一会儿就散开了，消失在弯曲的河道中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，远处传来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一片哗（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huá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huà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）笑和告别的声音。水面上渐渐沉寂，只见月亮的影子在水中摇晃。高大的石头建筑耸立在河边，古老的桥梁横在水上，大大小小的船都停泊（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pō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  <a:r>
              <a:rPr lang="en-US" altLang="zh-CN" sz="2800" b="1" kern="100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bó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）在码头上。静寂笼罩着这座水上城市，古老的威尼斯又沉沉地入睡了。</a:t>
            </a:r>
            <a:endParaRPr lang="zh-CN" altLang="zh-CN" sz="28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3707904" y="546815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2555776" y="264578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8217396" y="307580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6372200" y="429994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048" y="628015"/>
            <a:ext cx="8920595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我会选择文中括号内正确的读音，并打“√”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  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            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我会查字典。 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“拥”，用音序查字法，应先查音序（     ）。再查音节（     ）；再部首查字法，应先查部首（     ），再查（     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画。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5616" y="1851670"/>
            <a:ext cx="1259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err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yōng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0352" y="1851670"/>
            <a:ext cx="773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扌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6876256" y="1482919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Y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1475656" y="2355726"/>
            <a:ext cx="75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5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8" grpId="0"/>
      <p:bldP spid="8" grpId="1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048" y="1964903"/>
            <a:ext cx="892444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）父子俩紧紧地拥抱在一起。（   ）                               （</a:t>
            </a: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）簇拥在一起的小艇一会儿就散开了。（    ） 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）张家界成了人类共同拥有和保护的宝贵财富。（    ） 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）船很宽敞，一点儿也不觉得拥挤。（    ）。</a:t>
            </a:r>
            <a:endParaRPr lang="zh-CN" sz="2400" b="1" u="sng" kern="1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5868144" y="198372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7380312" y="240857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755576" y="321982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7020272" y="366139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538683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CN" altLang="en-US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“拥”的意思有：</a:t>
            </a:r>
            <a:r>
              <a:rPr lang="en-US" altLang="zh-CN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、持有；</a:t>
            </a:r>
            <a:r>
              <a:rPr lang="en-US" altLang="zh-CN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、抱；</a:t>
            </a:r>
            <a:r>
              <a:rPr lang="en-US" altLang="zh-CN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、聚到一块儿；</a:t>
            </a:r>
            <a:r>
              <a:rPr lang="en-US" altLang="zh-CN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altLang="en-US" sz="2800" b="1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、围着。在以下句子中，“拥”字应选哪种解释？（填序号）</a:t>
            </a:r>
            <a:endParaRPr lang="en-US" altLang="zh-CN" sz="2800" b="1" u="sng" kern="1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048" y="661670"/>
            <a:ext cx="892059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3.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假如你坐在小艇里浏览威尼斯，你会有怎样的感受？</a:t>
            </a:r>
            <a:endParaRPr lang="zh-CN" sz="2400" b="1" u="sng" kern="100" dirty="0">
              <a:latin typeface="宋体" pitchFamily="2" charset="-122"/>
              <a:ea typeface="宋体" pitchFamily="2" charset="-122"/>
              <a:cs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539552" y="1419622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威尼斯是一座美丽的城市，威尼斯的小艇带着我们感受威尼斯的美。“舟行碧波上，人在画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中游。”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061845" y="1438910"/>
            <a:ext cx="4810760" cy="14224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课外阅读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539552" y="1630680"/>
            <a:ext cx="8078286" cy="74635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4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、把一件事的重点部分写具体</a:t>
            </a:r>
            <a:endParaRPr lang="zh-CN" altLang="en-US" sz="4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001156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     </a:t>
            </a:r>
            <a:r>
              <a:rPr lang="zh-CN" altLang="en-US" sz="2800" b="1" u="sng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。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   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徐文长从小就善于动脑筋思考，他聪明、机智也充满了情趣。 徐文长的伯父很喜欢他，时常想些法子逗他玩，考他的思考能力。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有一次，伯父领着徐文长来到一座贴着水面、桥身既窄又软的竹桥边，把两只水桶装满了水，对徐文长说：“我想考考你，你能提着这两桶水过桥，我就送你一件礼物。”   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少年徐文长想了一下，就脱下鞋，用两根绳子把小桶系住，然后再把装满了水的木桶放到水里，就这样他提着两根绳子走过了木桥。</a:t>
            </a:r>
            <a:endParaRPr sz="28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2771800" y="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聪明的徐文长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179512" y="401191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 ～～～～ ～～～～ ～～～～ ～～</a:t>
            </a:r>
          </a:p>
        </p:txBody>
      </p:sp>
      <p:sp>
        <p:nvSpPr>
          <p:cNvPr id="6" name="文本框 2"/>
          <p:cNvSpPr txBox="1"/>
          <p:nvPr/>
        </p:nvSpPr>
        <p:spPr>
          <a:xfrm>
            <a:off x="467544" y="357986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 ～～～～ ～～～～ ～～～～ ～～</a:t>
            </a:r>
          </a:p>
        </p:txBody>
      </p:sp>
      <p:sp>
        <p:nvSpPr>
          <p:cNvPr id="7" name="文本框 2"/>
          <p:cNvSpPr txBox="1"/>
          <p:nvPr/>
        </p:nvSpPr>
        <p:spPr>
          <a:xfrm>
            <a:off x="0" y="449680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 ～～～～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861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    伯父还想用一个更难的法子把徐文长难倒。他说：“既然你过了桥，礼物我当然要给你，但必须要按我的要求去取礼物。”说着，他就把那件礼物吊到一根长竿顶上，并且告诉徐文长：“你（    ）不能站在凳子之类的高地方去取，（    ）不能把竹竿横下来。” 伯父想，这下徐文长就没有办法了。 但徐文长摸了摸后脑勺，马上就想出了取礼物的方法。只见他拿住竹竿一直走到一口井边，然后把竹重向井里放，当竹顶快到井口时，他就顺利地拿到了那件礼物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伯父被聪明的徐文长惊呆了，不禁拍手称赞：“真是聪明的徐文长啊！” 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    </a:t>
            </a:r>
            <a:endParaRPr sz="28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39952" y="1707654"/>
            <a:ext cx="620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2051720" y="2139702"/>
            <a:ext cx="620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0" y="357986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 ～～～～ ～～～～ ～～～～ ～～</a:t>
            </a:r>
          </a:p>
        </p:txBody>
      </p:sp>
      <p:sp>
        <p:nvSpPr>
          <p:cNvPr id="7" name="文本框 2"/>
          <p:cNvSpPr txBox="1"/>
          <p:nvPr/>
        </p:nvSpPr>
        <p:spPr>
          <a:xfrm>
            <a:off x="3635896" y="3147814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 ～～～～ ～～～～</a:t>
            </a:r>
          </a:p>
        </p:txBody>
      </p:sp>
      <p:sp>
        <p:nvSpPr>
          <p:cNvPr id="8" name="文本框 2"/>
          <p:cNvSpPr txBox="1"/>
          <p:nvPr/>
        </p:nvSpPr>
        <p:spPr>
          <a:xfrm>
            <a:off x="35496" y="4021435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～～ ～～～～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26110"/>
            <a:ext cx="9021445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．给本文加上一个小标题写在“    ”上。                         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在文中的括号里填上恰当的关联词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伯父想两个什么难题考考徐文长的？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en-US" sz="2800" b="1" u="sng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。  ②</a:t>
            </a:r>
            <a:r>
              <a:rPr lang="zh-CN" altLang="en-US" sz="2800" b="1" u="sng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                                             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徐文长是怎样解决伯父的两个难题呢？请用“～～”画下来。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 u="sng" kern="1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，</a:t>
            </a:r>
            <a:endParaRPr lang="zh-CN" altLang="en-US" sz="2800" b="1" u="sng" kern="1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611560" y="1923678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提着两只装满水的桶通过又软又窄的桥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611560" y="2346201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拿吊在长竹竿顶端的礼物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059" y="759351"/>
            <a:ext cx="9021445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你觉得徐文长有什么地方值得我们学习呢？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endParaRPr lang="en-US" altLang="zh-CN" sz="2800" b="1" u="sng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endParaRPr lang="en-US" altLang="zh-CN" sz="2800" b="1" u="sng" kern="1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请你概括本文的主要内容。</a:t>
            </a:r>
            <a:endParaRPr lang="zh-CN" altLang="en-US" sz="2800" b="1" u="sng" kern="1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552" y="2769771"/>
            <a:ext cx="8373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文中叙述徐文长聪明、机智地解决了伯父的两个难题，赞扬了他是一个善于动脑筋思考的人。 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467544" y="1419622"/>
            <a:ext cx="874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徐文长善于动脑他聪明、机智也充满情趣。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123478"/>
            <a:ext cx="9143999" cy="47705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解题指导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2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一、按照一定的顺序来写。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记叙的事情最好是自己亲眼目睹或亲身经历、直接参与的，而不是道听途说的（因为道听途说的事情，是很难把经过写具体的），这是把经过写具体的前提条件。在此基础上，还要注意要把“经过”部分分成几步，按照一定的顺序来写。事情的经过，决不是“一团丝麻”的，总是有先后顺序的，总是要随着时间的推移或地点的变换而发展变化的。这就需要学生依据“经过”的先后顺序和发展变化的过程，认真地想一想：这件事的“经过”部分大体可以分为哪几个阶段，每个阶段主要又都做了什么。然后，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339502"/>
            <a:ext cx="9143999" cy="48320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再按照这几个“阶段”的先后顺序，一步一步、一层一层地写。这样，既做到了有条理，又为把“经过”写具体打下了基础。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    记叙文是以“叙述”和“描写”作为主要表现手法的，但才开始写作的孩子只会“叙述”不会“描写”，他们只能笼统地“叙述”事件的大概情节，不能把现实生活中丰富多彩的事物“描写”出来。针对课标第二学段的习作教学目标：“留心周围事物，乐于书面表达，增强习作的自信心。能不拘形式地写下见闻、感受和想象，注意表现自己觉得新奇有趣的、或印象最深、最受感动的内容。”以此来指导学生。 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483518"/>
            <a:ext cx="88204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二、把动作分解</a:t>
            </a:r>
            <a:endParaRPr lang="en-US" altLang="zh-CN" sz="2800" b="1" dirty="0" smtClean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同学们写人物的动作往往过于简单，缺少细节，只写最后一个表示结果的动作。所以要指导学生把一个动作分解为一组动作，可按下面的“三部曲”完成： 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放映。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对所描写的细节要反复思考，这个细节共有几个动作？每一个动作应怎样去描写？如同看电影一样在大脑中“看”一遍。 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339502"/>
            <a:ext cx="8475980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分解。把每一个动作分解开来，在描写时应注意用词恰当，情感真实。对每一个动作的描写要“细”。例如，每一个动作都需要哪些身体部位参与，这些身体部位的位置、形状、颜色、动作、变化等各是什么，可以由哪些动词来构造，然后一一写出这些身体部位的情况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连接。 即将上面分解的每一个动作细节连接起来，就形成一个人物的细节描写。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08915" y="1414780"/>
            <a:ext cx="8205470" cy="17312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</a:t>
            </a:r>
            <a:r>
              <a:rPr lang="zh-CN" alt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、通过动作、语言、神态描写，体会人物内心</a:t>
            </a:r>
            <a:endParaRPr lang="zh-CN" altLang="en-US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214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                </a:t>
            </a:r>
            <a:r>
              <a:rPr lang="zh-CN" altLang="en-US" sz="2800" b="1" u="sng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。</a:t>
            </a:r>
            <a:endParaRPr lang="en-US" altLang="zh-CN" sz="2800" b="1" kern="100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lnSpc>
                <a:spcPct val="95000"/>
              </a:lnSpc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去年我们学校调来了一位校长，姓龚，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50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多岁，稀疏的头发，眉毛又浓又黑，鼻子下面一撮小胡须，每天西装革履，手里提着公文包。从来没看他笑过，整天是一副严肃的表情，让人不敢轻易接近他。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lnSpc>
                <a:spcPct val="95000"/>
              </a:lnSpc>
              <a:spcAft>
                <a:spcPts val="0"/>
              </a:spcAft>
            </a:pP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一天，我上了一辆十分拥挤的公交车，空气里似乎弥漫着人们焦急烦躁的气息。随着上车的人不断增多，我也心烦意乱起来：大热天里坐这种车，唉     突然   我看见了一个有些熟悉的身影   啊   龚校长    我心头一震。不远处，龚校长正挤在人群中。他依然打着领带，穿着西装，依然提着公文包，留着小胡子，脸上还是往日让人生畏的严肃。他被一个高个子男人挤到了门口，却毫无怨言，没有像其他人一样骂骂咧咧。这时疑问像潮水一样涌上我的心头：龚校长不觉得挤吗？学校不是有小车吗？身为一校之长还挤公交？</a:t>
            </a:r>
            <a:endParaRPr sz="24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89041" y="280898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~~~~ ~~~~ ~~~~ ~~~~ ~~~~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059832" y="254952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！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3419872" y="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龚校长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4355976" y="247751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8964488" y="247751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907704" y="283755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！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395536" y="283755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971600" y="4329633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                                         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4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0" y="465998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4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0"/>
            <a:ext cx="882650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    第二天，我在同一时间上了公交车。我想龚校长昨天一定是偶尔坐公交车而已，可我在车上很快又发现了龚校长的身影。这不禁让我想到一些校长，去学校有专人接送，还把他们的“豪车”开进学校。而龚校长就不同了，这是一路既挤又不能直达学校的车，他宁愿走一段路，还是每天坚持乘坐公交车。（      ）龚校长给人留下一种威严的印象，（      ）也许在生活中是一个朴素节俭、平易近人的伯伯吧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!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说不定在他严肃的面孔下，也有一颗平常的心，毕竟校长也是一个有情感的人啊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!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    糟了，已经是下一个站了，我忘记下车了，望着窗外已经下车的龚校长，我似乎觉得那个瘦小的身影还在我的心中，正在逐渐高大起来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?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心想：明天要是再遇见龚校长，我一定会向他道一声好，让他知道有个学生非常敬佩他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!</a:t>
            </a:r>
            <a:endParaRPr sz="24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7236296" y="149163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虽然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716016" y="177966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但是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00114"/>
            <a:ext cx="914400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．在文中的括号内填上恰当的关联词。 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2.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请给文中空白的地方加上标点符号。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.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朗读下面一句时，下面三种读法，停顿较正确的一种是（     ）。  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、让他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知道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有个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学生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非常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敬佩他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!   </a:t>
            </a: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B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、让他知道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有个学生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非常敬佩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他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!  </a:t>
            </a: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C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、让他知道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有个学生非常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敬佩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他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!</a:t>
            </a:r>
            <a:endParaRPr sz="28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755576" y="228371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00114"/>
            <a:ext cx="914400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4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．请在短文中找出一个描写“我”的心理活动的句子，用“</a:t>
            </a:r>
            <a:r>
              <a:rPr lang="zh-CN" altLang="en-US" sz="2800" b="1" u="sng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    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”在文中表示。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5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.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上了公交车后，我为何会心头一震？请用“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~~~~”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画出有关的句子说明原因。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u="sng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                                  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。</a:t>
            </a:r>
            <a:endParaRPr lang="en-US" altLang="zh-CN" sz="2800" b="1" u="sng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6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.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给本文加上一个标题，写在文前的“    ”上。</a:t>
            </a:r>
            <a:endParaRPr sz="28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3525" y="679450"/>
            <a:ext cx="8475980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解题指导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一、动作描写：只见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人物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部位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修饰词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动作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修辞 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二、神态描写：器官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动作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+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修辞常用于写人、叙事、三、语言描写：说话三变 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（一）、说话人位置变化：     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开头式：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说：“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。”     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结尾式：“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。”     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中间式：“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________”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说，“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________”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。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3525" y="679450"/>
            <a:ext cx="847598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（二）、说前加入动作和表情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（三）、把说换成其它动词（吼。喊、叫、嚷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） 四、心理描写      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自我内心独白式，含有“想、冒号”等标志。      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第三人称旁白式，含有“我觉得、我认为”等标志。      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通过人物动作、语言、神态来体现人物的心理活动。 </a:t>
            </a:r>
            <a:endParaRPr lang="zh-CN" altLang="en-US" sz="28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57835" y="1528445"/>
            <a:ext cx="7681595" cy="80791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4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、把一个人的特点写具体</a:t>
            </a:r>
            <a:endParaRPr lang="zh-CN" altLang="en-US" sz="4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515" y="338455"/>
            <a:ext cx="9030970" cy="44012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      无言的父爱（节选） 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父亲是个实干家，他的一生都在忙碌着。多年劳作的成果，足以让父亲感到骄傲。而对我来说，最值得骄傲的应该是他亲手为我制作的小玩艺儿。他以双手而不是以言语传达了对我无限的爱。  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七岁那年圣诞节的前夕，我跟着父亲上街，路上经过一家玩具店。透过橱窗，我看到了个十分奇特的玩具房子，那是我从未见识过的。“房子”的墙上镂出了椭圆形的小窗，里边挂了印花布窗帘，还有精巧无比的阳台。 “哦，爸爸，多美啊！你说圣诞老人会送我一个吗？” </a:t>
            </a:r>
            <a:endParaRPr sz="28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39090"/>
            <a:ext cx="9144000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父亲看了看一百美元的标价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———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这在当时是十分昂贵的，他一边习惯地提了提自己的腰带，一边开着玩笑说：“我想，即使是圣诞老人也买不起这么贵的房子。”   我有点失望。父亲看见了，摸摸我的头，轻轻地告诉我：“小时候，我也曾向自己的父亲讨过一辆玩具货车，但是他买不起。” 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“那你怎么办？”   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“我用木块和找来的旧轮子自己做了一辆。你知道吗，对我来说，那比店里买来的任何玩具都要贵重呢。”       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“可我不知道怎么做木头房子。”    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“爸爸会做，我们可以一起干。”    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第二天，他果然搁下了家里的许多事情，和我忙乎起木头“房子”来。为了这木头“房子”，父亲陆续花了四个月的辛苦劳动。它实在是一个孩子所能得到的最好的礼物了。</a:t>
            </a:r>
            <a:endParaRPr sz="24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83518"/>
            <a:ext cx="9144000" cy="45858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多年以后，我（  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A  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）早已不再是玩玩具的年龄了，（   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B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）还会不时地把这木头“房子”找出来，（  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C  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）为了欣赏，（   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D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）借以回顾往昔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———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我眼看着父亲用他的双手将 我的梦想变为现实的那段岁月。 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待我上了大学，自己有了家之后，就更加体会到自己是多么地依恋着他，不愿意离开他。可是父亲说：“我能够为你提供许多方便，但是不能造就你的生活。我所做的一切只是在帮助你创造自己的天地。” 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我父亲没有给我写过信，也常记不起我的生日和结婚纪念日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———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甚至有时连我今年几岁也不清楚，但在我的生活中无处不充溢着他对我的爱</a:t>
            </a: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———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无言的父爱。实际上我身上最紧要的部分，都是他亲手培养和改善的，他把最珍贵的财富给了我。</a:t>
            </a:r>
            <a:endParaRPr lang="en-US" altLang="zh-CN" sz="2400" b="1" u="sng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．在文中的括号中写上合适的关联词 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,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你最多可以写出几个？ 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A                         B                                 C                         D                             </a:t>
            </a:r>
            <a:r>
              <a:rPr lang="en-US" altLang="zh-CN" sz="2800" b="1" u="sng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 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                                                                                 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．填空。 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“骄傲”的意思有两种：①自满，看不起别人；②自豪，自己感到光荣。文中“多年劳作的成果，足以让父亲感到骄傲”一句中“骄傲”的意思是第</a:t>
            </a:r>
            <a:r>
              <a:rPr lang="zh-CN" altLang="en-US" sz="2800" b="1" u="sng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      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种。请你也以这个意思写一句话：</a:t>
            </a:r>
            <a:endParaRPr lang="en-US" altLang="zh-CN" sz="2800" b="1" u="sng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544" y="84355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初，虽然    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755576" y="3849891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我和爸爸去钓鱼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我花了很多工夫终于钓了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20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条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心里感到非常骄傲  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5148064" y="915566"/>
            <a:ext cx="198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处，但是  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5592812" y="2965698"/>
            <a:ext cx="633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② 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395536" y="134761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处，不仅 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5076056" y="134761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处，还 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71486"/>
            <a:ext cx="9144000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3.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根据要求摘写句子。   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（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）具体描写父亲以双手而不是以言语传达对“我”无限的爱的句子。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                                                                                               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（</a:t>
            </a:r>
            <a:r>
              <a:rPr lang="en-US" altLang="zh-CN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）你在生活中也感受着亲人给你的爱，你能用几句话写出亲人对你的爱吗？</a:t>
            </a:r>
            <a:endParaRPr lang="en-US" altLang="zh-CN" sz="2800" b="1" u="sng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85167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第二天，他果然搁下了家里的许多事情，和我忙乎起木头“房子”来。为了这木头“房子”，父亲陆续花了四个月的辛苦劳动。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71406" y="4000510"/>
            <a:ext cx="8929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在上一个学期放假的时候，我的脖子受伤了，妈妈快步地把我带到医院去。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9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1788</Words>
  <Application>Microsoft Office PowerPoint</Application>
  <PresentationFormat>全屏显示(16:9)</PresentationFormat>
  <Paragraphs>229</Paragraphs>
  <Slides>41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4" baseType="lpstr">
      <vt:lpstr>Arial</vt:lpstr>
      <vt:lpstr>宋体</vt:lpstr>
      <vt:lpstr>Calibri</vt:lpstr>
      <vt:lpstr>Century Schoolbook</vt:lpstr>
      <vt:lpstr>黑体</vt:lpstr>
      <vt:lpstr>Times New Roman</vt:lpstr>
      <vt:lpstr>Wingdings 2</vt:lpstr>
      <vt:lpstr>Wingdings</vt:lpstr>
      <vt:lpstr>微软雅黑</vt:lpstr>
      <vt:lpstr>Xingkai SC</vt:lpstr>
      <vt:lpstr>楷体</vt:lpstr>
      <vt:lpstr>1_Office 主题​​</vt:lpstr>
      <vt:lpstr>凸显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239</cp:revision>
  <dcterms:created xsi:type="dcterms:W3CDTF">2017-03-17T02:28:00Z</dcterms:created>
  <dcterms:modified xsi:type="dcterms:W3CDTF">2023-12-19T12:14:07Z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