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523" r:id="rId2"/>
    <p:sldId id="1163" r:id="rId3"/>
    <p:sldId id="1106" r:id="rId4"/>
    <p:sldId id="1110" r:id="rId5"/>
    <p:sldId id="1083" r:id="rId6"/>
    <p:sldId id="1170" r:id="rId7"/>
    <p:sldId id="1109" r:id="rId8"/>
    <p:sldId id="1113" r:id="rId9"/>
    <p:sldId id="1121" r:id="rId10"/>
    <p:sldId id="1120" r:id="rId11"/>
    <p:sldId id="1131" r:id="rId12"/>
    <p:sldId id="1173" r:id="rId13"/>
    <p:sldId id="1166" r:id="rId14"/>
    <p:sldId id="1168" r:id="rId15"/>
    <p:sldId id="1136" r:id="rId16"/>
    <p:sldId id="1132" r:id="rId17"/>
    <p:sldId id="1137" r:id="rId18"/>
    <p:sldId id="1174" r:id="rId19"/>
    <p:sldId id="1138" r:id="rId20"/>
    <p:sldId id="1124" r:id="rId21"/>
    <p:sldId id="1178" r:id="rId22"/>
    <p:sldId id="1139" r:id="rId23"/>
    <p:sldId id="1140" r:id="rId24"/>
    <p:sldId id="1127" r:id="rId25"/>
    <p:sldId id="1128" r:id="rId26"/>
    <p:sldId id="1142" r:id="rId27"/>
    <p:sldId id="1143" r:id="rId28"/>
    <p:sldId id="1180" r:id="rId29"/>
    <p:sldId id="1181" r:id="rId30"/>
    <p:sldId id="1182" r:id="rId31"/>
    <p:sldId id="1183" r:id="rId32"/>
    <p:sldId id="1184" r:id="rId33"/>
    <p:sldId id="1185" r:id="rId34"/>
    <p:sldId id="1186" r:id="rId35"/>
    <p:sldId id="1149" r:id="rId36"/>
    <p:sldId id="1151" r:id="rId37"/>
    <p:sldId id="1165" r:id="rId38"/>
    <p:sldId id="1179" r:id="rId39"/>
    <p:sldId id="1153" r:id="rId40"/>
    <p:sldId id="1150" r:id="rId41"/>
    <p:sldId id="1175" r:id="rId42"/>
    <p:sldId id="1176" r:id="rId43"/>
    <p:sldId id="1177" r:id="rId44"/>
    <p:sldId id="1152" r:id="rId45"/>
    <p:sldId id="1187" r:id="rId46"/>
  </p:sldIdLst>
  <p:sldSz cx="9144000" cy="5143500" type="screen16x9"/>
  <p:notesSz cx="6858000" cy="9144000"/>
  <p:embeddedFontLst>
    <p:embeddedFont>
      <p:font typeface="楷体_GB2312" pitchFamily="49" charset="-122"/>
      <p:regular r:id="rId49"/>
    </p:embeddedFont>
    <p:embeddedFont>
      <p:font typeface="楷体" pitchFamily="49" charset="-122"/>
      <p:regular r:id="rId50"/>
    </p:embeddedFont>
    <p:embeddedFont>
      <p:font typeface="Calibri" pitchFamily="34" charset="0"/>
      <p:regular r:id="rId51"/>
      <p:bold r:id="rId52"/>
      <p:italic r:id="rId53"/>
      <p:boldItalic r:id="rId54"/>
    </p:embeddedFont>
    <p:embeddedFont>
      <p:font typeface="黑体" pitchFamily="49" charset="-122"/>
      <p:regular r:id="rId55"/>
    </p:embeddedFont>
    <p:embeddedFont>
      <p:font typeface="Impact" pitchFamily="34" charset="0"/>
      <p:regular r:id="rId56"/>
    </p:embeddedFont>
    <p:embeddedFont>
      <p:font typeface="微软雅黑" pitchFamily="34" charset="-122"/>
      <p:regular r:id="rId57"/>
      <p:bold r:id="rId58"/>
    </p:embeddedFont>
  </p:embeddedFontLst>
  <p:custDataLst>
    <p:tags r:id="rId59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66FF"/>
    <a:srgbClr val="A38302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9" autoAdjust="0"/>
    <p:restoredTop sz="94705" autoAdjust="0"/>
  </p:normalViewPr>
  <p:slideViewPr>
    <p:cSldViewPr>
      <p:cViewPr varScale="1">
        <p:scale>
          <a:sx n="108" d="100"/>
          <a:sy n="108" d="100"/>
        </p:scale>
        <p:origin x="-840" y="-84"/>
      </p:cViewPr>
      <p:guideLst>
        <p:guide orient="horz" pos="3106"/>
        <p:guide pos="568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5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823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751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8450" y="171450"/>
            <a:ext cx="854075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00151"/>
            <a:ext cx="8153400" cy="33742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98451" y="4683919"/>
            <a:ext cx="2289175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1025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0025" y="4683919"/>
            <a:ext cx="2289175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BF1A90-FAC0-4F75-B5CD-DD5F18EB637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51520" y="77589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习作指导专项复习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  <p:sldLayoutId id="2147483673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6195" y="87630"/>
            <a:ext cx="4323715" cy="27622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1475656" y="1456055"/>
            <a:ext cx="6651744" cy="9925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习作指导专项</a:t>
            </a:r>
            <a:r>
              <a:rPr lang="zh-CN" altLang="en-US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496" y="87755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/>
              <a:t>    语文    </a:t>
            </a:r>
            <a:r>
              <a:rPr lang="zh-CN" altLang="en-US" sz="1200" dirty="0" smtClean="0"/>
              <a:t>五年级    下册</a:t>
            </a:r>
            <a:endParaRPr lang="zh-CN" altLang="en-US" sz="12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57835" y="179641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2771800" y="1440473"/>
            <a:ext cx="3742531" cy="1084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写读后感</a:t>
            </a:r>
            <a:endParaRPr lang="zh-CN" altLang="en-US" sz="6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5090" y="361950"/>
            <a:ext cx="89738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Calibri" panose="020F0502020204030204" charset="0"/>
                <a:cs typeface="Times New Roman" panose="02020603050405020304" charset="0"/>
                <a:sym typeface="+mn-ea"/>
              </a:rPr>
              <a:t>  </a:t>
            </a:r>
            <a:r>
              <a:rPr lang="zh-CN" altLang="en-US" sz="2800" b="1" kern="100" dirty="0">
                <a:solidFill>
                  <a:srgbClr val="FF0000"/>
                </a:solidFill>
                <a:latin typeface="Calibri" panose="020F0502020204030204" charset="0"/>
                <a:cs typeface="Times New Roman" panose="02020603050405020304" charset="0"/>
                <a:sym typeface="+mn-ea"/>
              </a:rPr>
              <a:t>方法指导：如何写</a:t>
            </a:r>
            <a:r>
              <a:rPr lang="zh-CN" altLang="en-US" sz="2800" b="1" kern="100" dirty="0" smtClean="0">
                <a:solidFill>
                  <a:srgbClr val="FF0000"/>
                </a:solidFill>
                <a:latin typeface="Calibri" panose="020F0502020204030204" charset="0"/>
                <a:cs typeface="Times New Roman" panose="02020603050405020304" charset="0"/>
                <a:sym typeface="+mn-ea"/>
              </a:rPr>
              <a:t>好读后感</a:t>
            </a:r>
            <a:endParaRPr lang="zh-CN" altLang="en-US" sz="2800" b="1" kern="100" dirty="0">
              <a:solidFill>
                <a:srgbClr val="FF0000"/>
              </a:solidFill>
              <a:latin typeface="Calibri" panose="020F0502020204030204" charset="0"/>
              <a:cs typeface="Times New Roman" panose="02020603050405020304" charset="0"/>
              <a:sym typeface="+mn-ea"/>
            </a:endParaRPr>
          </a:p>
          <a:p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读文章、书籍后有体会、感想，将体会、感想写下来，就是读后感。读后感也是心得式的读书笔记，一般采用叙述加议论的写法。      </a:t>
            </a:r>
            <a:endParaRPr lang="en-US" altLang="zh-CN" sz="2800" b="1" kern="1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altLang="en-US" sz="28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一、读。读懂读透原文，能正确理解内容，把握中心，从中获得感受和教育。</a:t>
            </a:r>
            <a:endParaRPr lang="zh-CN" altLang="en-US" sz="2800" b="1" kern="1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5895" y="668020"/>
            <a:ext cx="89795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二、拟。拟定题目。一篇文章，一本书，第一眼看到的是题目。好的、新颖的题目可以一下把人吸引住，使人乐意读。读后感也是如此。读后感的题目有两种形式：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正标题加副标题。正标题一般围绕中心来拟，副标题一般指所读的篇口。如：正标题为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他是我的榜样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，副标题为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〈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中国出了个毛泽东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有感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等。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直接以所读的篇目为题。如：读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买包子的风波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有感、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小青石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读后感。 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550" y="730250"/>
            <a:ext cx="89795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三、引。引就是引子。读后感一般先告诉人家，你读了哪篇文章或哪本书，以及读后总的感想。然后概括文章的主要内容。这样文章连贯，作者读了不感到突然，体现了读是基础，为下文的议、联做铺垫。</a:t>
            </a:r>
            <a:endParaRPr sz="2800" b="1" dirty="0">
              <a:latin typeface="楷体" pitchFamily="49" charset="-122"/>
              <a:ea typeface="楷体" pitchFamily="49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5895" y="668020"/>
            <a:ext cx="897953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四、议、联。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议是读原文后抓住印象深刻的地方为“感”点议论，；联是联系学习、生活实际中的具体事例写体会、写感想。这是读后感的主体，也是重点，必须详写。体会和感想应是多方面、多角度的。可以联系学习、生活实际中的具体事例写体会、感想；可以归纳总结谈收获；可以从表达方法上谈感想、体会；也可以谈自己的看法，提出不满意的地方，议自己不明白的问题，等等。  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五、结。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结就是总结得到的启示、懂得的道理。照应前文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12850" y="1972310"/>
            <a:ext cx="573659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例文（一）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38822" y="351691"/>
            <a:ext cx="90753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Calibri" panose="020F0502020204030204" charset="0"/>
                <a:cs typeface="Times New Roman" panose="02020603050405020304" charset="0"/>
              </a:rPr>
              <a:t>                                   </a:t>
            </a:r>
            <a:r>
              <a:rPr lang="en-US" altLang="zh-CN" sz="2400" b="1" kern="100" dirty="0" smtClean="0">
                <a:latin typeface="Calibri" panose="020F0502020204030204" charset="0"/>
                <a:cs typeface="Times New Roman" panose="02020603050405020304" charset="0"/>
              </a:rPr>
              <a:t>《</a:t>
            </a:r>
            <a:r>
              <a:rPr lang="zh-CN" altLang="en-US" sz="2400" b="1" kern="100" dirty="0" smtClean="0">
                <a:latin typeface="Calibri" panose="020F0502020204030204" charset="0"/>
                <a:cs typeface="Times New Roman" panose="02020603050405020304" charset="0"/>
              </a:rPr>
              <a:t>成功的秘诀</a:t>
            </a:r>
            <a:r>
              <a:rPr lang="en-US" altLang="zh-CN" sz="2400" b="1" kern="100" dirty="0" smtClean="0">
                <a:latin typeface="Calibri" panose="020F0502020204030204" charset="0"/>
                <a:cs typeface="Times New Roman" panose="02020603050405020304" charset="0"/>
              </a:rPr>
              <a:t>》</a:t>
            </a:r>
            <a:r>
              <a:rPr lang="zh-CN" altLang="en-US" sz="2400" b="1" kern="100" dirty="0" smtClean="0">
                <a:latin typeface="Calibri" panose="020F0502020204030204" charset="0"/>
                <a:cs typeface="Times New Roman" panose="02020603050405020304" charset="0"/>
              </a:rPr>
              <a:t>读后感</a:t>
            </a:r>
            <a:endParaRPr lang="en-US" altLang="zh-CN" sz="2400" b="1" kern="100" dirty="0" smtClean="0">
              <a:latin typeface="Calibri" panose="020F0502020204030204" charset="0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从前，有一个人问智者：“怎样才能成功？或者说成功的秘诀是什么呢？” 智者笑了笑，没说什么。他拿起一颗带壳的花生，说：“捏碎它。”那人将花生壳捏开，从里面取出花生。智者又说：“捏碎它。”那人将花生放在手心里，把红色的皮儿搓碎了。智者说：“再捏一捏、搓一搓它。”那人使出全身力气，也没将花生捏开，他又使劲搓花生，直搓到他的手都热了、红了，也没将花生搓碎。智者告诉他：“干什么事情，有一颗恒心，才是成功的秘诀。”    这是我从一本杂志上看到的一篇文章。读着文中的文字，我的感想很多。人生就好比是一架梯子，只有持之以恒，坚持不懈，才能到达尽头，才能成功。想想自己，做事马马虎虎，根本没有恒心，好多时候都是浅尝辄止，虎头蛇尾。　</a:t>
            </a:r>
            <a:endParaRPr altLang="zh-CN" sz="2400" b="1" kern="1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7945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比如上星期，我做数学作业时，遇到了一道难题，心里想这么难，我不做了，出去玩会吧。接着，我就出去玩了，回来以后，妈妈问我作业做完了没有，我犹豫再三，不得已向妈妈说了实情，在妈妈的帮助下，才做出了那道题。   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    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读这篇文章之前，我不明白，为什么自己做好多事情都不尽如人意，原来是没有恒心，做事不能坚持到底的缘故呀。只要有恒心，相信我以后一定能成功。</a:t>
            </a:r>
            <a:endParaRPr lang="zh-CN" altLang="zh-CN" sz="2400" b="1" kern="100" dirty="0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685" y="560070"/>
            <a:ext cx="9043670" cy="24314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9240"/>
            <a:r>
              <a:rPr lang="zh-CN" altLang="zh-CN" sz="3200" b="1" dirty="0">
                <a:solidFill>
                  <a:srgbClr val="FF0000"/>
                </a:solidFill>
              </a:rPr>
              <a:t>评语：</a:t>
            </a:r>
            <a:endParaRPr lang="zh-CN" altLang="zh-CN" sz="2400" dirty="0"/>
          </a:p>
          <a:p>
            <a:pPr indent="269240"/>
            <a:r>
              <a:rPr lang="zh-CN" altLang="en-US" sz="2400" dirty="0" smtClean="0"/>
              <a:t>    本文的作者很会“想”。先简介读到的那篇文章的故事大概，抓住故事的宗旨</a:t>
            </a:r>
            <a:r>
              <a:rPr lang="en-US" altLang="zh-CN" sz="2400" dirty="0" smtClean="0"/>
              <a:t>——</a:t>
            </a:r>
            <a:r>
              <a:rPr lang="zh-CN" altLang="en-US" sz="2400" dirty="0" smtClean="0"/>
              <a:t>恒心的重要，联系自己自己的生活学习实际，进一步阐述了“人生就好比是一架梯子，只有持之以恒，坚持不懈，才能到达尽头，才能成功”的道理。体会深刻，不失为一篇较好的读后感。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98270" y="1509395"/>
            <a:ext cx="573659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例文（二）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090" y="123478"/>
            <a:ext cx="89947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800" b="1" kern="100" dirty="0" smtClean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                  成败只差毫米    </a:t>
            </a:r>
            <a:endParaRPr lang="en-US" altLang="zh-CN" sz="2800" b="1" kern="100" dirty="0" smtClean="0">
              <a:latin typeface="黑体" pitchFamily="49" charset="-122"/>
              <a:ea typeface="黑体" pitchFamily="49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            ——</a:t>
            </a:r>
            <a:r>
              <a:rPr lang="zh-CN" altLang="en-US" sz="2800" b="1" kern="100" dirty="0" smtClean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读</a:t>
            </a:r>
            <a:r>
              <a:rPr lang="en-US" altLang="zh-CN" sz="2800" b="1" kern="100" dirty="0" smtClean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《</a:t>
            </a:r>
            <a:r>
              <a:rPr lang="zh-CN" altLang="en-US" sz="2800" b="1" kern="100" dirty="0" smtClean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电话的发明</a:t>
            </a:r>
            <a:r>
              <a:rPr lang="en-US" altLang="zh-CN" sz="2800" b="1" kern="100" dirty="0" smtClean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》</a:t>
            </a:r>
            <a:r>
              <a:rPr lang="zh-CN" altLang="en-US" sz="2800" b="1" kern="100" dirty="0" smtClean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有感</a:t>
            </a:r>
            <a:endParaRPr lang="en-US" altLang="zh-CN" sz="2800" b="1" kern="100" dirty="0">
              <a:latin typeface="黑体" pitchFamily="49" charset="-122"/>
              <a:ea typeface="黑体" pitchFamily="49" charset="-122"/>
              <a:cs typeface="Times New Roman" panose="02020603050405020304" charset="0"/>
            </a:endParaRPr>
          </a:p>
          <a:p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 假期里，我读了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真好丛书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。对其中的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电话的发明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一文很感兴趣。 是谁发明了电话？相信许多人都会不假思索地说出美国发明家贝尔的名字。   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可是相信也有很多人可能不明白，其实在贝尔之前，还有人尝试发明过电话，他就是莱斯。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莱斯曾研究过一种装置，可这种装置里的螺丝只能传递音乐，不能传递语音。莱斯失败的原因之一，是因为这个装置里的螺丝，他少拧了二分之一圈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约毫米。莱斯没有发现这一点，他将装置改装了好几次，可仍然没有解决问题，于是他懊丧地放弃了。与莱斯不同的是，贝尔没有向困难妥协，没有泄气，而是坚持不懈，继续实验。他在莱斯的基础上进行了改进。最主要的是，他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090" y="442282"/>
            <a:ext cx="89947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将那颗螺丝多向里拧了毫米。接着，奇迹发生了，不能通话的装置变成了实用的电话机。    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读了这篇文章，我深有感触：假如莱斯没有半途而废，而是持之以恒，发现了这个“漏网之鱼”，电话不就是他发明的吗？但好多事情，没有假如。再来看看贝尔，正是由于他的坚持不懈和仔细耐心，使他成为了成功者，成了最后的赢家。这让我想起爱因斯坦曾说过的一句话：成功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=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艰苦的努力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+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正确的方法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+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少说空话。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 失之毫厘，差之千里。成功与失败只差毫米！</a:t>
            </a:r>
          </a:p>
          <a:p>
            <a:pPr algn="just"/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5712" y="415925"/>
            <a:ext cx="89517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240"/>
            <a:r>
              <a:rPr lang="zh-CN" altLang="zh-CN" sz="2800" b="1" dirty="0">
                <a:solidFill>
                  <a:srgbClr val="FF0000"/>
                </a:solidFill>
              </a:rPr>
              <a:t>评语：</a:t>
            </a:r>
            <a:endParaRPr lang="zh-CN" altLang="zh-CN" sz="2800" dirty="0"/>
          </a:p>
          <a:p>
            <a:pPr indent="269240"/>
            <a:r>
              <a:rPr lang="zh-CN" altLang="en-US" sz="2800" dirty="0" smtClean="0"/>
              <a:t>    你是一个爱读书的孩子，更可贵的是，你能读有所思，读有所悟。敏锐地抓住文中介绍的莱思实验失败的原因：“少拧了二分之一圈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约毫米”，并紧紧围绕这一细节，将其与贝尔进行比较，由此生发自己的感触：“失之毫厘，差之千里。成功与失败只差毫米！”水到渠成，顺理成章。是一篇言之有物，立意深刻的读后感。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57835" y="179641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3060065" y="1517650"/>
            <a:ext cx="3606800" cy="117602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7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游记篇</a:t>
            </a:r>
            <a:endParaRPr lang="zh-CN" altLang="en-US" sz="7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848233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400" b="1" dirty="0" smtClean="0"/>
              <a:t>重点是</a:t>
            </a:r>
            <a:r>
              <a:rPr lang="en-US" altLang="zh-CN" sz="2400" b="1" dirty="0" smtClean="0"/>
              <a:t>“</a:t>
            </a:r>
            <a:r>
              <a:rPr lang="zh-CN" altLang="zh-CN" sz="2400" b="1" dirty="0" smtClean="0"/>
              <a:t>抓住环境特点，体会思想感情</a:t>
            </a:r>
            <a:r>
              <a:rPr lang="en-US" altLang="zh-CN" sz="2400" b="1" dirty="0" smtClean="0"/>
              <a:t>”</a:t>
            </a:r>
            <a:r>
              <a:rPr lang="zh-CN" altLang="zh-CN" sz="2400" b="1" dirty="0" smtClean="0"/>
              <a:t>。写的过程中应注意哪些问题呢？</a:t>
            </a:r>
            <a:endParaRPr lang="en-US" altLang="zh-CN" sz="2400" b="1" dirty="0" smtClean="0"/>
          </a:p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其一，观之有序，言之有序。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写参观游览一类的文章，必须有一定的空间顺序，而这种顺序又往往和作者观察的顺序一致起来，因此，只有观之有序，才能言之有序。我们可以大致掌握以下常见的顺序：</a:t>
            </a:r>
            <a:endParaRPr lang="en-US" altLang="zh-CN" sz="2400" b="1" kern="100" dirty="0" smtClean="0">
              <a:latin typeface="楷体" pitchFamily="49" charset="-122"/>
              <a:ea typeface="楷体" pitchFamily="49" charset="-122"/>
              <a:cs typeface="黑体" panose="02010609060101010101" pitchFamily="49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&lt;1&gt;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以游踪为序。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游览的顺序就是文章的顺序。 </a:t>
            </a:r>
            <a:b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</a:br>
            <a:r>
              <a:rPr lang="en-US" altLang="zh-CN" sz="24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&lt;2&gt;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以方位变化为序。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站在一个固定的位置上，由近及远，由远及近；由左到右，由右到左；由上到下，由下到上；由里到外，由外到里；先中间后四周，先四周后中间地观察，按照观察的顺序布局全篇文章。      </a:t>
            </a:r>
            <a:endParaRPr lang="zh-CN" sz="2400" b="1" kern="100" dirty="0">
              <a:latin typeface="楷体" pitchFamily="49" charset="-122"/>
              <a:ea typeface="楷体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70" y="415925"/>
            <a:ext cx="88709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&lt;3&gt;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以景物的类别为序。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我们参观游览一个地方，在大范围内又有各种不同类别的景物。例如：到了郊外，可以先看田野，再看山峦，最后看河流；到了荒原，可以先看天空，再看原野，最后看牛羊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……</a:t>
            </a:r>
          </a:p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其二，抓住特点，描写具体。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参观游览一个地方，所见所闻很多，如果什么都想写，就什么也写不好。只有仔细观察，抓住景物特点，才能写得准确、生动、具体、形象。那么，抓住景物哪些特点呢？</a:t>
            </a:r>
            <a:endParaRPr lang="en-US" altLang="zh-CN" sz="2400" b="1" kern="100" dirty="0" smtClean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  <a:p>
            <a:pPr algn="just"/>
            <a:r>
              <a:rPr lang="en-US" altLang="zh-CN" sz="2400" b="1" kern="1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&lt;1&gt;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色彩特点。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景物的颜色是千变万化的，不同的景物有不同的颜色，即使是同一种景物，在不同的季节，不同的位置，也会呈现出不同的色彩。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just">
              <a:spcAft>
                <a:spcPts val="0"/>
              </a:spcAft>
            </a:pPr>
            <a:endParaRPr lang="en-US" altLang="zh-CN" sz="2400" b="1" kern="100" dirty="0" smtClean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zh-CN" altLang="en-US" sz="2400" kern="100" dirty="0" smtClean="0">
                <a:latin typeface="Calibri" panose="020F0502020204030204" charset="0"/>
                <a:cs typeface="Times New Roman" panose="02020603050405020304" charset="0"/>
              </a:rPr>
              <a:t> </a:t>
            </a:r>
            <a:br>
              <a:rPr lang="zh-CN" altLang="en-US" sz="2400" kern="100" dirty="0" smtClean="0">
                <a:latin typeface="Calibri" panose="020F0502020204030204" charset="0"/>
                <a:cs typeface="Times New Roman" panose="02020603050405020304" charset="0"/>
              </a:rPr>
            </a:br>
            <a:endParaRPr sz="2400" b="1" kern="1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70" y="415925"/>
            <a:ext cx="88709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&lt;2&gt;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形态特点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。景物的不同形状和姿态，可以表现出不同的精神、气质。抓住景物形态特点，既可表现形，又可体现神。 </a:t>
            </a:r>
            <a:b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400" b="1" kern="1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&lt;3&gt;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动静特点。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一切景物都处于自然之中，有时处于静态，有时处于动态，有时处于静动变化之中。因此，我们要抓住景物的动静写出景物的特点。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其三，寄情于景，主题鲜明。</a:t>
            </a:r>
            <a:r>
              <a:rPr lang="zh-CN" altLang="en-US" sz="2400" b="1" kern="1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只有把情感融注到字里行间，才会表达出鲜明的主题，也才会打动读者。在行文中，我们只有把心捧给读者，才会吐真情，有真意。情真文才美，只有情真，才能给读者美的享受。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12850" y="1972310"/>
            <a:ext cx="573659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例文（一）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240"/>
            <a:endParaRPr lang="en-US" altLang="zh-CN" sz="2400" b="1" kern="100" dirty="0" smtClean="0">
              <a:latin typeface="Calibri" panose="020F0502020204030204" charset="0"/>
              <a:cs typeface="Times New Roman" panose="02020603050405020304" charset="0"/>
            </a:endParaRPr>
          </a:p>
          <a:p>
            <a:pPr indent="269240"/>
            <a:r>
              <a:rPr lang="en-US" altLang="zh-CN" sz="2400" b="1" kern="100" dirty="0" smtClean="0">
                <a:latin typeface="Calibri" panose="020F0502020204030204" charset="0"/>
                <a:cs typeface="Times New Roman" panose="02020603050405020304" charset="0"/>
              </a:rPr>
              <a:t>                                        </a:t>
            </a:r>
            <a:r>
              <a:rPr lang="zh-CN" altLang="en-US" sz="2400" b="1" kern="100" dirty="0" smtClean="0">
                <a:latin typeface="Calibri" panose="020F0502020204030204" charset="0"/>
                <a:cs typeface="Times New Roman" panose="02020603050405020304" charset="0"/>
              </a:rPr>
              <a:t>有趣的探险之旅</a:t>
            </a:r>
            <a:endParaRPr lang="en-US" altLang="zh-CN" sz="2400" b="1" kern="100" dirty="0" smtClean="0">
              <a:latin typeface="Calibri" panose="020F0502020204030204" charset="0"/>
              <a:cs typeface="Times New Roman" panose="02020603050405020304" charset="0"/>
            </a:endParaRPr>
          </a:p>
          <a:p>
            <a:pPr indent="269240"/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在一个阳光灿烂、万里无云的星期六，爸爸妈妈出去逛商场了，我独自一人在家看书。我正看得津津有味，似乎我就是书中的主角。忽然从书里滚出来一个蓝色的球正好砸到我的脑袋，随后滚到了地板上。我定睛一看原来是一个圆溜溜的大脑袋，脖子上戴着一个神奇的黄铃铛，还有那灵巧的四肢。这不正是我书中写的哆啦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A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梦嘛？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 indent="269240"/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我大吃一惊，揉揉眼睛，生怕自己看错了，一脸不可思议地说：“你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……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就是哆啦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A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梦？”哆啦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A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梦满心欢喜地说：“对呀，我今天来邀请你一起进行一场神奇的旅行！”说着它拿出一个五彩缤纷的瓶子，上面雕刻着彩色的蝴蝶结和小花，里面还有彩色融合的液体，散发出阵阵香气。哆啦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A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梦将瓶子交给我后，便迫不及待地喝了下</a:t>
            </a:r>
            <a:endParaRPr altLang="zh-CN" sz="2800" b="1" kern="1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11510"/>
            <a:ext cx="91440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240"/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去，刚喝下药水我就瞬间变小了。正当我疑惑不解时，哆啦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A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梦解释道：“这是缩小水，喝下后会变小。”哆啦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A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梦的话音刚落，便凭空消失了。</a:t>
            </a:r>
            <a:endParaRPr lang="en-US" altLang="zh-CN" sz="2400" b="1" kern="100" dirty="0" smtClean="0">
              <a:latin typeface="楷体" pitchFamily="49" charset="-122"/>
              <a:ea typeface="楷体" pitchFamily="49" charset="-122"/>
              <a:cs typeface="楷体" panose="02010609060101010101" charset="-122"/>
            </a:endParaRPr>
          </a:p>
          <a:p>
            <a:pPr indent="269240"/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  这时的我又惊奇又害怕，突然感到有点饿，我来到冰箱前发现眼前发现眼前冰箱好似高楼大厦，让我望而止步。正当我不知如何是好时，爸爸妈妈满载而归，我便欣喜若狂地冲他们呼喊。可是我的叫声竟然比蚊子声音还要小，他们根本就听不到。我急得像热锅上的蚂蚁团团转，豆大的泪珠顺着脸颊落了下来。哆啦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A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梦听到我的哭声，看到我这副狼狈不堪的模样，便再次来到了我的身边将解药递给了我。</a:t>
            </a:r>
          </a:p>
          <a:p>
            <a:pPr indent="269240"/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  这次的探险旅程给我留下了深刻的印象，让我至今都难以忘怀。</a:t>
            </a:r>
          </a:p>
          <a:p>
            <a:pPr indent="269240"/>
            <a:endParaRPr lang="zh-CN" altLang="en-US" sz="2800" b="1" kern="1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269240"/>
            <a:r>
              <a:rPr lang="zh-CN" altLang="en-US" sz="2400" dirty="0" smtClean="0"/>
              <a:t/>
            </a:r>
            <a:br>
              <a:rPr lang="zh-CN" altLang="en-US" sz="2400" dirty="0" smtClean="0"/>
            </a:br>
            <a:endParaRPr altLang="zh-CN" sz="2800" b="1" kern="1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5712" y="539750"/>
            <a:ext cx="895176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240"/>
            <a:r>
              <a:rPr lang="zh-CN" altLang="zh-CN" sz="2800" b="1" dirty="0">
                <a:solidFill>
                  <a:srgbClr val="FF0000"/>
                </a:solidFill>
              </a:rPr>
              <a:t>评语：</a:t>
            </a:r>
            <a:endParaRPr lang="zh-CN" altLang="zh-CN" sz="2800" dirty="0"/>
          </a:p>
          <a:p>
            <a:pPr indent="269240"/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本篇作文以“探险”为线索，记叙了探险前的奇遇，探险时的经历，以及探险后给我的印象。书写时把过程作为重点，向读者展示了如何“神奇”，怎样的“惊险”。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 indent="269240"/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小作者善于运用成语，如“不可思议”“疑惑不解”“欣喜若狂”等成语恰到好处地写出了当时的心情。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 indent="269240"/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   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12850" y="1972310"/>
            <a:ext cx="573659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例文（二）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048" y="125730"/>
            <a:ext cx="89205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240" algn="ctr"/>
            <a:r>
              <a:rPr lang="zh-CN" altLang="en-US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万里长城</a:t>
            </a:r>
            <a:endParaRPr lang="en-US" altLang="zh-CN" sz="2400" b="1" kern="1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 长城是世界上的一个奇迹，它像一条巨龙盘踞在中国北方的辽阔的土地上，长城全长约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12600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里。它是中国古代劳动人民血汗的结晶，也是中国古代文化的象征和中华民族的骄傲。</a:t>
            </a:r>
            <a:br>
              <a:rPr lang="zh-CN" altLang="en-US" sz="2400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 游客们，我们已经来到了著名的八达岭长城上，两旁的山上，是苍松翠柏，云遮雾障，禽鸟齐鸣，溪流淙淙，好像处处充满了诗情画意。您往远处看，可以发现这里的长城分为南、北两峰，蜿蜒于山脊之上，龙腾虎跃、气象万千，景色十分壮观。长城依山而建，高低起伏，曲折绵延。这段长城的墙体是用整齐巨大的条石铺成，有的条石长达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米，重数百斤。内部填满泥土和石块，墙上顶地面的地方铺满方砖，十分平整。墙顶外侧筑有高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米的垛口，上有了望孔，下有射击口，内侧建有宇墙。城墙每隔一段，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048" y="424815"/>
            <a:ext cx="89205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筑有一个堡垒似的方形城台。城台有高有低，高的叫敌搂，是守望和军士住宿的地方；低的叫墙台，高度与城墙相差不多但突出墙外，四周有垛口，是巡逻放哨的地方。</a:t>
            </a:r>
            <a:br>
              <a:rPr lang="zh-CN" altLang="en-US" sz="2400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 下面就到了烽火台，又叫烽燧，狼烟台。是不和长城相连的独立建筑。一旦敌人来，就点燃烽火通报军情，白天点燃的烟叫做烽，晚上的叫做燧。</a:t>
            </a:r>
            <a:br>
              <a:rPr lang="zh-CN" altLang="en-US" sz="2400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 今天的长城，早已失去军事价值，而以其特有的魅力，吸引着广大中外游客，成为举世闻名的旅游胜地！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6347" y="735330"/>
            <a:ext cx="8951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240"/>
            <a:r>
              <a:rPr lang="zh-CN" altLang="zh-CN" sz="2800" b="1" dirty="0">
                <a:solidFill>
                  <a:srgbClr val="FF0000"/>
                </a:solidFill>
              </a:rPr>
              <a:t>评语：</a:t>
            </a:r>
            <a:endParaRPr lang="zh-CN" altLang="zh-CN" sz="2400" dirty="0"/>
          </a:p>
          <a:p>
            <a:pPr indent="269240"/>
            <a:r>
              <a:rPr lang="zh-CN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本</a:t>
            </a:r>
            <a:r>
              <a:rPr lang="zh-CN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以导游的身份像我们介绍了万里长城中的八达岭长城。文中既写了八达岭长城的周围景色，有用举例子、列数字等方法重点介绍了内部构造和特点</a:t>
            </a:r>
            <a:r>
              <a:rPr lang="zh-CN" altLang="en-US" sz="2800" dirty="0" smtClean="0"/>
              <a:t>。让我们了解了八达岭长城的辉煌，知道了它不愧为世界文化遗产。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48"/>
          <p:cNvSpPr txBox="1"/>
          <p:nvPr/>
        </p:nvSpPr>
        <p:spPr>
          <a:xfrm>
            <a:off x="467544" y="1939211"/>
            <a:ext cx="8208912" cy="9925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 如何写漫画</a:t>
            </a:r>
            <a:endParaRPr lang="zh-CN" altLang="en-US" sz="6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chemeClr val="hlink"/>
                </a:solidFill>
              </a:rPr>
              <a:t>何为漫画？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09600" y="987574"/>
            <a:ext cx="8153400" cy="3374231"/>
          </a:xfrm>
        </p:spPr>
        <p:txBody>
          <a:bodyPr/>
          <a:lstStyle/>
          <a:p>
            <a:r>
              <a:rPr lang="zh-CN" altLang="en-US" sz="4800" dirty="0">
                <a:solidFill>
                  <a:srgbClr val="FF3300"/>
                </a:solidFill>
                <a:ea typeface="楷体_GB2312" pitchFamily="49" charset="-122"/>
              </a:rPr>
              <a:t>漫画是一种具有强烈的</a:t>
            </a:r>
            <a:r>
              <a:rPr lang="zh-CN" altLang="en-US" sz="4800" dirty="0">
                <a:solidFill>
                  <a:srgbClr val="006666"/>
                </a:solidFill>
                <a:ea typeface="楷体_GB2312" pitchFamily="49" charset="-122"/>
              </a:rPr>
              <a:t>讽刺性或幽默性</a:t>
            </a:r>
            <a:r>
              <a:rPr lang="zh-CN" altLang="en-US" sz="4800" dirty="0">
                <a:solidFill>
                  <a:srgbClr val="FF3300"/>
                </a:solidFill>
                <a:ea typeface="楷体_GB2312" pitchFamily="49" charset="-122"/>
              </a:rPr>
              <a:t>的图画。</a:t>
            </a:r>
          </a:p>
          <a:p>
            <a:r>
              <a:rPr lang="zh-CN" altLang="en-US" sz="4800" dirty="0">
                <a:solidFill>
                  <a:srgbClr val="FF3300"/>
                </a:solidFill>
                <a:ea typeface="楷体_GB2312" pitchFamily="49" charset="-122"/>
              </a:rPr>
              <a:t>画家从生活中取材，通过</a:t>
            </a:r>
            <a:r>
              <a:rPr lang="zh-CN" altLang="en-US" sz="4800" u="sng" dirty="0">
                <a:solidFill>
                  <a:srgbClr val="006666"/>
                </a:solidFill>
                <a:ea typeface="楷体_GB2312" pitchFamily="49" charset="-122"/>
              </a:rPr>
              <a:t>夸张、比喻</a:t>
            </a:r>
            <a:r>
              <a:rPr lang="zh-CN" altLang="en-US" sz="4800" dirty="0">
                <a:solidFill>
                  <a:srgbClr val="FF3300"/>
                </a:solidFill>
                <a:ea typeface="楷体_GB2312" pitchFamily="49" charset="-122"/>
              </a:rPr>
              <a:t>等手法，</a:t>
            </a:r>
            <a:r>
              <a:rPr lang="zh-CN" altLang="en-US" sz="4800" u="sng" dirty="0">
                <a:solidFill>
                  <a:srgbClr val="006666"/>
                </a:solidFill>
                <a:ea typeface="楷体_GB2312" pitchFamily="49" charset="-122"/>
              </a:rPr>
              <a:t>讽刺、批评或表扬</a:t>
            </a:r>
            <a:r>
              <a:rPr lang="zh-CN" altLang="en-US" sz="4800" dirty="0">
                <a:solidFill>
                  <a:srgbClr val="FF3300"/>
                </a:solidFill>
                <a:ea typeface="楷体_GB2312" pitchFamily="49" charset="-122"/>
              </a:rPr>
              <a:t>某些人、某些事。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漫画的不同类型</a:t>
            </a:r>
          </a:p>
        </p:txBody>
      </p:sp>
      <p:sp>
        <p:nvSpPr>
          <p:cNvPr id="512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b="1" dirty="0"/>
              <a:t>讽刺型：</a:t>
            </a:r>
            <a:r>
              <a:rPr lang="zh-CN" altLang="en-US" dirty="0"/>
              <a:t>运用讥讽、夸张、比喻的手法，对丑恶事物或不良现象进行揭露、批评、嘲笑，以达到贬斥和否定的目的。 </a:t>
            </a:r>
          </a:p>
          <a:p>
            <a:pPr>
              <a:lnSpc>
                <a:spcPct val="90000"/>
              </a:lnSpc>
            </a:pPr>
            <a:r>
              <a:rPr lang="zh-CN" altLang="en-US" b="1" dirty="0"/>
              <a:t>赞颂型：</a:t>
            </a:r>
            <a:r>
              <a:rPr lang="zh-CN" altLang="en-US" dirty="0"/>
              <a:t>报刊漫画的常见类型之一，它用漫画艺术手段对美好事物给予称赞、颂扬，展示光明，鼓舞人们的信心和勇气。 </a:t>
            </a:r>
          </a:p>
          <a:p>
            <a:pPr>
              <a:lnSpc>
                <a:spcPct val="90000"/>
              </a:lnSpc>
            </a:pPr>
            <a:r>
              <a:rPr lang="zh-CN" altLang="en-US" b="1" dirty="0"/>
              <a:t>幽默型：</a:t>
            </a:r>
            <a:r>
              <a:rPr lang="zh-CN" altLang="en-US" dirty="0"/>
              <a:t>幽默画则不同，它可以无主题、无意义，其实它的主题、意义就是幽默，通过幽默手段达到幽默目的。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395289" y="555526"/>
            <a:ext cx="8497887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CC"/>
                </a:solidFill>
                <a:ea typeface="黑体" pitchFamily="49" charset="-122"/>
              </a:rPr>
              <a:t>漫画构成</a:t>
            </a:r>
            <a:r>
              <a:rPr lang="zh-CN" altLang="en-US" sz="3600" b="1" dirty="0">
                <a:ea typeface="黑体" pitchFamily="49" charset="-122"/>
              </a:rPr>
              <a:t>：标题、主体、画注。</a:t>
            </a:r>
          </a:p>
          <a:p>
            <a:endParaRPr lang="zh-CN" altLang="en-US" sz="3600" b="1" dirty="0">
              <a:ea typeface="黑体" pitchFamily="49" charset="-122"/>
            </a:endParaRPr>
          </a:p>
          <a:p>
            <a:r>
              <a:rPr lang="zh-CN" altLang="en-US" sz="2800" b="1" dirty="0"/>
              <a:t>      </a:t>
            </a:r>
            <a:r>
              <a:rPr lang="zh-CN" altLang="en-US" sz="3200" b="1" dirty="0">
                <a:solidFill>
                  <a:srgbClr val="FF0000"/>
                </a:solidFill>
                <a:ea typeface="黑体" pitchFamily="49" charset="-122"/>
              </a:rPr>
              <a:t>标题</a:t>
            </a:r>
            <a:r>
              <a:rPr lang="zh-CN" altLang="en-US" sz="2800" b="1" dirty="0"/>
              <a:t>，即题目，往往告诉人们漫画的主题思想，有的虽没有标题，但一定有鲜明的主题。</a:t>
            </a:r>
          </a:p>
          <a:p>
            <a:endParaRPr lang="zh-CN" altLang="en-US" sz="1200" b="1" dirty="0"/>
          </a:p>
          <a:p>
            <a:r>
              <a:rPr lang="zh-CN" altLang="en-US" sz="2800" b="1" dirty="0"/>
              <a:t>      </a:t>
            </a:r>
            <a:r>
              <a:rPr lang="zh-CN" altLang="en-US" sz="3200" b="1" dirty="0">
                <a:solidFill>
                  <a:srgbClr val="FF0000"/>
                </a:solidFill>
                <a:ea typeface="黑体" pitchFamily="49" charset="-122"/>
              </a:rPr>
              <a:t>主体</a:t>
            </a:r>
            <a:r>
              <a:rPr lang="zh-CN" altLang="en-US" sz="2800" b="1" dirty="0"/>
              <a:t>，组成漫画的各个要素，包括人物动作、对话等。</a:t>
            </a:r>
          </a:p>
          <a:p>
            <a:endParaRPr lang="zh-CN" altLang="en-US" sz="1200" b="1" dirty="0"/>
          </a:p>
          <a:p>
            <a:r>
              <a:rPr lang="zh-CN" altLang="en-US" sz="2800" b="1" dirty="0"/>
              <a:t>      </a:t>
            </a:r>
            <a:r>
              <a:rPr lang="zh-CN" altLang="en-US" sz="3200" b="1" dirty="0">
                <a:solidFill>
                  <a:srgbClr val="FF0000"/>
                </a:solidFill>
                <a:ea typeface="黑体" pitchFamily="49" charset="-122"/>
              </a:rPr>
              <a:t>画注</a:t>
            </a:r>
            <a:r>
              <a:rPr lang="zh-CN" altLang="en-US" sz="2800" b="1" dirty="0"/>
              <a:t>，对漫画内容与主题的提示、注解。（可以没有）  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2" descr="flower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1151" y="4104085"/>
            <a:ext cx="2447925" cy="1006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555875" y="141685"/>
            <a:ext cx="3671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000" b="1">
                <a:solidFill>
                  <a:srgbClr val="0000FF"/>
                </a:solidFill>
                <a:ea typeface="楷体_GB2312" pitchFamily="49" charset="-122"/>
              </a:rPr>
              <a:t>领会寓意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57200" y="800100"/>
            <a:ext cx="7848600" cy="3600986"/>
          </a:xfrm>
          <a:prstGeom prst="rect">
            <a:avLst/>
          </a:prstGeom>
          <a:solidFill>
            <a:schemeClr val="bg1"/>
          </a:soli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800" b="1" dirty="0"/>
              <a:t>      </a:t>
            </a:r>
            <a:r>
              <a:rPr lang="zh-CN" altLang="en-US" sz="4000" b="1" dirty="0">
                <a:solidFill>
                  <a:srgbClr val="006666"/>
                </a:solidFill>
              </a:rPr>
              <a:t>每一幅漫画都有自己要反映的主题和寓意，想一想作者为什么要画这幅画，他的目的是什么。</a:t>
            </a:r>
          </a:p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6666"/>
                </a:solidFill>
              </a:rPr>
              <a:t>    很多漫画面不一样，但是主题却是相同的。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98450" y="490364"/>
            <a:ext cx="8540750" cy="857250"/>
          </a:xfrm>
        </p:spPr>
        <p:txBody>
          <a:bodyPr/>
          <a:lstStyle/>
          <a:p>
            <a:r>
              <a:rPr lang="zh-CN" altLang="en-US" dirty="0"/>
              <a:t>如何写漫画？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ea typeface="微软雅黑" pitchFamily="34" charset="-122"/>
              </a:rPr>
              <a:t>二、</a:t>
            </a:r>
            <a:r>
              <a:rPr lang="zh-CN" altLang="en-US" sz="3600" b="1">
                <a:solidFill>
                  <a:srgbClr val="0000FF"/>
                </a:solidFill>
              </a:rPr>
              <a:t>针对内容，发表评论</a:t>
            </a:r>
          </a:p>
          <a:p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揣摩漫画的画中之话，话外之音</a:t>
            </a:r>
            <a:endParaRPr lang="zh-CN" alt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在写作时，要联系自己生活周围的人和事，运用联想和想像加深对画意的理解，并获得大量写作材料。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如何写漫画？</a:t>
            </a: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ea typeface="微软雅黑" pitchFamily="34" charset="-122"/>
              </a:rPr>
              <a:t>三、拓展延伸，联系实际。</a:t>
            </a:r>
          </a:p>
          <a:p>
            <a:pPr>
              <a:buFont typeface="Wingdings" pitchFamily="2" charset="2"/>
              <a:buNone/>
            </a:pPr>
            <a:r>
              <a:rPr lang="zh-CN" altLang="en-US" sz="3600" dirty="0">
                <a:solidFill>
                  <a:srgbClr val="0000FF"/>
                </a:solidFill>
              </a:rPr>
              <a:t>   </a:t>
            </a:r>
          </a:p>
          <a:p>
            <a:pPr>
              <a:buFont typeface="Wingdings" pitchFamily="2" charset="2"/>
              <a:buNone/>
            </a:pPr>
            <a:r>
              <a:rPr lang="zh-CN" altLang="en-US" sz="3600" b="1" dirty="0">
                <a:solidFill>
                  <a:srgbClr val="0000FF"/>
                </a:solidFill>
              </a:rPr>
              <a:t>   学会由物及人，由人及社会。写出自己的</a:t>
            </a:r>
            <a:r>
              <a:rPr lang="zh-CN" altLang="en-US" sz="3600" b="1" dirty="0">
                <a:solidFill>
                  <a:srgbClr val="FF3300"/>
                </a:solidFill>
              </a:rPr>
              <a:t>感受</a:t>
            </a:r>
            <a:r>
              <a:rPr lang="zh-CN" altLang="en-US" sz="3600" b="1" dirty="0">
                <a:solidFill>
                  <a:srgbClr val="0000FF"/>
                </a:solidFill>
              </a:rPr>
              <a:t>和</a:t>
            </a:r>
            <a:r>
              <a:rPr lang="zh-CN" altLang="en-US" sz="3600" b="1" dirty="0">
                <a:solidFill>
                  <a:srgbClr val="FF3300"/>
                </a:solidFill>
              </a:rPr>
              <a:t>评价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512" y="411510"/>
            <a:ext cx="8540750" cy="857250"/>
          </a:xfrm>
        </p:spPr>
        <p:txBody>
          <a:bodyPr/>
          <a:lstStyle/>
          <a:p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二、漫画作文写作的一般写作模式：</a:t>
            </a: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zh-CN" altLang="en-US" sz="3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3400" y="1406996"/>
            <a:ext cx="8153400" cy="38290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2400" dirty="0">
                <a:solidFill>
                  <a:srgbClr val="006666"/>
                </a:solidFill>
              </a:rPr>
              <a:t>开头：</a:t>
            </a:r>
            <a:r>
              <a:rPr lang="zh-CN" altLang="en-US" sz="2400" dirty="0"/>
              <a:t>与读后感相同（</a:t>
            </a:r>
            <a:r>
              <a:rPr lang="zh-CN" altLang="en-US" sz="2400" dirty="0">
                <a:solidFill>
                  <a:srgbClr val="FF0000"/>
                </a:solidFill>
              </a:rPr>
              <a:t>开头引入，简明扼要</a:t>
            </a:r>
            <a:r>
              <a:rPr lang="zh-CN" altLang="en-US" sz="2400" dirty="0"/>
              <a:t>）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2400" dirty="0" smtClean="0">
                <a:solidFill>
                  <a:srgbClr val="006666"/>
                </a:solidFill>
              </a:rPr>
              <a:t>第二</a:t>
            </a:r>
            <a:r>
              <a:rPr lang="zh-CN" altLang="en-US" sz="2400" dirty="0">
                <a:solidFill>
                  <a:srgbClr val="006666"/>
                </a:solidFill>
              </a:rPr>
              <a:t>部分：</a:t>
            </a:r>
            <a:r>
              <a:rPr lang="zh-CN" altLang="en-US" sz="2400" dirty="0">
                <a:solidFill>
                  <a:srgbClr val="FF0000"/>
                </a:solidFill>
              </a:rPr>
              <a:t>仔细观察，描述画面。</a:t>
            </a:r>
            <a:r>
              <a:rPr lang="zh-CN" altLang="en-US" sz="2400" dirty="0"/>
              <a:t>拿到题后，首先就要仔细地读图，细心审阅，首先要认真细致地观察画面的内容，找出其讽刺、颂扬的对象或行为（有标题的，一般多是标题）。不要看到一点就草草而作，从而漏掉了主要信息。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2400" dirty="0" smtClean="0">
                <a:solidFill>
                  <a:srgbClr val="006666"/>
                </a:solidFill>
              </a:rPr>
              <a:t>第三</a:t>
            </a:r>
            <a:r>
              <a:rPr lang="zh-CN" altLang="en-US" sz="2400" dirty="0">
                <a:solidFill>
                  <a:srgbClr val="006666"/>
                </a:solidFill>
              </a:rPr>
              <a:t>部分：</a:t>
            </a:r>
            <a:r>
              <a:rPr lang="zh-CN" altLang="en-US" sz="2400" dirty="0">
                <a:solidFill>
                  <a:srgbClr val="FF0000"/>
                </a:solidFill>
              </a:rPr>
              <a:t>针对内容，发表评论。（揣摩漫画的画中之话，话外之音。）</a:t>
            </a:r>
            <a:r>
              <a:rPr lang="zh-CN" altLang="en-US" sz="2400" dirty="0"/>
              <a:t>要注意：画面的形象主体不一定是讽刺或颂扬的对象，要学会由“实”及“虚”，由表及里，然后挖掘隐含信息，进一步提炼概括画面所揭示的主题。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2400" dirty="0" smtClean="0">
                <a:solidFill>
                  <a:srgbClr val="006666"/>
                </a:solidFill>
              </a:rPr>
              <a:t>第四</a:t>
            </a:r>
            <a:r>
              <a:rPr lang="zh-CN" altLang="en-US" sz="2400" dirty="0">
                <a:solidFill>
                  <a:srgbClr val="006666"/>
                </a:solidFill>
              </a:rPr>
              <a:t>部分：</a:t>
            </a:r>
            <a:r>
              <a:rPr lang="zh-CN" altLang="en-US" sz="2400" dirty="0">
                <a:solidFill>
                  <a:srgbClr val="FF0000"/>
                </a:solidFill>
              </a:rPr>
              <a:t>拓展延伸，联系实际。</a:t>
            </a:r>
            <a:r>
              <a:rPr lang="zh-CN" altLang="en-US" sz="2400" dirty="0"/>
              <a:t>写出自己的感受及评价</a:t>
            </a:r>
            <a:r>
              <a:rPr lang="zh-CN" altLang="en-US" sz="2400" dirty="0" smtClean="0"/>
              <a:t>。</a:t>
            </a:r>
            <a:endParaRPr lang="en-US" altLang="zh-CN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12850" y="1972310"/>
            <a:ext cx="573659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例文（一）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9582"/>
            <a:ext cx="79540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125" y="554990"/>
            <a:ext cx="89223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         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     学会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选择诚信</a:t>
            </a:r>
          </a:p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中国有句俗语，君子一言，驷马难追。古人也说过，人无信不立。是的，诚信是一个人为人处世的根本，更是一个国家、社会和谐、繁荣的基本前提。因此，在我们成长的过程中，要学会选择诚信。</a:t>
            </a:r>
          </a:p>
          <a:p>
            <a:pPr algn="just">
              <a:spcAft>
                <a:spcPts val="0"/>
              </a:spcAft>
            </a:pP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2010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年感动中国十大人物之一的“信义兄弟”孙水林，为了赶在春节前能将民工的工资如期发放，实现自己的承诺，连夜返乡，结果中途一家五口全部遇难。其弟孙东林为完成哥哥的遗愿，在大年三十的前一天，来不及安慰年迈的父母，把工钱送到民工的手中。钱不够，他就贴上自己的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6.6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万元和母亲的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1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万元。“言忠信，行笃敬”，他们坚守这一古老的信条，为尊严而承诺，为诚信而奔波，茫茫的雪夜里，演绎出一场动人心魄的悲情接力赛。</a:t>
            </a:r>
            <a:endParaRPr lang="en-US" altLang="zh-CN" sz="2100" kern="100" dirty="0" smtClean="0">
              <a:latin typeface="Calibri" panose="020F05020202040302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125" y="554990"/>
            <a:ext cx="8922385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雪落无声，但重情重义、信守诚信的美德却掷地有声。</a:t>
            </a:r>
            <a:endParaRPr lang="en-US" altLang="zh-CN" sz="2400" b="1" kern="100" dirty="0" smtClean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  <a:p>
            <a:pPr algn="just"/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因为他们能在自己的人生道路上选择诚信，因为他们能在平常的生活中信守承诺，所以能够使自己赢得世人的尊敬。它将决定着一个人的前途，一个人事业的成败。我们正处于高三这一关键性的转折点，将面临人生中重大的选择。只要我们在为人处世中能选择诚信，恪守承诺，就一定能获得事业上的成功。“民无信不立”“诚者，天之道也；诚之者，人之道也”“轻诺必寡信”，这些至理名言都会给我们以深刻的启迪。</a:t>
            </a:r>
          </a:p>
          <a:p>
            <a:pPr algn="just"/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学会选择诚信吧！它能培养我们高尚的品格，引领我们逐步走上成熟，进而实现自己心中的梦想。</a:t>
            </a:r>
          </a:p>
          <a:p>
            <a:pPr algn="just"/>
            <a:endParaRPr lang="en-US" altLang="zh-CN" sz="2100" kern="100" dirty="0" smtClean="0">
              <a:latin typeface="Calibri" panose="020F05020202040302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6347" y="869315"/>
            <a:ext cx="8951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240"/>
            <a:r>
              <a:rPr lang="zh-CN" altLang="zh-CN" sz="2800" b="1" dirty="0">
                <a:solidFill>
                  <a:srgbClr val="FF0000"/>
                </a:solidFill>
              </a:rPr>
              <a:t>评语：</a:t>
            </a:r>
            <a:endParaRPr lang="zh-CN" altLang="zh-CN" sz="2800" dirty="0"/>
          </a:p>
          <a:p>
            <a:pPr indent="269240"/>
            <a:r>
              <a:rPr lang="zh-CN" altLang="en-US" sz="2800" dirty="0" smtClean="0"/>
              <a:t>    作者做到了材料真实、典型、贴切，能充分论证本文的中心论点；其次，材料充分，不仅有事实论据，还引用名言警句进行论证，精警有力；再次，材料鲜活，富有时代气息。在结构语言方面，作者做到了语言简洁流畅，结构严谨。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12850" y="1972310"/>
            <a:ext cx="573659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例文（二）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450" y="390525"/>
            <a:ext cx="90551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100" kern="100" dirty="0" smtClean="0">
                <a:latin typeface="Calibri" panose="020F0502020204030204" charset="0"/>
                <a:cs typeface="Times New Roman" panose="02020603050405020304" charset="0"/>
              </a:rPr>
              <a:t>                                 </a:t>
            </a:r>
            <a:r>
              <a:rPr lang="zh-CN" altLang="en-US" sz="2100" kern="100" dirty="0" smtClean="0">
                <a:latin typeface="Calibri" panose="020F0502020204030204" charset="0"/>
                <a:cs typeface="Times New Roman" panose="02020603050405020304" charset="0"/>
              </a:rPr>
              <a:t>                   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文明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——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只差一步</a:t>
            </a:r>
            <a:endParaRPr sz="2400" b="1" kern="100" dirty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这几天，我翻阅语文书，便看到了一篇只有四幅画面的漫画，虽然漫画不长，但是却让我受益匪浅。</a:t>
            </a:r>
            <a:endParaRPr lang="en-US" altLang="zh-CN" sz="2400" b="1" kern="100" dirty="0" smtClean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漫画上的内容是一个小男孩和一个小女孩在放学回家的路上，看到了一个外表整洁的垃圾桶，它的周围却堆满了臭烘烘的果皮、纸屑、塑料袋等。其中一个香蕉皮还悬在垃圾桶盖上，微微颤动。小女孩毫不犹豫地弯下腰，全然不顾肮脏，用自己那干净的双手将垃圾一点点地捧起垃圾桶里，顿时，这个污点消失了，地面也变得洁净了，小男孩灵机一动，便从书包里拿出纸和笔，在纸上端端正正地写上“文明</a:t>
            </a:r>
            <a:r>
              <a:rPr lang="en-US" altLang="zh-CN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——</a:t>
            </a: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只差一步。”然后，把它贴在了垃圾桶上，干完后，他们便欣慰地笑了笑。</a:t>
            </a:r>
            <a:endParaRPr sz="2000" b="1" kern="100" dirty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450" y="390525"/>
            <a:ext cx="90551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看着这组漫画，漫画中那个小女孩拾起的是那肮脏的垃圾，纯洁的却是自身的精神，净化自身的灵魂，我们本身是勤劳的，可是懒惰却也缠绕着每一个人，但我坚信，只要你用坚定的信念去克服怠惰，就一定能行。我自然而然地想起了我们身边的小事：文明只在于一个简单的动作，电梯里，一个妇女抱着睡熟的孩子，旁边的一位先生正在打电话，看见孩子后，便用一只手捂着嘴边及讲话的手表达了文明。文明只在于一丁点时间的等待，汽车即将开动，但是驾驶员看到一位白发苍苍的老人也准备乘车，就耐心地等待了一会儿，老人急忙登上车，脸上露出舒心的笑容。每一个人看到这洁净的街面、美丽的城市被玷污了，心肯定很疼，除了那些不讲文明、不讲卫生的人。</a:t>
            </a:r>
            <a:endParaRPr sz="2000" b="1" kern="100" dirty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450" y="390525"/>
            <a:ext cx="90551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“衡量真正的品德，是看他在知道没有人发觉的时候做些什么”。这是孟德斯鸠告诫我们要自觉的话。文明就在我们的身边，它无处不在，它需要人类自觉地做出来，只要你认真地去发现，用心地来表达。我相信每个人要是跨出一小步，社会就会跨出一大步。让我们手拉手，共创自己、每个人的美好世界，让文明四处流传。</a:t>
            </a:r>
            <a:endParaRPr lang="en-US" altLang="zh-CN" sz="2400" b="1" kern="100" dirty="0" smtClean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  <a:p>
            <a:pPr algn="just"/>
            <a:r>
              <a:rPr lang="zh-CN" altLang="en-US" sz="24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文明与不文明虽然只是一字之差，但意义上却有天镶之别，让我们细心地去体会吧！</a:t>
            </a:r>
            <a:endParaRPr sz="2000" b="1" kern="100" dirty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450" y="525780"/>
            <a:ext cx="902589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3200" kern="100" dirty="0" smtClean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                    评  语</a:t>
            </a:r>
            <a:endParaRPr lang="en-US" altLang="zh-CN" sz="3200" kern="100" dirty="0" smtClean="0">
              <a:latin typeface="黑体" pitchFamily="49" charset="-122"/>
              <a:ea typeface="黑体" pitchFamily="49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zh-CN" altLang="en-US" sz="3200" kern="100" dirty="0" smtClean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    </a:t>
            </a:r>
            <a:r>
              <a:rPr lang="zh-CN" altLang="en-US" sz="3200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本文是</a:t>
            </a:r>
            <a:r>
              <a:rPr lang="zh-CN" altLang="en-US" sz="28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小作者看了一幅漫画后的思考，以及由此联想到身边事情，并谈了自己的想法。有所观察，有所思，有所感，是一篇完整的漫画作文。</a:t>
            </a:r>
            <a:endParaRPr lang="en-US" altLang="zh-CN" sz="2800" b="1" kern="100" dirty="0" smtClean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    </a:t>
            </a:r>
            <a:r>
              <a:rPr lang="zh-CN" altLang="en-US" sz="2800" b="1" kern="100" dirty="0" smtClean="0"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文章语言真实，说理有据，让读者感受到这是一个很有社会责任感的小公民。</a:t>
            </a:r>
            <a:endParaRPr lang="zh-CN" sz="2800" b="1" kern="100" dirty="0"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61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dc6d3b9-f0a1-4ddf-bdde-5002b43d53d9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3198</Words>
  <Application>Microsoft Office PowerPoint</Application>
  <PresentationFormat>全屏显示(16:9)</PresentationFormat>
  <Paragraphs>116</Paragraphs>
  <Slides>45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7" baseType="lpstr">
      <vt:lpstr>Arial</vt:lpstr>
      <vt:lpstr>宋体</vt:lpstr>
      <vt:lpstr>楷体_GB2312</vt:lpstr>
      <vt:lpstr>楷体</vt:lpstr>
      <vt:lpstr>Xingkai SC</vt:lpstr>
      <vt:lpstr>Calibri</vt:lpstr>
      <vt:lpstr>黑体</vt:lpstr>
      <vt:lpstr>Impact</vt:lpstr>
      <vt:lpstr>Times New Roman</vt:lpstr>
      <vt:lpstr>Wingdings</vt:lpstr>
      <vt:lpstr>微软雅黑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何为漫画？</vt:lpstr>
      <vt:lpstr>漫画的不同类型</vt:lpstr>
      <vt:lpstr>PowerPoint 演示文稿</vt:lpstr>
      <vt:lpstr>PowerPoint 演示文稿</vt:lpstr>
      <vt:lpstr>如何写漫画？</vt:lpstr>
      <vt:lpstr>如何写漫画？</vt:lpstr>
      <vt:lpstr>二、漫画作文写作的一般写作模式：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216</cp:revision>
  <dcterms:created xsi:type="dcterms:W3CDTF">2017-03-17T02:28:00Z</dcterms:created>
  <dcterms:modified xsi:type="dcterms:W3CDTF">2023-02-02T08:52:54Z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