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52"/>
  </p:notesMasterIdLst>
  <p:sldIdLst>
    <p:sldId id="257" r:id="rId2"/>
    <p:sldId id="258" r:id="rId3"/>
    <p:sldId id="259" r:id="rId4"/>
    <p:sldId id="260" r:id="rId5"/>
    <p:sldId id="261" r:id="rId6"/>
    <p:sldId id="262" r:id="rId7"/>
    <p:sldId id="293" r:id="rId8"/>
    <p:sldId id="294" r:id="rId9"/>
    <p:sldId id="301" r:id="rId10"/>
    <p:sldId id="265" r:id="rId11"/>
    <p:sldId id="264" r:id="rId12"/>
    <p:sldId id="295" r:id="rId13"/>
    <p:sldId id="263" r:id="rId14"/>
    <p:sldId id="304" r:id="rId15"/>
    <p:sldId id="266" r:id="rId16"/>
    <p:sldId id="296" r:id="rId17"/>
    <p:sldId id="302" r:id="rId18"/>
    <p:sldId id="303" r:id="rId19"/>
    <p:sldId id="267" r:id="rId20"/>
    <p:sldId id="268" r:id="rId21"/>
    <p:sldId id="297" r:id="rId22"/>
    <p:sldId id="298" r:id="rId23"/>
    <p:sldId id="305" r:id="rId24"/>
    <p:sldId id="269" r:id="rId25"/>
    <p:sldId id="270" r:id="rId26"/>
    <p:sldId id="306" r:id="rId27"/>
    <p:sldId id="271" r:id="rId28"/>
    <p:sldId id="272" r:id="rId29"/>
    <p:sldId id="273" r:id="rId30"/>
    <p:sldId id="274" r:id="rId31"/>
    <p:sldId id="299" r:id="rId32"/>
    <p:sldId id="275" r:id="rId33"/>
    <p:sldId id="278" r:id="rId34"/>
    <p:sldId id="277" r:id="rId35"/>
    <p:sldId id="307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300" r:id="rId45"/>
    <p:sldId id="287" r:id="rId46"/>
    <p:sldId id="288" r:id="rId47"/>
    <p:sldId id="289" r:id="rId48"/>
    <p:sldId id="290" r:id="rId49"/>
    <p:sldId id="291" r:id="rId50"/>
    <p:sldId id="308" r:id="rId5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1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DC685-8E46-41E9-8CE0-2B15ED923F81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75F12-C34E-4694-8D92-AAF6C7DCF1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57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5F12-C34E-4694-8D92-AAF6C7DCF180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8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3710" y="1504131"/>
            <a:ext cx="5743880" cy="1200329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第一单元复习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273" y="109036"/>
            <a:ext cx="320357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extBox 2"/>
          <p:cNvSpPr txBox="1"/>
          <p:nvPr/>
        </p:nvSpPr>
        <p:spPr>
          <a:xfrm>
            <a:off x="189166" y="109161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/>
              <a:t>语文    五年级    </a:t>
            </a:r>
            <a:r>
              <a:rPr lang="zh-CN" altLang="en-US" sz="1200" dirty="0" smtClean="0"/>
              <a:t>下册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流程图: 延期 3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易读错的字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521369" y="1896111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昼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15324" y="1374141"/>
            <a:ext cx="1072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òu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97109" y="1885951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稚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46308" y="1374141"/>
            <a:ext cx="731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ì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06033" y="188150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澄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9028" y="1369698"/>
            <a:ext cx="1300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éng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90319" y="1824991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澈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111273" y="1391861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</a:t>
            </a:r>
            <a:r>
              <a:rPr lang="zh-CN" altLang="zh-CN" sz="3200" dirty="0" smtClean="0">
                <a:latin typeface="汉语拼音" pitchFamily="34" charset="0"/>
                <a:cs typeface="汉语拼音" pitchFamily="34" charset="0"/>
              </a:rPr>
              <a:t>è</a:t>
            </a:r>
            <a:endParaRPr lang="zh-CN" altLang="en-US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74948" y="187134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蚱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36848" y="1369697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à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90874" y="350044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顷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590874" y="3067095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q</a:t>
            </a:r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ǐ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ng</a:t>
            </a:r>
            <a:endParaRPr lang="zh-CN" altLang="en-US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62510" y="350044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缀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876758" y="3067095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uì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19832" y="350044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葬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376956" y="3067095"/>
            <a:ext cx="1120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</a:t>
            </a:r>
            <a:r>
              <a:rPr lang="en-US" altLang="zh-CN" sz="3200" smtClean="0">
                <a:latin typeface="汉语拼音" pitchFamily="34" charset="0"/>
                <a:cs typeface="汉语拼音" pitchFamily="34" charset="0"/>
              </a:rPr>
              <a:t>àng</a:t>
            </a:r>
            <a:endParaRPr lang="en-US" altLang="zh-CN" sz="3200" dirty="0">
              <a:solidFill>
                <a:schemeClr val="tx1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3" name="文本框 26"/>
          <p:cNvSpPr txBox="1"/>
          <p:nvPr/>
        </p:nvSpPr>
        <p:spPr>
          <a:xfrm>
            <a:off x="5777141" y="350044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腮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4" name="文本框 26"/>
          <p:cNvSpPr txBox="1"/>
          <p:nvPr/>
        </p:nvSpPr>
        <p:spPr>
          <a:xfrm>
            <a:off x="7001112" y="350044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飕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9" name="文本框 27"/>
          <p:cNvSpPr txBox="1"/>
          <p:nvPr/>
        </p:nvSpPr>
        <p:spPr>
          <a:xfrm>
            <a:off x="5734278" y="3067095"/>
            <a:ext cx="7088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āi</a:t>
            </a:r>
            <a:endParaRPr lang="en-US" altLang="zh-CN" sz="3200" dirty="0">
              <a:solidFill>
                <a:schemeClr val="tx1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30" name="文本框 27"/>
          <p:cNvSpPr txBox="1"/>
          <p:nvPr/>
        </p:nvSpPr>
        <p:spPr>
          <a:xfrm>
            <a:off x="6905861" y="3067095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</a:t>
            </a:r>
            <a:r>
              <a:rPr lang="en-US" altLang="zh-CN" sz="3200" dirty="0" err="1" smtClean="0">
                <a:latin typeface="汉语拼音" pitchFamily="34" charset="0"/>
                <a:cs typeface="汉语拼音" pitchFamily="34" charset="0"/>
              </a:rPr>
              <a:t>ōu</a:t>
            </a:r>
            <a:endParaRPr lang="en-US" altLang="zh-CN" sz="3200" dirty="0">
              <a:solidFill>
                <a:schemeClr val="tx1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8" grpId="0"/>
      <p:bldP spid="21" grpId="0"/>
      <p:bldP spid="26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29058" y="3000378"/>
            <a:ext cx="2185035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拔</a:t>
            </a:r>
            <a:r>
              <a:rPr lang="en-US" altLang="zh-CN" sz="4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</a:t>
            </a:r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拨  </a:t>
            </a:r>
            <a:r>
              <a:rPr lang="zh-CN" altLang="en-US" sz="32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32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44272" y="1318710"/>
            <a:ext cx="6106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5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晓 拔 昼 耘 瞎 承</a:t>
            </a:r>
            <a:endParaRPr lang="zh-CN" altLang="en-US" sz="54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2910" y="2357436"/>
            <a:ext cx="26564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容易少写一笔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00496" y="2143122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昼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1472" y="3214692"/>
            <a:ext cx="26564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容易写出别字</a:t>
            </a:r>
          </a:p>
        </p:txBody>
      </p:sp>
      <p:grpSp>
        <p:nvGrpSpPr>
          <p:cNvPr id="2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易写错的字</a:t>
              </a:r>
            </a:p>
          </p:txBody>
        </p:sp>
      </p:grpSp>
      <p:sp>
        <p:nvSpPr>
          <p:cNvPr id="15" name="文本框 10"/>
          <p:cNvSpPr txBox="1"/>
          <p:nvPr/>
        </p:nvSpPr>
        <p:spPr>
          <a:xfrm>
            <a:off x="4857752" y="2143122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耘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10"/>
          <p:cNvSpPr txBox="1"/>
          <p:nvPr/>
        </p:nvSpPr>
        <p:spPr>
          <a:xfrm>
            <a:off x="5857884" y="2143122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瞎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7" name="文本框 10"/>
          <p:cNvSpPr txBox="1"/>
          <p:nvPr/>
        </p:nvSpPr>
        <p:spPr>
          <a:xfrm>
            <a:off x="6858016" y="2214560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承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8"/>
          <p:cNvSpPr txBox="1"/>
          <p:nvPr/>
        </p:nvSpPr>
        <p:spPr>
          <a:xfrm>
            <a:off x="571472" y="3929072"/>
            <a:ext cx="26564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容易多写一笔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" name="文本框 10"/>
          <p:cNvSpPr txBox="1"/>
          <p:nvPr/>
        </p:nvSpPr>
        <p:spPr>
          <a:xfrm>
            <a:off x="4357686" y="3786196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晓</a:t>
            </a:r>
            <a:endParaRPr lang="zh-CN" altLang="en-US" sz="4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  <p:bldP spid="9" grpId="0" bldLvl="0" animBg="1"/>
      <p:bldP spid="11" grpId="0"/>
      <p:bldP spid="14" grpId="0" bldLvl="0" animBg="1"/>
      <p:bldP spid="15" grpId="0"/>
      <p:bldP spid="16" grpId="0"/>
      <p:bldP spid="17" grpId="0"/>
      <p:bldP spid="18" grpId="0" bldLvl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7585" y="2193708"/>
            <a:ext cx="74771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瞎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：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 丧失视觉；失明。②没有根据地；没有来由地；没有效果地。③炮弹打出去不响或爆破装置引火后不爆炸。④农作物种子没有发芽出土或农作物子粒不饱满。⑤糟蹋；损失；丢掉。⑥没有头绪；乱。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1527" y="1424120"/>
            <a:ext cx="71913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承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：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</a:t>
            </a:r>
            <a:r>
              <a:rPr lang="zh-CN" altLang="en-US" sz="2400" dirty="0" smtClean="0"/>
              <a:t> 托着；接着。 ②承担。 ③客套话，承蒙。④继续；接续。 ⑤接受（命令或吩咐）。 ⑥姓。</a:t>
            </a:r>
            <a:endParaRPr lang="zh-CN" altLang="en-US" sz="24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4" name="组合 4"/>
          <p:cNvGrpSpPr/>
          <p:nvPr/>
        </p:nvGrpSpPr>
        <p:grpSpPr>
          <a:xfrm>
            <a:off x="-83185" y="597986"/>
            <a:ext cx="2174875" cy="509751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多义字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928662" y="1428742"/>
            <a:ext cx="7056783" cy="2295136"/>
          </a:xfrm>
          <a:prstGeom prst="round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187624" y="1653649"/>
            <a:ext cx="6659880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蝴蝶  蜻蜓  蚂蚱  樱桃   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榆树 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锄头  承认  随意  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瞎闹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明晃晃    圆滚滚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词语积累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97275" y="584651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《祖父的园子》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4016" y="1236796"/>
            <a:ext cx="9015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马马虎虎：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①形容做事马虎、随便。 ②勉强；凑合。 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428596" y="2428874"/>
            <a:ext cx="45047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一动不动：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形容毫不移动。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97275" y="584651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《月是故乡明》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289" y="1236796"/>
            <a:ext cx="6849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不可胜数：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数不过来。 形容多。胜：尽。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20289" y="1857370"/>
            <a:ext cx="7210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顶天立地：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形容形象高大，气概雄伟豪迈。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420289" y="3929072"/>
            <a:ext cx="84721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离乡背井：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也说背井离乡。离开自己的故乡，到外地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生活（多指在不得已的情况下）。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420289" y="3214692"/>
            <a:ext cx="7571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乐此不彼：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形容对某事特别喜爱而沉浸其中。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420289" y="2500312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恍然大悟：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一下子完全明白了或觉悟过来了。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8281" y="844344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平沙无垠：</a:t>
            </a:r>
            <a:r>
              <a:rPr lang="zh-CN" altLang="en-US" sz="2800" dirty="0" smtClean="0"/>
              <a:t>沙子无边无际。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348281" y="1487286"/>
            <a:ext cx="84721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碧波万顷：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形容水面或天空或草原一片碧绿或碧蓝，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广阔无际。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48281" y="2487418"/>
            <a:ext cx="7571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巍峨雄奇：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形容高大雄伟、壮观奇特的样子。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348281" y="3344674"/>
            <a:ext cx="5407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良辰美景：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美好的时光和景物。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97275" y="584651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《梅花魂》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4016" y="1287401"/>
            <a:ext cx="9014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颇负盛名：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相当的有名声，形容名人或名物名气很大。 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357158" y="2050851"/>
            <a:ext cx="79335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泪眼蒙眬：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“蒙眬”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是形容人的眼睛半开半闭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,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看东西模糊的样子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这种情态多在将要睡着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刚刚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睡醒、醉酒或流泪之后出现。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1560" y="1698943"/>
            <a:ext cx="151216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dirty="0" err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abcb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式</a:t>
            </a:r>
            <a:endParaRPr lang="zh-CN" altLang="en-US" sz="2400" dirty="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55776" y="834847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马马虎虎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55776" y="1626935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一动不动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915566"/>
            <a:ext cx="144016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>
                <a:latin typeface="+mn-ea"/>
              </a:rPr>
              <a:t>aabb</a:t>
            </a:r>
            <a:r>
              <a:rPr lang="zh-CN" altLang="en-US" sz="2400" dirty="0" smtClean="0">
                <a:latin typeface="+mj-ea"/>
                <a:ea typeface="+mj-ea"/>
              </a:rPr>
              <a:t>式</a:t>
            </a: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2416173"/>
            <a:ext cx="1512168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</a:rPr>
              <a:t>描写人物</a:t>
            </a: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2555776" y="2416173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顶天立地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611560" y="3354966"/>
            <a:ext cx="151216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ym typeface="+mn-ea"/>
              </a:rPr>
              <a:t>景物描写</a:t>
            </a:r>
            <a:endParaRPr lang="zh-CN" altLang="en-US" sz="2400" dirty="0">
              <a:sym typeface="+mn-ea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2555776" y="328295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平沙无垠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4572000" y="328067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碧波万顷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4572000" y="2419023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恍然大悟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6572264" y="2419023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乐此不彼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2555776" y="3931191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巍峨雄奇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572000" y="3931191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良辰美景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5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914650"/>
            <a:ext cx="8892480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花开了，就像睡醒了似的。鸟飞了，就像在天上逛似的。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（《祖父的园子》）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祖国，就是那地图上像一只金鸡的地方吗？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（《梅花魂》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他们就像这梅花一样。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（《梅花魂》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蜜蜂则嗡嗡地飞着，满身绒毛，落到一朵花上，胖圆圆的就跟一个小毛球似的不动了。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祖父的园子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285734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比喻句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2732" y="1343475"/>
            <a:ext cx="8637905" cy="15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倭瓜愿意爬上架就爬上架，愿意爬上房就爬上房。黄瓜愿意开一个花，就开一个花，愿意结一个瓜，就结一个瓜。 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（《祖父的园子》）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拟人句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714362"/>
            <a:ext cx="8637905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我跑到屋里拿了一个谷穗，远远地抛给祖父，说：“这不是一样的吗？”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（《祖父的园子》）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2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外公，这不是您最宝贵的画吗？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（《梅花魂》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看见慈祥的外公大发脾气，我心里又害怕又奇怪：一枝画梅，有什么稀罕呢？ 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（《梅花魂》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蜻蜓飞得那么快跑，哪里会追得上？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（《祖父的园子》）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0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反问句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9512" y="974214"/>
            <a:ext cx="86379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不管是谁来到这里，难道还能不顾而乐之吗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? 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（《月是故乡明》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祖国，就是那地图上像一只金鸡的地方吗？就是那拥有长江、黄河、万里长城的国土吗？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（《梅花魂》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0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反问句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1844" y="1357304"/>
            <a:ext cx="85166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1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祖父栽花，我就栽花；祖父拔草，我就拔草。祖父种小白菜的时候，我就在后边，用脚把那下了种的土窝一个个地溜平。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（《祖父的园子》）</a:t>
            </a:r>
            <a:endParaRPr lang="zh-CN" altLang="en-US" sz="32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排比句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3690" y="1203598"/>
            <a:ext cx="85166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倭瓜愿意爬上架就爬上架，愿意爬上房就爬上房。黄瓜愿意开一个花，就开一个花，愿意结一个瓜，就结一个瓜。若都不同意，就是一个瓜也不结，一朵花也不开，也没有人问它。玉米愿意长多高就长多高，它若愿意长上天去，也没有人管。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（《祖父的园子》）</a:t>
            </a:r>
            <a:endParaRPr lang="zh-CN" altLang="en-US" sz="32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排比句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3690" y="1541595"/>
            <a:ext cx="85166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在风光旖旎的瑞士莱芒湖上，在平沙无垠的非洲大沙漠中，在碧波万顷的大海中，在巍峨雄奇的高山上，我都看到过月亮。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（《月是故乡明》）</a:t>
            </a:r>
            <a:endParaRPr lang="zh-CN" altLang="en-US" sz="32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排比句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3690" y="1541595"/>
            <a:ext cx="85166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此地既然有山，有水，有树，有花，有鸟，每逢望夜，一轮当空，月光闪耀于碧波之上，上下空，一碧数顷，而且荷香远溢，宿鸟幽鸣，真不能不说是赏月胜地。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（《月是故乡明》）</a:t>
            </a:r>
            <a:endParaRPr lang="zh-CN" altLang="en-US" sz="32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排比句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28742"/>
            <a:ext cx="87490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像苏东坡说的“月出于东山之上，徘徊于斗牛之间”，完全是我无法想像的。 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（《月是故乡明》）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lang="zh-CN" altLang="en-US" sz="28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-83184" y="597984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引用句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0810" y="1275606"/>
            <a:ext cx="87490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园子里就只有一棵樱桃树，一棵李子树，因为樱桃和李子都不大结果子，所以觉得他们是并不存的。</a:t>
            </a:r>
            <a:endParaRPr lang="en-US" altLang="zh-CN" sz="40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（《祖父的园子》）</a:t>
            </a:r>
            <a:endParaRPr lang="en-US" altLang="zh-CN" sz="40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有时不但没有盖上菜种，反而把它踢飞了。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（《祖父的园子》）</a:t>
            </a:r>
            <a:endParaRPr lang="en-US" altLang="zh-CN" sz="40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zh-CN" altLang="en-US" sz="40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-83184" y="597984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含关联词语的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句子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/>
          <p:nvPr/>
        </p:nvGrpSpPr>
        <p:grpSpPr>
          <a:xfrm>
            <a:off x="-83184" y="597984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含关联词语的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句子</a:t>
              </a:r>
            </a:p>
          </p:txBody>
        </p:sp>
      </p:grpSp>
      <p:sp>
        <p:nvSpPr>
          <p:cNvPr id="9" name="文本框 1"/>
          <p:cNvSpPr txBox="1"/>
          <p:nvPr/>
        </p:nvSpPr>
        <p:spPr>
          <a:xfrm>
            <a:off x="0" y="1142990"/>
            <a:ext cx="85166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祖父浇菜，我也抢过来浇，但不是往菜上浇，而是拿着水瓢，拼尽了力气，把水往天空里一扬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（《祖父的园子》）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但是，如果只有孤零零一个月亮，未免显得有点孤单。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（《月是故乡明》）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因此，我在故乡里望月，从来不同山联系。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（《月是故乡明》）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>
          <a:xfrm>
            <a:off x="-83184" y="597984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含关联词语的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句子</a:t>
              </a:r>
            </a:p>
          </p:txBody>
        </p:sp>
      </p:grpSp>
      <p:sp>
        <p:nvSpPr>
          <p:cNvPr id="9" name="文本框 1"/>
          <p:cNvSpPr txBox="1"/>
          <p:nvPr/>
        </p:nvSpPr>
        <p:spPr>
          <a:xfrm>
            <a:off x="313690" y="1541595"/>
            <a:ext cx="85166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在我这个小孩子眼中，虽不能像洞庭湖“八月湖水”那样有气派，但也颇有一点烟波浩渺之势。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（《月是故乡明》）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7.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然而，每值这样的良辰美景，我想到的仍然是故乡苇坑里的那个平凡的小月亮。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（《月是故乡明》）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>
          <a:xfrm>
            <a:off x="-83184" y="597984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含关联词语的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句子</a:t>
              </a:r>
            </a:p>
          </p:txBody>
        </p:sp>
      </p:grpSp>
      <p:sp>
        <p:nvSpPr>
          <p:cNvPr id="9" name="文本框 1"/>
          <p:cNvSpPr txBox="1"/>
          <p:nvPr/>
        </p:nvSpPr>
        <p:spPr>
          <a:xfrm>
            <a:off x="313690" y="1541595"/>
            <a:ext cx="8516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8.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回国那一天正是元旦，虽然热带是无所谓隆冬的，但腊月天气，也毕竟凉飕飕的。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（《梅花魂》）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42" y="1873201"/>
            <a:ext cx="857186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    这首诗描写农村初夏时节生活中的一个场景。从首句“昼出耘田夜绩麻”可以看出，这句话是说：白天下田去除草，晚上搓麻线，“绩”是搓的意思。“耘田”即除草。初夏，水稻田里秧苗需要除草了。这是男人们干的活。“绩麻”是指妇女们在白天干完别的活后，晚上就搓麻线，再织成布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512" y="1059582"/>
            <a:ext cx="88537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●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古诗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《四时田园杂兴》（三十一）写的是哪个季节的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algn="l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景色？你是从哪里看出来的？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-83185" y="597984"/>
            <a:ext cx="2893060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本单元知识点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714362"/>
            <a:ext cx="84433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dirty="0" smtClean="0"/>
              <a:t>《</a:t>
            </a:r>
            <a:r>
              <a:rPr lang="zh-CN" altLang="en-US" sz="2800" dirty="0" smtClean="0"/>
              <a:t>稚子弄冰</a:t>
            </a:r>
            <a:r>
              <a:rPr lang="en-US" altLang="zh-CN" sz="2800" dirty="0" smtClean="0"/>
              <a:t>》</a:t>
            </a:r>
            <a:r>
              <a:rPr lang="zh-CN" altLang="en-US" sz="2800" dirty="0" smtClean="0"/>
              <a:t>是南宋诗人杨万里所作。全诗四句，</a:t>
            </a:r>
            <a:endParaRPr lang="en-US" altLang="zh-CN" sz="2800" dirty="0" smtClean="0"/>
          </a:p>
          <a:p>
            <a:r>
              <a:rPr lang="zh-CN" altLang="en-US" sz="2800" dirty="0" smtClean="0"/>
              <a:t>从</a:t>
            </a:r>
            <a:r>
              <a:rPr lang="zh-CN" altLang="en-US" sz="2800" u="sng" dirty="0" smtClean="0">
                <a:solidFill>
                  <a:srgbClr val="FF0000"/>
                </a:solidFill>
              </a:rPr>
              <a:t>小孩幼稚嗜玩</a:t>
            </a:r>
            <a:r>
              <a:rPr lang="zh-CN" altLang="en-US" sz="2800" dirty="0" smtClean="0"/>
              <a:t>的心理特征切入，为读者描绘了一</a:t>
            </a:r>
            <a:endParaRPr lang="en-US" altLang="zh-CN" sz="2800" dirty="0" smtClean="0"/>
          </a:p>
          <a:p>
            <a:r>
              <a:rPr lang="zh-CN" altLang="en-US" sz="2800" dirty="0" smtClean="0"/>
              <a:t>幅稚气满纸而又诗意盎然的“</a:t>
            </a:r>
            <a:r>
              <a:rPr lang="zh-CN" altLang="en-US" sz="2800" u="sng" dirty="0" smtClean="0">
                <a:solidFill>
                  <a:srgbClr val="FF0000"/>
                </a:solidFill>
              </a:rPr>
              <a:t>脱冰作戏”</a:t>
            </a:r>
            <a:r>
              <a:rPr lang="zh-CN" altLang="en-US" sz="2800" dirty="0" smtClean="0"/>
              <a:t>的场景。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714362"/>
            <a:ext cx="925125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dirty="0" smtClean="0"/>
              <a:t>《</a:t>
            </a:r>
            <a:r>
              <a:rPr lang="zh-CN" altLang="en-US" sz="2800" dirty="0" smtClean="0"/>
              <a:t>稚子弄冰</a:t>
            </a:r>
            <a:r>
              <a:rPr lang="en-US" altLang="zh-CN" sz="2800" dirty="0" smtClean="0"/>
              <a:t>》</a:t>
            </a:r>
            <a:r>
              <a:rPr lang="zh-CN" altLang="en-US" sz="2800" dirty="0" smtClean="0"/>
              <a:t>诗中孩子弄冰的场景，充满了乐趣：</a:t>
            </a:r>
            <a:endParaRPr lang="en-US" altLang="zh-CN" sz="2800" dirty="0" smtClean="0"/>
          </a:p>
          <a:p>
            <a:r>
              <a:rPr lang="zh-CN" altLang="en-US" sz="2800" dirty="0" smtClean="0"/>
              <a:t>心态上：</a:t>
            </a:r>
            <a:r>
              <a:rPr lang="zh-CN" altLang="en-US" sz="2800" dirty="0" smtClean="0">
                <a:solidFill>
                  <a:srgbClr val="FF0000"/>
                </a:solidFill>
              </a:rPr>
              <a:t>寒天“弄冰”，童心炽热</a:t>
            </a:r>
            <a:r>
              <a:rPr lang="zh-CN" altLang="en-US" sz="2800" dirty="0" smtClean="0"/>
              <a:t>；色泽上：</a:t>
            </a:r>
            <a:r>
              <a:rPr lang="zh-CN" altLang="en-US" sz="2800" dirty="0" smtClean="0">
                <a:solidFill>
                  <a:srgbClr val="FF0000"/>
                </a:solidFill>
              </a:rPr>
              <a:t>“金”盘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r>
              <a:rPr lang="zh-CN" altLang="en-US" sz="2800" dirty="0" smtClean="0">
                <a:solidFill>
                  <a:srgbClr val="FF0000"/>
                </a:solidFill>
              </a:rPr>
              <a:t>“彩”丝串“银”冰</a:t>
            </a:r>
            <a:r>
              <a:rPr lang="zh-CN" altLang="en-US" sz="2800" dirty="0" smtClean="0"/>
              <a:t>；形态上：</a:t>
            </a:r>
            <a:r>
              <a:rPr lang="zh-CN" altLang="en-US" sz="2800" dirty="0" smtClean="0">
                <a:solidFill>
                  <a:srgbClr val="FF0000"/>
                </a:solidFill>
              </a:rPr>
              <a:t>是用“金盆”脱出的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r>
              <a:rPr lang="zh-CN" altLang="en-US" sz="2800" dirty="0" smtClean="0">
                <a:solidFill>
                  <a:srgbClr val="FF0000"/>
                </a:solidFill>
              </a:rPr>
              <a:t>“银铮” ，圆形</a:t>
            </a:r>
            <a:r>
              <a:rPr lang="zh-CN" altLang="en-US" sz="2800" dirty="0" smtClean="0"/>
              <a:t>；声音上：</a:t>
            </a:r>
            <a:r>
              <a:rPr lang="zh-CN" altLang="en-US" sz="2800" dirty="0" smtClean="0">
                <a:solidFill>
                  <a:srgbClr val="FF0000"/>
                </a:solidFill>
              </a:rPr>
              <a:t>有 “玉罄穿林响”的高亢，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r>
              <a:rPr lang="zh-CN" altLang="en-US" sz="2800" dirty="0" smtClean="0">
                <a:solidFill>
                  <a:srgbClr val="FF0000"/>
                </a:solidFill>
              </a:rPr>
              <a:t>忽又转 作“玻璃碎地声”的清脆</a:t>
            </a:r>
            <a:r>
              <a:rPr lang="zh-CN" altLang="en-US" sz="2800" dirty="0" smtClean="0"/>
              <a:t>。全诗形色兼具以感目，</a:t>
            </a:r>
            <a:endParaRPr lang="en-US" altLang="zh-CN" sz="2800" dirty="0" smtClean="0"/>
          </a:p>
          <a:p>
            <a:r>
              <a:rPr lang="zh-CN" altLang="en-US" sz="2800" dirty="0" smtClean="0"/>
              <a:t>声意俱美以悦耳赏心，绘声绘色地表现出</a:t>
            </a:r>
            <a:r>
              <a:rPr lang="zh-CN" altLang="en-US" sz="2800" dirty="0" smtClean="0">
                <a:solidFill>
                  <a:srgbClr val="FF0000"/>
                </a:solidFill>
              </a:rPr>
              <a:t>儿童以冰为钲</a:t>
            </a:r>
            <a:r>
              <a:rPr lang="zh-CN" altLang="en-US" sz="2800" dirty="0" smtClean="0"/>
              <a:t>、</a:t>
            </a:r>
            <a:endParaRPr lang="en-US" altLang="zh-CN" sz="2800" dirty="0" smtClean="0"/>
          </a:p>
          <a:p>
            <a:r>
              <a:rPr lang="zh-CN" altLang="en-US" sz="2800" dirty="0" smtClean="0">
                <a:solidFill>
                  <a:srgbClr val="FF0000"/>
                </a:solidFill>
              </a:rPr>
              <a:t>自得其乐</a:t>
            </a:r>
            <a:r>
              <a:rPr lang="zh-CN" altLang="en-US" sz="2800" dirty="0" smtClean="0"/>
              <a:t>的盎然意趣。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1" y="1634710"/>
            <a:ext cx="8613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这是一首描写农村晚景的诗：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形象描绘了一幅有着四周长满青草的池塘、似被山咬住的红红落日以及放牛回家的孩子横坐在牛背，用短笛随便地吹奏着不成调的曲子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。诗人即景而写，构成了一幅饶有生活情趣的农村晚景图，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抒发了诗人对乡村晚景的喜爱和赞美之情。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520" y="627534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《村晚》这首诗描写了怎样的景色？表达了诗人怎样的情感？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2" y="2018481"/>
            <a:ext cx="86137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作者对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农村清新秀丽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、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朴素雅静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环境描写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，对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翁媪及其三子形象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的刻画，表现出词人对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乡下朴素生活的喜爱之情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36" y="627534"/>
            <a:ext cx="7870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《清平乐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村居》一诗描写了怎样的画面？“</a:t>
            </a:r>
            <a:r>
              <a:rPr lang="zh-CN" altLang="en-US" sz="2800" dirty="0" smtClean="0"/>
              <a:t>最喜小儿亡赖，溪头卧剥莲蓬。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”这句话表现了作者怎样的思想感情？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552" y="1203598"/>
            <a:ext cx="82078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首句“草满池塘”是说节令已在春末，池塘里的青草已经长满。“水满陂”，是说正逢多雨季节，因此水涨得很高。次句写远山落日。用一个“衔”字，形象地现出落日挂在山头上的情况。又用一个“浸”字，写落日青山倒映水中。诗围绕池塘为中心，以池塘中的绿草与澄净的池水，带出青山与落日，中间以一“浸”字作维系，使池塘显得很热闹，色彩也十分绚丽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8520" y="665128"/>
            <a:ext cx="7757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赏析“草满池塘水满陂，山衔落日浸寒漪。”</a:t>
            </a:r>
            <a:endParaRPr lang="zh-CN" altLang="en-US" sz="2800" dirty="0">
              <a:latin typeface="黑体" pitchFamily="49" charset="-122"/>
              <a:ea typeface="黑体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512" y="1190238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课文重点写了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作者在园中自由自在的童年生活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跟着祖父在园中，栽花、拔草、种白菜、铲地、浇水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，当然这都是童年游戏的内容，不是真正的劳作，是“乱闹”，至于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摘黄瓜、追蜻蜓、采倭瓜花、捉绿蚂蚱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，更是孩童的游戏了。玩闹累了，就在园子里睡下。当然，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让作者感到自由快乐的，不光是祖父的园子，还有慈爱的祖父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512" y="618734"/>
            <a:ext cx="7870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《祖父的园子》这篇课文重点写了什么？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1835988"/>
            <a:ext cx="82663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他给了孩子心灵的自由，他允许孩子随便玩闹，对孩子倾尽了爱心和耐心。他的爱放飞了孩子的天性，在他暖融融的爱的包围下，才有了孩子自由、快乐、幸福的童年。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36" y="891904"/>
            <a:ext cx="7870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《祖父的园子》中祖父的爱有哪些作用？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3216" y="1778922"/>
            <a:ext cx="8143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月是故乡明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是以月作为抒情线索，通过对故乡和自己童年生活的回忆，特别是对故乡月色的动人描写，又写自己背井离乡，在各个国家和地区见到的月亮虽各有韵致，却都比不上自己家乡那倒映于苇坑中的“小月亮”，抒发了作者对故乡永远的思念与牵挂。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6737" y="771550"/>
            <a:ext cx="7870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《月是故乡明》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文的写作线索是什么？主要写了什么内容？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6064" y="1491630"/>
            <a:ext cx="83164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  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这篇散文是以总、分、总的形式展开的，第一自然段是总写，第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2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、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、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4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、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5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自然段是对故乡与童年的回忆，第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6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、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7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、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8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这三自然段写作者离开故乡之后的生活，通过他乡月亮与故乡月亮的对比，表达自己对故乡的思念，第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9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自然段是对上文的呼应使文章结构更加完整。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9722" y="802641"/>
            <a:ext cx="863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月是故乡明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一文的结构脉络是什么？</a:t>
            </a:r>
            <a:endParaRPr lang="zh-CN" altLang="en-US" sz="2800" b="1" dirty="0">
              <a:latin typeface="黑体" pitchFamily="49" charset="-122"/>
              <a:ea typeface="黑体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569" y="1653648"/>
            <a:ext cx="81369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梅花魂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是归国华侨陈慧英所作，作者通过回忆自己和外祖父在国外一起生活直至分手的一段经历，表达了对已故外祖父的深切怀念，热情歌颂了老一代华侨眷恋祖国、热爱祖国的深厚感情。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9722" y="802640"/>
            <a:ext cx="863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梅花魂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的主要内容是什么？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5577" y="1689651"/>
            <a:ext cx="79208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梅花魂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全文以梅花为线索，将具体、生动的内容连缀成一篇令人悲泣、感人至深的文章。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9722" y="802640"/>
            <a:ext cx="863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梅花魂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的写作线索是什么？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" y="1653648"/>
            <a:ext cx="88296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</a:rPr>
              <a:t>      四时田园杂兴（其三十一）</a:t>
            </a:r>
          </a:p>
          <a:p>
            <a:r>
              <a:rPr lang="zh-CN" altLang="en-US" sz="3600" b="1" dirty="0" smtClean="0">
                <a:solidFill>
                  <a:srgbClr val="00B050"/>
                </a:solidFill>
              </a:rPr>
              <a:t>                     宋</a:t>
            </a:r>
            <a:r>
              <a:rPr lang="en-US" altLang="zh-CN" sz="3600" b="1" dirty="0" smtClean="0">
                <a:solidFill>
                  <a:srgbClr val="00B050"/>
                </a:solidFill>
              </a:rPr>
              <a:t>·</a:t>
            </a:r>
            <a:r>
              <a:rPr lang="zh-CN" altLang="en-US" sz="3600" b="1" dirty="0" smtClean="0">
                <a:solidFill>
                  <a:srgbClr val="00B050"/>
                </a:solidFill>
              </a:rPr>
              <a:t>范成大</a:t>
            </a:r>
          </a:p>
          <a:p>
            <a:r>
              <a:rPr lang="zh-CN" altLang="en-US" sz="3600" b="1" dirty="0" smtClean="0">
                <a:solidFill>
                  <a:srgbClr val="00B050"/>
                </a:solidFill>
              </a:rPr>
              <a:t>昼出耘田夜绩麻，村庄儿女各当家。</a:t>
            </a:r>
          </a:p>
          <a:p>
            <a:r>
              <a:rPr lang="zh-CN" altLang="en-US" sz="3600" b="1" dirty="0" smtClean="0">
                <a:solidFill>
                  <a:srgbClr val="00B050"/>
                </a:solidFill>
              </a:rPr>
              <a:t>童孙未解供耕织，也傍桑阴学种瓜。</a:t>
            </a:r>
          </a:p>
          <a:p>
            <a:r>
              <a:rPr lang="zh-CN" altLang="en-US" b="1" dirty="0" smtClean="0"/>
              <a:t/>
            </a:r>
            <a:br>
              <a:rPr lang="zh-CN" altLang="en-US" b="1" dirty="0" smtClean="0"/>
            </a:br>
            <a:endParaRPr lang="zh-CN" altLang="en-US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3672205" y="843095"/>
            <a:ext cx="1261884" cy="52322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2800" dirty="0" smtClean="0">
                <a:solidFill>
                  <a:schemeClr val="lt1"/>
                </a:solidFill>
                <a:sym typeface="+mn-ea"/>
              </a:rPr>
              <a:t>古诗词</a:t>
            </a:r>
            <a:endParaRPr lang="zh-CN" altLang="en-US" sz="2800" dirty="0">
              <a:solidFill>
                <a:schemeClr val="lt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积累背诵</a:t>
              </a:r>
            </a:p>
          </p:txBody>
        </p:sp>
      </p:grpSp>
      <p:pic>
        <p:nvPicPr>
          <p:cNvPr id="11" name="图片 10" descr="9e30f43b86a299344f200ba05565bf0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853" y="0"/>
            <a:ext cx="2857147" cy="20170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7325" y="564965"/>
            <a:ext cx="870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ym typeface="+mn-ea"/>
              </a:rPr>
              <a:t>                                                  </a:t>
            </a:r>
            <a:endParaRPr lang="zh-CN" altLang="en-US"/>
          </a:p>
        </p:txBody>
      </p:sp>
      <p:sp>
        <p:nvSpPr>
          <p:cNvPr id="7" name="文本框 1"/>
          <p:cNvSpPr txBox="1"/>
          <p:nvPr/>
        </p:nvSpPr>
        <p:spPr>
          <a:xfrm>
            <a:off x="0" y="627534"/>
            <a:ext cx="88296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</a:rPr>
              <a:t>                     稚子弄冰</a:t>
            </a:r>
          </a:p>
          <a:p>
            <a:r>
              <a:rPr lang="zh-CN" altLang="en-US" sz="3600" b="1" dirty="0" smtClean="0">
                <a:solidFill>
                  <a:srgbClr val="FF0000"/>
                </a:solidFill>
              </a:rPr>
              <a:t>                    </a:t>
            </a:r>
            <a:r>
              <a:rPr lang="zh-CN" altLang="en-US" sz="3600" b="1" dirty="0" smtClean="0">
                <a:solidFill>
                  <a:srgbClr val="00B050"/>
                </a:solidFill>
              </a:rPr>
              <a:t>宋  杨万里</a:t>
            </a:r>
          </a:p>
          <a:p>
            <a:r>
              <a:rPr lang="zh-CN" altLang="en-US" sz="3600" b="1" dirty="0" smtClean="0">
                <a:solidFill>
                  <a:srgbClr val="00B050"/>
                </a:solidFill>
              </a:rPr>
              <a:t>稚子金盆脱晓冰，彩丝穿取当银铮。 </a:t>
            </a:r>
          </a:p>
          <a:p>
            <a:r>
              <a:rPr lang="zh-CN" altLang="en-US" sz="3600" b="1" dirty="0" smtClean="0">
                <a:solidFill>
                  <a:srgbClr val="00B050"/>
                </a:solidFill>
              </a:rPr>
              <a:t>敲成玉磬穿林响，忽作玻璃碎地声。</a:t>
            </a:r>
          </a:p>
          <a:p>
            <a:r>
              <a:rPr lang="zh-CN" altLang="en-US" b="1" dirty="0" smtClean="0"/>
              <a:t/>
            </a:r>
            <a:br>
              <a:rPr lang="zh-CN" altLang="en-US" b="1" dirty="0" smtClean="0"/>
            </a:br>
            <a:endParaRPr lang="zh-CN" altLang="en-US" b="1" dirty="0"/>
          </a:p>
        </p:txBody>
      </p:sp>
      <p:pic>
        <p:nvPicPr>
          <p:cNvPr id="5" name="图片 4" descr="e5716337011e594c97bb39f96ca890b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800359"/>
            <a:ext cx="2928926" cy="23431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7325" y="564965"/>
            <a:ext cx="870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ym typeface="+mn-ea"/>
              </a:rPr>
              <a:t>                                                  </a:t>
            </a:r>
            <a:endParaRPr lang="zh-CN" altLang="en-US"/>
          </a:p>
        </p:txBody>
      </p:sp>
      <p:sp>
        <p:nvSpPr>
          <p:cNvPr id="7" name="文本框 1"/>
          <p:cNvSpPr txBox="1"/>
          <p:nvPr/>
        </p:nvSpPr>
        <p:spPr>
          <a:xfrm>
            <a:off x="0" y="642924"/>
            <a:ext cx="88296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7030A0"/>
                </a:solidFill>
              </a:rPr>
              <a:t>                         村晚</a:t>
            </a:r>
          </a:p>
          <a:p>
            <a:r>
              <a:rPr lang="zh-CN" altLang="en-US" sz="3600" b="1" dirty="0" smtClean="0">
                <a:solidFill>
                  <a:srgbClr val="7030A0"/>
                </a:solidFill>
              </a:rPr>
              <a:t>                    宋      雷震 </a:t>
            </a:r>
            <a:r>
              <a:rPr lang="en-US" altLang="zh-CN" sz="3600" b="1" dirty="0" smtClean="0">
                <a:solidFill>
                  <a:srgbClr val="7030A0"/>
                </a:solidFill>
              </a:rPr>
              <a:t> </a:t>
            </a:r>
            <a:endParaRPr lang="zh-CN" altLang="en-US" sz="3600" b="1" dirty="0" smtClean="0">
              <a:solidFill>
                <a:srgbClr val="7030A0"/>
              </a:solidFill>
            </a:endParaRPr>
          </a:p>
          <a:p>
            <a:r>
              <a:rPr lang="zh-CN" altLang="en-US" sz="3600" b="1" dirty="0" smtClean="0">
                <a:solidFill>
                  <a:srgbClr val="7030A0"/>
                </a:solidFill>
              </a:rPr>
              <a:t>草满池塘水满陂，山衔落日浸寒漪。 </a:t>
            </a:r>
          </a:p>
          <a:p>
            <a:r>
              <a:rPr lang="zh-CN" altLang="en-US" sz="3600" b="1" dirty="0" smtClean="0">
                <a:solidFill>
                  <a:srgbClr val="7030A0"/>
                </a:solidFill>
              </a:rPr>
              <a:t>牧童归去横牛背，短笛无腔信口吹。</a:t>
            </a:r>
          </a:p>
          <a:p>
            <a:r>
              <a:rPr lang="zh-CN" altLang="en-US" b="1" dirty="0" smtClean="0"/>
              <a:t/>
            </a:r>
            <a:br>
              <a:rPr lang="zh-CN" altLang="en-US" b="1" dirty="0" smtClean="0"/>
            </a:br>
            <a:endParaRPr lang="zh-CN" altLang="en-US" b="1" dirty="0"/>
          </a:p>
        </p:txBody>
      </p:sp>
      <p:pic>
        <p:nvPicPr>
          <p:cNvPr id="5" name="图片 4" descr="a2480e64a7b1c902fa1a760de1b067f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34" y="2995650"/>
            <a:ext cx="4310066" cy="214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7486" y="995496"/>
            <a:ext cx="62467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7030A0"/>
                </a:solidFill>
                <a:latin typeface="+mn-ea"/>
              </a:rPr>
              <a:t>           </a:t>
            </a:r>
            <a:r>
              <a:rPr lang="zh-CN" altLang="en-US" sz="3200" b="1" dirty="0" smtClean="0">
                <a:solidFill>
                  <a:srgbClr val="7030A0"/>
                </a:solidFill>
                <a:latin typeface="+mn-ea"/>
              </a:rPr>
              <a:t>游子吟</a:t>
            </a:r>
          </a:p>
          <a:p>
            <a:r>
              <a:rPr lang="en-US" altLang="zh-CN" sz="3200" b="1" dirty="0" smtClean="0">
                <a:solidFill>
                  <a:srgbClr val="7030A0"/>
                </a:solidFill>
                <a:latin typeface="+mn-ea"/>
              </a:rPr>
              <a:t>         </a:t>
            </a:r>
            <a:r>
              <a:rPr lang="zh-CN" altLang="en-US" sz="3200" b="1" dirty="0" smtClean="0">
                <a:solidFill>
                  <a:srgbClr val="7030A0"/>
                </a:solidFill>
                <a:latin typeface="+mn-ea"/>
              </a:rPr>
              <a:t>唐    孟郊</a:t>
            </a:r>
          </a:p>
          <a:p>
            <a:r>
              <a:rPr lang="zh-CN" altLang="en-US" sz="3200" b="1" dirty="0" smtClean="0">
                <a:solidFill>
                  <a:srgbClr val="7030A0"/>
                </a:solidFill>
                <a:latin typeface="+mn-ea"/>
              </a:rPr>
              <a:t>慈母手中线，游子身上衣。 </a:t>
            </a:r>
          </a:p>
          <a:p>
            <a:r>
              <a:rPr lang="zh-CN" altLang="en-US" sz="3200" b="1" dirty="0" smtClean="0">
                <a:solidFill>
                  <a:srgbClr val="7030A0"/>
                </a:solidFill>
                <a:latin typeface="+mn-ea"/>
              </a:rPr>
              <a:t>临行密密缝，意恐迟迟归。 </a:t>
            </a:r>
          </a:p>
          <a:p>
            <a:r>
              <a:rPr lang="zh-CN" altLang="en-US" sz="3200" b="1" dirty="0" smtClean="0">
                <a:solidFill>
                  <a:srgbClr val="7030A0"/>
                </a:solidFill>
                <a:latin typeface="+mn-ea"/>
              </a:rPr>
              <a:t>谁言寸草心，报得三春晖。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9236" y="267785"/>
            <a:ext cx="1620957" cy="52322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日积月累</a:t>
            </a:r>
          </a:p>
        </p:txBody>
      </p:sp>
      <p:pic>
        <p:nvPicPr>
          <p:cNvPr id="5" name="图片 4" descr="934c4f04a1373196a48bd4fbeae5f2f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379" y="3140524"/>
            <a:ext cx="3558621" cy="2002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0"/>
            <a:ext cx="902811" cy="52322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</a:t>
            </a:r>
          </a:p>
        </p:txBody>
      </p:sp>
      <p:sp>
        <p:nvSpPr>
          <p:cNvPr id="8" name="文本框 1"/>
          <p:cNvSpPr txBox="1"/>
          <p:nvPr/>
        </p:nvSpPr>
        <p:spPr>
          <a:xfrm>
            <a:off x="1" y="1113589"/>
            <a:ext cx="8829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/>
            </a:r>
            <a:br>
              <a:rPr lang="zh-CN" altLang="en-US" b="1" dirty="0" smtClean="0"/>
            </a:br>
            <a:endParaRPr lang="zh-CN" altLang="en-US" b="1" dirty="0"/>
          </a:p>
        </p:txBody>
      </p:sp>
      <p:sp>
        <p:nvSpPr>
          <p:cNvPr id="10" name="文本框 1"/>
          <p:cNvSpPr txBox="1"/>
          <p:nvPr/>
        </p:nvSpPr>
        <p:spPr>
          <a:xfrm>
            <a:off x="1928794" y="500048"/>
            <a:ext cx="882967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       </a:t>
            </a:r>
            <a:r>
              <a:rPr lang="zh-CN" altLang="en-US" sz="3600" b="1" dirty="0" smtClean="0">
                <a:solidFill>
                  <a:srgbClr val="FF0000"/>
                </a:solidFill>
                <a:latin typeface="+mn-ea"/>
              </a:rPr>
              <a:t>将母</a:t>
            </a:r>
          </a:p>
          <a:p>
            <a:r>
              <a:rPr lang="zh-CN" altLang="en-US" sz="3600" b="1" dirty="0" smtClean="0">
                <a:solidFill>
                  <a:srgbClr val="FF0000"/>
                </a:solidFill>
                <a:latin typeface="+mn-ea"/>
              </a:rPr>
              <a:t>     宋  王安石 </a:t>
            </a:r>
          </a:p>
          <a:p>
            <a:r>
              <a:rPr lang="zh-CN" altLang="en-US" sz="3600" b="1" dirty="0" smtClean="0">
                <a:solidFill>
                  <a:srgbClr val="FF0000"/>
                </a:solidFill>
                <a:latin typeface="+mn-ea"/>
              </a:rPr>
              <a:t>将母邗沟上，留家白紵阴。</a:t>
            </a:r>
            <a:br>
              <a:rPr lang="zh-CN" altLang="en-US" sz="3600" b="1" dirty="0" smtClean="0">
                <a:solidFill>
                  <a:srgbClr val="FF0000"/>
                </a:solidFill>
                <a:latin typeface="+mn-ea"/>
              </a:rPr>
            </a:br>
            <a:r>
              <a:rPr lang="zh-CN" altLang="en-US" sz="3600" b="1" dirty="0" smtClean="0">
                <a:solidFill>
                  <a:srgbClr val="FF0000"/>
                </a:solidFill>
                <a:latin typeface="+mn-ea"/>
              </a:rPr>
              <a:t>月明闻杜宇，南北总关心。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</a:t>
            </a:r>
          </a:p>
          <a:p>
            <a:endParaRPr lang="zh-CN" altLang="en-US" sz="2800" dirty="0" smtClean="0">
              <a:solidFill>
                <a:srgbClr val="7030A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zh-CN" altLang="en-US" sz="2800" dirty="0" smtClean="0">
                <a:latin typeface="楷体" pitchFamily="49" charset="-122"/>
                <a:ea typeface="楷体" pitchFamily="49" charset="-122"/>
              </a:rPr>
            </a:br>
            <a:endParaRPr lang="zh-CN" altLang="en-US" sz="2800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7" name="图片 6" descr="ffcace5a5bc8ace91b7ed3bfb60b64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2946130"/>
            <a:ext cx="2515772" cy="2197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1156" y="1491631"/>
            <a:ext cx="8792845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、给下面红体字选择正确的读音画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✔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。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稚（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zhì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zì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）子    蚱（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zhà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zà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）蜢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澄（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céng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chéng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）清  清澈（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chè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cè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点缀（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zhuì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zàng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） 两腮（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sāi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shāi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）</a:t>
            </a:r>
            <a:endParaRPr lang="en-US" altLang="zh-CN" b="1" dirty="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57356" y="2285998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055997" y="2370905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123729" y="3381840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✔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15140" y="3429006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01955" y="771550"/>
            <a:ext cx="1668780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2483768" y="2715766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22" name="文本框 6"/>
          <p:cNvSpPr txBox="1"/>
          <p:nvPr/>
        </p:nvSpPr>
        <p:spPr>
          <a:xfrm>
            <a:off x="6372200" y="2787774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7" grpId="0"/>
      <p:bldP spid="18" grpId="0"/>
      <p:bldP spid="21" grpId="0"/>
      <p:bldP spid="2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1525" y="1039311"/>
            <a:ext cx="7649210" cy="270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二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、同音字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组词。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chéng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）认 （  ）清  （  ）市 </a:t>
            </a: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yīng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）桃 （  ）该  （  ）雄</a:t>
            </a:r>
            <a:endParaRPr lang="zh-CN" altLang="en-US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hú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）蝶 （  ）水   水（  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dié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飞（  ） 重（  ）  蝴（  ）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71736" y="1571618"/>
            <a:ext cx="577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承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00562" y="157161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澄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6500826" y="157161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城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2643174" y="207168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樱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4500562" y="207168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应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7"/>
          <p:cNvSpPr txBox="1"/>
          <p:nvPr/>
        </p:nvSpPr>
        <p:spPr>
          <a:xfrm>
            <a:off x="6500826" y="207168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英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7"/>
          <p:cNvSpPr txBox="1"/>
          <p:nvPr/>
        </p:nvSpPr>
        <p:spPr>
          <a:xfrm>
            <a:off x="2643174" y="264318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蝴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7"/>
          <p:cNvSpPr txBox="1"/>
          <p:nvPr/>
        </p:nvSpPr>
        <p:spPr>
          <a:xfrm>
            <a:off x="4500562" y="264318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湖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7"/>
          <p:cNvSpPr txBox="1"/>
          <p:nvPr/>
        </p:nvSpPr>
        <p:spPr>
          <a:xfrm>
            <a:off x="7143768" y="264318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7"/>
          <p:cNvSpPr txBox="1"/>
          <p:nvPr/>
        </p:nvSpPr>
        <p:spPr>
          <a:xfrm>
            <a:off x="3286116" y="3214692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碟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7"/>
          <p:cNvSpPr txBox="1"/>
          <p:nvPr/>
        </p:nvSpPr>
        <p:spPr>
          <a:xfrm>
            <a:off x="5143504" y="3214692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叠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7"/>
          <p:cNvSpPr txBox="1"/>
          <p:nvPr/>
        </p:nvSpPr>
        <p:spPr>
          <a:xfrm>
            <a:off x="7143768" y="3214692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5122" y="796741"/>
            <a:ext cx="8494395" cy="388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 smtClean="0">
                <a:solidFill>
                  <a:schemeClr val="bg2">
                    <a:lumMod val="75000"/>
                  </a:schemeClr>
                </a:solidFill>
                <a:latin typeface="楷体" pitchFamily="49" charset="-122"/>
                <a:ea typeface="楷体" pitchFamily="49" charset="-122"/>
                <a:sym typeface="+mn-ea"/>
              </a:rPr>
              <a:t>顶天立地（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  <a:sym typeface="+mn-ea"/>
              </a:rPr>
              <a:t>含有反义词的</a:t>
            </a:r>
            <a:r>
              <a:rPr lang="zh-CN" altLang="en-US" sz="3200" b="1" dirty="0" smtClean="0">
                <a:solidFill>
                  <a:schemeClr val="bg2">
                    <a:lumMod val="75000"/>
                  </a:schemeClr>
                </a:solidFill>
                <a:latin typeface="楷体" pitchFamily="49" charset="-122"/>
                <a:ea typeface="楷体" pitchFamily="49" charset="-122"/>
                <a:sym typeface="+mn-ea"/>
              </a:rPr>
              <a:t>）</a:t>
            </a:r>
            <a:endParaRPr lang="zh-CN" altLang="en-US" sz="32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8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 </a:t>
            </a: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颇负盛名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（含有“名”的）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、 </a:t>
            </a: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碧波万顷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（描写景物）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8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32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 </a:t>
            </a:r>
            <a:r>
              <a:rPr lang="zh-CN" altLang="en-US" sz="32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3200" b="1" u="sng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32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86116" y="1357304"/>
            <a:ext cx="183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前仰后合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57224" y="1357304"/>
            <a:ext cx="182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南辕北辙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57554" y="3929072"/>
            <a:ext cx="2147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巍峨雄奇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43570" y="1357304"/>
            <a:ext cx="19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左顾右盼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7224" y="2571750"/>
            <a:ext cx="1880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举世闻名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7554" y="2643188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大名鼎鼎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7224" y="392907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平沙无垠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57884" y="2643188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莫名其妙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23528" y="330791"/>
            <a:ext cx="2705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、仿写词语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6"/>
          <p:cNvSpPr txBox="1"/>
          <p:nvPr/>
        </p:nvSpPr>
        <p:spPr>
          <a:xfrm>
            <a:off x="6143636" y="3929072"/>
            <a:ext cx="2147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青山绿水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5" grpId="0"/>
      <p:bldP spid="16" grpId="0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0817" y="414311"/>
            <a:ext cx="876173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、句子练习。</a:t>
            </a:r>
            <a:endParaRPr lang="zh-CN" altLang="en-US" dirty="0"/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倭瓜愿意爬上架就爬上架，愿意爬上房就爬上房。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（仿写拟人句）</a:t>
            </a:r>
            <a:r>
              <a:rPr lang="en-US" altLang="zh-CN" sz="2800" b="1" u="sng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        </a:t>
            </a:r>
            <a:r>
              <a:rPr lang="zh-CN" altLang="en-US" sz="2800" b="1" u="sng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800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5671" y="2120538"/>
            <a:ext cx="653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顽皮的雨滴最爱在雨伞上尽情的跳舞。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2923" y="2755601"/>
            <a:ext cx="8711565" cy="508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>
                <a:latin typeface="新宋体" panose="02010609030101010101" charset="-122"/>
                <a:ea typeface="新宋体" panose="0201060903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蜻蜓飞得那么快跑，哪里会追得上？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（改为陈述句）</a:t>
            </a:r>
            <a:endParaRPr lang="zh-CN" altLang="en-US" sz="2800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205671" y="3435846"/>
            <a:ext cx="5670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蜻蜓飞得那么快跑，不会追得上。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/>
          <p:nvPr/>
        </p:nvSpPr>
        <p:spPr>
          <a:xfrm>
            <a:off x="467544" y="2337723"/>
            <a:ext cx="7884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回国那一天正是元旦，虽然热带是无所谓隆冬的，但腊月天气，也毕竟凉飕飕的。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323528" y="642924"/>
            <a:ext cx="8388037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回国那一天正是元旦，热带是无所谓隆冬的。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腊月天气，也毕竟凉飕飕的。  （用关联词语合成一句话）</a:t>
            </a:r>
            <a:endParaRPr lang="zh-CN" altLang="en-US" sz="2800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2554" y="908659"/>
            <a:ext cx="8887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44016" y="1054452"/>
            <a:ext cx="8604448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    黄瓜愿意开一个谎花，就开一个谎花，愿意结一个黄瓜，就结一个黄瓜。若都不愿意，就是一个黄瓜也不结，一朵花也不开，也没有人问它。</a:t>
            </a:r>
            <a:endParaRPr lang="zh-CN" altLang="en-US" sz="2800" b="1" dirty="0">
              <a:solidFill>
                <a:schemeClr val="bg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 b="1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0040" y="2448744"/>
            <a:ext cx="83884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   后花园里的一切都是美好的，有生命的，万物神奇，无比自由。这段文字充满对自由的向往，充满活力和诗意，无论是植物还是小动物，都按照自己的天性生长；在“我”的眼中，天的高远令人遥想，她的心已经飞出了园子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41151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五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、读句子说感受。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5736" y="645131"/>
            <a:ext cx="8843645" cy="4696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（一）读片段，回答问题。</a:t>
            </a:r>
            <a:endParaRPr lang="zh-CN" altLang="en-US" sz="28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①花开了，就像睡醒了似的。②鸟飞了，就像在天上逛似的。③虫子叫了，就像虫子在说话似的。④一切都活了，要做什么，就做什么。⑤要怎么样，就怎么样，都是自由的。⑥倭瓜愿意爬上架就爬上架，愿意爬上房就爬上房。⑦黄瓜愿意开一朵花，就开一朵花，愿意结一瓜，就结一个瓜。⑧若都不愿意，就是一个瓜也不结，一朵花也不开，也没有人问它。⑨玉米愿意长多高就长多高，它若愿意长上天去，也没有人管。⑩蝴蝶随意地飞，一会儿从墙头上飞来一对黄蝴蝶，一会儿又从墙头上飞走一只白蝴蝶。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 ⑪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它们是从谁家来的，又飞到谁家去？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 ⑫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太阳也不知道</a:t>
            </a:r>
            <a:r>
              <a:rPr lang="zh-CN" altLang="en-US" sz="2400" dirty="0" smtClean="0"/>
              <a:t>。</a:t>
            </a:r>
            <a:endParaRPr lang="en-US" altLang="zh-CN" sz="28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800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</a:t>
            </a:r>
            <a:endParaRPr lang="zh-CN" altLang="en-US" dirty="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5536" y="123478"/>
            <a:ext cx="316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六、课文练习。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24544" y="642924"/>
            <a:ext cx="8159750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1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．在作者的心中，园子里的倭瓜、黄瓜、玉米、蝴蝶等都是怎样的？它们过着怎样的生活？</a:t>
            </a:r>
            <a:b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</a:b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                                           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        </a:t>
            </a:r>
            <a:b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</a:b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2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．作者这样写，表达了自己怎样的心情？</a:t>
            </a:r>
            <a:b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</a:b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 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                                       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    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3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．这段话中第④⑤两句与第⑥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~12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句之间的关系是 </a:t>
            </a:r>
            <a:r>
              <a:rPr lang="zh-CN" altLang="en-US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        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4544" y="142874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它们都是有灵性的，都是自己作主。过着自由快乐、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不受约束的生活。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5"/>
          <p:cNvSpPr txBox="1"/>
          <p:nvPr/>
        </p:nvSpPr>
        <p:spPr>
          <a:xfrm>
            <a:off x="1076827" y="3643320"/>
            <a:ext cx="1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总分 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538826" y="2786064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表达了作者自己自由快乐的心情。 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1757" y="1058069"/>
            <a:ext cx="889825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《稚子弄冰》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的作者是</a:t>
            </a:r>
            <a:r>
              <a:rPr lang="zh-CN" altLang="en-US" sz="2800" b="1" u="sng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代的</a:t>
            </a:r>
            <a:r>
              <a:rPr lang="zh-CN" altLang="en-US" sz="2800" b="1" u="sng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，描写声音句子是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          </a:t>
            </a:r>
            <a:r>
              <a:rPr lang="zh-CN" altLang="en-US" sz="2800" b="1" u="sng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endParaRPr lang="en-US" altLang="zh-CN" sz="2800" b="1" u="sng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《四时田园杂兴》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的作者是</a:t>
            </a:r>
            <a:r>
              <a:rPr lang="zh-CN" altLang="en-US" sz="2800" b="1" u="sng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代的</a:t>
            </a:r>
            <a:r>
              <a:rPr lang="zh-CN" altLang="en-US" sz="2800" b="1" u="sng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，这首诗中直接描写农民劳动场面的句子是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endParaRPr lang="en-US" altLang="zh-CN" sz="2800" b="1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3.《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村晚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》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一诗中表现牧童调皮天真的神态的句子是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</a:t>
            </a:r>
            <a:endParaRPr lang="zh-CN" altLang="en-US" sz="2800" b="1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80112" y="1923678"/>
            <a:ext cx="551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357950" y="1071552"/>
            <a:ext cx="1368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杨万里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71670" y="1500180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敲成玉磬穿林响，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72066" y="150018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忽作玻璃碎地声。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32040" y="107155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宋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48264" y="1923678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范成大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43636" y="233667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昼出耘田夜绩麻，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496" y="467361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（二）根据课文内容填空。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179512" y="2787774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村庄儿女各当家。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00034" y="364047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牧童归去横牛背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3857620" y="364047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短笛无腔信口吹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3" grpId="0"/>
      <p:bldP spid="17" grpId="0"/>
      <p:bldP spid="18" grpId="0"/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39428" cy="5143500"/>
          </a:xfrm>
          <a:prstGeom prst="rect">
            <a:avLst/>
          </a:prstGeom>
        </p:spPr>
      </p:pic>
      <p:sp>
        <p:nvSpPr>
          <p:cNvPr id="3" name="文本框 3"/>
          <p:cNvSpPr txBox="1"/>
          <p:nvPr/>
        </p:nvSpPr>
        <p:spPr>
          <a:xfrm>
            <a:off x="651128" y="1419622"/>
            <a:ext cx="7834196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968256" y="2"/>
            <a:ext cx="1927372" cy="771551"/>
            <a:chOff x="6968256" y="-1"/>
            <a:chExt cx="1927372" cy="7715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7" name="文本框 35"/>
            <p:cNvSpPr txBox="1"/>
            <p:nvPr/>
          </p:nvSpPr>
          <p:spPr>
            <a:xfrm>
              <a:off x="7079329" y="509940"/>
              <a:ext cx="94609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36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卷草阳台">
  <a:themeElements>
    <a:clrScheme name="卷草阳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卷草阳台">
      <a:majorFont>
        <a:latin typeface="Arial"/>
        <a:ea typeface="黑体"/>
        <a:cs typeface=""/>
      </a:majorFont>
      <a:minorFont>
        <a:latin typeface="Arial Rounded MT Bold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卷草阳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卷草阳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卷草阳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卷草阳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卷草阳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卷草阳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卷草阳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卷草阳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卷草阳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卷草阳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卷草阳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卷草阳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清香</Template>
  <TotalTime>2951</TotalTime>
  <Words>3069</Words>
  <Application>Microsoft Office PowerPoint</Application>
  <PresentationFormat>全屏显示(16:9)</PresentationFormat>
  <Paragraphs>260</Paragraphs>
  <Slides>50</Slides>
  <Notes>37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51" baseType="lpstr">
      <vt:lpstr>卷草阳台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dxq</cp:lastModifiedBy>
  <cp:revision>307</cp:revision>
  <dcterms:created xsi:type="dcterms:W3CDTF">2019-08-10T12:25:05Z</dcterms:created>
  <dcterms:modified xsi:type="dcterms:W3CDTF">2023-02-02T08:14:28Z</dcterms:modified>
</cp:coreProperties>
</file>