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1"/>
  </p:notesMasterIdLst>
  <p:sldIdLst>
    <p:sldId id="257" r:id="rId2"/>
    <p:sldId id="258" r:id="rId3"/>
    <p:sldId id="259" r:id="rId4"/>
    <p:sldId id="261" r:id="rId5"/>
    <p:sldId id="262" r:id="rId6"/>
    <p:sldId id="293" r:id="rId7"/>
    <p:sldId id="302" r:id="rId8"/>
    <p:sldId id="265" r:id="rId9"/>
    <p:sldId id="264" r:id="rId10"/>
    <p:sldId id="307" r:id="rId11"/>
    <p:sldId id="263" r:id="rId12"/>
    <p:sldId id="304" r:id="rId13"/>
    <p:sldId id="297" r:id="rId14"/>
    <p:sldId id="269" r:id="rId15"/>
    <p:sldId id="308" r:id="rId16"/>
    <p:sldId id="271" r:id="rId17"/>
    <p:sldId id="272" r:id="rId18"/>
    <p:sldId id="273" r:id="rId19"/>
    <p:sldId id="309" r:id="rId20"/>
    <p:sldId id="310" r:id="rId21"/>
    <p:sldId id="284" r:id="rId22"/>
    <p:sldId id="285" r:id="rId23"/>
    <p:sldId id="286" r:id="rId24"/>
    <p:sldId id="305" r:id="rId25"/>
    <p:sldId id="300" r:id="rId26"/>
    <p:sldId id="287" r:id="rId27"/>
    <p:sldId id="289" r:id="rId28"/>
    <p:sldId id="290" r:id="rId29"/>
    <p:sldId id="292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6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C685-8E46-41E9-8CE0-2B15ED923F81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5F12-C34E-4694-8D92-AAF6C7DCF1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2400300"/>
            <a:ext cx="6400800" cy="1200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62932" y="1086978"/>
            <a:ext cx="9021537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2" y="1047540"/>
            <a:ext cx="9021537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2" y="2232487"/>
            <a:ext cx="9021537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129448"/>
            <a:ext cx="8229600" cy="1102519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714376"/>
            <a:ext cx="7772400" cy="1021556"/>
          </a:xfrm>
          <a:prstGeom prst="rect">
            <a:avLst/>
          </a:prstGeo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910953"/>
            <a:ext cx="7772400" cy="100369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4629150"/>
            <a:ext cx="40005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 flipV="1">
            <a:off x="69413" y="1782623"/>
            <a:ext cx="9013515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7" y="1756107"/>
            <a:ext cx="9013781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7" y="1851660"/>
            <a:ext cx="9014621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374904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085850"/>
            <a:ext cx="374904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  <a:prstGeom prst="rect">
            <a:avLst/>
          </a:prstGeo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3733800" cy="5715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085850"/>
            <a:ext cx="3733800" cy="5715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1685925"/>
            <a:ext cx="3733800" cy="29146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1685925"/>
            <a:ext cx="3733800" cy="29146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  <a:prstGeom prst="rect">
            <a:avLst/>
          </a:prstGeo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200150"/>
            <a:ext cx="1905000" cy="3371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200150"/>
            <a:ext cx="5715000" cy="33718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3675413"/>
            <a:ext cx="7315200" cy="3917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4084369"/>
            <a:ext cx="7315200" cy="514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8862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3512666"/>
            <a:ext cx="900684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9" y="3487856"/>
            <a:ext cx="900663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1" y="3579919"/>
            <a:ext cx="9006637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9" y="50007"/>
            <a:ext cx="9001873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11680" cy="4388644"/>
          </a:xfrm>
          <a:prstGeom prst="rect">
            <a:avLst/>
          </a:prstGeo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05980"/>
            <a:ext cx="5562600" cy="4388644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3710" y="1504133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第七单</a:t>
            </a:r>
            <a:r>
              <a:rPr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元复习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277" y="109038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Box 2"/>
          <p:cNvSpPr txBox="1"/>
          <p:nvPr/>
        </p:nvSpPr>
        <p:spPr>
          <a:xfrm>
            <a:off x="189166" y="109163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流程图: 延期 3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易读错的字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404740" y="182410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艄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51653" y="1302135"/>
            <a:ext cx="1106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āo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0963" y="181394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毡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01883" y="1302135"/>
            <a:ext cx="1165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ān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75520" y="181394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驰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12389" y="1302135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í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04867" y="175298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畜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69601" y="1275606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ù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24090" y="180378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哞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33520" y="1302135"/>
            <a:ext cx="1035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mōu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4740" y="336384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埃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75656" y="2859782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āi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50963" y="336384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黏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71614" y="2859784"/>
            <a:ext cx="1031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nián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75520" y="336383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刃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72314" y="2859782"/>
            <a:ext cx="821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itchFamily="34" charset="0"/>
              </a:rPr>
              <a:t>r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èn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2" name="文本框 26"/>
          <p:cNvSpPr txBox="1"/>
          <p:nvPr/>
        </p:nvSpPr>
        <p:spPr>
          <a:xfrm>
            <a:off x="5624090" y="336384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湛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1" name="文本框 27"/>
          <p:cNvSpPr txBox="1"/>
          <p:nvPr/>
        </p:nvSpPr>
        <p:spPr>
          <a:xfrm>
            <a:off x="5475010" y="2859782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àn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8" grpId="0"/>
      <p:bldP spid="21" grpId="0"/>
      <p:bldP spid="26" grpId="0"/>
      <p:bldP spid="28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55576" y="1203598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垫 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祷 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雇 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辽 吆 罐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易写错的字</a:t>
              </a:r>
            </a:p>
          </p:txBody>
        </p:sp>
      </p:grpSp>
      <p:sp>
        <p:nvSpPr>
          <p:cNvPr id="15" name="文本框 8"/>
          <p:cNvSpPr txBox="1"/>
          <p:nvPr/>
        </p:nvSpPr>
        <p:spPr>
          <a:xfrm>
            <a:off x="1125958" y="2388245"/>
            <a:ext cx="21240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易多写一笔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3502222" y="229591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祷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3511747" y="33040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垫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1125958" y="3396357"/>
            <a:ext cx="21240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易少写一笔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582342" y="229591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辽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5518446" y="229591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吆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bldLvl="0" animBg="1"/>
      <p:bldP spid="16" grpId="0"/>
      <p:bldP spid="18" grpId="0"/>
      <p:bldP spid="19" grpId="0" bldLvl="0" animBg="1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15619" y="1017121"/>
            <a:ext cx="7056783" cy="3637919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rgbClr val="CCFFCC"/>
              </a:gs>
              <a:gs pos="100000">
                <a:srgbClr val="D1C39F">
                  <a:lumMod val="0"/>
                  <a:alpha val="39000"/>
                </a:srgb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99716" y="1017122"/>
            <a:ext cx="6659880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纵横  船艄  垫子  操纵   保姆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簇拥  沉寂  停泊  码头   笼罩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仪态  端庄  远眺  骏马   遮掩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阻挡  飞驰  辽阔  赞许   板凳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吆喝  铃铛  恢复  沉睡   牲畜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灯塔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手忙脚乱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339502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词语积累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27788" y="584653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《威尼斯的小艇》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289" y="1275606"/>
            <a:ext cx="84721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手忙脚乱：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指慌乱，形容遇事慌张，不知如何是好。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出自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五灯会元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20289" y="2410891"/>
            <a:ext cx="811953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纵横交叉：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横的竖的交叉在一起，形容事物或情况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十分复杂；交叉点很多，同义词有“纵横交贯”、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“纵横交错”。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61226" y="48352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《牧场之国》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0528" y="1131590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膘肥体壮：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形容牲畜肥壮结实。出自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天山景物记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180528" y="1977683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悠然自得：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出自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晋书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王猛传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杨柯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。形容自由清闲、心情舒畅。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80528" y="30758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成千上万：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形容数量很多，数不胜数。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180528" y="386789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默默无言：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默默：不出声。不声不响，闭口无言。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19872" y="493276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《金字塔》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8520" y="12756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熠熠生辉：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熠熠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: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光耀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鲜明。形容光彩闪耀的样子。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08520" y="206769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不由自主：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指由不得自己，控制不住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自己。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108520" y="2859782"/>
            <a:ext cx="8892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不可思议：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原为佛教用语，指思想言语所不能达到的境界。后形容对事物或言论无法想象、很难理解。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9247" y="2314495"/>
            <a:ext cx="1800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aabc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式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23118" y="1100812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手忙脚乱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23118" y="228371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熠熠生辉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9247" y="1001071"/>
            <a:ext cx="1800000" cy="9541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含有人体器官名称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5115711" y="228371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默默无言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939247" y="3313896"/>
            <a:ext cx="1800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含有数字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2923118" y="3283119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成千上万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9512" y="1347263"/>
            <a:ext cx="8783960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船头和船艄向上翘起，像挂在天边的新月；行动轻快灵活，仿佛田沟里的水蛇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《威尼斯的小艇》）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极目远眺，四周全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是碧绿的丝绒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的草原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和黑白两色的花牛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《牧场之国》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6275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</a:rPr>
                <a:t>比喻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8032" y="1203598"/>
            <a:ext cx="853244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远远望去，它像飘浮在沙海中的三座金山，似乎一切金色的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光，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都是从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它那里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放射出来的。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（《金字塔》）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你看，天上地下，黄澄澄，金灿灿，一片耀眼的色调，一幅多么开阔而又雄浑的画卷啊！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（《金字塔》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6275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</a:rPr>
                <a:t>比喻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2736" y="945114"/>
            <a:ext cx="8637905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>
              <a:lnSpc>
                <a:spcPct val="120000"/>
              </a:lnSpc>
            </a:pPr>
            <a:r>
              <a:rPr lang="en-US" altLang="zh-CN" sz="28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牛群吃草时非常专注，有时站立不动，仿佛正在思考着什么。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（《牧场之国》）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绿色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的草原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上，白色的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绵羊悠然自得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（《牧场之国》）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447675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成千上万的小鸡，成群结队的长毛山羊，在见不到一个人影的绿草地上，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安闲地欣赏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着这属于它们自己的王国。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（《牧场之国》）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83185" y="411510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04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拟人句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1275606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沉睡的牲畜，无声的低地，漆黑的夜晚，只有远处的几座灯塔在闪烁着微弱的光。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（《牧场之国》）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在金色的夕阳下，金色的田野，金色的沙漠，连尼罗河的河水也泛着金光。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（《金字塔》）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6275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排比句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303852" y="1362130"/>
            <a:ext cx="8516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遇到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极窄的地方，他总能平稳地穿过，而且速度非常快，还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能急转弯。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《威尼斯的小艇》）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8119" y="1601381"/>
            <a:ext cx="82483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课文从“我”的所见所感入手，首先交代了小艇是威尼斯主要的交通工具，接着详细介绍了小艇独特的构造特点，然后讲了船夫的高超驾驶技术，最后说了小艇与人们的日常生活息息相关。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583" y="896402"/>
            <a:ext cx="8622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《威尼斯的小艇》一文是按照怎样的顺序记叙的？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123478"/>
            <a:ext cx="2893060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本单元知识点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385357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作者写了四方面内容：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城市美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-----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水上城市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小艇美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-----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又窄又深、轻快灵活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坐之舒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-----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说不完的情趣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4.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技术好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-----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操纵自如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0528" y="555526"/>
            <a:ext cx="7199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威尼斯的小艇围绕小艇写了哪些内容？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544" y="1406262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作者从“牧场之国”的角度来展现荷兰的独特风情。描绘了荷兰牧场，白日的辽阔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无边无际、宁静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和谐，夜晚的祥和寂静和神秘含蓄。进而让我们感受到荷兰牧场的田园风光，体会到动物与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人、与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环境统一和谐的美好意境。结尾作者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衷心赞美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：这就是真正的荷兰。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40" y="642273"/>
            <a:ext cx="787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《牧场之国》课文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的主要内容。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2721" y="1707654"/>
            <a:ext cx="83257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第一自然段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是一个总起句，句子紧扣课题，开门见山，点明了荷兰是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“水之国”“花之国”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后，强调了本文重点要描写的是荷兰的另一独特的特点──“牧场之国”。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520" y="875928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请你说一说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牧场之国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第一自然段的作用？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8076" y="1385357"/>
            <a:ext cx="81003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金字塔夕照”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这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部分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既是一篇典型的“风貌通讯”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，又是一篇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独具匠心、极具意境之美的散文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。在作者流畅又饱含韵味的文笔下，展现出了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一幅幅金字塔在夕阳照耀下的美丽图景。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512" y="62753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金字塔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主要讲了什么内容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7584" y="-92546"/>
            <a:ext cx="8303605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            乡村四月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            </a:t>
            </a:r>
            <a:r>
              <a:rPr lang="en-US" altLang="zh-CN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[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宋</a:t>
            </a:r>
            <a:r>
              <a:rPr lang="en-US" altLang="zh-CN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]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翁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卷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绿遍山原白满川，子规声里雨如烟。</a:t>
            </a:r>
            <a:b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乡村四月闲人少，才了蚕桑又插田。</a:t>
            </a:r>
          </a:p>
          <a:p>
            <a:endParaRPr lang="zh-CN" altLang="en-US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9235" y="267336"/>
            <a:ext cx="156210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  <p:pic>
        <p:nvPicPr>
          <p:cNvPr id="5" name="图片 4" descr="bf1b8dbeafe347c67bc6881f065f44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23109"/>
            <a:ext cx="9144000" cy="2220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00578" y="214296"/>
            <a:ext cx="6655798" cy="3516347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</a:t>
            </a: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游山西村</a:t>
            </a:r>
          </a:p>
          <a:p>
            <a:r>
              <a:rPr lang="en-US" altLang="zh-CN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           [</a:t>
            </a: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宋</a:t>
            </a:r>
            <a:r>
              <a:rPr lang="en-US" altLang="zh-CN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]</a:t>
            </a: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陆游</a:t>
            </a:r>
            <a:endParaRPr lang="zh-CN" altLang="en-US" sz="3200" b="1" dirty="0" smtClean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莫笑农家腊酒浑，丰年留客足鸡豚。</a:t>
            </a:r>
            <a:b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山重水复疑无路，柳暗花明又一村。</a:t>
            </a:r>
            <a:b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箫鼓追随春社近，衣冠简朴古风存。</a:t>
            </a:r>
            <a:b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3200" b="1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从今若许闲乘月，拄杖无时夜叩门。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0990" y="318771"/>
            <a:ext cx="84963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160" y="1491633"/>
            <a:ext cx="8792845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、给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下面字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选择正确的读音画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毡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zān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2800" b="1" dirty="0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2800" b="1" dirty="0" err="1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zhān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 飞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驰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err="1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chí</a:t>
            </a:r>
            <a:r>
              <a:rPr lang="en-US" altLang="zh-CN" sz="2800" b="1" dirty="0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cí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牲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畜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chù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cù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湛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zhàn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2800" b="1" dirty="0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2800" b="1" dirty="0" err="1" smtClean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zàn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）蓝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艄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shāo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  <a:sym typeface="+mn-ea"/>
              </a:rPr>
              <a:t>sāo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）公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黏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en-US" sz="2800" b="1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zhān</a:t>
            </a:r>
            <a:r>
              <a:rPr lang="en-US" sz="2800" b="1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charset="-122"/>
                <a:cs typeface="汉语拼音" panose="020B0604020202020204" pitchFamily="34" charset="0"/>
                <a:sym typeface="+mn-ea"/>
              </a:rPr>
              <a:t>nián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）稠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55776" y="2336562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590277" y="2408570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75656" y="3416682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✔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4377" y="3488690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1955" y="830395"/>
            <a:ext cx="16687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753523" y="2984634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22" name="文本框 6"/>
          <p:cNvSpPr txBox="1"/>
          <p:nvPr/>
        </p:nvSpPr>
        <p:spPr>
          <a:xfrm>
            <a:off x="5508104" y="2965470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18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524" y="824508"/>
            <a:ext cx="8120955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二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、同音字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组词。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  <a:tabLst>
                <a:tab pos="1076325" algn="l"/>
              </a:tabLst>
            </a:pP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diàn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	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铺（  ） （  ）记   宫（  ）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  <a:tabLst>
                <a:tab pos="1076325" algn="l"/>
              </a:tabLst>
            </a:pP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gù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	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照（  ） （  ）乡  （  ）主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  <a:tabLst>
                <a:tab pos="1076325" algn="l"/>
              </a:tabLst>
            </a:pP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tǐng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	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）立  小（  ） （  ）而走险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tabLst>
                <a:tab pos="1076325" algn="l"/>
              </a:tabLst>
            </a:pP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liáo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	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）倒  （  ）天 （  ）阔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98359" y="1571618"/>
            <a:ext cx="57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垫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9952" y="150018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6796103" y="15192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殿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684679" y="207168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顾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4139952" y="206769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6156176" y="207168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2285984" y="264318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4735066" y="259080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6215074" y="264318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铤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2280723" y="314325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4346451" y="3138175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聊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6215074" y="314325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辽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077" y="1276415"/>
            <a:ext cx="8494395" cy="259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）熠熠发光（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  <a:sym typeface="+mn-ea"/>
              </a:rPr>
              <a:t>aabc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式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）成千上万（含有数字的）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97907" y="1986975"/>
            <a:ext cx="183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一一对应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9015" y="1986975"/>
            <a:ext cx="182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彬彬有礼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83923" y="1986975"/>
            <a:ext cx="19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井井有条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7577" y="3139103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千方百计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7907" y="3139103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千言万语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6799" y="3139103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九牛一毛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3197" y="347723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、成语练习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183197" y="847789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仿写成语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848" y="857240"/>
            <a:ext cx="8821640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膘（  ）体（  ）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手（  ）（  ）乱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）然自得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endParaRPr lang="en-US" altLang="zh-CN" sz="2800" b="1" u="sng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不由自（  ）     不可（  ）（  ） （  ）横交叉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）画“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的词语是带有人体器官的的，我还能写</a:t>
            </a:r>
            <a:endParaRPr lang="en-US" altLang="zh-CN" sz="2800" b="1" u="sng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）“不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由自（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）”指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由不得自己，控制不住自己。 它的近义词有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57620" y="92867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忙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7109" y="92867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65501" y="3930263"/>
            <a:ext cx="2147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不能自已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72264" y="89534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4051" y="2715652"/>
            <a:ext cx="188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手足情深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67257" y="271565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肥头大耳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31445" y="3929807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情不自禁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4711" y="271565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狼心狗肺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6"/>
          <p:cNvSpPr txBox="1"/>
          <p:nvPr/>
        </p:nvSpPr>
        <p:spPr>
          <a:xfrm>
            <a:off x="6506691" y="3929807"/>
            <a:ext cx="2147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鬼使神差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0" y="357174"/>
            <a:ext cx="5307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补充成语，然后填空。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2285984" y="92867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4"/>
          <p:cNvSpPr txBox="1"/>
          <p:nvPr/>
        </p:nvSpPr>
        <p:spPr>
          <a:xfrm>
            <a:off x="5000628" y="92867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1571604" y="150018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4"/>
          <p:cNvSpPr txBox="1"/>
          <p:nvPr/>
        </p:nvSpPr>
        <p:spPr>
          <a:xfrm>
            <a:off x="4233860" y="153828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4"/>
          <p:cNvSpPr txBox="1"/>
          <p:nvPr/>
        </p:nvSpPr>
        <p:spPr>
          <a:xfrm>
            <a:off x="5306165" y="1528757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4"/>
          <p:cNvSpPr txBox="1"/>
          <p:nvPr/>
        </p:nvSpPr>
        <p:spPr>
          <a:xfrm>
            <a:off x="6588224" y="15297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纵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21" grpId="0"/>
      <p:bldP spid="14" grpId="0"/>
      <p:bldP spid="17" grpId="0"/>
      <p:bldP spid="19" grpId="0"/>
      <p:bldP spid="20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1231" y="422538"/>
            <a:ext cx="798765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、句子练习。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 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在金色的夕阳下，金色的田野，金色的沙漠，连尼罗河的河水也泛着金光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仿写排比句）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  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极目远眺，四周全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是碧绿的丝绒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的草原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和黑白两色的花牛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缩句）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8099" y="2192546"/>
            <a:ext cx="81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乡村的夜是柔和的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是静寂的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是梦幻的。  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115616" y="3867894"/>
            <a:ext cx="81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极目远眺，四周全是草原和花牛。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2"/>
          <p:cNvSpPr txBox="1"/>
          <p:nvPr/>
        </p:nvSpPr>
        <p:spPr>
          <a:xfrm>
            <a:off x="325264" y="625441"/>
            <a:ext cx="8568953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遇到极窄的地方，他总能平稳地穿过。他的速度非常快，还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能急转弯。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用关联词语合成一句话）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____________________________________________________________________________________________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323528" y="1551047"/>
            <a:ext cx="8568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遇到极窄的地方，他总能平稳地穿过，而且速度非常快，还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能急转弯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736" y="601746"/>
            <a:ext cx="8843645" cy="341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五、读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片段，回答问题。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《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威尼斯的小艇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》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节选  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 dirty="0" smtClean="0">
                <a:uFill>
                  <a:solidFill>
                    <a:srgbClr val="FF0000"/>
                  </a:solidFill>
                </a:u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船夫的驾驶技术特别好。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行船的速度极快，来往船只（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zhī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zhǐ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）很多，他操纵自如，（豪   毫）不手忙脚乱。不管怎么拥挤，他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总能左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拐右拐地挤过去。遇到极窄的地方，他总能平稳地穿过，而且速度非常快，还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能急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转（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zhuǎn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zhuàn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）弯。</a:t>
            </a:r>
            <a:r>
              <a:rPr lang="zh-CN" altLang="en-US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两边的建筑飞一般</a:t>
            </a:r>
            <a:r>
              <a:rPr lang="zh-CN" altLang="en-US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地倒</a:t>
            </a:r>
            <a:r>
              <a:rPr lang="zh-CN" altLang="en-US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u="sng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dào</a:t>
            </a:r>
            <a:r>
              <a:rPr lang="en-US" altLang="zh-CN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</a:t>
            </a:r>
            <a:r>
              <a:rPr lang="en-US" altLang="zh-CN" sz="2400" b="1" u="sng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dǎo</a:t>
            </a:r>
            <a:r>
              <a:rPr lang="zh-CN" altLang="en-US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）退，我们的眼睛忙极了，不知看哪一处好。</a:t>
            </a:r>
            <a:endParaRPr lang="zh-CN" altLang="en-US" u="sng" dirty="0">
              <a:sym typeface="+mn-ea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7164288" y="262051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4845212" y="3035892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395536" y="1822768"/>
            <a:ext cx="615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8"/>
          <p:cNvSpPr txBox="1"/>
          <p:nvPr/>
        </p:nvSpPr>
        <p:spPr>
          <a:xfrm>
            <a:off x="4211960" y="1789187"/>
            <a:ext cx="63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0094" y="1750973"/>
            <a:ext cx="349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-52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~~~~~~~~~~~~~~~~~~~~~~~</a:t>
            </a:r>
            <a:r>
              <a:rPr lang="en-US" altLang="zh-CN" sz="2800" b="1" spc="-52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~~</a:t>
            </a:r>
            <a:r>
              <a:rPr lang="en-US" altLang="zh-CN" sz="2800" b="1" spc="-52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~~</a:t>
            </a:r>
            <a:endParaRPr lang="zh-CN" altLang="en-US" sz="2800" b="1" spc="-52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3" grpId="0"/>
      <p:bldP spid="24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4698" y="483518"/>
            <a:ext cx="815975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1.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我会划去文中括号内不正确的字和读音。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2.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根据词语的意思写出反义词。 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  拥挤（   ）     窄（   ）     倒退（   ）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pPr marL="361950" indent="-361950"/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画“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   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”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的句子，可以用“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          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”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一词概括。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用波浪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线画出这一段的中心句。</a:t>
            </a:r>
            <a:endParaRPr lang="zh-CN" altLang="en-US" sz="2400" b="1" dirty="0">
              <a:solidFill>
                <a:srgbClr val="FF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4437104" y="1331654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宽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1763688" y="1331654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宽松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7164288" y="130801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前进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5"/>
          <p:cNvSpPr txBox="1"/>
          <p:nvPr/>
        </p:nvSpPr>
        <p:spPr>
          <a:xfrm>
            <a:off x="5436096" y="1764333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目不暇接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444698" y="3161174"/>
            <a:ext cx="815975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61950" indent="-361950"/>
            <a:r>
              <a:rPr 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5.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我会联系上下文，补充威尼斯的景色或人们的活动</a:t>
            </a:r>
            <a:r>
              <a:rPr lang="zh-CN" altLang="en-US" sz="2800" b="1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。</a:t>
            </a:r>
            <a:r>
              <a:rPr lang="zh-CN" altLang="en-US" sz="2800" b="1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我的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眼睛忙极了，我看到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     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；看到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           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；还看到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             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…… </a:t>
            </a:r>
          </a:p>
        </p:txBody>
      </p:sp>
      <p:sp>
        <p:nvSpPr>
          <p:cNvPr id="8" name="文本框 5"/>
          <p:cNvSpPr txBox="1"/>
          <p:nvPr/>
        </p:nvSpPr>
        <p:spPr>
          <a:xfrm>
            <a:off x="1187624" y="4002271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美丽的鲜花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4773166" y="4009310"/>
            <a:ext cx="216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绿色的草地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5580112" y="357726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高大的树木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8" grpId="0"/>
      <p:bldP spid="9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10" name="文本框 3"/>
          <p:cNvSpPr txBox="1"/>
          <p:nvPr/>
        </p:nvSpPr>
        <p:spPr>
          <a:xfrm>
            <a:off x="651128" y="1419622"/>
            <a:ext cx="7834196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11" name="组合 3"/>
          <p:cNvGrpSpPr/>
          <p:nvPr/>
        </p:nvGrpSpPr>
        <p:grpSpPr>
          <a:xfrm>
            <a:off x="6968256" y="2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079329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3834</TotalTime>
  <Words>1328</Words>
  <Application>Microsoft Office PowerPoint</Application>
  <PresentationFormat>全屏显示(16:9)</PresentationFormat>
  <Paragraphs>190</Paragraphs>
  <Slides>29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dxq</cp:lastModifiedBy>
  <cp:revision>460</cp:revision>
  <dcterms:created xsi:type="dcterms:W3CDTF">2019-08-10T12:25:05Z</dcterms:created>
  <dcterms:modified xsi:type="dcterms:W3CDTF">2023-12-19T11:38:45Z</dcterms:modified>
</cp:coreProperties>
</file>