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</p:sldMasterIdLst>
  <p:notesMasterIdLst>
    <p:notesMasterId r:id="rId39"/>
  </p:notesMasterIdLst>
  <p:sldIdLst>
    <p:sldId id="257" r:id="rId2"/>
    <p:sldId id="258" r:id="rId3"/>
    <p:sldId id="259" r:id="rId4"/>
    <p:sldId id="260" r:id="rId5"/>
    <p:sldId id="261" r:id="rId6"/>
    <p:sldId id="262" r:id="rId7"/>
    <p:sldId id="293" r:id="rId8"/>
    <p:sldId id="302" r:id="rId9"/>
    <p:sldId id="294" r:id="rId10"/>
    <p:sldId id="265" r:id="rId11"/>
    <p:sldId id="264" r:id="rId12"/>
    <p:sldId id="263" r:id="rId13"/>
    <p:sldId id="304" r:id="rId14"/>
    <p:sldId id="266" r:id="rId15"/>
    <p:sldId id="267" r:id="rId16"/>
    <p:sldId id="295" r:id="rId17"/>
    <p:sldId id="268" r:id="rId18"/>
    <p:sldId id="297" r:id="rId19"/>
    <p:sldId id="306" r:id="rId20"/>
    <p:sldId id="269" r:id="rId21"/>
    <p:sldId id="270" r:id="rId22"/>
    <p:sldId id="271" r:id="rId23"/>
    <p:sldId id="272" r:id="rId24"/>
    <p:sldId id="273" r:id="rId25"/>
    <p:sldId id="274" r:id="rId26"/>
    <p:sldId id="307" r:id="rId27"/>
    <p:sldId id="308" r:id="rId28"/>
    <p:sldId id="284" r:id="rId29"/>
    <p:sldId id="285" r:id="rId30"/>
    <p:sldId id="286" r:id="rId31"/>
    <p:sldId id="305" r:id="rId32"/>
    <p:sldId id="300" r:id="rId33"/>
    <p:sldId id="287" r:id="rId34"/>
    <p:sldId id="309" r:id="rId35"/>
    <p:sldId id="289" r:id="rId36"/>
    <p:sldId id="290" r:id="rId37"/>
    <p:sldId id="292" r:id="rId3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X" initials="X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36" y="-1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DC685-8E46-41E9-8CE0-2B15ED923F81}" type="datetimeFigureOut">
              <a:rPr lang="zh-CN" altLang="en-US" smtClean="0"/>
              <a:pPr/>
              <a:t>2023/2/2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75F12-C34E-4694-8D92-AAF6C7DCF1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57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2/2/2023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C:\Users\Administrator\Downloads\图\预览图_千图网_编号33812178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2" t="28457" r="10399" b="13939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22" y="-1411"/>
            <a:ext cx="1026274" cy="48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8" r:id="rId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&#19971;&#24425;-&#35838;&#25991;&#26391;&#35835;-2%20&#26690;&#26519;&#23665;&#27700;.mp4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93710" y="1504133"/>
            <a:ext cx="5743880" cy="1200329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第</a:t>
            </a:r>
            <a:r>
              <a:rPr lang="zh-CN" alt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</a:rPr>
              <a:t>二</a:t>
            </a:r>
            <a:r>
              <a:rPr lang="zh-CN" alt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单</a:t>
            </a:r>
            <a:r>
              <a:rPr lang="zh-CN" alt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元复习</a:t>
            </a:r>
          </a:p>
        </p:txBody>
      </p:sp>
      <p:sp>
        <p:nvSpPr>
          <p:cNvPr id="9" name="矩形 8"/>
          <p:cNvSpPr/>
          <p:nvPr/>
        </p:nvSpPr>
        <p:spPr>
          <a:xfrm flipH="1">
            <a:off x="277" y="109038"/>
            <a:ext cx="3203575" cy="252095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TextBox 2"/>
          <p:cNvSpPr txBox="1"/>
          <p:nvPr/>
        </p:nvSpPr>
        <p:spPr>
          <a:xfrm>
            <a:off x="189166" y="109163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语文    五年级    下册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4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流程图: 延期 3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易读错的字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334281" y="1896113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寨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28232" y="1374143"/>
            <a:ext cx="10214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ài</a:t>
            </a:r>
            <a:endParaRPr lang="zh-CN" altLang="en-US" sz="32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10020" y="1885953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丞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09912" y="1374143"/>
            <a:ext cx="1366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ch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éng</a:t>
            </a:r>
            <a:endParaRPr lang="zh-CN" altLang="en-US" sz="32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94321" y="1885953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蹿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122562" y="1374143"/>
            <a:ext cx="11641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uān</a:t>
            </a:r>
            <a:endParaRPr lang="zh-CN" altLang="en-US" sz="32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03230" y="1824993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锤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46180" y="1347614"/>
            <a:ext cx="10150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ch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uí</a:t>
            </a:r>
            <a:endParaRPr lang="zh-CN" altLang="en-US" sz="32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14181" y="1875793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簌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14177" y="1374143"/>
            <a:ext cx="6046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s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ù</a:t>
            </a:r>
            <a:endParaRPr lang="zh-CN" altLang="en-US" sz="32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73576" y="343584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酥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301568" y="2931792"/>
            <a:ext cx="593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ea typeface="黑体" panose="02010609060101010101" pitchFamily="49" charset="-122"/>
                <a:cs typeface="汉语拼音" pitchFamily="34" charset="0"/>
              </a:rPr>
              <a:t>s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ū</a:t>
            </a:r>
            <a:endParaRPr lang="zh-CN" altLang="en-US" sz="3200" dirty="0"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669720" y="343584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遂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669924" y="2931792"/>
            <a:ext cx="712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s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uì</a:t>
            </a:r>
            <a:endParaRPr lang="zh-CN" altLang="en-US" sz="32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037872" y="343584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獐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821844" y="2931790"/>
            <a:ext cx="1393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anose="020B0604020202020204" pitchFamily="34" charset="0"/>
                <a:cs typeface="汉语拼音" pitchFamily="34" charset="0"/>
              </a:rPr>
              <a:t>zh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āng</a:t>
            </a:r>
            <a:endParaRPr lang="en-US" altLang="zh-CN" sz="3200" dirty="0"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22" name="文本框 26"/>
          <p:cNvSpPr txBox="1"/>
          <p:nvPr/>
        </p:nvSpPr>
        <p:spPr>
          <a:xfrm>
            <a:off x="5478029" y="343584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劣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3" name="文本框 26"/>
          <p:cNvSpPr txBox="1"/>
          <p:nvPr/>
        </p:nvSpPr>
        <p:spPr>
          <a:xfrm>
            <a:off x="6702168" y="343584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钗</a:t>
            </a:r>
            <a:endParaRPr lang="zh-CN" altLang="en-US" sz="4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9" name="文本框 27"/>
          <p:cNvSpPr txBox="1"/>
          <p:nvPr/>
        </p:nvSpPr>
        <p:spPr>
          <a:xfrm>
            <a:off x="5622044" y="2931790"/>
            <a:ext cx="587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li</a:t>
            </a:r>
            <a:r>
              <a:rPr lang="en-US" altLang="zh-CN" sz="32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itchFamily="2" charset="-122"/>
                <a:cs typeface="汉语拼音" panose="020B0604020202020204" pitchFamily="34" charset="0"/>
              </a:rPr>
              <a:t>è</a:t>
            </a:r>
            <a:endParaRPr lang="en-US" altLang="zh-CN" sz="32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30" name="文本框 27"/>
          <p:cNvSpPr txBox="1"/>
          <p:nvPr/>
        </p:nvSpPr>
        <p:spPr>
          <a:xfrm>
            <a:off x="6630156" y="2859782"/>
            <a:ext cx="10214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anose="020B0604020202020204" pitchFamily="34" charset="0"/>
                <a:cs typeface="汉语拼音" pitchFamily="34" charset="0"/>
              </a:rPr>
              <a:t>ch</a:t>
            </a:r>
            <a:r>
              <a:rPr lang="en-US" altLang="zh-CN" sz="32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āi</a:t>
            </a:r>
            <a:endParaRPr lang="en-US" altLang="zh-CN" sz="3200" dirty="0"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4" grpId="0"/>
      <p:bldP spid="18" grpId="0"/>
      <p:bldP spid="21" grpId="0"/>
      <p:bldP spid="26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70661" y="3461387"/>
            <a:ext cx="2185035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4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冈</a:t>
            </a:r>
            <a:r>
              <a:rPr lang="en-US" altLang="zh-CN" sz="4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</a:t>
            </a:r>
            <a:r>
              <a:rPr lang="zh-CN" altLang="en-US" sz="4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岗  </a:t>
            </a:r>
            <a:r>
              <a:rPr lang="zh-CN" altLang="en-US" sz="32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zh-CN" altLang="en-US" sz="32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endParaRPr lang="zh-CN" altLang="en-US" sz="32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1560" y="1318710"/>
            <a:ext cx="7416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忌 曹 鲁 私 插 冈 截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35665" y="2931790"/>
            <a:ext cx="1936135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容易混淆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03848" y="278777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插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80112" y="271576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播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95936" y="2787774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插入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96990" y="2730316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播种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70585" y="3553913"/>
            <a:ext cx="234872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容易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写成别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字</a:t>
            </a:r>
          </a:p>
        </p:txBody>
      </p:sp>
      <p:grpSp>
        <p:nvGrpSpPr>
          <p:cNvPr id="2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易写错的字</a:t>
              </a:r>
            </a:p>
          </p:txBody>
        </p:sp>
      </p:grpSp>
      <p:sp>
        <p:nvSpPr>
          <p:cNvPr id="15" name="文本框 8"/>
          <p:cNvSpPr txBox="1"/>
          <p:nvPr/>
        </p:nvSpPr>
        <p:spPr>
          <a:xfrm>
            <a:off x="827584" y="2283718"/>
            <a:ext cx="208015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易多写一笔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6" name="文本框 9"/>
          <p:cNvSpPr txBox="1"/>
          <p:nvPr/>
        </p:nvSpPr>
        <p:spPr>
          <a:xfrm>
            <a:off x="3275856" y="221171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私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7" name="文本框 9"/>
          <p:cNvSpPr txBox="1"/>
          <p:nvPr/>
        </p:nvSpPr>
        <p:spPr>
          <a:xfrm>
            <a:off x="4716016" y="408391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鲁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3491880" y="408391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曹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9" name="文本框 8"/>
          <p:cNvSpPr txBox="1"/>
          <p:nvPr/>
        </p:nvSpPr>
        <p:spPr>
          <a:xfrm>
            <a:off x="899592" y="4227934"/>
            <a:ext cx="208015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易少写一笔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/>
      <p:bldP spid="9" grpId="0" bldLvl="0" animBg="1"/>
      <p:bldP spid="10" grpId="0"/>
      <p:bldP spid="11" grpId="0"/>
      <p:bldP spid="12" grpId="0"/>
      <p:bldP spid="13" grpId="0"/>
      <p:bldP spid="14" grpId="0" bldLvl="0" animBg="1"/>
      <p:bldP spid="15" grpId="0" bldLvl="0" animBg="1"/>
      <p:bldP spid="16" grpId="0"/>
      <p:bldP spid="17" grpId="0"/>
      <p:bldP spid="18" grpId="0"/>
      <p:bldP spid="19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9828" y="2399278"/>
            <a:ext cx="74462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泄：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① 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液体或气体排出。②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漏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，露。③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尽量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发出（情绪、情欲等）。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9828" y="1252012"/>
            <a:ext cx="74462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截：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① 切断；割断（长条形的东西）。②段。③阻拦。 ④截止。 ⑤姓。</a:t>
            </a:r>
          </a:p>
        </p:txBody>
      </p:sp>
      <p:grpSp>
        <p:nvGrpSpPr>
          <p:cNvPr id="4" name="组合 4"/>
          <p:cNvGrpSpPr/>
          <p:nvPr/>
        </p:nvGrpSpPr>
        <p:grpSpPr>
          <a:xfrm>
            <a:off x="-83185" y="597986"/>
            <a:ext cx="2174875" cy="509751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多义字</a:t>
              </a:r>
            </a:p>
          </p:txBody>
        </p:sp>
      </p:grpSp>
      <p:sp>
        <p:nvSpPr>
          <p:cNvPr id="10" name="文本框 2"/>
          <p:cNvSpPr txBox="1"/>
          <p:nvPr/>
        </p:nvSpPr>
        <p:spPr>
          <a:xfrm>
            <a:off x="649828" y="3479398"/>
            <a:ext cx="75945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谋：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①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主意；计谋；计策。②图谋；谋求。③商议。 ④姓。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115619" y="1275606"/>
            <a:ext cx="7056783" cy="2664296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rgbClr val="CCFFCC"/>
              </a:gs>
              <a:gs pos="100000">
                <a:srgbClr val="D1C39F">
                  <a:lumMod val="0"/>
                  <a:alpha val="39000"/>
                </a:srgbClr>
              </a:gs>
            </a:gsLst>
            <a:lin ang="162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499716" y="1385889"/>
            <a:ext cx="6659880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妒忌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疑惑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委托  照办   预计 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紧急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军令状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探听  私自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布置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调度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呐喊  神机妙算  半夜三更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寻思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耻笑  胸膛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武艺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3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词语积累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149258" y="555526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《草船借箭》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1793" y="1236796"/>
            <a:ext cx="82926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神机妙算：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神、妙：形容高明；机、算：指推测 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惊人的机智，巧妙的计谋。形容善于估计复杂的变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化情势，决定策略。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311793" y="2571750"/>
            <a:ext cx="739176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顺风顺水：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比喻运气好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做事顺利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没有阻碍。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311793" y="3423022"/>
            <a:ext cx="82926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军令状：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旧小说、戏曲中，将士于接受军令后所立的文书，上面载明如不能完成任务，愿受军法处分。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55780" y="48352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《景阳冈》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8032" y="1401619"/>
            <a:ext cx="8014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一饮而尽：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饮：喝。；尽：完了，没有了。一口气就喝完了。形容喝得非常爽快。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518032" y="2571750"/>
            <a:ext cx="7920880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自言自语：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自己跟自己说话；独自低声说话。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518032" y="3291830"/>
            <a:ext cx="79208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踉踉跄跄：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指走路不稳，跌跌撞撞的样子。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149258" y="479162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《猴王出世》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8032" y="1203598"/>
            <a:ext cx="8316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日月精华：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本意为太阳和月亮的光辉，光华，比喻事物最精美、最重要的部分。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288032" y="2139702"/>
            <a:ext cx="8316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抓耳挠腮：①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形容焦急而又没办法的样子。②形容欢喜而不能自持的样子。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288032" y="3219822"/>
            <a:ext cx="83164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人而无信，不知其可：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信：信用；其：那；可：可以，行。一个人不讲信用，真不知道怎么能行。指人不讲信用是不行的。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71800" y="627534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《红楼春趣》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84143" y="1491630"/>
            <a:ext cx="6308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七手八脚：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形容人多手杂，动作纷乱。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784143" y="2427734"/>
            <a:ext cx="5947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各式各样：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许多不同的式样或方式。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39553" y="1851670"/>
            <a:ext cx="18000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err="1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abac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式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55777" y="1050871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踉踉跄跄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55777" y="1851670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顺风顺水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55777" y="264375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抓耳挠腮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1103857"/>
            <a:ext cx="1800000" cy="52322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aabb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式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3" y="2635049"/>
            <a:ext cx="1800000" cy="52322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表示动作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4788024" y="1860379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自言自语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539554" y="3452535"/>
            <a:ext cx="18000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含有数字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7" name="文本框 9"/>
          <p:cNvSpPr txBox="1"/>
          <p:nvPr/>
        </p:nvSpPr>
        <p:spPr>
          <a:xfrm>
            <a:off x="2555777" y="3427135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一饮而尽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4788024" y="264375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七手八脚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4" grpId="0"/>
      <p:bldP spid="15" grpId="0"/>
      <p:bldP spid="17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44016" y="1203598"/>
            <a:ext cx="8676456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一万多名弓弩手一齐朝江中放箭，箭好像下雨一样。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（《草船借箭》）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接着把铁棒似的虎尾倒竖起来一剪。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（《景阳冈》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武松用左手紧紧地揪住大虫的顶花皮，空出右手来，提起铁锤般大小的拳头，使尽平生气力只顾打。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（《景阳冈》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0" y="627534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比喻句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2736" y="1343477"/>
            <a:ext cx="8637905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内育仙胞，一日迸裂，产一石卵，似圆球样大。</a:t>
            </a: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（《猴王出世》）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4104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比喻句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7504" y="1275606"/>
            <a:ext cx="8135692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十万支箭，三天怎么造得成呢？诸葛亮说的是假话吧？ 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（《草船借箭》）</a:t>
            </a:r>
            <a:endParaRPr lang="en-US" altLang="zh-CN" sz="28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天色看看黑了，如果再跳出一只大虫来，却怎么斗得过？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（《景阳冈》）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0" y="627534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反问句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3690" y="1541595"/>
            <a:ext cx="8516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1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大虫见掀他不着，吼一声，就像半天起了个霹雳，震得那山冈也动了。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  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（《景阳冈》）</a:t>
            </a:r>
            <a:endParaRPr lang="zh-CN" altLang="en-US" sz="32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3" name="组合 3"/>
          <p:cNvGrpSpPr/>
          <p:nvPr/>
        </p:nvGrpSpPr>
        <p:grpSpPr>
          <a:xfrm>
            <a:off x="-83185" y="597986"/>
            <a:ext cx="2513330" cy="509438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夸张句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7504" y="1169333"/>
            <a:ext cx="90005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那只大虫又饥又渴，把两只前爪在地下按了一按，望上一扑，从半空里蹿下来。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（《景阳冈》）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</a:p>
          <a:p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那只大虫咆哮起来，不住地扒身底下的泥，扒起了两堆黄泥，成了一个土坑。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（《景阳冈》）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3" name="组合 5"/>
          <p:cNvGrpSpPr/>
          <p:nvPr/>
        </p:nvGrpSpPr>
        <p:grpSpPr>
          <a:xfrm>
            <a:off x="-83184" y="597982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动作描写的句子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9371" y="1749986"/>
            <a:ext cx="8498534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胆小的，一个个伸头缩颈，抓耳挠腮，大声叫喊，缠一会儿，也都进去了。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（《猴王出世》）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</a:t>
            </a:r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627534"/>
            <a:ext cx="3491880" cy="940287"/>
            <a:chOff x="458" y="988"/>
            <a:chExt cx="4134" cy="16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流程图: 延期 4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4085" cy="1670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动作描写的句子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3450" y="1085711"/>
            <a:ext cx="874903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鲁肃吃惊地说∶“如果曹兵出来，怎么办？”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（《草船借箭》）</a:t>
            </a:r>
            <a:endParaRPr lang="en-US" altLang="zh-CN" sz="32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鲁肃问∶“哪里去取？”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（《草船借箭》）</a:t>
            </a:r>
            <a:endParaRPr lang="zh-CN" altLang="en-US" sz="3200" b="1" dirty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3" name="组合 5"/>
          <p:cNvGrpSpPr/>
          <p:nvPr/>
        </p:nvGrpSpPr>
        <p:grpSpPr>
          <a:xfrm>
            <a:off x="-83184" y="597982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4111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疑问句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5"/>
          <p:cNvGrpSpPr/>
          <p:nvPr/>
        </p:nvGrpSpPr>
        <p:grpSpPr>
          <a:xfrm>
            <a:off x="-83184" y="597982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4111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含关联词语的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句子</a:t>
              </a:r>
            </a:p>
          </p:txBody>
        </p:sp>
      </p:grpSp>
      <p:sp>
        <p:nvSpPr>
          <p:cNvPr id="9" name="文本框 1"/>
          <p:cNvSpPr txBox="1"/>
          <p:nvPr/>
        </p:nvSpPr>
        <p:spPr>
          <a:xfrm>
            <a:off x="179512" y="1347614"/>
            <a:ext cx="85166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诸葛亮下令把船头朝西，船尾朝东，一字摆开，又叫船上的军士一边擂鼓，一边大声呐喊。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（《草船借箭》）</a:t>
            </a:r>
            <a:endParaRPr lang="en-US" altLang="zh-CN" sz="32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我家的酒虽然是村里的酒，可是比得上老酒的滋味。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（《景阳冈》）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   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/>
        </p:nvGrpSpPr>
        <p:grpSpPr>
          <a:xfrm>
            <a:off x="-83184" y="597982"/>
            <a:ext cx="3305175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4111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含关联词语的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句子</a:t>
              </a:r>
            </a:p>
          </p:txBody>
        </p:sp>
      </p:grpSp>
      <p:sp>
        <p:nvSpPr>
          <p:cNvPr id="9" name="文本框 1"/>
          <p:cNvSpPr txBox="1"/>
          <p:nvPr/>
        </p:nvSpPr>
        <p:spPr>
          <a:xfrm>
            <a:off x="179512" y="1347614"/>
            <a:ext cx="85166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但凡客人来我店中，吃了三碗的，就醉了，过不得前面的山冈去。因此叫做‘三碗不过冈’。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（《景阳冈》）</a:t>
            </a:r>
            <a:endParaRPr lang="en-US" altLang="zh-CN" sz="3200" b="1" dirty="0" smtClean="0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4.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我家的酒虽然是村里的酒，可是比得上老酒的滋味。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（《景阳冈》）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  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2623" y="1499805"/>
            <a:ext cx="857186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</a:rPr>
              <a:t>起因：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吴蜀联盟，周瑜嫉妒诸葛亮。想借机害死他。就要求他三天内造十万枝箭。要他立下军令状，如果完不成就得处死。</a:t>
            </a:r>
            <a:endParaRPr lang="en-US" altLang="zh-CN" sz="32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3200" b="1" dirty="0" smtClean="0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经过</a:t>
            </a:r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：诸葛亮利用妙计向曹操借箭成功。</a:t>
            </a:r>
            <a:br>
              <a:rPr lang="zh-CN" altLang="en-US" sz="32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</a:br>
            <a:r>
              <a:rPr lang="zh-CN" altLang="en-US" sz="3200" b="1" dirty="0" smtClean="0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结果</a:t>
            </a:r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：诸葛亮用借箭的妙计对付周瑜的暗算，使周瑜自叹不如。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843558"/>
            <a:ext cx="86998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●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《草船借箭》一文的起因、经过、结果各是什么？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123478"/>
            <a:ext cx="2893060" cy="509476"/>
            <a:chOff x="458" y="988"/>
            <a:chExt cx="4134" cy="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流程图: 延期 6"/>
            <p:cNvSpPr/>
            <p:nvPr/>
          </p:nvSpPr>
          <p:spPr>
            <a:xfrm>
              <a:off x="623" y="988"/>
              <a:ext cx="3969" cy="908"/>
            </a:xfrm>
            <a:prstGeom prst="flowChartDelay">
              <a:avLst/>
            </a:prstGeom>
            <a:solidFill>
              <a:srgbClr val="FFC000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4">
              <a:hlinkClick r:id="rId3" action="ppaction://hlinkfile"/>
            </p:cNvPr>
            <p:cNvSpPr txBox="1"/>
            <p:nvPr/>
          </p:nvSpPr>
          <p:spPr>
            <a:xfrm>
              <a:off x="458" y="1005"/>
              <a:ext cx="3688" cy="8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本单元知识点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0528" y="1407423"/>
            <a:ext cx="882047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周瑜到底在哪些地方不如诸葛亮呢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?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周瑜的智商不如诸葛亮，因为周瑜想到的是“造箭”，而诸葛亮想到的是“借”箭；周瑜的胸襟不如诸葛亮，周瑜心胸狭窄，嫉贤妒能，而诸葛亮宽厚待人，善于把握全局；诸葛亮考虑问题的能力、观察事物的能力，掌握天文、地理的能力都要胜过周瑜。草船借箭的前前后后，的确说明了诸葛亮神机妙算。这句话照应了课文开头的第一句话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0528" y="432048"/>
            <a:ext cx="8639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重点句赏析：周瑜长叹一声，说：“诸葛亮神机妙算，我真比不上他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!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5540" y="642273"/>
            <a:ext cx="78708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读了《景阳冈》请你按照故事的发展顺序，把下面内容补充完整，再说一说课文的主要内容。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50713" y="1923678"/>
            <a:ext cx="8613775" cy="2677656"/>
            <a:chOff x="350713" y="1923678"/>
            <a:chExt cx="8613775" cy="2677656"/>
          </a:xfrm>
        </p:grpSpPr>
        <p:sp>
          <p:nvSpPr>
            <p:cNvPr id="2" name="文本框 1"/>
            <p:cNvSpPr txBox="1"/>
            <p:nvPr/>
          </p:nvSpPr>
          <p:spPr>
            <a:xfrm>
              <a:off x="350713" y="1923678"/>
              <a:ext cx="8613775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charset="-122"/>
                  <a:ea typeface="楷体" panose="02010609060101010101" charset="-122"/>
                  <a:sym typeface="+mn-ea"/>
                </a:rPr>
                <a:t>喝酒   </a:t>
              </a:r>
              <a:r>
                <a:rPr lang="zh-CN" altLang="en-US" sz="2800" b="1" u="sng" dirty="0" smtClean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  <a:sym typeface="+mn-ea"/>
                </a:rPr>
                <a:t>上冈</a:t>
              </a:r>
              <a:r>
                <a:rPr lang="en-US" altLang="zh-CN" sz="2800" b="1" dirty="0" smtClean="0">
                  <a:latin typeface="楷体" panose="02010609060101010101" charset="-122"/>
                  <a:ea typeface="楷体" panose="02010609060101010101" charset="-122"/>
                  <a:sym typeface="+mn-ea"/>
                </a:rPr>
                <a:t>    </a:t>
              </a:r>
              <a:r>
                <a:rPr lang="zh-CN" altLang="en-US" sz="2800" b="1" u="sng" dirty="0" smtClean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  <a:sym typeface="+mn-ea"/>
                </a:rPr>
                <a:t>打虎</a:t>
              </a:r>
              <a:r>
                <a:rPr lang="en-US" altLang="zh-CN" sz="2800" b="1" dirty="0" smtClean="0">
                  <a:latin typeface="楷体" panose="02010609060101010101" charset="-122"/>
                  <a:ea typeface="楷体" panose="02010609060101010101" charset="-122"/>
                  <a:sym typeface="+mn-ea"/>
                </a:rPr>
                <a:t>   </a:t>
              </a:r>
              <a:r>
                <a:rPr lang="zh-CN" altLang="en-US" sz="2800" b="1" u="sng" dirty="0" smtClean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  <a:sym typeface="+mn-ea"/>
                </a:rPr>
                <a:t>下冈</a:t>
              </a:r>
              <a:r>
                <a:rPr lang="zh-CN" altLang="en-US" sz="2800" b="1" dirty="0" smtClean="0">
                  <a:latin typeface="楷体" panose="02010609060101010101" charset="-122"/>
                  <a:ea typeface="楷体" panose="02010609060101010101" charset="-122"/>
                  <a:sym typeface="+mn-ea"/>
                </a:rPr>
                <a:t>四部分。</a:t>
              </a:r>
              <a:endParaRPr lang="en-US" altLang="zh-CN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endParaRPr>
            </a:p>
            <a:p>
              <a:r>
                <a:rPr lang="zh-CN" altLang="en-US" sz="2800" b="1" dirty="0" smtClean="0">
                  <a:latin typeface="楷体" panose="02010609060101010101" charset="-122"/>
                  <a:ea typeface="楷体" panose="02010609060101010101" charset="-122"/>
                  <a:sym typeface="+mn-ea"/>
                </a:rPr>
                <a:t>主要内容： 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  <a:sym typeface="+mn-ea"/>
                </a:rPr>
                <a:t>《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  <a:sym typeface="+mn-ea"/>
                </a:rPr>
                <a:t>景阳冈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  <a:sym typeface="+mn-ea"/>
                </a:rPr>
                <a:t>》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  <a:sym typeface="+mn-ea"/>
                </a:rPr>
                <a:t>课文记叙了武松在阳谷县的一家酒店内开怀畅饮后，趁着酒兴上了景阳冈，赤手空拳打死猛虎的故事，表现了武松豪放、勇武而又机敏的英雄性格。</a:t>
              </a:r>
            </a:p>
            <a:p>
              <a:endParaRPr lang="zh-CN" altLang="en-US" sz="2800" b="1" dirty="0">
                <a:latin typeface="楷体" panose="02010609060101010101" charset="-122"/>
                <a:ea typeface="楷体" panose="02010609060101010101" charset="-122"/>
                <a:sym typeface="+mn-ea"/>
              </a:endParaRPr>
            </a:p>
          </p:txBody>
        </p:sp>
        <p:cxnSp>
          <p:nvCxnSpPr>
            <p:cNvPr id="5" name="直接箭头连接符 4"/>
            <p:cNvCxnSpPr/>
            <p:nvPr/>
          </p:nvCxnSpPr>
          <p:spPr>
            <a:xfrm>
              <a:off x="1192004" y="2226229"/>
              <a:ext cx="43204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>
              <a:off x="2560156" y="2226229"/>
              <a:ext cx="43204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"/>
            <p:cNvCxnSpPr/>
            <p:nvPr/>
          </p:nvCxnSpPr>
          <p:spPr>
            <a:xfrm>
              <a:off x="3928308" y="2226229"/>
              <a:ext cx="43204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5540" y="1603278"/>
            <a:ext cx="821823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这句话进一步写出了打虎英雄的性格。这时的武松已经知道冈上有虎，但出于自尊心，他不愿下冈。“算不得好汉，不能回去”，这就更体现了武松“明知山有虎，偏向虎山行”的倔强大无畏的英雄气概。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5540" y="699542"/>
            <a:ext cx="78708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赏析：武松想：“转身回酒店吧，一定会叫店家耻笑，算不得好汉，不能回去。” 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5540" y="1835988"/>
            <a:ext cx="82089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课文主要讲述了花果山上一块仙石如人一般孕育了一只石猴，这石猴与群猴玩耍时，因敢于第一个跳进水帘洞，被群猴拜为猴王，表现了石猴活泼可爱、敢作敢为、无所畏惧的特点。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5536" y="755868"/>
            <a:ext cx="84728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《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猴王出世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》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黑体" panose="02010609060101010101" pitchFamily="49" charset="-122"/>
                <a:sym typeface="+mn-ea"/>
              </a:rPr>
              <a:t>主要讲了什么内容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？表现了猴王怎样的特点？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6741" y="916306"/>
            <a:ext cx="78708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  <a:sym typeface="+mn-ea"/>
              </a:rPr>
              <a:t>●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红楼春趣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》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选自</a:t>
            </a:r>
            <a:r>
              <a:rPr lang="en-US" altLang="zh-CN" sz="2800" u="sng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红楼梦</a:t>
            </a:r>
            <a:r>
              <a:rPr lang="en-US" altLang="zh-CN" sz="2800" u="sng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》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，作者是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曹雪芹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这篇课文主要讲了</a:t>
            </a:r>
            <a:r>
              <a:rPr lang="zh-CN" altLang="en-US" sz="2800" u="sng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众人放风筝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的事情。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357172"/>
            <a:ext cx="8303605" cy="283923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zh-CN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  </a:t>
            </a:r>
            <a:r>
              <a:rPr lang="zh-CN" altLang="en-US" sz="3600" b="1" dirty="0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鸟鸣涧</a:t>
            </a:r>
          </a:p>
          <a:p>
            <a:r>
              <a:rPr lang="zh-CN" altLang="en-US" sz="3600" b="1" dirty="0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        唐 王维</a:t>
            </a:r>
          </a:p>
          <a:p>
            <a:r>
              <a:rPr lang="zh-CN" altLang="en-US" sz="3600" b="1" dirty="0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人闲桂花落，夜静春山空。</a:t>
            </a:r>
            <a:br>
              <a:rPr lang="zh-CN" altLang="en-US" sz="3600" b="1" dirty="0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</a:br>
            <a:r>
              <a:rPr lang="zh-CN" altLang="en-US" sz="3600" b="1" dirty="0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月出惊山鸟，时鸣春涧中。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29235" y="267336"/>
            <a:ext cx="1562100" cy="499586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zh-CN" altLang="en-US" sz="2800" dirty="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日积月累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3095253"/>
            <a:ext cx="3635896" cy="2048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642924"/>
            <a:ext cx="7735918" cy="2531462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     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秋夜曲</a:t>
            </a:r>
            <a:endParaRPr lang="en-US" altLang="zh-CN" sz="3200" b="1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        唐  王维</a:t>
            </a: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桂魄初生秋露微，轻罗已薄未更衣。</a:t>
            </a:r>
            <a:endParaRPr lang="en-US" altLang="zh-CN" sz="3200" b="1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银筝夜久殷勤弄，心怯空房不忍归。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0990" y="318771"/>
            <a:ext cx="849630" cy="499586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zh-CN" altLang="en-US" sz="2800" dirty="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拓展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25" y="0"/>
            <a:ext cx="242887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1160" y="1491633"/>
            <a:ext cx="8792845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、给下面红体字选择正确的读音画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✔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。</a:t>
            </a:r>
            <a:endParaRPr lang="zh-CN" altLang="en-US" sz="32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山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寨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3200" b="1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zài</a:t>
            </a:r>
            <a:r>
              <a:rPr lang="en-US" altLang="zh-CN" sz="3200" b="1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   </a:t>
            </a:r>
            <a:r>
              <a:rPr lang="en-US" altLang="zh-CN" sz="3200" b="1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zhài</a:t>
            </a:r>
            <a:r>
              <a:rPr lang="en-US" altLang="zh-CN" sz="3200" b="1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 </a:t>
            </a:r>
            <a:r>
              <a:rPr lang="zh-CN" altLang="en-US" sz="32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   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丞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3200" b="1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chéng</a:t>
            </a:r>
            <a:r>
              <a:rPr lang="en-US" altLang="zh-CN" sz="3200" b="1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  </a:t>
            </a:r>
            <a:r>
              <a:rPr lang="en-US" altLang="zh-CN" sz="3200" b="1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céng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）相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簌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簌（</a:t>
            </a: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汉语拼音" pitchFamily="34" charset="0"/>
                <a:ea typeface="黑体" panose="02010609060101010101" pitchFamily="49" charset="-122"/>
                <a:cs typeface="汉语拼音" pitchFamily="34" charset="0"/>
                <a:sym typeface="+mn-ea"/>
              </a:rPr>
              <a:t>sù</a:t>
            </a:r>
            <a:r>
              <a:rPr lang="en-US" altLang="zh-CN" sz="3200" b="1" dirty="0" smtClean="0">
                <a:latin typeface="汉语拼音" pitchFamily="34" charset="0"/>
                <a:ea typeface="黑体" panose="02010609060101010101" pitchFamily="49" charset="-122"/>
                <a:cs typeface="汉语拼音" pitchFamily="34" charset="0"/>
                <a:sym typeface="+mn-ea"/>
              </a:rPr>
              <a:t>  </a:t>
            </a:r>
            <a:r>
              <a:rPr lang="en-US" altLang="zh-CN" sz="3200" b="1" dirty="0" err="1" smtClean="0">
                <a:latin typeface="汉语拼音" pitchFamily="34" charset="0"/>
                <a:ea typeface="黑体" panose="02010609060101010101" pitchFamily="49" charset="-122"/>
                <a:cs typeface="汉语拼音" pitchFamily="34" charset="0"/>
                <a:sym typeface="+mn-ea"/>
              </a:rPr>
              <a:t>shù</a:t>
            </a:r>
            <a:r>
              <a:rPr lang="en-US" altLang="zh-CN" sz="3200" b="1" dirty="0" smtClean="0">
                <a:latin typeface="汉语拼音" pitchFamily="34" charset="0"/>
                <a:ea typeface="黑体" panose="02010609060101010101" pitchFamily="49" charset="-122"/>
                <a:cs typeface="汉语拼音" pitchFamily="34" charset="0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酥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3200" b="1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shū</a:t>
            </a:r>
            <a:r>
              <a:rPr lang="en-US" altLang="zh-CN" sz="3200" b="1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  </a:t>
            </a:r>
            <a:r>
              <a:rPr lang="en-US" altLang="zh-CN" sz="3200" b="1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sū</a:t>
            </a:r>
            <a:r>
              <a:rPr lang="en-US" altLang="zh-CN" sz="3200" b="1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）软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楷体" panose="02010609060101010101" charset="-122"/>
                <a:ea typeface="楷体" panose="02010609060101010101" charset="-122"/>
                <a:sym typeface="+mn-ea"/>
              </a:rPr>
              <a:t>恶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劣</a:t>
            </a:r>
            <a:r>
              <a:rPr lang="zh-CN" altLang="en-US" sz="3200" b="1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（</a:t>
            </a:r>
            <a:r>
              <a:rPr lang="en-US" altLang="zh-CN" sz="3200" b="1" smtClean="0">
                <a:latin typeface="汉语拼音" panose="020B0604020202020204" pitchFamily="34" charset="0"/>
                <a:cs typeface="汉语拼音" panose="020B0604020202020204" pitchFamily="34" charset="0"/>
              </a:rPr>
              <a:t>li</a:t>
            </a:r>
            <a:r>
              <a:rPr lang="en-US" altLang="zh-CN" sz="3200" b="1" smtClean="0">
                <a:solidFill>
                  <a:srgbClr val="FF0000"/>
                </a:solidFill>
                <a:latin typeface="汉语拼音" panose="020B0604020202020204" pitchFamily="34" charset="0"/>
                <a:ea typeface="宋体" pitchFamily="2" charset="-122"/>
                <a:cs typeface="汉语拼音" panose="020B0604020202020204" pitchFamily="34" charset="0"/>
              </a:rPr>
              <a:t>è</a:t>
            </a:r>
            <a:r>
              <a:rPr lang="en-US" altLang="zh-CN" sz="3200" b="1"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  lüè</a:t>
            </a:r>
            <a:r>
              <a:rPr lang="zh-CN" altLang="en-US" sz="3200" b="1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）      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锤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（</a:t>
            </a:r>
            <a:r>
              <a:rPr lang="en-US" altLang="zh-CN" sz="3200" b="1" dirty="0" err="1" smtClean="0">
                <a:latin typeface="汉语拼音" pitchFamily="34" charset="0"/>
                <a:cs typeface="汉语拼音" pitchFamily="34" charset="0"/>
              </a:rPr>
              <a:t>chuí</a:t>
            </a:r>
            <a:r>
              <a:rPr lang="en-US" altLang="zh-CN" sz="3200" b="1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  </a:t>
            </a:r>
            <a:r>
              <a:rPr lang="en-US" altLang="zh-CN" sz="3200" b="1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cuí</a:t>
            </a:r>
            <a:r>
              <a:rPr lang="en-US" altLang="zh-CN" sz="3200" b="1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）打</a:t>
            </a:r>
            <a:endParaRPr lang="en-US" altLang="zh-CN" b="1" dirty="0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3808" y="2264554"/>
            <a:ext cx="3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415334" y="2336562"/>
            <a:ext cx="39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784449" y="3462268"/>
            <a:ext cx="39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✔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52325" y="3462268"/>
            <a:ext cx="39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01955" y="830395"/>
            <a:ext cx="1668780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巩固练习</a:t>
            </a:r>
          </a:p>
        </p:txBody>
      </p:sp>
      <p:sp>
        <p:nvSpPr>
          <p:cNvPr id="21" name="文本框 6"/>
          <p:cNvSpPr txBox="1"/>
          <p:nvPr/>
        </p:nvSpPr>
        <p:spPr>
          <a:xfrm>
            <a:off x="1979712" y="2715766"/>
            <a:ext cx="3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  <p:sp>
        <p:nvSpPr>
          <p:cNvPr id="22" name="文本框 6"/>
          <p:cNvSpPr txBox="1"/>
          <p:nvPr/>
        </p:nvSpPr>
        <p:spPr>
          <a:xfrm>
            <a:off x="6406524" y="2862064"/>
            <a:ext cx="37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7" grpId="0"/>
      <p:bldP spid="18" grpId="0"/>
      <p:bldP spid="21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1525" y="1039313"/>
            <a:ext cx="7649210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二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、同音字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组词。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3200" dirty="0" err="1" smtClean="0"/>
              <a:t>xiè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感（  ） （  ）气   机（  ）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3200" dirty="0" err="1" smtClean="0"/>
              <a:t>jī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）饿  打（  ）  （  ）础</a:t>
            </a:r>
            <a:endParaRPr lang="zh-CN" altLang="en-US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3200" dirty="0" err="1" smtClean="0"/>
              <a:t>fǔ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）败  （  ）摸    政（  ）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3200" dirty="0" err="1" smtClean="0"/>
              <a:t>sī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）自 （  ）吼  （  ）考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3200" dirty="0" err="1" smtClean="0"/>
              <a:t>dù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）忌 （  ）鹃   飞（  ）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71800" y="1491630"/>
            <a:ext cx="577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谢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11960" y="1563638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泄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7"/>
          <p:cNvSpPr txBox="1"/>
          <p:nvPr/>
        </p:nvSpPr>
        <p:spPr>
          <a:xfrm>
            <a:off x="6876256" y="1491630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械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7"/>
          <p:cNvSpPr txBox="1"/>
          <p:nvPr/>
        </p:nvSpPr>
        <p:spPr>
          <a:xfrm>
            <a:off x="2424739" y="206769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饥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7"/>
          <p:cNvSpPr txBox="1"/>
          <p:nvPr/>
        </p:nvSpPr>
        <p:spPr>
          <a:xfrm>
            <a:off x="4873011" y="206769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击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文本框 7"/>
          <p:cNvSpPr txBox="1"/>
          <p:nvPr/>
        </p:nvSpPr>
        <p:spPr>
          <a:xfrm>
            <a:off x="6529195" y="2048530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基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7"/>
          <p:cNvSpPr txBox="1"/>
          <p:nvPr/>
        </p:nvSpPr>
        <p:spPr>
          <a:xfrm>
            <a:off x="2208715" y="2600325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腐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7"/>
          <p:cNvSpPr txBox="1"/>
          <p:nvPr/>
        </p:nvSpPr>
        <p:spPr>
          <a:xfrm>
            <a:off x="4211960" y="2643758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抚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7"/>
          <p:cNvSpPr txBox="1"/>
          <p:nvPr/>
        </p:nvSpPr>
        <p:spPr>
          <a:xfrm>
            <a:off x="7092280" y="2643758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府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1" name="文本框 7"/>
          <p:cNvSpPr txBox="1"/>
          <p:nvPr/>
        </p:nvSpPr>
        <p:spPr>
          <a:xfrm>
            <a:off x="2455519" y="314325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私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文本框 7"/>
          <p:cNvSpPr txBox="1"/>
          <p:nvPr/>
        </p:nvSpPr>
        <p:spPr>
          <a:xfrm>
            <a:off x="4170031" y="314325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嘶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3" name="文本框 7"/>
          <p:cNvSpPr txBox="1"/>
          <p:nvPr/>
        </p:nvSpPr>
        <p:spPr>
          <a:xfrm>
            <a:off x="6313171" y="3143254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思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4" name="文本框 7"/>
          <p:cNvSpPr txBox="1"/>
          <p:nvPr/>
        </p:nvSpPr>
        <p:spPr>
          <a:xfrm>
            <a:off x="2214546" y="3643320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妒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5" name="文本框 7"/>
          <p:cNvSpPr txBox="1"/>
          <p:nvPr/>
        </p:nvSpPr>
        <p:spPr>
          <a:xfrm>
            <a:off x="4080923" y="3632706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杜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6" name="文本框 7"/>
          <p:cNvSpPr txBox="1"/>
          <p:nvPr/>
        </p:nvSpPr>
        <p:spPr>
          <a:xfrm>
            <a:off x="6745219" y="3643320"/>
            <a:ext cx="56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渡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5724" y="1071552"/>
            <a:ext cx="8494395" cy="388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sym typeface="+mn-ea"/>
              </a:rPr>
              <a:t>1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）抓耳挠腮（含有动作的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sym typeface="+mn-ea"/>
              </a:rPr>
              <a:t>）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）一饮而尽（含有数字的）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、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）各式各样（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ABAC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式）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</a:t>
            </a:r>
            <a:r>
              <a:rPr lang="zh-CN" altLang="en-US" sz="32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 </a:t>
            </a:r>
            <a:r>
              <a:rPr lang="zh-CN" altLang="en-US" sz="32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32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3200" b="1" dirty="0" smtClean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7554" y="1714496"/>
            <a:ext cx="1835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刮目相看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28662" y="1714496"/>
            <a:ext cx="1821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交头接耳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86116" y="4214826"/>
            <a:ext cx="21476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无边无际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43570" y="1714496"/>
            <a:ext cx="19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张牙舞爪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57224" y="2857504"/>
            <a:ext cx="1880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九牛二虎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7554" y="2857504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千方百计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7584" y="4227936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无忧无虑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86446" y="2857504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百密一疏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2844" y="142860"/>
            <a:ext cx="5307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三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、成语练习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文本框 6"/>
          <p:cNvSpPr txBox="1"/>
          <p:nvPr/>
        </p:nvSpPr>
        <p:spPr>
          <a:xfrm>
            <a:off x="6072198" y="4143388"/>
            <a:ext cx="21476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自由自在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7"/>
          <p:cNvSpPr txBox="1"/>
          <p:nvPr/>
        </p:nvSpPr>
        <p:spPr>
          <a:xfrm>
            <a:off x="142844" y="642926"/>
            <a:ext cx="5307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仿写成语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5" grpId="0"/>
      <p:bldP spid="16" grpId="0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2848" y="857240"/>
            <a:ext cx="8494395" cy="379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神（   ）妙算  （  ）（  ）精华 （  ）令状 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顺（  ）顺水   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人而（  ）（  ）不知（  ）可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）令状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是一个三字成语，我还能写</a:t>
            </a:r>
            <a:endParaRPr lang="en-US" altLang="zh-CN" sz="2800" b="1" u="sng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、 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）画“</a:t>
            </a:r>
            <a:r>
              <a:rPr lang="zh-CN" altLang="en-US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”的成语的意思是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32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                   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3200" b="1" dirty="0" smtClean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31840" y="915566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日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9592" y="843558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机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15074" y="928676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军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14348" y="2643190"/>
            <a:ext cx="1880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里程碑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7554" y="2643190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门外汉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15008" y="2643190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鸿门宴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7"/>
          <p:cNvSpPr txBox="1"/>
          <p:nvPr/>
        </p:nvSpPr>
        <p:spPr>
          <a:xfrm>
            <a:off x="0" y="357174"/>
            <a:ext cx="5307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补充成语，然后填空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4"/>
          <p:cNvSpPr txBox="1"/>
          <p:nvPr/>
        </p:nvSpPr>
        <p:spPr>
          <a:xfrm>
            <a:off x="4214810" y="928676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月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4"/>
          <p:cNvSpPr txBox="1"/>
          <p:nvPr/>
        </p:nvSpPr>
        <p:spPr>
          <a:xfrm>
            <a:off x="827584" y="1491630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风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4"/>
          <p:cNvSpPr txBox="1"/>
          <p:nvPr/>
        </p:nvSpPr>
        <p:spPr>
          <a:xfrm>
            <a:off x="4067944" y="1491630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无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文本框 4"/>
          <p:cNvSpPr txBox="1"/>
          <p:nvPr/>
        </p:nvSpPr>
        <p:spPr>
          <a:xfrm>
            <a:off x="5148064" y="1500182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信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3" name="文本框 4"/>
          <p:cNvSpPr txBox="1"/>
          <p:nvPr/>
        </p:nvSpPr>
        <p:spPr>
          <a:xfrm>
            <a:off x="6935564" y="1483442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其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4" name="文本框 15"/>
          <p:cNvSpPr txBox="1"/>
          <p:nvPr/>
        </p:nvSpPr>
        <p:spPr>
          <a:xfrm>
            <a:off x="395536" y="3867894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一个人不讲信用，真不知道怎么能行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6" grpId="0"/>
      <p:bldP spid="17" grpId="0"/>
      <p:bldP spid="19" grpId="0"/>
      <p:bldP spid="20" grpId="0"/>
      <p:bldP spid="22" grpId="0"/>
      <p:bldP spid="23" grpId="0"/>
      <p:bldP spid="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5720" y="339502"/>
            <a:ext cx="8391608" cy="353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、句子练习。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楷体" panose="02010609060101010101" charset="-122"/>
              </a:rPr>
              <a:t>    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十万支箭，三天怎么造得成呢？诸葛亮说的是假话吧？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（改成陈述句）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2800" b="1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   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接着把铁棒似的虎尾倒竖起来一剪。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（仿写比喻句）</a:t>
            </a:r>
            <a:endParaRPr lang="zh-CN" altLang="en-US" sz="2800" u="sng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1615" y="2125452"/>
            <a:ext cx="8190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十万支箭，三天造不成。诸葛亮说的是假话。   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701615" y="3697088"/>
            <a:ext cx="76868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天渐渐破晓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淡青色的天空镶着几颗残星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大地朦朦胧胧的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如同笼罩着银灰色的轻纱。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3"/>
          <p:cNvSpPr txBox="1"/>
          <p:nvPr/>
        </p:nvSpPr>
        <p:spPr>
          <a:xfrm>
            <a:off x="323527" y="2001003"/>
            <a:ext cx="8568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虽然仙人球没有美丽的外表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但它也非常的坚强。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323527" y="1143747"/>
            <a:ext cx="835292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我家的酒</a:t>
            </a:r>
            <a:r>
              <a:rPr lang="zh-CN" altLang="en-US" sz="2800" b="1" u="dashLongHeavy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虽然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是村里的酒，</a:t>
            </a:r>
            <a:r>
              <a:rPr lang="zh-CN" altLang="en-US" sz="2800" b="1" u="dashLongHeavy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可是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比得上老酒的滋味。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（用关联词语造句）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             </a:t>
            </a:r>
            <a:r>
              <a:rPr lang="zh-CN" altLang="en-US" sz="2800" b="1" u="sng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</a:t>
            </a:r>
          </a:p>
          <a:p>
            <a:pPr>
              <a:lnSpc>
                <a:spcPct val="110000"/>
              </a:lnSpc>
            </a:pPr>
            <a:r>
              <a:rPr lang="zh-CN" altLang="en-US" sz="2800" b="1" u="sng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</a:t>
            </a:r>
          </a:p>
          <a:p>
            <a:pPr>
              <a:lnSpc>
                <a:spcPct val="11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2800" u="sng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2"/>
          <p:cNvSpPr txBox="1"/>
          <p:nvPr/>
        </p:nvSpPr>
        <p:spPr>
          <a:xfrm>
            <a:off x="323527" y="2929697"/>
            <a:ext cx="8352928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4.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  <a:sym typeface="+mn-ea"/>
              </a:rPr>
              <a:t>鲁肃答应了。（扩句，至少扩两处）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             </a:t>
            </a:r>
            <a:r>
              <a:rPr lang="zh-CN" altLang="en-US" sz="2800" b="1" u="sng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en-US" altLang="zh-CN" sz="28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</a:t>
            </a:r>
            <a:endParaRPr lang="zh-CN" altLang="en-US" sz="2800" u="sng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323527" y="3358325"/>
            <a:ext cx="8568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周瑜的谋士鲁肃爽快地答应了诸葛亮的请求。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428610"/>
            <a:ext cx="8843645" cy="462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读片段，回答问题。</a:t>
            </a:r>
            <a:endParaRPr lang="zh-CN" altLang="en-US" sz="2800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有一天，周瑜请诸葛亮（商量   商议）军事，说∶“我们就要跟曹军交战。水上交战，用什么兵器最好？”诸葛亮说∶“用弓箭最好。”周瑜说∶“对，先生跟我想的一样。现在军中缺箭，想请先生负责赶造十万支。这是公事，希望先生不要（推却  推脱）。”诸葛亮说∶“都督（嘱托  委托），当然照办。不知道这十万支箭什么时候用？”周瑜问∶“十天造得好吗？”诸葛亮说∶“既然就要交战，十天造好，必然误了大事。”周瑜问∶“先生预计几天可以造好？”诸葛亮说∶“只要三天。”周瑜说∶“军情紧急，可不能开玩笑。”诸葛亮说∶“</a:t>
            </a:r>
            <a:r>
              <a:rPr lang="zh-CN" altLang="en-US" sz="2400" b="1" u="sng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怎么敢跟都督开玩笑？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我愿意立下军令状，三天造不好，甘受惩罚。”</a:t>
            </a:r>
            <a:endParaRPr lang="en-US" altLang="zh-CN" sz="2800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0"/>
            <a:ext cx="3162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五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课文练习。</a:t>
            </a:r>
          </a:p>
        </p:txBody>
      </p:sp>
      <p:sp>
        <p:nvSpPr>
          <p:cNvPr id="7" name="文本框 5"/>
          <p:cNvSpPr txBox="1"/>
          <p:nvPr/>
        </p:nvSpPr>
        <p:spPr>
          <a:xfrm>
            <a:off x="4143372" y="78580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\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5"/>
          <p:cNvSpPr txBox="1"/>
          <p:nvPr/>
        </p:nvSpPr>
        <p:spPr>
          <a:xfrm>
            <a:off x="1428728" y="2500312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\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5"/>
          <p:cNvSpPr txBox="1"/>
          <p:nvPr/>
        </p:nvSpPr>
        <p:spPr>
          <a:xfrm>
            <a:off x="5643570" y="2500312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\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428610"/>
            <a:ext cx="884364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周瑜很高兴，叫诸葛亮当面立下军令状，又摆好了酒席（招待</a:t>
            </a:r>
            <a:endParaRPr lang="en-US" altLang="zh-CN" sz="24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招呼）他。诸葛亮说∶“今天来不及了。从明天起，到第三天，请派五百个军士到江边来搬箭。”诸葛亮喝了几杯酒就走了。</a:t>
            </a:r>
            <a:endParaRPr lang="en-US" altLang="zh-CN" sz="2800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1.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“督”字用音序查字法应查</a:t>
            </a: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____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，“甘”用部首查字法应查</a:t>
            </a: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____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。</a:t>
            </a:r>
          </a:p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2.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把文中括号内不恰当的词划掉。</a:t>
            </a:r>
          </a:p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3.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请将文中画横线的句子改为陈述句。</a:t>
            </a:r>
            <a:endParaRPr lang="en-US" altLang="zh-CN" sz="28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800" b="1" u="sng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                                           </a:t>
            </a:r>
            <a:r>
              <a:rPr lang="zh-CN" altLang="en-US" sz="2800" b="1" u="sng" dirty="0" smtClean="0">
                <a:solidFill>
                  <a:schemeClr val="bg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。</a:t>
            </a:r>
          </a:p>
          <a:p>
            <a:pPr>
              <a:lnSpc>
                <a:spcPct val="110000"/>
              </a:lnSpc>
            </a:pPr>
            <a:endParaRPr lang="en-US" altLang="zh-CN" sz="28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21" name="文本框 5"/>
          <p:cNvSpPr txBox="1"/>
          <p:nvPr/>
        </p:nvSpPr>
        <p:spPr>
          <a:xfrm>
            <a:off x="5000628" y="157161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D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文本框 5"/>
          <p:cNvSpPr txBox="1"/>
          <p:nvPr/>
        </p:nvSpPr>
        <p:spPr>
          <a:xfrm>
            <a:off x="1643042" y="2071684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甘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5" name="文本框 5"/>
          <p:cNvSpPr txBox="1"/>
          <p:nvPr/>
        </p:nvSpPr>
        <p:spPr>
          <a:xfrm>
            <a:off x="142844" y="3500444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不敢跟都督开玩笑。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1529" y="411510"/>
            <a:ext cx="7645693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3.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周瑜为什么叫诸葛亮当面立下军令状？</a:t>
            </a:r>
            <a:endParaRPr lang="zh-CN" altLang="en-US" sz="2400" b="1" dirty="0">
              <a:solidFill>
                <a:srgbClr val="FF0000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8" name="文本框 5"/>
          <p:cNvSpPr txBox="1"/>
          <p:nvPr/>
        </p:nvSpPr>
        <p:spPr>
          <a:xfrm>
            <a:off x="171529" y="840140"/>
            <a:ext cx="8367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周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瑜之所以让诸葛亮当面立下军令状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是因为嫉妒诸葛亮的才能，视诸葛亮为心腹大患，想借此机会名正言顺的除掉诸葛亮。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2"/>
          <p:cNvSpPr txBox="1"/>
          <p:nvPr/>
        </p:nvSpPr>
        <p:spPr>
          <a:xfrm>
            <a:off x="171529" y="2283718"/>
            <a:ext cx="8567936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4.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文中写到“周瑜很高兴，叫诸葛亮当面立下军令状，”周瑜高兴是因为：</a:t>
            </a:r>
            <a:endParaRPr lang="zh-CN" altLang="en-US" sz="2400" b="1" u="sng" dirty="0">
              <a:solidFill>
                <a:schemeClr val="bg1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11" name="文本框 5"/>
          <p:cNvSpPr txBox="1"/>
          <p:nvPr/>
        </p:nvSpPr>
        <p:spPr>
          <a:xfrm>
            <a:off x="314373" y="3269030"/>
            <a:ext cx="84340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他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觉得诸葛亮死定了因为立下军令状就意味着必须要成功，不成功便会被斩首，周瑜当时认为诸葛亮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3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天之内无法打造出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10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万支箭，因此很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高兴。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0"/>
            <a:ext cx="9139428" cy="5143500"/>
          </a:xfrm>
          <a:prstGeom prst="rect">
            <a:avLst/>
          </a:prstGeom>
        </p:spPr>
      </p:pic>
      <p:sp>
        <p:nvSpPr>
          <p:cNvPr id="10" name="文本框 3"/>
          <p:cNvSpPr txBox="1"/>
          <p:nvPr/>
        </p:nvSpPr>
        <p:spPr>
          <a:xfrm>
            <a:off x="651128" y="1419622"/>
            <a:ext cx="7834196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11" name="组合 3"/>
          <p:cNvGrpSpPr/>
          <p:nvPr/>
        </p:nvGrpSpPr>
        <p:grpSpPr>
          <a:xfrm>
            <a:off x="6968256" y="2"/>
            <a:ext cx="1927372" cy="771551"/>
            <a:chOff x="6968256" y="-1"/>
            <a:chExt cx="1927372" cy="77155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14" name="文本框 35"/>
            <p:cNvSpPr txBox="1"/>
            <p:nvPr/>
          </p:nvSpPr>
          <p:spPr>
            <a:xfrm>
              <a:off x="7079329" y="509940"/>
              <a:ext cx="94609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平衡">
  <a:themeElements>
    <a:clrScheme name="平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平衡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平衡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3625</TotalTime>
  <Words>2042</Words>
  <Application>Microsoft Office PowerPoint</Application>
  <PresentationFormat>全屏显示(16:9)</PresentationFormat>
  <Paragraphs>230</Paragraphs>
  <Slides>37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38" baseType="lpstr">
      <vt:lpstr>平衡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dxq</cp:lastModifiedBy>
  <cp:revision>421</cp:revision>
  <dcterms:created xsi:type="dcterms:W3CDTF">2019-08-10T12:25:05Z</dcterms:created>
  <dcterms:modified xsi:type="dcterms:W3CDTF">2023-02-02T08:17:39Z</dcterms:modified>
</cp:coreProperties>
</file>