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35"/>
  </p:notesMasterIdLst>
  <p:sldIdLst>
    <p:sldId id="257" r:id="rId2"/>
    <p:sldId id="258" r:id="rId3"/>
    <p:sldId id="259" r:id="rId4"/>
    <p:sldId id="260" r:id="rId5"/>
    <p:sldId id="261" r:id="rId6"/>
    <p:sldId id="262" r:id="rId7"/>
    <p:sldId id="293" r:id="rId8"/>
    <p:sldId id="294" r:id="rId9"/>
    <p:sldId id="301" r:id="rId10"/>
    <p:sldId id="265" r:id="rId11"/>
    <p:sldId id="264" r:id="rId12"/>
    <p:sldId id="308" r:id="rId13"/>
    <p:sldId id="266" r:id="rId14"/>
    <p:sldId id="295" r:id="rId15"/>
    <p:sldId id="263" r:id="rId16"/>
    <p:sldId id="304" r:id="rId17"/>
    <p:sldId id="296" r:id="rId18"/>
    <p:sldId id="267" r:id="rId19"/>
    <p:sldId id="269" r:id="rId20"/>
    <p:sldId id="270" r:id="rId21"/>
    <p:sldId id="306" r:id="rId22"/>
    <p:sldId id="271" r:id="rId23"/>
    <p:sldId id="272" r:id="rId24"/>
    <p:sldId id="273" r:id="rId25"/>
    <p:sldId id="284" r:id="rId26"/>
    <p:sldId id="285" r:id="rId27"/>
    <p:sldId id="286" r:id="rId28"/>
    <p:sldId id="300" r:id="rId29"/>
    <p:sldId id="287" r:id="rId30"/>
    <p:sldId id="289" r:id="rId31"/>
    <p:sldId id="309" r:id="rId32"/>
    <p:sldId id="290" r:id="rId33"/>
    <p:sldId id="292" r:id="rId3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 initials="X"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432"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DDC685-8E46-41E9-8CE0-2B15ED923F81}" type="datetimeFigureOut">
              <a:rPr lang="zh-CN" altLang="en-US" smtClean="0"/>
              <a:pPr/>
              <a:t>2021/12/28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D75F12-C34E-4694-8D92-AAF6C7DCF180}" type="slidenum">
              <a:rPr lang="zh-CN" altLang="en-US" smtClean="0"/>
              <a:pPr/>
              <a:t>‹#›</a:t>
            </a:fld>
            <a:endParaRPr lang="zh-CN" altLang="en-US"/>
          </a:p>
        </p:txBody>
      </p:sp>
    </p:spTree>
    <p:extLst>
      <p:ext uri="{BB962C8B-B14F-4D97-AF65-F5344CB8AC3E}">
        <p14:creationId xmlns:p14="http://schemas.microsoft.com/office/powerpoint/2010/main" val="353257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 name="Picture 5" descr="C:\Users\Administrator\Downloads\图\预览图_千图网_编号33812178.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7692" t="28457" r="10399" b="13939"/>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10222" y="-1411"/>
            <a:ext cx="1026274" cy="489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733" r:id="rId1"/>
    <p:sldLayoutId id="2147483738" r:id="rId2"/>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Arial" pitchFamily="34" charset="0"/>
          <a:ea typeface="黑体" pitchFamily="49" charset="-122"/>
        </a:defRPr>
      </a:lvl2pPr>
      <a:lvl3pPr algn="ctr" rtl="0" eaLnBrk="1" fontAlgn="base" hangingPunct="1">
        <a:spcBef>
          <a:spcPct val="0"/>
        </a:spcBef>
        <a:spcAft>
          <a:spcPct val="0"/>
        </a:spcAft>
        <a:defRPr sz="4000" b="1">
          <a:solidFill>
            <a:schemeClr val="tx2"/>
          </a:solidFill>
          <a:latin typeface="Arial" pitchFamily="34" charset="0"/>
          <a:ea typeface="黑体" pitchFamily="49" charset="-122"/>
        </a:defRPr>
      </a:lvl3pPr>
      <a:lvl4pPr algn="ctr" rtl="0" eaLnBrk="1" fontAlgn="base" hangingPunct="1">
        <a:spcBef>
          <a:spcPct val="0"/>
        </a:spcBef>
        <a:spcAft>
          <a:spcPct val="0"/>
        </a:spcAft>
        <a:defRPr sz="4000" b="1">
          <a:solidFill>
            <a:schemeClr val="tx2"/>
          </a:solidFill>
          <a:latin typeface="Arial" pitchFamily="34" charset="0"/>
          <a:ea typeface="黑体" pitchFamily="49" charset="-122"/>
        </a:defRPr>
      </a:lvl4pPr>
      <a:lvl5pPr algn="ctr" rtl="0" eaLnBrk="1" fontAlgn="base" hangingPunct="1">
        <a:spcBef>
          <a:spcPct val="0"/>
        </a:spcBef>
        <a:spcAft>
          <a:spcPct val="0"/>
        </a:spcAft>
        <a:defRPr sz="4000" b="1">
          <a:solidFill>
            <a:schemeClr val="tx2"/>
          </a:solidFill>
          <a:latin typeface="Arial" pitchFamily="34" charset="0"/>
          <a:ea typeface="黑体" pitchFamily="49" charset="-122"/>
        </a:defRPr>
      </a:lvl5pPr>
      <a:lvl6pPr marL="457200" algn="ctr" rtl="0" eaLnBrk="1" fontAlgn="base" hangingPunct="1">
        <a:spcBef>
          <a:spcPct val="0"/>
        </a:spcBef>
        <a:spcAft>
          <a:spcPct val="0"/>
        </a:spcAft>
        <a:defRPr sz="4000" b="1">
          <a:solidFill>
            <a:schemeClr val="tx2"/>
          </a:solidFill>
          <a:latin typeface="Arial" pitchFamily="34" charset="0"/>
          <a:ea typeface="黑体" pitchFamily="49" charset="-122"/>
        </a:defRPr>
      </a:lvl6pPr>
      <a:lvl7pPr marL="914400" algn="ctr" rtl="0" eaLnBrk="1" fontAlgn="base" hangingPunct="1">
        <a:spcBef>
          <a:spcPct val="0"/>
        </a:spcBef>
        <a:spcAft>
          <a:spcPct val="0"/>
        </a:spcAft>
        <a:defRPr sz="4000" b="1">
          <a:solidFill>
            <a:schemeClr val="tx2"/>
          </a:solidFill>
          <a:latin typeface="Arial" pitchFamily="34" charset="0"/>
          <a:ea typeface="黑体" pitchFamily="49" charset="-122"/>
        </a:defRPr>
      </a:lvl7pPr>
      <a:lvl8pPr marL="1371600" algn="ctr" rtl="0" eaLnBrk="1" fontAlgn="base" hangingPunct="1">
        <a:spcBef>
          <a:spcPct val="0"/>
        </a:spcBef>
        <a:spcAft>
          <a:spcPct val="0"/>
        </a:spcAft>
        <a:defRPr sz="4000" b="1">
          <a:solidFill>
            <a:schemeClr val="tx2"/>
          </a:solidFill>
          <a:latin typeface="Arial" pitchFamily="34" charset="0"/>
          <a:ea typeface="黑体" pitchFamily="49" charset="-122"/>
        </a:defRPr>
      </a:lvl8pPr>
      <a:lvl9pPr marL="1828800" algn="ctr" rtl="0" eaLnBrk="1" fontAlgn="base" hangingPunct="1">
        <a:spcBef>
          <a:spcPct val="0"/>
        </a:spcBef>
        <a:spcAft>
          <a:spcPct val="0"/>
        </a:spcAft>
        <a:defRPr sz="4000" b="1">
          <a:solidFill>
            <a:schemeClr val="tx2"/>
          </a:solidFill>
          <a:latin typeface="Arial" pitchFamily="34" charset="0"/>
          <a:ea typeface="黑体" pitchFamily="49"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93710" y="1504131"/>
            <a:ext cx="5743880" cy="1200329"/>
          </a:xfrm>
          <a:prstGeom prst="rect">
            <a:avLst/>
          </a:prstGeom>
          <a:noFill/>
          <a:ln>
            <a:noFill/>
          </a:ln>
        </p:spPr>
        <p:txBody>
          <a:bodyPr wrap="none" rtlCol="0" anchor="t">
            <a:spAutoFit/>
          </a:bodyPr>
          <a:lstStyle/>
          <a:p>
            <a:pPr algn="ctr"/>
            <a:r>
              <a:rPr lang="zh-CN" altLang="en-US" sz="7200" b="1" dirty="0" smtClean="0">
                <a:ln w="9525">
                  <a:solidFill>
                    <a:schemeClr val="bg1"/>
                  </a:solidFill>
                  <a:prstDash val="solid"/>
                </a:ln>
                <a:solidFill>
                  <a:srgbClr val="FF0000"/>
                </a:solidFill>
                <a:effectLst/>
              </a:rPr>
              <a:t>第五单元</a:t>
            </a:r>
            <a:r>
              <a:rPr lang="zh-CN" altLang="en-US" sz="7200" b="1" dirty="0">
                <a:ln w="9525">
                  <a:solidFill>
                    <a:schemeClr val="bg1"/>
                  </a:solidFill>
                  <a:prstDash val="solid"/>
                </a:ln>
                <a:solidFill>
                  <a:srgbClr val="FF0000"/>
                </a:solidFill>
                <a:effectLst/>
              </a:rPr>
              <a:t>复习</a:t>
            </a:r>
          </a:p>
        </p:txBody>
      </p:sp>
      <p:sp>
        <p:nvSpPr>
          <p:cNvPr id="9" name="矩形 8"/>
          <p:cNvSpPr/>
          <p:nvPr/>
        </p:nvSpPr>
        <p:spPr>
          <a:xfrm flipH="1">
            <a:off x="273" y="109036"/>
            <a:ext cx="3203575" cy="252095"/>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TextBox 2"/>
          <p:cNvSpPr txBox="1"/>
          <p:nvPr/>
        </p:nvSpPr>
        <p:spPr>
          <a:xfrm>
            <a:off x="189166" y="109161"/>
            <a:ext cx="1531188" cy="276999"/>
          </a:xfrm>
          <a:prstGeom prst="rect">
            <a:avLst/>
          </a:prstGeom>
          <a:noFill/>
        </p:spPr>
        <p:txBody>
          <a:bodyPr wrap="none" rtlCol="0">
            <a:spAutoFit/>
          </a:bodyPr>
          <a:lstStyle/>
          <a:p>
            <a:r>
              <a:rPr lang="zh-CN" altLang="en-US" sz="1200" dirty="0" smtClean="0"/>
              <a:t>语文   五年级    下册</a:t>
            </a:r>
            <a:endParaRPr lang="zh-CN" altLang="en-US" sz="12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4" name="流程图: 延期 3"/>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9"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易读错的字</a:t>
              </a:r>
            </a:p>
          </p:txBody>
        </p:sp>
      </p:grpSp>
      <p:sp>
        <p:nvSpPr>
          <p:cNvPr id="2" name="文本框 1"/>
          <p:cNvSpPr txBox="1"/>
          <p:nvPr/>
        </p:nvSpPr>
        <p:spPr>
          <a:xfrm>
            <a:off x="1905721" y="1797576"/>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揪</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6" name="文本框 5"/>
          <p:cNvSpPr txBox="1"/>
          <p:nvPr/>
        </p:nvSpPr>
        <p:spPr>
          <a:xfrm>
            <a:off x="1998695" y="1275606"/>
            <a:ext cx="696024"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j</a:t>
            </a:r>
            <a:r>
              <a:rPr lang="en-US" sz="3200" dirty="0" err="1" smtClean="0">
                <a:latin typeface="汉语拼音" panose="000B0604020202020204" pitchFamily="34" charset="0"/>
                <a:cs typeface="汉语拼音" panose="000B0604020202020204" pitchFamily="34" charset="0"/>
              </a:rPr>
              <a:t>iū</a:t>
            </a:r>
            <a:endParaRPr lang="zh-CN" altLang="en-US" sz="3200" dirty="0">
              <a:latin typeface="汉语拼音" pitchFamily="34" charset="0"/>
              <a:ea typeface="楷体" panose="02010609060101010101" charset="-122"/>
              <a:cs typeface="汉语拼音" pitchFamily="34" charset="0"/>
            </a:endParaRPr>
          </a:p>
        </p:txBody>
      </p:sp>
      <p:sp>
        <p:nvSpPr>
          <p:cNvPr id="7" name="文本框 6"/>
          <p:cNvSpPr txBox="1"/>
          <p:nvPr/>
        </p:nvSpPr>
        <p:spPr>
          <a:xfrm>
            <a:off x="3302341" y="1787416"/>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铸</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8" name="文本框 7"/>
          <p:cNvSpPr txBox="1"/>
          <p:nvPr/>
        </p:nvSpPr>
        <p:spPr>
          <a:xfrm>
            <a:off x="3269479" y="1275606"/>
            <a:ext cx="878767"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zh</a:t>
            </a:r>
            <a:r>
              <a:rPr lang="en-US" sz="3200" dirty="0" err="1" smtClean="0">
                <a:latin typeface="汉语拼音" panose="000B0604020202020204" pitchFamily="34" charset="0"/>
                <a:cs typeface="汉语拼音" panose="000B0604020202020204" pitchFamily="34" charset="0"/>
              </a:rPr>
              <a:t>ù</a:t>
            </a:r>
            <a:endParaRPr lang="zh-CN" altLang="en-US" sz="3200" dirty="0">
              <a:latin typeface="汉语拼音" pitchFamily="34" charset="0"/>
              <a:ea typeface="楷体" panose="02010609060101010101" charset="-122"/>
              <a:cs typeface="汉语拼音" pitchFamily="34" charset="0"/>
            </a:endParaRPr>
          </a:p>
        </p:txBody>
      </p:sp>
      <p:sp>
        <p:nvSpPr>
          <p:cNvPr id="9" name="文本框 8"/>
          <p:cNvSpPr txBox="1"/>
          <p:nvPr/>
        </p:nvSpPr>
        <p:spPr>
          <a:xfrm>
            <a:off x="4841306" y="1787416"/>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颧</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12" name="文本框 11"/>
          <p:cNvSpPr txBox="1"/>
          <p:nvPr/>
        </p:nvSpPr>
        <p:spPr>
          <a:xfrm>
            <a:off x="4664975" y="1275606"/>
            <a:ext cx="1152880"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q</a:t>
            </a:r>
            <a:r>
              <a:rPr lang="en-US" sz="3200" dirty="0" err="1" smtClean="0">
                <a:latin typeface="汉语拼音" panose="000B0604020202020204" pitchFamily="34" charset="0"/>
                <a:cs typeface="汉语拼音" panose="000B0604020202020204" pitchFamily="34" charset="0"/>
              </a:rPr>
              <a:t>uán</a:t>
            </a:r>
            <a:endParaRPr lang="zh-CN" altLang="en-US" sz="3200" dirty="0">
              <a:latin typeface="汉语拼音" pitchFamily="34" charset="0"/>
              <a:ea typeface="楷体" panose="02010609060101010101" charset="-122"/>
              <a:cs typeface="汉语拼音" pitchFamily="34" charset="0"/>
            </a:endParaRPr>
          </a:p>
        </p:txBody>
      </p:sp>
      <p:sp>
        <p:nvSpPr>
          <p:cNvPr id="13" name="文本框 12"/>
          <p:cNvSpPr txBox="1"/>
          <p:nvPr/>
        </p:nvSpPr>
        <p:spPr>
          <a:xfrm>
            <a:off x="7005561" y="3330471"/>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揩</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14" name="文本框 13"/>
          <p:cNvSpPr txBox="1"/>
          <p:nvPr/>
        </p:nvSpPr>
        <p:spPr>
          <a:xfrm>
            <a:off x="7051246" y="2830405"/>
            <a:ext cx="740908"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kāi</a:t>
            </a:r>
            <a:endParaRPr lang="zh-CN" altLang="en-US" sz="3200" dirty="0">
              <a:latin typeface="汉语拼音" pitchFamily="34" charset="0"/>
              <a:ea typeface="黑体" panose="02010609060101010101" pitchFamily="49" charset="-122"/>
              <a:cs typeface="汉语拼音" pitchFamily="34" charset="0"/>
            </a:endParaRPr>
          </a:p>
        </p:txBody>
      </p:sp>
      <p:sp>
        <p:nvSpPr>
          <p:cNvPr id="17" name="文本框 16"/>
          <p:cNvSpPr txBox="1"/>
          <p:nvPr/>
        </p:nvSpPr>
        <p:spPr>
          <a:xfrm>
            <a:off x="6220053" y="1777256"/>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侄</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18" name="文本框 17"/>
          <p:cNvSpPr txBox="1"/>
          <p:nvPr/>
        </p:nvSpPr>
        <p:spPr>
          <a:xfrm>
            <a:off x="6256120" y="1275606"/>
            <a:ext cx="742511"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zh</a:t>
            </a:r>
            <a:r>
              <a:rPr lang="en-US" sz="3200" dirty="0" err="1" smtClean="0">
                <a:latin typeface="汉语拼音" panose="000B0604020202020204" pitchFamily="34" charset="0"/>
                <a:cs typeface="汉语拼音" panose="000B0604020202020204" pitchFamily="34" charset="0"/>
              </a:rPr>
              <a:t>í</a:t>
            </a:r>
            <a:endParaRPr lang="zh-CN" altLang="en-US" sz="3200" dirty="0">
              <a:solidFill>
                <a:srgbClr val="FF0000"/>
              </a:solidFill>
              <a:latin typeface="汉语拼音" pitchFamily="34" charset="0"/>
              <a:ea typeface="黑体" panose="02010609060101010101" pitchFamily="49" charset="-122"/>
              <a:cs typeface="汉语拼音" pitchFamily="34" charset="0"/>
              <a:sym typeface="+mn-ea"/>
            </a:endParaRPr>
          </a:p>
        </p:txBody>
      </p:sp>
      <p:sp>
        <p:nvSpPr>
          <p:cNvPr id="19" name="文本框 18"/>
          <p:cNvSpPr txBox="1"/>
          <p:nvPr/>
        </p:nvSpPr>
        <p:spPr>
          <a:xfrm>
            <a:off x="1414322" y="3330471"/>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蘸</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1" name="文本框 20"/>
          <p:cNvSpPr txBox="1"/>
          <p:nvPr/>
        </p:nvSpPr>
        <p:spPr>
          <a:xfrm>
            <a:off x="1259632" y="2758967"/>
            <a:ext cx="1122423"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zh</a:t>
            </a:r>
            <a:r>
              <a:rPr lang="en-US" sz="3200" dirty="0" err="1" smtClean="0">
                <a:latin typeface="汉语拼音" panose="000B0604020202020204" pitchFamily="34" charset="0"/>
                <a:cs typeface="汉语拼音" panose="000B0604020202020204" pitchFamily="34" charset="0"/>
              </a:rPr>
              <a:t>àn</a:t>
            </a:r>
            <a:endParaRPr lang="zh-CN" altLang="en-US" sz="3200" dirty="0">
              <a:latin typeface="汉语拼音" pitchFamily="34" charset="0"/>
              <a:ea typeface="黑体" panose="02010609060101010101" pitchFamily="49" charset="-122"/>
              <a:cs typeface="汉语拼音" pitchFamily="34" charset="0"/>
            </a:endParaRPr>
          </a:p>
        </p:txBody>
      </p:sp>
      <p:sp>
        <p:nvSpPr>
          <p:cNvPr id="25" name="文本框 24"/>
          <p:cNvSpPr txBox="1"/>
          <p:nvPr/>
        </p:nvSpPr>
        <p:spPr>
          <a:xfrm>
            <a:off x="2868092" y="3330471"/>
            <a:ext cx="800219" cy="830997"/>
          </a:xfrm>
          <a:prstGeom prst="rect">
            <a:avLst/>
          </a:prstGeom>
          <a:noFill/>
        </p:spPr>
        <p:txBody>
          <a:bodyPr wrap="none" rtlCol="0">
            <a:spAutoFit/>
          </a:bodyPr>
          <a:lstStyle/>
          <a:p>
            <a:pPr algn="l"/>
            <a:r>
              <a:rPr lang="zh-CN" altLang="en-US" sz="4800" smtClean="0">
                <a:latin typeface="黑体" panose="02010609060101010101" pitchFamily="49" charset="-122"/>
                <a:ea typeface="黑体" panose="02010609060101010101" pitchFamily="49" charset="-122"/>
                <a:cs typeface="黑体" panose="02010609060101010101" pitchFamily="49" charset="-122"/>
                <a:sym typeface="+mn-ea"/>
              </a:rPr>
              <a:t>圣</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6" name="文本框 25"/>
          <p:cNvSpPr txBox="1"/>
          <p:nvPr/>
        </p:nvSpPr>
        <p:spPr>
          <a:xfrm>
            <a:off x="2780485" y="2830405"/>
            <a:ext cx="1273105" cy="584775"/>
          </a:xfrm>
          <a:prstGeom prst="rect">
            <a:avLst/>
          </a:prstGeom>
          <a:noFill/>
        </p:spPr>
        <p:txBody>
          <a:bodyPr wrap="none" rtlCol="0">
            <a:spAutoFit/>
          </a:bodyPr>
          <a:lstStyle/>
          <a:p>
            <a:r>
              <a:rPr lang="en-US" altLang="zh-CN" sz="3200" smtClean="0">
                <a:solidFill>
                  <a:srgbClr val="FF0000"/>
                </a:solidFill>
                <a:latin typeface="汉语拼音" pitchFamily="34" charset="0"/>
                <a:cs typeface="汉语拼音" pitchFamily="34" charset="0"/>
              </a:rPr>
              <a:t>s</a:t>
            </a:r>
            <a:r>
              <a:rPr lang="en-US" altLang="zh-CN" sz="3200">
                <a:solidFill>
                  <a:srgbClr val="FF0000"/>
                </a:solidFill>
                <a:latin typeface="汉语拼音" pitchFamily="34" charset="0"/>
                <a:cs typeface="汉语拼音" pitchFamily="34" charset="0"/>
              </a:rPr>
              <a:t>h</a:t>
            </a:r>
            <a:r>
              <a:rPr lang="en-US" altLang="zh-CN" sz="3200">
                <a:latin typeface="汉语拼音" pitchFamily="34" charset="0"/>
                <a:cs typeface="汉语拼音" pitchFamily="34" charset="0"/>
              </a:rPr>
              <a:t>è</a:t>
            </a:r>
            <a:r>
              <a:rPr lang="en-US" altLang="zh-CN" sz="3200" smtClean="0">
                <a:latin typeface="汉语拼音" panose="000B0604020202020204" pitchFamily="34" charset="0"/>
                <a:cs typeface="汉语拼音" panose="000B0604020202020204" pitchFamily="34" charset="0"/>
              </a:rPr>
              <a:t>ng</a:t>
            </a:r>
            <a:endParaRPr lang="zh-CN" altLang="en-US" sz="3200" dirty="0">
              <a:solidFill>
                <a:srgbClr val="FF0000"/>
              </a:solidFill>
              <a:latin typeface="汉语拼音" pitchFamily="34" charset="0"/>
              <a:ea typeface="黑体" panose="02010609060101010101" pitchFamily="49" charset="-122"/>
              <a:cs typeface="汉语拼音" pitchFamily="34" charset="0"/>
              <a:sym typeface="+mn-ea"/>
            </a:endParaRPr>
          </a:p>
        </p:txBody>
      </p:sp>
      <p:sp>
        <p:nvSpPr>
          <p:cNvPr id="27" name="文本框 26"/>
          <p:cNvSpPr txBox="1"/>
          <p:nvPr/>
        </p:nvSpPr>
        <p:spPr>
          <a:xfrm>
            <a:off x="5626814" y="3330471"/>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怔</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8" name="文本框 27"/>
          <p:cNvSpPr txBox="1"/>
          <p:nvPr/>
        </p:nvSpPr>
        <p:spPr>
          <a:xfrm>
            <a:off x="5376745" y="2830405"/>
            <a:ext cx="1314784"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zh</a:t>
            </a:r>
            <a:r>
              <a:rPr lang="zh-CN" altLang="zh-CN" sz="3200" dirty="0" smtClean="0">
                <a:latin typeface="汉语拼音" pitchFamily="34" charset="0"/>
                <a:cs typeface="汉语拼音" pitchFamily="34" charset="0"/>
              </a:rPr>
              <a:t>è</a:t>
            </a:r>
            <a:r>
              <a:rPr lang="en-US" altLang="zh-CN" sz="3200" dirty="0" err="1" smtClean="0">
                <a:latin typeface="汉语拼音" pitchFamily="34" charset="0"/>
                <a:cs typeface="汉语拼音" pitchFamily="34" charset="0"/>
              </a:rPr>
              <a:t>ng</a:t>
            </a:r>
            <a:endParaRPr lang="en-US" altLang="zh-CN" sz="3200" dirty="0">
              <a:solidFill>
                <a:schemeClr val="tx1"/>
              </a:solidFill>
              <a:latin typeface="汉语拼音" pitchFamily="34" charset="0"/>
              <a:ea typeface="黑体" panose="02010609060101010101" pitchFamily="49" charset="-122"/>
              <a:cs typeface="汉语拼音" pitchFamily="34" charset="0"/>
              <a:sym typeface="+mn-ea"/>
            </a:endParaRPr>
          </a:p>
        </p:txBody>
      </p:sp>
      <p:sp>
        <p:nvSpPr>
          <p:cNvPr id="22" name="文本框 24"/>
          <p:cNvSpPr txBox="1"/>
          <p:nvPr/>
        </p:nvSpPr>
        <p:spPr>
          <a:xfrm>
            <a:off x="4155571" y="3330471"/>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诈</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3" name="文本框 25"/>
          <p:cNvSpPr txBox="1"/>
          <p:nvPr/>
        </p:nvSpPr>
        <p:spPr>
          <a:xfrm>
            <a:off x="4125114" y="2824303"/>
            <a:ext cx="891591"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zh</a:t>
            </a:r>
            <a:r>
              <a:rPr lang="en-US" sz="3200" dirty="0" err="1" smtClean="0">
                <a:latin typeface="汉语拼音" panose="000B0604020202020204" pitchFamily="34" charset="0"/>
                <a:cs typeface="汉语拼音" panose="000B0604020202020204" pitchFamily="34" charset="0"/>
              </a:rPr>
              <a:t>à</a:t>
            </a:r>
            <a:endParaRPr lang="zh-CN" altLang="en-US" sz="3200" dirty="0">
              <a:solidFill>
                <a:srgbClr val="FF0000"/>
              </a:solidFill>
              <a:latin typeface="汉语拼音" pitchFamily="34" charset="0"/>
              <a:ea typeface="黑体" panose="02010609060101010101" pitchFamily="49" charset="-122"/>
              <a:cs typeface="汉语拼音" pitchFamily="34" charset="0"/>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heckerboard(across)">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heckerboard(across)">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checkerboard(across)">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heckerboard(across)">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checkerboard(across)">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heckerboard(across)">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4" grpId="0"/>
      <p:bldP spid="18" grpId="0"/>
      <p:bldP spid="21" grpId="0"/>
      <p:bldP spid="26" grpId="0"/>
      <p:bldP spid="28"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887263" y="1318710"/>
            <a:ext cx="5061001" cy="923330"/>
          </a:xfrm>
          <a:prstGeom prst="rect">
            <a:avLst/>
          </a:prstGeom>
          <a:noFill/>
        </p:spPr>
        <p:txBody>
          <a:bodyPr wrap="none" rtlCol="0">
            <a:spAutoFit/>
          </a:bodyPr>
          <a:lstStyle/>
          <a:p>
            <a:pPr algn="l"/>
            <a:r>
              <a:rPr lang="zh-CN" altLang="en-US" sz="5400" b="1" dirty="0" smtClean="0">
                <a:latin typeface="楷体" panose="02010609060101010101" charset="-122"/>
                <a:ea typeface="楷体" panose="02010609060101010101" charset="-122"/>
                <a:cs typeface="楷体" panose="02010609060101010101" charset="-122"/>
                <a:sym typeface="+mn-ea"/>
              </a:rPr>
              <a:t>挠 喉 咙 馅 傻</a:t>
            </a:r>
            <a:endParaRPr lang="zh-CN" altLang="en-US" sz="5400" b="1" dirty="0">
              <a:latin typeface="楷体" panose="02010609060101010101" charset="-122"/>
              <a:ea typeface="楷体" panose="02010609060101010101" charset="-122"/>
              <a:cs typeface="楷体" panose="02010609060101010101" charset="-122"/>
              <a:sym typeface="+mn-ea"/>
            </a:endParaRPr>
          </a:p>
        </p:txBody>
      </p:sp>
      <p:sp>
        <p:nvSpPr>
          <p:cNvPr id="9" name="文本框 8"/>
          <p:cNvSpPr txBox="1"/>
          <p:nvPr/>
        </p:nvSpPr>
        <p:spPr>
          <a:xfrm>
            <a:off x="1385901" y="2357436"/>
            <a:ext cx="2656496" cy="584775"/>
          </a:xfrm>
          <a:prstGeom prst="rect">
            <a:avLst/>
          </a:prstGeom>
          <a:solidFill>
            <a:schemeClr val="accent2">
              <a:lumMod val="40000"/>
              <a:lumOff val="60000"/>
            </a:schemeClr>
          </a:solid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容易少写一笔</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1" name="文本框 10"/>
          <p:cNvSpPr txBox="1"/>
          <p:nvPr/>
        </p:nvSpPr>
        <p:spPr>
          <a:xfrm>
            <a:off x="4743487" y="2244809"/>
            <a:ext cx="803425" cy="830997"/>
          </a:xfrm>
          <a:prstGeom prst="rect">
            <a:avLst/>
          </a:prstGeom>
          <a:noFill/>
        </p:spPr>
        <p:txBody>
          <a:bodyPr wrap="none" rtlCol="0">
            <a:spAutoFit/>
          </a:bodyPr>
          <a:lstStyle/>
          <a:p>
            <a:pPr algn="l"/>
            <a:r>
              <a:rPr lang="zh-CN" altLang="en-US" sz="4800" b="1" dirty="0" smtClean="0">
                <a:latin typeface="楷体" panose="02010609060101010101" charset="-122"/>
                <a:ea typeface="楷体" panose="02010609060101010101" charset="-122"/>
                <a:cs typeface="楷体" panose="02010609060101010101" charset="-122"/>
                <a:sym typeface="+mn-ea"/>
              </a:rPr>
              <a:t>咙</a:t>
            </a:r>
            <a:endParaRPr lang="zh-CN" altLang="en-US" sz="4800" b="1" dirty="0">
              <a:latin typeface="楷体" panose="02010609060101010101" charset="-122"/>
              <a:ea typeface="楷体" panose="02010609060101010101" charset="-122"/>
              <a:cs typeface="楷体" panose="02010609060101010101" charset="-122"/>
              <a:sym typeface="+mn-ea"/>
            </a:endParaRPr>
          </a:p>
        </p:txBody>
      </p:sp>
      <p:grpSp>
        <p:nvGrpSpPr>
          <p:cNvPr id="2"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易写错的字</a:t>
              </a:r>
            </a:p>
          </p:txBody>
        </p:sp>
      </p:grpSp>
      <p:sp>
        <p:nvSpPr>
          <p:cNvPr id="18" name="文本框 8"/>
          <p:cNvSpPr txBox="1"/>
          <p:nvPr/>
        </p:nvSpPr>
        <p:spPr>
          <a:xfrm>
            <a:off x="1385901" y="3500444"/>
            <a:ext cx="2656496" cy="584775"/>
          </a:xfrm>
          <a:prstGeom prst="rect">
            <a:avLst/>
          </a:prstGeom>
          <a:solidFill>
            <a:schemeClr val="accent2">
              <a:lumMod val="40000"/>
              <a:lumOff val="60000"/>
            </a:schemeClr>
          </a:solid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容易多写一笔</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9" name="文本框 10"/>
          <p:cNvSpPr txBox="1"/>
          <p:nvPr/>
        </p:nvSpPr>
        <p:spPr>
          <a:xfrm>
            <a:off x="4788024" y="3429006"/>
            <a:ext cx="803425" cy="830997"/>
          </a:xfrm>
          <a:prstGeom prst="rect">
            <a:avLst/>
          </a:prstGeom>
          <a:noFill/>
        </p:spPr>
        <p:txBody>
          <a:bodyPr wrap="none" rtlCol="0">
            <a:spAutoFit/>
          </a:bodyPr>
          <a:lstStyle/>
          <a:p>
            <a:pPr algn="l"/>
            <a:r>
              <a:rPr lang="zh-CN" altLang="en-US" sz="4800" b="1" dirty="0" smtClean="0">
                <a:latin typeface="楷体" panose="02010609060101010101" charset="-122"/>
                <a:ea typeface="楷体" panose="02010609060101010101" charset="-122"/>
                <a:cs typeface="楷体" panose="02010609060101010101" charset="-122"/>
                <a:sym typeface="+mn-ea"/>
              </a:rPr>
              <a:t>挠</a:t>
            </a:r>
            <a:endParaRPr lang="zh-CN" altLang="en-US" sz="4800" b="1" dirty="0">
              <a:latin typeface="楷体" panose="02010609060101010101" charset="-122"/>
              <a:ea typeface="楷体" panose="02010609060101010101" charset="-122"/>
              <a:cs typeface="楷体" panose="02010609060101010101" charset="-122"/>
              <a:sym typeface="+mn-ea"/>
            </a:endParaRPr>
          </a:p>
        </p:txBody>
      </p:sp>
      <p:sp>
        <p:nvSpPr>
          <p:cNvPr id="21" name="文本框 10"/>
          <p:cNvSpPr txBox="1"/>
          <p:nvPr/>
        </p:nvSpPr>
        <p:spPr>
          <a:xfrm>
            <a:off x="5886495" y="3429006"/>
            <a:ext cx="803425" cy="830997"/>
          </a:xfrm>
          <a:prstGeom prst="rect">
            <a:avLst/>
          </a:prstGeom>
          <a:noFill/>
        </p:spPr>
        <p:txBody>
          <a:bodyPr wrap="none" rtlCol="0">
            <a:spAutoFit/>
          </a:bodyPr>
          <a:lstStyle/>
          <a:p>
            <a:pPr algn="l"/>
            <a:r>
              <a:rPr lang="zh-CN" altLang="en-US" sz="4800" b="1" dirty="0" smtClean="0">
                <a:latin typeface="楷体" panose="02010609060101010101" charset="-122"/>
                <a:ea typeface="楷体" panose="02010609060101010101" charset="-122"/>
                <a:cs typeface="楷体" panose="02010609060101010101" charset="-122"/>
                <a:sym typeface="+mn-ea"/>
              </a:rPr>
              <a:t>喉</a:t>
            </a:r>
            <a:endParaRPr lang="zh-CN" altLang="en-US" sz="4800" b="1" dirty="0">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checkerboard(across)">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checkerboard(across)">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checkerboard(across)">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bldLvl="0" animBg="1"/>
      <p:bldP spid="11" grpId="0"/>
      <p:bldP spid="18" grpId="0" bldLvl="0" animBg="1"/>
      <p:bldP spid="19"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9291" y="1779154"/>
            <a:ext cx="7477125" cy="523220"/>
          </a:xfrm>
          <a:prstGeom prst="rect">
            <a:avLst/>
          </a:prstGeom>
          <a:noFill/>
        </p:spPr>
        <p:txBody>
          <a:bodyPr wrap="square" rtlCol="0">
            <a:spAutoFit/>
          </a:bodyPr>
          <a:lstStyle/>
          <a:p>
            <a:r>
              <a:rPr lang="zh-CN" altLang="en-US" sz="28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障</a:t>
            </a:r>
            <a:r>
              <a:rPr lang="zh-CN" altLang="en-US" sz="28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a:t>
            </a:r>
            <a:r>
              <a:rPr lang="zh-CN" altLang="en-US" sz="2400" dirty="0" smtClean="0"/>
              <a:t>阻挡；遮掩。 </a:t>
            </a:r>
            <a:r>
              <a:rPr lang="zh-CN" altLang="en-US" sz="2400" b="1" dirty="0" smtClean="0">
                <a:latin typeface="楷体" panose="02010609060101010101" charset="-122"/>
                <a:ea typeface="楷体" panose="02010609060101010101" charset="-122"/>
                <a:cs typeface="楷体" panose="02010609060101010101" charset="-122"/>
                <a:sym typeface="+mn-ea"/>
              </a:rPr>
              <a:t>②</a:t>
            </a:r>
            <a:r>
              <a:rPr lang="zh-CN" altLang="en-US" sz="2400" dirty="0" smtClean="0"/>
              <a:t>用来遮挡、阻隔的东西。</a:t>
            </a:r>
            <a:endParaRPr lang="zh-CN" altLang="en-US" sz="2800" b="1" dirty="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839291" y="1131590"/>
            <a:ext cx="7191375" cy="523220"/>
          </a:xfrm>
          <a:prstGeom prst="rect">
            <a:avLst/>
          </a:prstGeom>
          <a:noFill/>
        </p:spPr>
        <p:txBody>
          <a:bodyPr wrap="square" rtlCol="0">
            <a:spAutoFit/>
          </a:bodyPr>
          <a:lstStyle/>
          <a:p>
            <a:r>
              <a:rPr lang="zh-CN" altLang="en-US" sz="28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欺</a:t>
            </a:r>
            <a:r>
              <a:rPr lang="zh-CN" altLang="en-US" sz="28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a:t>
            </a:r>
            <a:r>
              <a:rPr lang="zh-CN" altLang="en-US" sz="2400" dirty="0" smtClean="0"/>
              <a:t>欺骗。② 欺负</a:t>
            </a:r>
            <a:endParaRPr lang="zh-CN" altLang="en-US" sz="2400" b="1" dirty="0" smtClean="0">
              <a:latin typeface="楷体" panose="02010609060101010101" charset="-122"/>
              <a:ea typeface="楷体" panose="02010609060101010101" charset="-122"/>
              <a:cs typeface="楷体" panose="02010609060101010101" charset="-122"/>
              <a:sym typeface="+mn-ea"/>
            </a:endParaRPr>
          </a:p>
        </p:txBody>
      </p:sp>
      <p:grpSp>
        <p:nvGrpSpPr>
          <p:cNvPr id="4" name="组合 4"/>
          <p:cNvGrpSpPr/>
          <p:nvPr/>
        </p:nvGrpSpPr>
        <p:grpSpPr>
          <a:xfrm>
            <a:off x="-83185" y="597986"/>
            <a:ext cx="2174875" cy="509751"/>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多义字</a:t>
              </a:r>
            </a:p>
          </p:txBody>
        </p:sp>
      </p:grpSp>
      <p:sp>
        <p:nvSpPr>
          <p:cNvPr id="10" name="文本框 1"/>
          <p:cNvSpPr txBox="1"/>
          <p:nvPr/>
        </p:nvSpPr>
        <p:spPr>
          <a:xfrm>
            <a:off x="839291" y="2422096"/>
            <a:ext cx="7477125" cy="892552"/>
          </a:xfrm>
          <a:prstGeom prst="rect">
            <a:avLst/>
          </a:prstGeom>
          <a:noFill/>
        </p:spPr>
        <p:txBody>
          <a:bodyPr wrap="square" rtlCol="0">
            <a:spAutoFit/>
          </a:bodyPr>
          <a:lstStyle/>
          <a:p>
            <a:r>
              <a:rPr lang="zh-CN" altLang="en-US" sz="28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犯</a:t>
            </a:r>
            <a:r>
              <a:rPr lang="zh-CN" altLang="en-US" sz="28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a:t>
            </a:r>
            <a:r>
              <a:rPr lang="zh-CN" altLang="en-US" sz="2400" dirty="0" smtClean="0"/>
              <a:t>抵触；违犯。 </a:t>
            </a:r>
            <a:r>
              <a:rPr lang="zh-CN" altLang="en-US" sz="2400" b="1" dirty="0" smtClean="0">
                <a:latin typeface="楷体" panose="02010609060101010101" charset="-122"/>
                <a:ea typeface="楷体" panose="02010609060101010101" charset="-122"/>
                <a:cs typeface="楷体" panose="02010609060101010101" charset="-122"/>
                <a:sym typeface="+mn-ea"/>
              </a:rPr>
              <a:t>②</a:t>
            </a:r>
            <a:r>
              <a:rPr lang="zh-CN" altLang="en-US" sz="2400" dirty="0" smtClean="0"/>
              <a:t>侵犯。 ③罪犯。 ④发作；发生（多指错误的或不好的事情）。 ⑤姓。</a:t>
            </a:r>
            <a:endParaRPr lang="zh-CN" altLang="en-US" sz="2800" b="1" dirty="0">
              <a:latin typeface="楷体" panose="02010609060101010101" charset="-122"/>
              <a:ea typeface="楷体" panose="02010609060101010101" charset="-122"/>
              <a:cs typeface="楷体" panose="02010609060101010101" charset="-122"/>
            </a:endParaRPr>
          </a:p>
        </p:txBody>
      </p:sp>
      <p:sp>
        <p:nvSpPr>
          <p:cNvPr id="11" name="文本框 1"/>
          <p:cNvSpPr txBox="1"/>
          <p:nvPr/>
        </p:nvSpPr>
        <p:spPr>
          <a:xfrm>
            <a:off x="839291" y="3422228"/>
            <a:ext cx="7477125" cy="1261884"/>
          </a:xfrm>
          <a:prstGeom prst="rect">
            <a:avLst/>
          </a:prstGeom>
          <a:noFill/>
        </p:spPr>
        <p:txBody>
          <a:bodyPr wrap="square" rtlCol="0">
            <a:spAutoFit/>
          </a:bodyPr>
          <a:lstStyle/>
          <a:p>
            <a:r>
              <a:rPr lang="zh-CN" altLang="en-US" sz="28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圣</a:t>
            </a:r>
            <a:r>
              <a:rPr lang="zh-CN" altLang="en-US" sz="28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a:t>
            </a:r>
            <a:r>
              <a:rPr lang="zh-CN" altLang="en-US" sz="2400" dirty="0" smtClean="0"/>
              <a:t>最崇高的。 ②称学识或技能有极高成就的。 ③指圣人。 ④封建社会尊称帝王。 ⑤宗教徒对所崇拜的事物的尊称。 ⑥姓。</a:t>
            </a:r>
            <a:endParaRPr lang="zh-CN" altLang="en-US" sz="2800" b="1" dirty="0">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28662" y="1428742"/>
            <a:ext cx="7056783" cy="3330370"/>
          </a:xfrm>
          <a:prstGeom prst="roundRect">
            <a:avLst/>
          </a:prstGeom>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dirty="0"/>
          </a:p>
        </p:txBody>
      </p:sp>
      <p:sp>
        <p:nvSpPr>
          <p:cNvPr id="5" name="文本框 4"/>
          <p:cNvSpPr txBox="1"/>
          <p:nvPr/>
        </p:nvSpPr>
        <p:spPr>
          <a:xfrm>
            <a:off x="1187624" y="1653649"/>
            <a:ext cx="6659880" cy="3046988"/>
          </a:xfrm>
          <a:prstGeom prst="rect">
            <a:avLst/>
          </a:prstGeom>
          <a:noFill/>
        </p:spPr>
        <p:txBody>
          <a:bodyPr wrap="square" rtlCol="0">
            <a:spAutoFit/>
          </a:bodyPr>
          <a:lstStyle/>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摔跤  欺负  破绽  脚腕   肢体   </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格局  </a:t>
            </a:r>
            <a:r>
              <a:rPr lang="zh-CN" altLang="en-US" sz="3200" b="1" dirty="0" smtClean="0">
                <a:latin typeface="楷体" panose="02010609060101010101" charset="-122"/>
                <a:ea typeface="楷体" panose="02010609060101010101" charset="-122"/>
                <a:cs typeface="楷体" panose="02010609060101010101" charset="-122"/>
                <a:sym typeface="+mn-ea"/>
              </a:rPr>
              <a:t>侄子  </a:t>
            </a:r>
            <a:r>
              <a:rPr lang="zh-CN" altLang="en-US" sz="3200" b="1" dirty="0" smtClean="0">
                <a:latin typeface="楷体" panose="02010609060101010101" charset="-122"/>
                <a:ea typeface="楷体" panose="02010609060101010101" charset="-122"/>
                <a:cs typeface="楷体" panose="02010609060101010101" charset="-122"/>
                <a:sym typeface="+mn-ea"/>
              </a:rPr>
              <a:t>喉咙   粉刷</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师傅  绝活  派头  包袱   手法</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鼓点  衔接  屏障  芝麻   神圣</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侵犯  露馅  轰然  难堪   学徒</a:t>
            </a:r>
            <a:endParaRPr lang="zh-CN" altLang="en-US" sz="3200" b="1" dirty="0">
              <a:latin typeface="楷体" panose="02010609060101010101" charset="-122"/>
              <a:ea typeface="楷体" panose="02010609060101010101" charset="-122"/>
              <a:cs typeface="楷体" panose="02010609060101010101" charset="-122"/>
            </a:endParaRPr>
          </a:p>
        </p:txBody>
      </p:sp>
      <p:grpSp>
        <p:nvGrpSpPr>
          <p:cNvPr id="3"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词语积累</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2000" fill="hold">
                                          <p:stCondLst>
                                            <p:cond delay="0"/>
                                          </p:stCondLst>
                                        </p:cTn>
                                        <p:tgtEl>
                                          <p:spTgt spid="5">
                                            <p:txEl>
                                              <p:pRg st="0" end="0"/>
                                            </p:txEl>
                                          </p:spTgt>
                                        </p:tgtEl>
                                        <p:attrNameLst>
                                          <p:attrName>style.visibility</p:attrName>
                                        </p:attrNameLst>
                                      </p:cBhvr>
                                      <p:to>
                                        <p:strVal val="visible"/>
                                      </p:to>
                                    </p:set>
                                    <p:animEffect transition="in" filter="checkerboard(across)">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2000" fill="hold">
                                          <p:stCondLst>
                                            <p:cond delay="0"/>
                                          </p:stCondLst>
                                        </p:cTn>
                                        <p:tgtEl>
                                          <p:spTgt spid="5">
                                            <p:txEl>
                                              <p:pRg st="1" end="1"/>
                                            </p:txEl>
                                          </p:spTgt>
                                        </p:tgtEl>
                                        <p:attrNameLst>
                                          <p:attrName>style.visibility</p:attrName>
                                        </p:attrNameLst>
                                      </p:cBhvr>
                                      <p:to>
                                        <p:strVal val="visible"/>
                                      </p:to>
                                    </p:set>
                                    <p:animEffect transition="in" filter="checkerboard(across)">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2000" fill="hold">
                                          <p:stCondLst>
                                            <p:cond delay="0"/>
                                          </p:stCondLst>
                                        </p:cTn>
                                        <p:tgtEl>
                                          <p:spTgt spid="5">
                                            <p:txEl>
                                              <p:pRg st="2" end="2"/>
                                            </p:txEl>
                                          </p:spTgt>
                                        </p:tgtEl>
                                        <p:attrNameLst>
                                          <p:attrName>style.visibility</p:attrName>
                                        </p:attrNameLst>
                                      </p:cBhvr>
                                      <p:to>
                                        <p:strVal val="visible"/>
                                      </p:to>
                                    </p:set>
                                    <p:animEffect transition="in" filter="checkerboard(across)">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2000" fill="hold">
                                          <p:stCondLst>
                                            <p:cond delay="0"/>
                                          </p:stCondLst>
                                        </p:cTn>
                                        <p:tgtEl>
                                          <p:spTgt spid="5">
                                            <p:txEl>
                                              <p:pRg st="3" end="3"/>
                                            </p:txEl>
                                          </p:spTgt>
                                        </p:tgtEl>
                                        <p:attrNameLst>
                                          <p:attrName>style.visibility</p:attrName>
                                        </p:attrNameLst>
                                      </p:cBhvr>
                                      <p:to>
                                        <p:strVal val="visible"/>
                                      </p:to>
                                    </p:set>
                                    <p:animEffect transition="in" filter="checkerboard(across)">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2000" fill="hold">
                                          <p:stCondLst>
                                            <p:cond delay="0"/>
                                          </p:stCondLst>
                                        </p:cTn>
                                        <p:tgtEl>
                                          <p:spTgt spid="5">
                                            <p:txEl>
                                              <p:pRg st="4" end="4"/>
                                            </p:txEl>
                                          </p:spTgt>
                                        </p:tgtEl>
                                        <p:attrNameLst>
                                          <p:attrName>style.visibility</p:attrName>
                                        </p:attrNameLst>
                                      </p:cBhvr>
                                      <p:to>
                                        <p:strVal val="visible"/>
                                      </p:to>
                                    </p:set>
                                    <p:animEffect transition="in" filter="checkerboard(across)">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786050" y="571486"/>
            <a:ext cx="3467616"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《人物描写一组》</a:t>
            </a:r>
            <a:endParaRPr lang="zh-CN" altLang="en-US" sz="3200" dirty="0">
              <a:latin typeface="黑体" panose="02010609060101010101" pitchFamily="49" charset="-122"/>
              <a:ea typeface="黑体" panose="02010609060101010101" pitchFamily="49" charset="-122"/>
            </a:endParaRPr>
          </a:p>
        </p:txBody>
      </p:sp>
      <p:sp>
        <p:nvSpPr>
          <p:cNvPr id="4" name="文本框 3"/>
          <p:cNvSpPr txBox="1"/>
          <p:nvPr/>
        </p:nvSpPr>
        <p:spPr>
          <a:xfrm>
            <a:off x="374016" y="1236796"/>
            <a:ext cx="7750840"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手疾眼快：</a:t>
            </a:r>
            <a:r>
              <a:rPr lang="zh-CN" altLang="en-US" sz="2800" b="1" dirty="0" smtClean="0">
                <a:latin typeface="楷体" panose="02010609060101010101" charset="-122"/>
                <a:ea typeface="楷体" panose="02010609060101010101" charset="-122"/>
                <a:sym typeface="+mn-ea"/>
              </a:rPr>
              <a:t>形容做事机警敏捷。也说眼疾手快。</a:t>
            </a:r>
          </a:p>
        </p:txBody>
      </p:sp>
      <p:sp>
        <p:nvSpPr>
          <p:cNvPr id="5" name="文本框 3"/>
          <p:cNvSpPr txBox="1"/>
          <p:nvPr/>
        </p:nvSpPr>
        <p:spPr>
          <a:xfrm>
            <a:off x="428596" y="2428874"/>
            <a:ext cx="7390165"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仰面朝天：</a:t>
            </a:r>
            <a:r>
              <a:rPr lang="zh-CN" altLang="en-US" sz="2800" b="1" dirty="0" smtClean="0">
                <a:latin typeface="楷体" panose="02010609060101010101" charset="-122"/>
                <a:ea typeface="楷体" panose="02010609060101010101" charset="-122"/>
                <a:sym typeface="+mn-ea"/>
              </a:rPr>
              <a:t>脸朝上平卧或身向后摔倒的样子。</a:t>
            </a:r>
            <a:endParaRPr lang="zh-CN" altLang="en-US" sz="2800" b="1" dirty="0">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00430" y="214296"/>
            <a:ext cx="2236510"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《刷子李》</a:t>
            </a:r>
            <a:endParaRPr lang="zh-CN" altLang="en-US" sz="3200" dirty="0">
              <a:latin typeface="黑体" panose="02010609060101010101" pitchFamily="49" charset="-122"/>
              <a:ea typeface="黑体" panose="02010609060101010101" pitchFamily="49" charset="-122"/>
            </a:endParaRPr>
          </a:p>
        </p:txBody>
      </p:sp>
      <p:sp>
        <p:nvSpPr>
          <p:cNvPr id="4" name="文本框 3"/>
          <p:cNvSpPr txBox="1"/>
          <p:nvPr/>
        </p:nvSpPr>
        <p:spPr>
          <a:xfrm>
            <a:off x="0" y="928676"/>
            <a:ext cx="9193542"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半信半疑：</a:t>
            </a:r>
            <a:r>
              <a:rPr lang="zh-CN" altLang="en-US" sz="2800" b="1" dirty="0" smtClean="0">
                <a:latin typeface="楷体" panose="02010609060101010101" charset="-122"/>
                <a:ea typeface="楷体" panose="02010609060101010101" charset="-122"/>
                <a:sym typeface="+mn-ea"/>
              </a:rPr>
              <a:t>有点相信，又有点怀疑。表示对真假是非不能</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肯定。</a:t>
            </a:r>
            <a:endParaRPr lang="zh-CN" altLang="en-US" sz="2800" b="1" dirty="0">
              <a:latin typeface="楷体" panose="02010609060101010101" charset="-122"/>
              <a:ea typeface="楷体" panose="02010609060101010101" charset="-122"/>
            </a:endParaRPr>
          </a:p>
        </p:txBody>
      </p:sp>
      <p:sp>
        <p:nvSpPr>
          <p:cNvPr id="6" name="文本框 3"/>
          <p:cNvSpPr txBox="1"/>
          <p:nvPr/>
        </p:nvSpPr>
        <p:spPr>
          <a:xfrm>
            <a:off x="1" y="1785932"/>
            <a:ext cx="9036496" cy="1815882"/>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天衣无缝：</a:t>
            </a:r>
            <a:r>
              <a:rPr lang="zh-CN" altLang="en-US" sz="2800" b="1" dirty="0" smtClean="0">
                <a:latin typeface="楷体" panose="02010609060101010101" charset="-122"/>
                <a:ea typeface="楷体" panose="02010609060101010101" charset="-122"/>
                <a:sym typeface="+mn-ea"/>
              </a:rPr>
              <a:t>前蜀牛峤</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灵怪录</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郭翰</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：“徐视其（织女）衣并无缝，翰问之，曰：‘天衣本非针线为也。’” 后喻指事物（多系文艺作品）浑成自然，细致完美，无破绽缺漏可寻。</a:t>
            </a:r>
            <a:endParaRPr lang="zh-CN" altLang="en-US" sz="2800" b="1" dirty="0">
              <a:latin typeface="楷体" panose="02010609060101010101" charset="-122"/>
              <a:ea typeface="楷体" panose="02010609060101010101" charset="-122"/>
            </a:endParaRPr>
          </a:p>
        </p:txBody>
      </p:sp>
      <p:sp>
        <p:nvSpPr>
          <p:cNvPr id="8" name="文本框 3"/>
          <p:cNvSpPr txBox="1"/>
          <p:nvPr/>
        </p:nvSpPr>
        <p:spPr>
          <a:xfrm>
            <a:off x="0" y="3571882"/>
            <a:ext cx="8829661"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神圣不可侵犯：</a:t>
            </a:r>
            <a:r>
              <a:rPr lang="zh-CN" altLang="en-US" sz="2800" b="1" dirty="0" smtClean="0">
                <a:latin typeface="楷体" panose="02010609060101010101" charset="-122"/>
                <a:ea typeface="楷体" panose="02010609060101010101" charset="-122"/>
                <a:sym typeface="+mn-ea"/>
              </a:rPr>
              <a:t>形容非常庄严、崇高，不容许有丝毫的</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侵犯。</a:t>
            </a:r>
            <a:endParaRPr lang="zh-CN" altLang="en-US" sz="2800" b="1" dirty="0">
              <a:latin typeface="楷体" panose="02010609060101010101" charset="-122"/>
              <a:ea typeface="楷体" panose="02010609060101010101" charset="-122"/>
            </a:endParaRPr>
          </a:p>
        </p:txBody>
      </p:sp>
      <p:sp>
        <p:nvSpPr>
          <p:cNvPr id="9" name="文本框 3"/>
          <p:cNvSpPr txBox="1"/>
          <p:nvPr/>
        </p:nvSpPr>
        <p:spPr>
          <a:xfrm>
            <a:off x="0" y="4429138"/>
            <a:ext cx="7029488"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一模一样：</a:t>
            </a:r>
            <a:r>
              <a:rPr lang="zh-CN" altLang="en-US" sz="2800" b="1" dirty="0" smtClean="0">
                <a:latin typeface="楷体" panose="02010609060101010101" charset="-122"/>
                <a:ea typeface="楷体" panose="02010609060101010101" charset="-122"/>
                <a:sym typeface="+mn-ea"/>
              </a:rPr>
              <a:t>形容完全相同，没有什么两样。</a:t>
            </a:r>
            <a:endParaRPr lang="zh-CN" altLang="en-US" sz="2800" b="1" dirty="0">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p:cNvSpPr txBox="1"/>
          <p:nvPr/>
        </p:nvSpPr>
        <p:spPr>
          <a:xfrm>
            <a:off x="0" y="1357304"/>
            <a:ext cx="4865434"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助人为乐：</a:t>
            </a:r>
            <a:r>
              <a:rPr lang="zh-CN" altLang="en-US" sz="2800" b="1" dirty="0" smtClean="0">
                <a:latin typeface="楷体" panose="02010609060101010101" charset="-122"/>
                <a:ea typeface="楷体" panose="02010609060101010101" charset="-122"/>
                <a:sym typeface="+mn-ea"/>
              </a:rPr>
              <a:t>帮助人就是快乐。</a:t>
            </a:r>
            <a:endParaRPr lang="zh-CN" altLang="en-US" sz="2800" b="1" dirty="0">
              <a:latin typeface="楷体" panose="02010609060101010101" charset="-122"/>
              <a:ea typeface="楷体" panose="02010609060101010101" charset="-122"/>
            </a:endParaRPr>
          </a:p>
        </p:txBody>
      </p:sp>
      <p:sp>
        <p:nvSpPr>
          <p:cNvPr id="5" name="文本框 3"/>
          <p:cNvSpPr txBox="1"/>
          <p:nvPr/>
        </p:nvSpPr>
        <p:spPr>
          <a:xfrm>
            <a:off x="0" y="2357436"/>
            <a:ext cx="8832867"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忠于职守：</a:t>
            </a:r>
            <a:r>
              <a:rPr lang="zh-CN" altLang="en-US" sz="2800" b="1" dirty="0" smtClean="0">
                <a:latin typeface="楷体" panose="02010609060101010101" charset="-122"/>
                <a:ea typeface="楷体" panose="02010609060101010101" charset="-122"/>
                <a:sym typeface="+mn-ea"/>
              </a:rPr>
              <a:t>指忠诚地对待自己的职业岗位，尽力地遵守</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自己的职业本分。</a:t>
            </a:r>
            <a:endParaRPr lang="zh-CN" altLang="en-US" sz="2800" b="1" dirty="0">
              <a:latin typeface="楷体" panose="02010609060101010101" charset="-122"/>
              <a:ea typeface="楷体" panose="02010609060101010101" charset="-122"/>
            </a:endParaRPr>
          </a:p>
        </p:txBody>
      </p:sp>
      <p:sp>
        <p:nvSpPr>
          <p:cNvPr id="9" name="文本框 2"/>
          <p:cNvSpPr txBox="1"/>
          <p:nvPr/>
        </p:nvSpPr>
        <p:spPr>
          <a:xfrm>
            <a:off x="3131840" y="258783"/>
            <a:ext cx="3467616"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《我的朋友容容》</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71604" y="500048"/>
            <a:ext cx="5109091"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《小守门员和他的观众们》</a:t>
            </a:r>
            <a:endParaRPr lang="zh-CN" altLang="en-US" sz="3200" dirty="0">
              <a:latin typeface="黑体" panose="02010609060101010101" pitchFamily="49" charset="-122"/>
              <a:ea typeface="黑体" panose="02010609060101010101" pitchFamily="49" charset="-122"/>
            </a:endParaRPr>
          </a:p>
        </p:txBody>
      </p:sp>
      <p:sp>
        <p:nvSpPr>
          <p:cNvPr id="4" name="文本框 3"/>
          <p:cNvSpPr txBox="1"/>
          <p:nvPr/>
        </p:nvSpPr>
        <p:spPr>
          <a:xfrm>
            <a:off x="0" y="1214428"/>
            <a:ext cx="5947462"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闭目养神：</a:t>
            </a:r>
            <a:r>
              <a:rPr lang="zh-CN" altLang="en-US" sz="2800" b="1" dirty="0" smtClean="0">
                <a:latin typeface="楷体" panose="02010609060101010101" charset="-122"/>
                <a:ea typeface="楷体" panose="02010609060101010101" charset="-122"/>
                <a:sym typeface="+mn-ea"/>
              </a:rPr>
              <a:t>把眼睛闭上，集中精神。</a:t>
            </a:r>
          </a:p>
        </p:txBody>
      </p:sp>
      <p:sp>
        <p:nvSpPr>
          <p:cNvPr id="5" name="文本框 3"/>
          <p:cNvSpPr txBox="1"/>
          <p:nvPr/>
        </p:nvSpPr>
        <p:spPr>
          <a:xfrm>
            <a:off x="0" y="1714494"/>
            <a:ext cx="9554219"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全神贯注：</a:t>
            </a:r>
            <a:r>
              <a:rPr lang="zh-CN" altLang="en-US" sz="2800" b="1" dirty="0" smtClean="0">
                <a:latin typeface="楷体" panose="02010609060101010101" charset="-122"/>
                <a:ea typeface="楷体" panose="02010609060101010101" charset="-122"/>
                <a:sym typeface="+mn-ea"/>
              </a:rPr>
              <a:t>全部精神集中在一点上。形容注意力高度集中。</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出自钱钟书</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围城</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a:t>
            </a:r>
            <a:endParaRPr lang="zh-CN" altLang="en-US" sz="2800" b="1" dirty="0">
              <a:latin typeface="楷体" panose="02010609060101010101" charset="-122"/>
              <a:ea typeface="楷体" panose="02010609060101010101" charset="-122"/>
            </a:endParaRPr>
          </a:p>
        </p:txBody>
      </p:sp>
      <p:sp>
        <p:nvSpPr>
          <p:cNvPr id="7" name="文本框 3"/>
          <p:cNvSpPr txBox="1"/>
          <p:nvPr/>
        </p:nvSpPr>
        <p:spPr>
          <a:xfrm>
            <a:off x="0" y="2643188"/>
            <a:ext cx="8443337"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聚精会神：</a:t>
            </a:r>
            <a:r>
              <a:rPr lang="zh-CN" altLang="en-US" sz="2800" b="1" dirty="0" smtClean="0">
                <a:latin typeface="楷体" pitchFamily="49" charset="-122"/>
                <a:ea typeface="楷体" pitchFamily="49" charset="-122"/>
              </a:rPr>
              <a:t>形容专心致志，注意力高度集中的样子。</a:t>
            </a:r>
            <a:endParaRPr lang="en-US" altLang="zh-CN" sz="2800" b="1" dirty="0" smtClean="0">
              <a:latin typeface="楷体" pitchFamily="49" charset="-122"/>
              <a:ea typeface="楷体" pitchFamily="49" charset="-122"/>
            </a:endParaRPr>
          </a:p>
          <a:p>
            <a:r>
              <a:rPr lang="zh-CN" altLang="en-US" sz="2800" b="1" dirty="0" smtClean="0">
                <a:latin typeface="楷体" pitchFamily="49" charset="-122"/>
                <a:ea typeface="楷体" pitchFamily="49" charset="-122"/>
              </a:rPr>
              <a:t>出自汉</a:t>
            </a:r>
            <a:r>
              <a:rPr lang="en-US" altLang="zh-CN" sz="2800" b="1" dirty="0" smtClean="0">
                <a:latin typeface="楷体" pitchFamily="49" charset="-122"/>
                <a:ea typeface="楷体" pitchFamily="49" charset="-122"/>
              </a:rPr>
              <a:t>·</a:t>
            </a:r>
            <a:r>
              <a:rPr lang="zh-CN" altLang="en-US" sz="2800" b="1" dirty="0" smtClean="0">
                <a:latin typeface="楷体" pitchFamily="49" charset="-122"/>
                <a:ea typeface="楷体" pitchFamily="49" charset="-122"/>
              </a:rPr>
              <a:t>王褒</a:t>
            </a:r>
            <a:r>
              <a:rPr lang="en-US" altLang="zh-CN" sz="2800" b="1" dirty="0" smtClean="0">
                <a:latin typeface="楷体" pitchFamily="49" charset="-122"/>
                <a:ea typeface="楷体" pitchFamily="49" charset="-122"/>
              </a:rPr>
              <a:t>《</a:t>
            </a:r>
            <a:r>
              <a:rPr lang="zh-CN" altLang="en-US" sz="2800" b="1" dirty="0" smtClean="0">
                <a:latin typeface="楷体" pitchFamily="49" charset="-122"/>
                <a:ea typeface="楷体" pitchFamily="49" charset="-122"/>
              </a:rPr>
              <a:t>圣主得贤臣颂</a:t>
            </a:r>
            <a:r>
              <a:rPr lang="en-US" altLang="zh-CN" sz="2800" b="1" dirty="0" smtClean="0">
                <a:latin typeface="楷体" pitchFamily="49" charset="-122"/>
                <a:ea typeface="楷体" pitchFamily="49" charset="-122"/>
              </a:rPr>
              <a:t>》</a:t>
            </a:r>
            <a:r>
              <a:rPr lang="zh-CN" altLang="en-US" sz="2800" b="1" dirty="0" smtClean="0">
                <a:latin typeface="楷体" pitchFamily="49" charset="-122"/>
                <a:ea typeface="楷体" pitchFamily="49" charset="-122"/>
              </a:rPr>
              <a:t>。”</a:t>
            </a:r>
            <a:endParaRPr lang="zh-CN" altLang="en-US" sz="2800" b="1" dirty="0">
              <a:latin typeface="楷体" pitchFamily="49" charset="-122"/>
              <a:ea typeface="楷体" pitchFamily="49" charset="-122"/>
            </a:endParaRPr>
          </a:p>
        </p:txBody>
      </p:sp>
      <p:sp>
        <p:nvSpPr>
          <p:cNvPr id="8" name="文本框 3"/>
          <p:cNvSpPr txBox="1"/>
          <p:nvPr/>
        </p:nvSpPr>
        <p:spPr>
          <a:xfrm>
            <a:off x="0" y="3571882"/>
            <a:ext cx="5586786"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毫不在意：</a:t>
            </a:r>
            <a:r>
              <a:rPr lang="zh-CN" altLang="en-US" sz="2800" b="1" dirty="0" smtClean="0">
                <a:latin typeface="楷体" panose="02010609060101010101" charset="-122"/>
                <a:ea typeface="楷体" panose="02010609060101010101" charset="-122"/>
                <a:sym typeface="+mn-ea"/>
              </a:rPr>
              <a:t>丝毫不在乎或不介意。</a:t>
            </a:r>
            <a:endParaRPr lang="zh-CN" altLang="en-US" sz="2800" b="1" dirty="0">
              <a:latin typeface="楷体" panose="02010609060101010101" charset="-122"/>
              <a:ea typeface="楷体" panose="02010609060101010101" charset="-122"/>
            </a:endParaRPr>
          </a:p>
        </p:txBody>
      </p:sp>
      <p:sp>
        <p:nvSpPr>
          <p:cNvPr id="9" name="文本框 3"/>
          <p:cNvSpPr txBox="1"/>
          <p:nvPr/>
        </p:nvSpPr>
        <p:spPr>
          <a:xfrm>
            <a:off x="0" y="4143386"/>
            <a:ext cx="9193542"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毫不在意：</a:t>
            </a:r>
            <a:r>
              <a:rPr lang="zh-CN" altLang="en-US" sz="2800" b="1" dirty="0" smtClean="0">
                <a:latin typeface="楷体" panose="02010609060101010101" charset="-122"/>
                <a:ea typeface="楷体" panose="02010609060101010101" charset="-122"/>
                <a:sym typeface="+mn-ea"/>
              </a:rPr>
              <a:t>津津：兴趣浓厚的样子。指吃得很有味道或谈</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得很有兴趣。</a:t>
            </a:r>
            <a:endParaRPr lang="zh-CN" altLang="en-US" sz="2800" b="1" dirty="0">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1560" y="1667885"/>
            <a:ext cx="1512168" cy="523220"/>
          </a:xfrm>
          <a:prstGeom prst="rect">
            <a:avLst/>
          </a:prstGeom>
          <a:solidFill>
            <a:schemeClr val="accent6">
              <a:lumMod val="20000"/>
              <a:lumOff val="80000"/>
            </a:schemeClr>
          </a:solidFill>
          <a:ln>
            <a:solidFill>
              <a:schemeClr val="bg1"/>
            </a:solidFill>
          </a:ln>
        </p:spPr>
        <p:txBody>
          <a:bodyPr wrap="square" rtlCol="0">
            <a:spAutoFit/>
          </a:bodyPr>
          <a:lstStyle/>
          <a:p>
            <a:pPr algn="l"/>
            <a:r>
              <a:rPr lang="en-US" altLang="zh-CN" sz="2800" dirty="0" err="1" smtClean="0">
                <a:latin typeface="黑体" panose="02010609060101010101" pitchFamily="49" charset="-122"/>
                <a:ea typeface="黑体" panose="02010609060101010101" pitchFamily="49" charset="-122"/>
                <a:cs typeface="黑体" panose="02010609060101010101" pitchFamily="49" charset="-122"/>
                <a:sym typeface="+mn-ea"/>
              </a:rPr>
              <a:t>aabc</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式</a:t>
            </a:r>
            <a:endParaRPr lang="zh-CN" altLang="en-US" dirty="0">
              <a:sym typeface="+mn-ea"/>
            </a:endParaRPr>
          </a:p>
        </p:txBody>
      </p:sp>
      <p:sp>
        <p:nvSpPr>
          <p:cNvPr id="4" name="文本框 3"/>
          <p:cNvSpPr txBox="1"/>
          <p:nvPr/>
        </p:nvSpPr>
        <p:spPr>
          <a:xfrm>
            <a:off x="2857230" y="903528"/>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一模一样</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0" name="文本框 9"/>
          <p:cNvSpPr txBox="1"/>
          <p:nvPr/>
        </p:nvSpPr>
        <p:spPr>
          <a:xfrm>
            <a:off x="4844779" y="89004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半信半疑</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1" name="TextBox 10"/>
          <p:cNvSpPr txBox="1"/>
          <p:nvPr/>
        </p:nvSpPr>
        <p:spPr>
          <a:xfrm>
            <a:off x="611560" y="987574"/>
            <a:ext cx="1440160" cy="523220"/>
          </a:xfrm>
          <a:prstGeom prst="rect">
            <a:avLst/>
          </a:prstGeom>
          <a:solidFill>
            <a:srgbClr val="92D050"/>
          </a:solidFill>
          <a:ln>
            <a:solidFill>
              <a:schemeClr val="bg1"/>
            </a:solidFill>
          </a:ln>
        </p:spPr>
        <p:txBody>
          <a:bodyPr wrap="square" rtlCol="0">
            <a:spAutoFit/>
          </a:bodyPr>
          <a:lstStyle/>
          <a:p>
            <a:r>
              <a:rPr lang="en-US" altLang="zh-CN" sz="2800" dirty="0" err="1" smtClean="0">
                <a:latin typeface="+mn-ea"/>
              </a:rPr>
              <a:t>abac</a:t>
            </a:r>
            <a:r>
              <a:rPr lang="zh-CN" altLang="en-US" dirty="0" smtClean="0">
                <a:latin typeface="+mj-ea"/>
                <a:ea typeface="+mj-ea"/>
              </a:rPr>
              <a:t>式</a:t>
            </a:r>
            <a:endParaRPr lang="zh-CN" altLang="en-US" dirty="0">
              <a:latin typeface="+mj-ea"/>
              <a:ea typeface="+mj-ea"/>
            </a:endParaRPr>
          </a:p>
        </p:txBody>
      </p:sp>
      <p:sp>
        <p:nvSpPr>
          <p:cNvPr id="13" name="TextBox 12"/>
          <p:cNvSpPr txBox="1"/>
          <p:nvPr/>
        </p:nvSpPr>
        <p:spPr>
          <a:xfrm>
            <a:off x="611560" y="2315957"/>
            <a:ext cx="2103052" cy="461665"/>
          </a:xfrm>
          <a:prstGeom prst="rect">
            <a:avLst/>
          </a:prstGeom>
          <a:solidFill>
            <a:srgbClr val="92D050"/>
          </a:solidFill>
          <a:ln>
            <a:solidFill>
              <a:schemeClr val="bg1"/>
            </a:solidFill>
          </a:ln>
        </p:spPr>
        <p:txBody>
          <a:bodyPr wrap="square" rtlCol="0">
            <a:spAutoFit/>
          </a:bodyPr>
          <a:lstStyle/>
          <a:p>
            <a:r>
              <a:rPr lang="zh-CN" altLang="en-US" sz="2400" dirty="0" smtClean="0">
                <a:latin typeface="+mj-ea"/>
                <a:ea typeface="+mj-ea"/>
              </a:rPr>
              <a:t>描写人物品质</a:t>
            </a:r>
            <a:endParaRPr lang="zh-CN" altLang="en-US" sz="2400" dirty="0">
              <a:latin typeface="+mj-ea"/>
              <a:ea typeface="+mj-ea"/>
            </a:endParaRPr>
          </a:p>
        </p:txBody>
      </p:sp>
      <p:sp>
        <p:nvSpPr>
          <p:cNvPr id="15" name="文本框 9"/>
          <p:cNvSpPr txBox="1"/>
          <p:nvPr/>
        </p:nvSpPr>
        <p:spPr>
          <a:xfrm>
            <a:off x="2857230" y="231595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助人为乐</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6" name="文本框 2"/>
          <p:cNvSpPr txBox="1"/>
          <p:nvPr/>
        </p:nvSpPr>
        <p:spPr>
          <a:xfrm>
            <a:off x="611560" y="3036037"/>
            <a:ext cx="2103052" cy="461665"/>
          </a:xfrm>
          <a:prstGeom prst="rect">
            <a:avLst/>
          </a:prstGeom>
          <a:solidFill>
            <a:schemeClr val="accent6">
              <a:lumMod val="20000"/>
              <a:lumOff val="80000"/>
            </a:schemeClr>
          </a:solidFill>
          <a:ln>
            <a:solidFill>
              <a:schemeClr val="bg1"/>
            </a:solidFill>
          </a:ln>
        </p:spPr>
        <p:txBody>
          <a:bodyPr wrap="square" rtlCol="0">
            <a:spAutoFit/>
          </a:bodyPr>
          <a:lstStyle/>
          <a:p>
            <a:pPr algn="l"/>
            <a:r>
              <a:rPr lang="zh-CN" altLang="en-US" sz="2400" dirty="0" smtClean="0">
                <a:sym typeface="+mn-ea"/>
              </a:rPr>
              <a:t>描写人物神态</a:t>
            </a:r>
            <a:endParaRPr lang="zh-CN" altLang="en-US" sz="2400" dirty="0">
              <a:sym typeface="+mn-ea"/>
            </a:endParaRPr>
          </a:p>
        </p:txBody>
      </p:sp>
      <p:sp>
        <p:nvSpPr>
          <p:cNvPr id="17" name="文本框 9"/>
          <p:cNvSpPr txBox="1"/>
          <p:nvPr/>
        </p:nvSpPr>
        <p:spPr>
          <a:xfrm>
            <a:off x="2857230" y="2964029"/>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闭目养神</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8" name="文本框 9"/>
          <p:cNvSpPr txBox="1"/>
          <p:nvPr/>
        </p:nvSpPr>
        <p:spPr>
          <a:xfrm>
            <a:off x="4844779" y="2961749"/>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全神贯注</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9" name="文本框 9"/>
          <p:cNvSpPr txBox="1"/>
          <p:nvPr/>
        </p:nvSpPr>
        <p:spPr>
          <a:xfrm>
            <a:off x="4844779" y="231880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忠于职守</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20" name="文本框 9"/>
          <p:cNvSpPr txBox="1"/>
          <p:nvPr/>
        </p:nvSpPr>
        <p:spPr>
          <a:xfrm>
            <a:off x="2857230" y="160442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津津有味</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21" name="文本框 9"/>
          <p:cNvSpPr txBox="1"/>
          <p:nvPr/>
        </p:nvSpPr>
        <p:spPr>
          <a:xfrm>
            <a:off x="6804248" y="299508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聚精会神</a:t>
            </a:r>
            <a:endParaRPr lang="zh-CN" altLang="en-US" sz="3200" b="1" dirty="0">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5" grpId="0"/>
      <p:bldP spid="17"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804181"/>
            <a:ext cx="8637905" cy="3711785"/>
          </a:xfrm>
          <a:prstGeom prst="rect">
            <a:avLst/>
          </a:prstGeom>
          <a:noFill/>
        </p:spPr>
        <p:txBody>
          <a:bodyPr wrap="square" rtlCol="0">
            <a:spAutoFit/>
          </a:bodyPr>
          <a:lstStyle/>
          <a:p>
            <a:pPr>
              <a:lnSpc>
                <a:spcPct val="120000"/>
              </a:lnSpc>
            </a:pPr>
            <a:r>
              <a:rPr lang="en-US" altLang="zh-CN" sz="2800" dirty="0" smtClean="0">
                <a:latin typeface="楷体" panose="02010609060101010101" charset="-122"/>
                <a:ea typeface="楷体" panose="02010609060101010101" charset="-122"/>
                <a:cs typeface="楷体" panose="02010609060101010101" charset="-122"/>
              </a:rPr>
              <a:t> </a:t>
            </a:r>
            <a:r>
              <a:rPr lang="en-US" altLang="zh-CN" sz="2800" b="1" dirty="0">
                <a:latin typeface="楷体" panose="02010609060101010101" charset="-122"/>
                <a:ea typeface="楷体" panose="02010609060101010101" charset="-122"/>
                <a:cs typeface="楷体" panose="02010609060101010101" charset="-122"/>
              </a:rPr>
              <a:t>1</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rPr>
              <a:t>两个人走马灯似的转了三四圈，终于三抓两挠，揪在了一起。</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（《摔跤》）</a:t>
            </a:r>
            <a:endParaRPr lang="zh-CN" altLang="en-US" sz="2800" b="1" dirty="0">
              <a:latin typeface="楷体" panose="02010609060101010101" charset="-122"/>
              <a:ea typeface="楷体" panose="02010609060101010101" charset="-122"/>
              <a:cs typeface="楷体" panose="02010609060101010101" charset="-122"/>
            </a:endParaRPr>
          </a:p>
          <a:p>
            <a:pPr>
              <a:lnSpc>
                <a:spcPct val="120000"/>
              </a:lnSpc>
            </a:pPr>
            <a:r>
              <a:rPr lang="en-US" altLang="zh-CN" sz="2800" b="1" dirty="0">
                <a:latin typeface="楷体" panose="02010609060101010101" charset="-122"/>
                <a:ea typeface="楷体" panose="02010609060101010101" charset="-122"/>
                <a:cs typeface="楷体" panose="02010609060101010101" charset="-122"/>
              </a:rPr>
              <a:t> </a:t>
            </a:r>
            <a:r>
              <a:rPr lang="en-US" altLang="zh-CN" sz="2800" b="1" dirty="0" smtClean="0">
                <a:latin typeface="楷体" panose="02010609060101010101" charset="-122"/>
                <a:ea typeface="楷体" panose="02010609060101010101" charset="-122"/>
                <a:cs typeface="楷体" panose="02010609060101010101" charset="-122"/>
              </a:rPr>
              <a:t>2.</a:t>
            </a:r>
            <a:r>
              <a:rPr lang="zh-CN" altLang="en-US" sz="2800" b="1" dirty="0" smtClean="0">
                <a:latin typeface="楷体" panose="02010609060101010101" charset="-122"/>
                <a:ea typeface="楷体" panose="02010609060101010101" charset="-122"/>
                <a:cs typeface="楷体" panose="02010609060101010101" charset="-122"/>
              </a:rPr>
              <a:t>俩人把“枪”和“鞭”放在门墩上，各自虎势儿一站，公鸡鹐架似的对起阵来。</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（《摔跤》</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rPr>
              <a:t> </a:t>
            </a:r>
            <a:r>
              <a:rPr lang="en-US" altLang="zh-CN" sz="2800" b="1" dirty="0" smtClean="0">
                <a:latin typeface="楷体" panose="02010609060101010101" charset="-122"/>
                <a:ea typeface="楷体" panose="02010609060101010101"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他像一棵挺脱的树。</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（《他像一棵挺脱的树》</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rPr>
              <a:t> </a:t>
            </a:r>
            <a:r>
              <a:rPr lang="en-US" altLang="zh-CN" sz="2800" b="1" dirty="0" smtClean="0">
                <a:latin typeface="楷体" panose="02010609060101010101" charset="-122"/>
                <a:ea typeface="楷体" panose="02010609060101010101" charset="-122"/>
                <a:cs typeface="楷体" panose="02010609060101010101" charset="-122"/>
                <a:sym typeface="+mn-ea"/>
              </a:rPr>
              <a:t>4.</a:t>
            </a:r>
            <a:r>
              <a:rPr lang="zh-CN" altLang="en-US" sz="2800" b="1" dirty="0" smtClean="0">
                <a:latin typeface="楷体" panose="02010609060101010101" charset="-122"/>
                <a:ea typeface="楷体" panose="02010609060101010101" charset="-122"/>
                <a:cs typeface="楷体" panose="02010609060101010101" charset="-122"/>
                <a:sym typeface="+mn-ea"/>
              </a:rPr>
              <a:t>他要是给您刷好一间屋子，屋里什么都不用放，单坐着，就如同升天一般美。</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r>
              <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rPr>
              <a:t>《</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刷子李</a:t>
            </a:r>
            <a:r>
              <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rPr>
              <a:t>》</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2" name="组合 3"/>
          <p:cNvGrpSpPr/>
          <p:nvPr/>
        </p:nvGrpSpPr>
        <p:grpSpPr>
          <a:xfrm>
            <a:off x="0" y="232695"/>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比喻句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000"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000" fill="hold">
                                          <p:stCondLst>
                                            <p:cond delay="0"/>
                                          </p:stCondLst>
                                        </p:cTn>
                                        <p:tgtEl>
                                          <p:spTgt spid="3">
                                            <p:txEl>
                                              <p:pRg st="3" end="3"/>
                                            </p:txEl>
                                          </p:spTgt>
                                        </p:tgtEl>
                                        <p:attrNameLst>
                                          <p:attrName>style.visibility</p:attrName>
                                        </p:attrNameLst>
                                      </p:cBhvr>
                                      <p:to>
                                        <p:strVal val="visible"/>
                                      </p:to>
                                    </p:set>
                                    <p:animEffect transition="in" filter="checkerboard(across)">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3690" y="1541595"/>
            <a:ext cx="8516620" cy="1569660"/>
          </a:xfrm>
          <a:prstGeom prst="rect">
            <a:avLst/>
          </a:prstGeom>
          <a:noFill/>
        </p:spPr>
        <p:txBody>
          <a:bodyPr wrap="square" rtlCol="0">
            <a:spAutoFit/>
          </a:bodyPr>
          <a:lstStyle/>
          <a:p>
            <a:r>
              <a:rPr lang="en-US" altLang="zh-CN" sz="3200" b="1" dirty="0" smtClean="0">
                <a:latin typeface="楷体" panose="02010609060101010101" charset="-122"/>
                <a:ea typeface="楷体" panose="02010609060101010101" charset="-122"/>
                <a:cs typeface="楷体" panose="02010609060101010101" charset="-122"/>
                <a:sym typeface="+mn-ea"/>
              </a:rPr>
              <a:t>5.</a:t>
            </a:r>
            <a:r>
              <a:rPr lang="zh-CN" altLang="en-US" sz="3200" b="1" dirty="0" smtClean="0">
                <a:latin typeface="楷体" panose="02010609060101010101" charset="-122"/>
                <a:ea typeface="楷体" panose="02010609060101010101" charset="-122"/>
                <a:cs typeface="楷体" panose="02010609060101010101" charset="-122"/>
                <a:sym typeface="+mn-ea"/>
              </a:rPr>
              <a:t>啪啪声里，一道道浆，衔接得天衣无缝，刷过去的墙面，真好比平平整整打开一面雪白的屏障。</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（《刷子李》）</a:t>
            </a:r>
            <a:endParaRPr lang="zh-CN" altLang="en-US" sz="3200" b="1" dirty="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3"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比喻句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357304"/>
            <a:ext cx="8516620" cy="1077218"/>
          </a:xfrm>
          <a:prstGeom prst="rect">
            <a:avLst/>
          </a:prstGeom>
          <a:noFill/>
        </p:spPr>
        <p:txBody>
          <a:bodyPr wrap="square" rtlCol="0">
            <a:spAutoFit/>
          </a:bodyPr>
          <a:lstStyle/>
          <a:p>
            <a:r>
              <a:rPr lang="en-US" altLang="zh-CN" sz="3200" b="1" dirty="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屋顶尤其难刷，蘸了稀溜溜粉浆的板刷往上一举，谁能一滴不掉？</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（《刷子李》）</a:t>
            </a:r>
            <a:endParaRPr lang="zh-CN" altLang="en-US" sz="3200" b="1" dirty="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3"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反问句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2732" y="1343475"/>
            <a:ext cx="8637905" cy="1126462"/>
          </a:xfrm>
          <a:prstGeom prst="rect">
            <a:avLst/>
          </a:prstGeom>
          <a:noFill/>
        </p:spPr>
        <p:txBody>
          <a:bodyPr wrap="square" rtlCol="0">
            <a:spAutoFit/>
          </a:bodyPr>
          <a:lstStyle/>
          <a:p>
            <a:pPr>
              <a:lnSpc>
                <a:spcPct val="120000"/>
              </a:lnSpc>
            </a:pPr>
            <a:r>
              <a:rPr lang="en-US" altLang="zh-CN" sz="2800" dirty="0">
                <a:latin typeface="楷体" panose="02010609060101010101" charset="-122"/>
                <a:ea typeface="楷体" panose="02010609060101010101" charset="-122"/>
                <a:cs typeface="楷体" panose="02010609060101010101" charset="-122"/>
              </a:rPr>
              <a:t>    </a:t>
            </a:r>
            <a:r>
              <a:rPr lang="zh-CN" altLang="en-US" sz="2800" b="1" dirty="0" smtClean="0">
                <a:latin typeface="楷体" panose="02010609060101010101" charset="-122"/>
                <a:ea typeface="楷体" panose="02010609060101010101" charset="-122"/>
                <a:cs typeface="楷体" panose="02010609060101010101" charset="-122"/>
              </a:rPr>
              <a:t>小嘎子精神抖擞，欺负对手傻大黑粗，动转不灵。  </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（《摔跤》）</a:t>
            </a:r>
            <a:endParaRPr lang="zh-CN" altLang="en-US" sz="2800" b="1" dirty="0">
              <a:latin typeface="楷体" panose="02010609060101010101" charset="-122"/>
              <a:ea typeface="楷体" panose="02010609060101010101" charset="-122"/>
              <a:cs typeface="楷体" panose="02010609060101010101" charset="-122"/>
            </a:endParaRPr>
          </a:p>
        </p:txBody>
      </p:sp>
      <p:grpSp>
        <p:nvGrpSpPr>
          <p:cNvPr id="2" name="组合 3"/>
          <p:cNvGrpSpPr/>
          <p:nvPr/>
        </p:nvGrpSpPr>
        <p:grpSpPr>
          <a:xfrm>
            <a:off x="-108520" y="335319"/>
            <a:ext cx="3583615" cy="940287"/>
            <a:chOff x="458" y="988"/>
            <a:chExt cx="4134" cy="1687"/>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1670"/>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神态描写的句子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2567" y="948197"/>
            <a:ext cx="8637905" cy="3711785"/>
          </a:xfrm>
          <a:prstGeom prst="rect">
            <a:avLst/>
          </a:prstGeom>
          <a:noFill/>
        </p:spPr>
        <p:txBody>
          <a:bodyPr wrap="square" rtlCol="0">
            <a:spAutoFit/>
          </a:bodyPr>
          <a:lstStyle/>
          <a:p>
            <a:pPr>
              <a:lnSpc>
                <a:spcPct val="120000"/>
              </a:lnSpc>
            </a:pPr>
            <a:r>
              <a:rPr lang="en-US" altLang="zh-CN" sz="2800" dirty="0">
                <a:latin typeface="楷体" panose="02010609060101010101" charset="-122"/>
                <a:ea typeface="楷体" panose="02010609060101010101" charset="-122"/>
                <a:cs typeface="楷体" panose="02010609060101010101" charset="-122"/>
              </a:rPr>
              <a:t>    </a:t>
            </a:r>
            <a:r>
              <a:rPr lang="en-US" altLang="zh-CN" sz="2800" b="1" dirty="0">
                <a:latin typeface="楷体" panose="02010609060101010101" charset="-122"/>
                <a:ea typeface="楷体" panose="02010609060101010101" charset="-122"/>
                <a:cs typeface="楷体" panose="02010609060101010101" charset="-122"/>
              </a:rPr>
              <a:t>1</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rPr>
              <a:t>小胖墩儿跳起来，立刻退后两步，一闪身脱了单褂儿，叉着腰</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（《摔跤》）</a:t>
            </a:r>
            <a:endParaRPr lang="zh-CN" altLang="en-US" sz="2800" b="1" dirty="0">
              <a:latin typeface="楷体" panose="02010609060101010101" charset="-122"/>
              <a:ea typeface="楷体" panose="02010609060101010101" charset="-122"/>
              <a:cs typeface="楷体" panose="02010609060101010101" charset="-122"/>
            </a:endParaRPr>
          </a:p>
          <a:p>
            <a:pPr>
              <a:lnSpc>
                <a:spcPct val="120000"/>
              </a:lnSpc>
            </a:pPr>
            <a:r>
              <a:rPr lang="en-US" altLang="zh-CN" sz="2800" b="1" dirty="0">
                <a:latin typeface="楷体" panose="02010609060101010101" charset="-122"/>
                <a:ea typeface="楷体" panose="02010609060101010101" charset="-122"/>
                <a:cs typeface="楷体" panose="02010609060101010101" charset="-122"/>
              </a:rPr>
              <a:t>    2</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rPr>
              <a:t>可是小胖墩儿也是个摔跤的惯手，塌着腰，合了裆，鼓着眼珠子，不露一点儿破绽。</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（《摔跤》</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rPr>
              <a:t>    </a:t>
            </a:r>
            <a:r>
              <a:rPr lang="en-US" altLang="zh-CN" sz="2800" b="1" dirty="0" smtClean="0">
                <a:latin typeface="楷体" panose="02010609060101010101" charset="-122"/>
                <a:ea typeface="楷体" panose="02010609060101010101"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严监生喉咙里痰响得一进一出，一声不倒一声的，总不得断气，还把手从被单里拿出来，伸着两个指头。 </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（《两茎灯草》</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zh-CN" altLang="en-US" sz="2800" b="1" dirty="0">
              <a:latin typeface="楷体" panose="02010609060101010101" charset="-122"/>
              <a:ea typeface="楷体" panose="02010609060101010101" charset="-122"/>
              <a:cs typeface="楷体" panose="02010609060101010101" charset="-122"/>
              <a:sym typeface="+mn-ea"/>
            </a:endParaRPr>
          </a:p>
        </p:txBody>
      </p:sp>
      <p:grpSp>
        <p:nvGrpSpPr>
          <p:cNvPr id="2" name="组合 3"/>
          <p:cNvGrpSpPr/>
          <p:nvPr/>
        </p:nvGrpSpPr>
        <p:grpSpPr>
          <a:xfrm>
            <a:off x="-108520" y="233835"/>
            <a:ext cx="4357686" cy="940287"/>
            <a:chOff x="458" y="988"/>
            <a:chExt cx="4134" cy="1687"/>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1670"/>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动作描写的句子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000"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2567" y="1203247"/>
            <a:ext cx="8637905" cy="2160591"/>
          </a:xfrm>
          <a:prstGeom prst="rect">
            <a:avLst/>
          </a:prstGeom>
          <a:noFill/>
        </p:spPr>
        <p:txBody>
          <a:bodyPr wrap="square" rtlCol="0">
            <a:spAutoFit/>
          </a:bodyPr>
          <a:lstStyle/>
          <a:p>
            <a:pPr>
              <a:lnSpc>
                <a:spcPct val="120000"/>
              </a:lnSpc>
            </a:pPr>
            <a:r>
              <a:rPr lang="en-US" altLang="zh-CN" sz="2800" dirty="0">
                <a:latin typeface="楷体" panose="02010609060101010101" charset="-122"/>
                <a:ea typeface="楷体" panose="02010609060101010101" charset="-122"/>
                <a:cs typeface="楷体" panose="02010609060101010101" charset="-122"/>
              </a:rPr>
              <a:t>    </a:t>
            </a:r>
            <a:r>
              <a:rPr lang="zh-CN" altLang="en-US" sz="2800" b="1" dirty="0" smtClean="0">
                <a:latin typeface="楷体" panose="02010609060101010101" charset="-122"/>
                <a:ea typeface="楷体" panose="02010609060101010101" charset="-122"/>
                <a:cs typeface="楷体" panose="02010609060101010101" charset="-122"/>
              </a:rPr>
              <a:t>头不很大，圆眼，肉鼻子，两条眉很短很粗。头上永远剃得发亮。腮上没有多余的肉，脖子可是几乎与头一边儿粗；脸上永远红扑扑的，特别亮的是颧骨与右耳之间一块不小的疤。</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（《他像一棵挺脱的树》</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a:t>
            </a:r>
            <a:endParaRPr lang="zh-CN" altLang="en-US" sz="2800" b="1" dirty="0">
              <a:latin typeface="楷体" panose="02010609060101010101" charset="-122"/>
              <a:ea typeface="楷体" panose="02010609060101010101" charset="-122"/>
              <a:cs typeface="楷体" panose="02010609060101010101" charset="-122"/>
              <a:sym typeface="+mn-ea"/>
            </a:endParaRPr>
          </a:p>
        </p:txBody>
      </p:sp>
      <p:grpSp>
        <p:nvGrpSpPr>
          <p:cNvPr id="2" name="组合 3"/>
          <p:cNvGrpSpPr/>
          <p:nvPr/>
        </p:nvGrpSpPr>
        <p:grpSpPr>
          <a:xfrm>
            <a:off x="-149146" y="479335"/>
            <a:ext cx="3929058" cy="940287"/>
            <a:chOff x="458" y="988"/>
            <a:chExt cx="4134" cy="1687"/>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1670"/>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外貌描写的句子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3690" y="1541595"/>
            <a:ext cx="8516620" cy="1569660"/>
          </a:xfrm>
          <a:prstGeom prst="rect">
            <a:avLst/>
          </a:prstGeom>
          <a:noFill/>
        </p:spPr>
        <p:txBody>
          <a:bodyPr wrap="square" rtlCol="0">
            <a:spAutoFit/>
          </a:bodyPr>
          <a:lstStyle/>
          <a:p>
            <a:r>
              <a:rPr lang="en-US" altLang="zh-CN" sz="3200" b="1" dirty="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每刷完一面墙，必得在凳子上坐一会儿，抽一袋烟，喝一碗茶，再刷下一面墙。</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（《刷子李》）</a:t>
            </a:r>
            <a:endParaRPr lang="zh-CN" altLang="en-US" sz="3200" b="1" dirty="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3"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排比句</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4970" y="1566540"/>
            <a:ext cx="8137470" cy="1077218"/>
          </a:xfrm>
          <a:prstGeom prst="rect">
            <a:avLst/>
          </a:prstGeom>
          <a:noFill/>
        </p:spPr>
        <p:txBody>
          <a:bodyPr wrap="square" rtlCol="0">
            <a:spAutoFit/>
          </a:bodyPr>
          <a:lstStyle/>
          <a:p>
            <a:pPr indent="809625"/>
            <a:r>
              <a:rPr lang="zh-CN" altLang="en-US" sz="3200" b="1" dirty="0" smtClean="0">
                <a:latin typeface="楷体" panose="02010609060101010101" charset="-122"/>
                <a:ea typeface="楷体" panose="02010609060101010101" charset="-122"/>
                <a:cs typeface="楷体" panose="02010609060101010101" charset="-122"/>
                <a:sym typeface="+mn-ea"/>
              </a:rPr>
              <a:t>他不是神仙，往日传说中那如山般的形象轰然倒去。</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（《刷子李》）</a:t>
            </a:r>
            <a:r>
              <a:rPr lang="en-US" altLang="zh-CN" sz="3200" b="1" dirty="0" smtClean="0">
                <a:latin typeface="楷体" panose="02010609060101010101" charset="-122"/>
                <a:ea typeface="楷体" panose="02010609060101010101" charset="-122"/>
                <a:cs typeface="楷体" panose="02010609060101010101" charset="-122"/>
                <a:sym typeface="+mn-ea"/>
              </a:rPr>
              <a:t> </a:t>
            </a:r>
            <a:endParaRPr lang="zh-CN" altLang="en-US" sz="3200" b="1" dirty="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3" name="组合 5"/>
          <p:cNvGrpSpPr/>
          <p:nvPr/>
        </p:nvGrpSpPr>
        <p:grpSpPr>
          <a:xfrm>
            <a:off x="-83184" y="597984"/>
            <a:ext cx="3305175"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夸张句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6706" y="1375226"/>
            <a:ext cx="8694450" cy="1446550"/>
          </a:xfrm>
          <a:prstGeom prst="rect">
            <a:avLst/>
          </a:prstGeom>
          <a:noFill/>
        </p:spPr>
        <p:txBody>
          <a:bodyPr wrap="square" rtlCol="0">
            <a:spAutoFit/>
          </a:bodyPr>
          <a:lstStyle/>
          <a:p>
            <a:r>
              <a:rPr lang="zh-CN" altLang="en-US" sz="3200" dirty="0" smtClean="0">
                <a:solidFill>
                  <a:srgbClr val="FF0000"/>
                </a:solidFill>
                <a:latin typeface="楷体" panose="02010609060101010101" charset="-122"/>
                <a:ea typeface="楷体" panose="02010609060101010101"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《摔跤》</a:t>
            </a:r>
            <a:r>
              <a:rPr lang="zh-CN" altLang="en-US" sz="2800" dirty="0" smtClean="0"/>
              <a:t>选自徐光耀的中篇小说</a:t>
            </a:r>
            <a:r>
              <a:rPr lang="en-US" altLang="zh-CN" sz="2800" dirty="0" smtClean="0"/>
              <a:t>《</a:t>
            </a:r>
            <a:r>
              <a:rPr lang="zh-CN" altLang="en-US" sz="2800" dirty="0" smtClean="0">
                <a:solidFill>
                  <a:srgbClr val="FF0000"/>
                </a:solidFill>
              </a:rPr>
              <a:t>小兵张嘎</a:t>
            </a:r>
            <a:r>
              <a:rPr lang="en-US" altLang="zh-CN" sz="2800" dirty="0" smtClean="0"/>
              <a:t>》</a:t>
            </a:r>
            <a:r>
              <a:rPr lang="zh-CN" altLang="en-US" sz="2800" dirty="0" smtClean="0"/>
              <a:t>；文章主要通过（ </a:t>
            </a:r>
            <a:r>
              <a:rPr lang="zh-CN" altLang="en-US" sz="2800" dirty="0" smtClean="0">
                <a:solidFill>
                  <a:srgbClr val="FF0000"/>
                </a:solidFill>
              </a:rPr>
              <a:t>动作</a:t>
            </a:r>
            <a:r>
              <a:rPr lang="zh-CN" altLang="en-US" sz="2800" dirty="0" smtClean="0"/>
              <a:t>）描写，表现了小嘎子的</a:t>
            </a:r>
            <a:r>
              <a:rPr lang="zh-CN" altLang="en-US" sz="2800" dirty="0" smtClean="0">
                <a:solidFill>
                  <a:srgbClr val="FF0000"/>
                </a:solidFill>
              </a:rPr>
              <a:t>顽皮机敏</a:t>
            </a:r>
            <a:r>
              <a:rPr lang="zh-CN" altLang="en-US" sz="2800" dirty="0" smtClean="0"/>
              <a:t>、</a:t>
            </a:r>
            <a:r>
              <a:rPr lang="zh-CN" altLang="en-US" sz="2800" dirty="0" smtClean="0">
                <a:solidFill>
                  <a:srgbClr val="FF0000"/>
                </a:solidFill>
              </a:rPr>
              <a:t>争强好胜</a:t>
            </a:r>
            <a:r>
              <a:rPr lang="zh-CN" altLang="en-US" sz="2800" dirty="0" smtClean="0"/>
              <a:t>、</a:t>
            </a:r>
            <a:r>
              <a:rPr lang="zh-CN" altLang="en-US" sz="2800" dirty="0" smtClean="0">
                <a:solidFill>
                  <a:srgbClr val="FF0000"/>
                </a:solidFill>
              </a:rPr>
              <a:t>富有心计。</a:t>
            </a:r>
            <a:endParaRPr lang="zh-CN" altLang="en-US" dirty="0"/>
          </a:p>
        </p:txBody>
      </p:sp>
      <p:grpSp>
        <p:nvGrpSpPr>
          <p:cNvPr id="4" name="组合 3"/>
          <p:cNvGrpSpPr/>
          <p:nvPr/>
        </p:nvGrpSpPr>
        <p:grpSpPr>
          <a:xfrm>
            <a:off x="-83185" y="597984"/>
            <a:ext cx="2893060"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本单元知识点</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63649" y="427176"/>
            <a:ext cx="8604448" cy="4401205"/>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t>读</a:t>
            </a:r>
            <a:r>
              <a:rPr lang="en-US" altLang="zh-CN" sz="2800" dirty="0" smtClean="0"/>
              <a:t>《</a:t>
            </a:r>
            <a:r>
              <a:rPr lang="zh-CN" altLang="en-US" sz="2800" dirty="0" smtClean="0"/>
              <a:t>他像一棵挺脱的树</a:t>
            </a:r>
            <a:r>
              <a:rPr lang="en-US" altLang="zh-CN" sz="2800" dirty="0" smtClean="0"/>
              <a:t>》</a:t>
            </a:r>
            <a:r>
              <a:rPr lang="zh-CN" altLang="en-US" sz="2800" dirty="0" smtClean="0"/>
              <a:t>赏析：“是的，到城里以后，他还能头朝下，倒着立半天。这样立着，他觉得，他就很像一棵树，上下没有一个地方不挺脱的。他确乎有点象一棵树，坚壮，沉默，而又有生气。”</a:t>
            </a:r>
            <a:endParaRPr lang="en-US" altLang="zh-CN" sz="2800" dirty="0" smtClean="0"/>
          </a:p>
          <a:p>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dirty="0" smtClean="0">
                <a:solidFill>
                  <a:srgbClr val="FF0000"/>
                </a:solidFill>
                <a:latin typeface="楷体" pitchFamily="49" charset="-122"/>
                <a:ea typeface="楷体" pitchFamily="49" charset="-122"/>
                <a:cs typeface="黑体" panose="02010609060101010101" pitchFamily="49" charset="-122"/>
                <a:sym typeface="+mn-ea"/>
              </a:rPr>
              <a:t>这一段的人物描写运用了比喻的修辞手法，形象生动的写出了祥子的挺脱、坚壮、有生气，从而可以看出他的朴实。也就是这样一个普通的人力车夫，却一次又一次的遭到命运的捉弄。经历了买车的三起三落，祥子失去了生活的信心，变成了“自暴自弃的行尸走肉”，与之前的祥子是截然不同的两个人。</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2048" y="970731"/>
            <a:ext cx="8460432" cy="1384995"/>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en-US" altLang="zh-CN" sz="2800" dirty="0" smtClean="0"/>
              <a:t>《</a:t>
            </a:r>
            <a:r>
              <a:rPr lang="zh-CN" altLang="en-US" sz="2800" dirty="0" smtClean="0"/>
              <a:t>两茎灯草</a:t>
            </a:r>
            <a:r>
              <a:rPr lang="en-US" altLang="zh-CN" sz="2800" dirty="0" smtClean="0"/>
              <a:t>》</a:t>
            </a:r>
            <a:r>
              <a:rPr lang="zh-CN" altLang="en-US" sz="2800" dirty="0" smtClean="0"/>
              <a:t>选自清代（</a:t>
            </a:r>
            <a:r>
              <a:rPr lang="zh-CN" altLang="en-US" sz="2800" dirty="0" smtClean="0">
                <a:solidFill>
                  <a:srgbClr val="FF0000"/>
                </a:solidFill>
              </a:rPr>
              <a:t>吴敬梓</a:t>
            </a:r>
            <a:r>
              <a:rPr lang="zh-CN" altLang="en-US" sz="2800" dirty="0" smtClean="0"/>
              <a:t> ）的</a:t>
            </a:r>
            <a:r>
              <a:rPr lang="en-US" altLang="zh-CN" sz="2800" dirty="0" smtClean="0"/>
              <a:t>《</a:t>
            </a:r>
            <a:r>
              <a:rPr lang="zh-CN" altLang="en-US" sz="2800" dirty="0" smtClean="0"/>
              <a:t>儒林外史</a:t>
            </a:r>
            <a:r>
              <a:rPr lang="en-US" altLang="zh-CN" sz="2800" dirty="0" smtClean="0"/>
              <a:t>》</a:t>
            </a:r>
            <a:r>
              <a:rPr lang="zh-CN" altLang="en-US" sz="2800" dirty="0" smtClean="0"/>
              <a:t>；</a:t>
            </a:r>
            <a:endParaRPr lang="en-US" altLang="zh-CN" sz="2800" dirty="0" smtClean="0"/>
          </a:p>
          <a:p>
            <a:r>
              <a:rPr lang="zh-CN" altLang="en-US" sz="2800" dirty="0" smtClean="0"/>
              <a:t>文章主要通过动作描写和（</a:t>
            </a:r>
            <a:r>
              <a:rPr lang="zh-CN" altLang="en-US" sz="2800" dirty="0" smtClean="0">
                <a:solidFill>
                  <a:srgbClr val="FF0000"/>
                </a:solidFill>
              </a:rPr>
              <a:t>心理</a:t>
            </a:r>
            <a:r>
              <a:rPr lang="zh-CN" altLang="en-US" sz="2800" dirty="0" smtClean="0"/>
              <a:t> ）描写表现了严监生的（</a:t>
            </a:r>
            <a:r>
              <a:rPr lang="zh-CN" altLang="en-US" sz="2800" dirty="0" smtClean="0">
                <a:solidFill>
                  <a:srgbClr val="FF0000"/>
                </a:solidFill>
              </a:rPr>
              <a:t>吝啬</a:t>
            </a:r>
            <a:r>
              <a:rPr lang="zh-CN" altLang="en-US" sz="2800" dirty="0" smtClean="0"/>
              <a:t>）。</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9552" y="1907996"/>
            <a:ext cx="8114103" cy="1815882"/>
          </a:xfrm>
          <a:prstGeom prst="rect">
            <a:avLst/>
          </a:prstGeom>
          <a:noFill/>
        </p:spPr>
        <p:txBody>
          <a:bodyPr wrap="square" rtlCol="0">
            <a:spAutoFit/>
          </a:bodyPr>
          <a:lstStyle/>
          <a:p>
            <a:r>
              <a:rPr lang="zh-CN" altLang="en-US" sz="2800" b="1" dirty="0" smtClean="0">
                <a:latin typeface="楷体" panose="02010609060101010101" charset="-122"/>
                <a:ea typeface="楷体" panose="02010609060101010101" charset="-122"/>
                <a:sym typeface="+mn-ea"/>
              </a:rPr>
              <a:t>    </a:t>
            </a:r>
            <a:r>
              <a:rPr lang="zh-CN" altLang="en-US" sz="2800" b="1" dirty="0" smtClean="0">
                <a:solidFill>
                  <a:srgbClr val="FF0000"/>
                </a:solidFill>
                <a:latin typeface="楷体" panose="02010609060101010101" charset="-122"/>
                <a:ea typeface="楷体" panose="02010609060101010101" charset="-122"/>
                <a:sym typeface="+mn-ea"/>
              </a:rPr>
              <a:t>采用对比、烘托的手法，通过曹小三对师傅半信半疑的态度和主人公艺高胆大的自信进行对比，充分表达了作者对刷子李这个超凡技艺的奇人由衷的赞叹和肯定。</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467544" y="699542"/>
            <a:ext cx="8064896" cy="954107"/>
          </a:xfrm>
          <a:prstGeom prst="rect">
            <a:avLst/>
          </a:prstGeom>
          <a:noFill/>
        </p:spPr>
        <p:txBody>
          <a:bodyPr wrap="square" rtlCol="0">
            <a:spAutoFit/>
          </a:bodyPr>
          <a:lstStyle/>
          <a:p>
            <a:r>
              <a:rPr lang="en-US" altLang="zh-CN" sz="2800" dirty="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《刷子李》一课</a:t>
            </a:r>
            <a:r>
              <a:rPr lang="zh-CN" altLang="en-US" sz="2800" dirty="0" smtClean="0"/>
              <a:t>文章的主人公是刷子李，作者为什么要用大量的笔墨来写曹小三？</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9552" y="1995686"/>
            <a:ext cx="8186110" cy="1384995"/>
          </a:xfrm>
          <a:prstGeom prst="rect">
            <a:avLst/>
          </a:prstGeom>
          <a:noFill/>
        </p:spPr>
        <p:txBody>
          <a:bodyPr wrap="square" rtlCol="0">
            <a:spAutoFit/>
          </a:bodyPr>
          <a:lstStyle/>
          <a:p>
            <a:r>
              <a:rPr lang="zh-CN" altLang="en-US" sz="2800" b="1" dirty="0" smtClean="0">
                <a:latin typeface="楷体" panose="02010609060101010101" charset="-122"/>
                <a:ea typeface="楷体" panose="02010609060101010101" charset="-122"/>
                <a:sym typeface="+mn-ea"/>
              </a:rPr>
              <a:t>    </a:t>
            </a:r>
            <a:r>
              <a:rPr lang="zh-CN" altLang="en-US" sz="2800" b="1" dirty="0" smtClean="0">
                <a:solidFill>
                  <a:srgbClr val="FF0000"/>
                </a:solidFill>
                <a:latin typeface="楷体" panose="02010609060101010101" charset="-122"/>
                <a:ea typeface="楷体" panose="02010609060101010101" charset="-122"/>
                <a:sym typeface="+mn-ea"/>
              </a:rPr>
              <a:t>搜索的意思是仔细寻找，在文中写出了曹小三对刷子李高超技术的惊奇、佩服及对证明刷子李墙神功是否属实的期待。</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395536" y="681539"/>
            <a:ext cx="8136904" cy="954107"/>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读《刷子李》赏析“</a:t>
            </a:r>
            <a:r>
              <a:rPr lang="zh-CN" altLang="en-US" sz="2800" dirty="0" smtClean="0"/>
              <a:t>此刻，曹小三借着给师父倒水点烟的机会，拿目光仔细搜索刷子李的全身。</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3528" y="1621125"/>
            <a:ext cx="8551882" cy="2677656"/>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sym typeface="+mn-ea"/>
              </a:rPr>
              <a:t>    扫一眼写出曹小三发现师傅身上有一个白点，对师博手艺高超的质疑，师傳那如山般的形象轰然倒去。为下文刷子李最后掲开谜底：那白点原来是黑裤烧了个小洞造成的！一波三祈的叙事，使刷子李的奇得到了一次次的渲染，紧紧抓住了读者，起到引人入胜的艺术效果。</a:t>
            </a:r>
            <a:endParaRPr lang="zh-CN" altLang="en-US" sz="2800" b="1" dirty="0">
              <a:solidFill>
                <a:srgbClr val="FF0000"/>
              </a:solidFill>
              <a:latin typeface="楷体" panose="02010609060101010101" charset="-122"/>
              <a:ea typeface="楷体" panose="02010609060101010101" charset="-122"/>
            </a:endParaRPr>
          </a:p>
        </p:txBody>
      </p:sp>
      <p:sp>
        <p:nvSpPr>
          <p:cNvPr id="3" name="文本框 2"/>
          <p:cNvSpPr txBox="1"/>
          <p:nvPr/>
        </p:nvSpPr>
        <p:spPr>
          <a:xfrm>
            <a:off x="268590" y="555526"/>
            <a:ext cx="8604213" cy="954107"/>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b="1" dirty="0" smtClean="0">
                <a:latin typeface="黑体" pitchFamily="49" charset="-122"/>
                <a:ea typeface="黑体" pitchFamily="49" charset="-122"/>
                <a:cs typeface="黑体" panose="02010609060101010101" pitchFamily="49" charset="-122"/>
                <a:sym typeface="+mn-ea"/>
              </a:rPr>
              <a:t>赏析“但他怕师傅难堪，既不敢说，也不敢看，可忍不柱还要扫一眼。”</a:t>
            </a:r>
            <a:endParaRPr lang="zh-CN" altLang="en-US" sz="2800" dirty="0">
              <a:latin typeface="黑体" pitchFamily="49" charset="-122"/>
              <a:ea typeface="黑体" pitchFamily="49" charset="-122"/>
              <a:cs typeface="黑体" panose="02010609060101010101" pitchFamily="49"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1157" y="1491631"/>
            <a:ext cx="8685340" cy="2456057"/>
          </a:xfrm>
          <a:prstGeom prst="rect">
            <a:avLst/>
          </a:prstGeom>
          <a:noFill/>
        </p:spPr>
        <p:txBody>
          <a:bodyPr wrap="square" rtlCol="0">
            <a:spAutoFit/>
          </a:bodyPr>
          <a:lstStyle/>
          <a:p>
            <a:pPr>
              <a:lnSpc>
                <a:spcPct val="12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一</a:t>
            </a:r>
            <a:r>
              <a:rPr lang="zh-CN" altLang="en-US" sz="3200" dirty="0" smtClean="0">
                <a:latin typeface="黑体" panose="02010609060101010101" pitchFamily="49" charset="-122"/>
                <a:ea typeface="黑体" panose="02010609060101010101" pitchFamily="49" charset="-122"/>
                <a:cs typeface="黑体" panose="02010609060101010101" pitchFamily="49" charset="-122"/>
              </a:rPr>
              <a:t>、给下面红体字选择正确的读音画</a:t>
            </a:r>
            <a:r>
              <a:rPr lang="en-US" altLang="zh-CN" sz="3200" dirty="0">
                <a:latin typeface="黑体" panose="02010609060101010101" pitchFamily="49" charset="-122"/>
                <a:ea typeface="黑体" panose="02010609060101010101" pitchFamily="49" charset="-122"/>
                <a:cs typeface="黑体" panose="02010609060101010101" pitchFamily="49" charset="-122"/>
              </a:rPr>
              <a:t>“</a:t>
            </a:r>
            <a:r>
              <a:rPr lang="zh-CN" altLang="en-US" sz="3200" dirty="0">
                <a:latin typeface="黑体" panose="02010609060101010101" pitchFamily="49" charset="-122"/>
                <a:ea typeface="黑体" panose="02010609060101010101" pitchFamily="49" charset="-122"/>
                <a:cs typeface="黑体" panose="02010609060101010101" pitchFamily="49" charset="-122"/>
              </a:rPr>
              <a:t>✔</a:t>
            </a:r>
            <a:r>
              <a:rPr lang="en-US" altLang="zh-CN" sz="3200" dirty="0" smtClean="0">
                <a:latin typeface="黑体" panose="02010609060101010101" pitchFamily="49" charset="-122"/>
                <a:ea typeface="黑体" panose="02010609060101010101" pitchFamily="49" charset="-122"/>
                <a:cs typeface="黑体" panose="02010609060101010101" pitchFamily="49" charset="-122"/>
              </a:rPr>
              <a:t>”</a:t>
            </a:r>
            <a:r>
              <a:rPr lang="zh-CN" altLang="en-US" sz="3200" dirty="0" smtClean="0">
                <a:latin typeface="黑体" panose="02010609060101010101" pitchFamily="49" charset="-122"/>
                <a:ea typeface="黑体" panose="02010609060101010101" pitchFamily="49" charset="-122"/>
                <a:cs typeface="黑体" panose="02010609060101010101" pitchFamily="49" charset="-122"/>
              </a:rPr>
              <a:t> 。</a:t>
            </a:r>
            <a:endParaRPr lang="zh-CN" altLang="en-US" sz="3200" dirty="0">
              <a:latin typeface="楷体" panose="02010609060101010101" charset="-122"/>
              <a:ea typeface="楷体" panose="02010609060101010101" charset="-122"/>
              <a:cs typeface="楷体" panose="02010609060101010101" charset="-122"/>
            </a:endParaRPr>
          </a:p>
          <a:p>
            <a:pPr>
              <a:lnSpc>
                <a:spcPct val="120000"/>
              </a:lnSpc>
            </a:pPr>
            <a:r>
              <a:rPr lang="zh-CN" altLang="en-US" sz="3200" b="1" dirty="0" smtClean="0">
                <a:solidFill>
                  <a:srgbClr val="FF0000"/>
                </a:solidFill>
                <a:latin typeface="楷体" panose="02010609060101010101" charset="-122"/>
                <a:ea typeface="楷体" panose="02010609060101010101" charset="-122"/>
                <a:cs typeface="楷体" panose="02010609060101010101" charset="-122"/>
                <a:sym typeface="+mn-ea"/>
              </a:rPr>
              <a:t>颧</a:t>
            </a:r>
            <a:r>
              <a:rPr lang="zh-CN" altLang="en-US" sz="3200" b="1" dirty="0" smtClean="0">
                <a:latin typeface="楷体" panose="02010609060101010101" charset="-122"/>
                <a:ea typeface="楷体" panose="02010609060101010101" charset="-122"/>
                <a:cs typeface="楷体" panose="02010609060101010101" charset="-122"/>
                <a:sym typeface="+mn-ea"/>
              </a:rPr>
              <a:t>（</a:t>
            </a:r>
            <a:r>
              <a:rPr lang="en-US" sz="3200" b="1" err="1" smtClean="0">
                <a:latin typeface="汉语拼音" panose="000B0604020202020204" pitchFamily="34" charset="0"/>
                <a:cs typeface="汉语拼音" panose="000B0604020202020204" pitchFamily="34" charset="0"/>
              </a:rPr>
              <a:t>quán</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  </a:t>
            </a:r>
            <a:r>
              <a:rPr lang="en-US" sz="3200" b="1" smtClean="0">
                <a:latin typeface="汉语拼音" panose="000B0604020202020204" pitchFamily="34" charset="0"/>
                <a:cs typeface="汉语拼音" panose="000B0604020202020204" pitchFamily="34" charset="0"/>
              </a:rPr>
              <a:t>chuán</a:t>
            </a:r>
            <a:r>
              <a:rPr lang="zh-CN" altLang="en-US" sz="3200" b="1" dirty="0" smtClean="0">
                <a:latin typeface="楷体" panose="02010609060101010101" charset="-122"/>
                <a:ea typeface="楷体" panose="02010609060101010101" charset="-122"/>
                <a:cs typeface="楷体" panose="02010609060101010101" charset="-122"/>
                <a:sym typeface="+mn-ea"/>
              </a:rPr>
              <a:t>）</a:t>
            </a:r>
            <a:r>
              <a:rPr lang="zh-CN" altLang="en-US" sz="3200" b="1" smtClean="0">
                <a:latin typeface="楷体" panose="02010609060101010101" charset="-122"/>
                <a:ea typeface="楷体" panose="02010609060101010101" charset="-122"/>
                <a:cs typeface="楷体" panose="02010609060101010101" charset="-122"/>
                <a:sym typeface="+mn-ea"/>
              </a:rPr>
              <a:t>骨   </a:t>
            </a:r>
            <a:r>
              <a:rPr lang="zh-CN" altLang="en-US" sz="3200" b="1" smtClean="0">
                <a:solidFill>
                  <a:srgbClr val="FF0000"/>
                </a:solidFill>
                <a:latin typeface="楷体" panose="02010609060101010101" charset="-122"/>
                <a:ea typeface="楷体" panose="02010609060101010101" charset="-122"/>
                <a:cs typeface="楷体" panose="02010609060101010101" charset="-122"/>
                <a:sym typeface="+mn-ea"/>
              </a:rPr>
              <a:t>蘸</a:t>
            </a:r>
            <a:r>
              <a:rPr lang="zh-CN" altLang="en-US" sz="3200" b="1" dirty="0" smtClean="0">
                <a:latin typeface="楷体" panose="02010609060101010101" charset="-122"/>
                <a:ea typeface="楷体" panose="02010609060101010101" charset="-122"/>
                <a:cs typeface="楷体" panose="02010609060101010101" charset="-122"/>
                <a:sym typeface="+mn-ea"/>
              </a:rPr>
              <a:t>（</a:t>
            </a:r>
            <a:r>
              <a:rPr lang="en-US" altLang="zh-CN" sz="3200" b="1" err="1" smtClean="0">
                <a:latin typeface="汉语拼音" panose="000B0604020202020204" pitchFamily="34" charset="0"/>
                <a:ea typeface="楷体" panose="02010609060101010101" charset="-122"/>
                <a:cs typeface="汉语拼音" panose="000B0604020202020204" pitchFamily="34" charset="0"/>
                <a:sym typeface="+mn-ea"/>
              </a:rPr>
              <a:t>zhàn</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  zàn</a:t>
            </a:r>
            <a:r>
              <a:rPr lang="zh-CN" altLang="en-US" sz="3200" b="1" dirty="0" smtClean="0">
                <a:latin typeface="楷体" panose="02010609060101010101" charset="-122"/>
                <a:ea typeface="楷体" panose="02010609060101010101" charset="-122"/>
                <a:cs typeface="楷体" panose="02010609060101010101" charset="-122"/>
                <a:sym typeface="+mn-ea"/>
              </a:rPr>
              <a:t>）水</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狡</a:t>
            </a:r>
            <a:r>
              <a:rPr lang="zh-CN" altLang="en-US" sz="3200" b="1" dirty="0" smtClean="0">
                <a:solidFill>
                  <a:srgbClr val="FF0000"/>
                </a:solidFill>
                <a:latin typeface="楷体" panose="02010609060101010101" charset="-122"/>
                <a:ea typeface="楷体" panose="02010609060101010101" charset="-122"/>
                <a:cs typeface="楷体" panose="02010609060101010101" charset="-122"/>
                <a:sym typeface="+mn-ea"/>
              </a:rPr>
              <a:t>诈</a:t>
            </a:r>
            <a:r>
              <a:rPr lang="zh-CN" altLang="en-US" sz="3200" b="1" dirty="0" smtClean="0">
                <a:latin typeface="楷体" panose="02010609060101010101" charset="-122"/>
                <a:ea typeface="楷体" panose="02010609060101010101" charset="-122"/>
                <a:cs typeface="楷体" panose="02010609060101010101" charset="-122"/>
                <a:sym typeface="+mn-ea"/>
              </a:rPr>
              <a:t>（</a:t>
            </a:r>
            <a:r>
              <a:rPr lang="en-US" altLang="zh-CN" sz="3200" b="1" err="1" smtClean="0">
                <a:latin typeface="汉语拼音" panose="000B0604020202020204" pitchFamily="34" charset="0"/>
                <a:ea typeface="楷体" panose="02010609060101010101" charset="-122"/>
                <a:cs typeface="汉语拼音" panose="000B0604020202020204" pitchFamily="34" charset="0"/>
                <a:sym typeface="+mn-ea"/>
              </a:rPr>
              <a:t>zhà</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  zà</a:t>
            </a:r>
            <a:r>
              <a:rPr lang="zh-CN" altLang="en-US" sz="3200" b="1" smtClean="0">
                <a:latin typeface="楷体" panose="02010609060101010101" charset="-122"/>
                <a:ea typeface="楷体" panose="02010609060101010101" charset="-122"/>
                <a:cs typeface="楷体" panose="02010609060101010101" charset="-122"/>
                <a:sym typeface="+mn-ea"/>
              </a:rPr>
              <a:t>）       愣</a:t>
            </a:r>
            <a:r>
              <a:rPr lang="zh-CN" altLang="en-US" sz="3200" b="1" dirty="0" smtClean="0">
                <a:solidFill>
                  <a:srgbClr val="FF0000"/>
                </a:solidFill>
                <a:latin typeface="楷体" panose="02010609060101010101" charset="-122"/>
                <a:ea typeface="楷体" panose="02010609060101010101" charset="-122"/>
                <a:cs typeface="楷体" panose="02010609060101010101" charset="-122"/>
                <a:sym typeface="+mn-ea"/>
              </a:rPr>
              <a:t>怔</a:t>
            </a:r>
            <a:r>
              <a:rPr lang="zh-CN" altLang="en-US" sz="3200" b="1" dirty="0" smtClean="0">
                <a:latin typeface="楷体" panose="02010609060101010101" charset="-122"/>
                <a:ea typeface="楷体" panose="02010609060101010101" charset="-122"/>
                <a:cs typeface="楷体" panose="02010609060101010101" charset="-122"/>
                <a:sym typeface="+mn-ea"/>
              </a:rPr>
              <a:t>（</a:t>
            </a:r>
            <a:r>
              <a:rPr lang="en-US" altLang="zh-CN" sz="3200" b="1" err="1" smtClean="0">
                <a:latin typeface="汉语拼音" panose="000B0604020202020204" pitchFamily="34" charset="0"/>
                <a:ea typeface="楷体" panose="02010609060101010101" charset="-122"/>
                <a:cs typeface="汉语拼音" panose="000B0604020202020204" pitchFamily="34" charset="0"/>
                <a:sym typeface="+mn-ea"/>
              </a:rPr>
              <a:t>zhèng</a:t>
            </a:r>
            <a:r>
              <a:rPr lang="en-US" altLang="zh-CN" sz="3200" b="1" smtClean="0">
                <a:latin typeface="汉语拼音" panose="000B0604020202020204" pitchFamily="34" charset="0"/>
                <a:ea typeface="黑体" panose="02010609060101010101" pitchFamily="49" charset="-122"/>
                <a:cs typeface="汉语拼音" panose="000B0604020202020204" pitchFamily="34" charset="0"/>
                <a:sym typeface="+mn-ea"/>
              </a:rPr>
              <a:t>  </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zèng</a:t>
            </a:r>
            <a:r>
              <a:rPr lang="zh-CN" altLang="en-US" sz="3200" b="1" dirty="0" smtClean="0">
                <a:latin typeface="楷体" panose="02010609060101010101" charset="-122"/>
                <a:ea typeface="楷体" panose="02010609060101010101" charset="-122"/>
                <a:cs typeface="楷体" panose="02010609060101010101" charset="-122"/>
                <a:sym typeface="+mn-ea"/>
              </a:rPr>
              <a:t>）</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solidFill>
                  <a:srgbClr val="FF0000"/>
                </a:solidFill>
                <a:latin typeface="楷体" panose="02010609060101010101" charset="-122"/>
                <a:ea typeface="楷体" panose="02010609060101010101" charset="-122"/>
                <a:sym typeface="+mn-ea"/>
              </a:rPr>
              <a:t>揪</a:t>
            </a:r>
            <a:r>
              <a:rPr lang="zh-CN" altLang="en-US" sz="3200" b="1" dirty="0" smtClean="0">
                <a:latin typeface="楷体" panose="02010609060101010101" charset="-122"/>
                <a:ea typeface="楷体" panose="02010609060101010101" charset="-122"/>
                <a:sym typeface="+mn-ea"/>
              </a:rPr>
              <a:t>（</a:t>
            </a:r>
            <a:r>
              <a:rPr lang="en-US" altLang="zh-CN" sz="3200" b="1" err="1" smtClean="0">
                <a:latin typeface="汉语拼音" panose="000B0604020202020204" pitchFamily="34" charset="0"/>
                <a:ea typeface="楷体" panose="02010609060101010101" charset="-122"/>
                <a:cs typeface="汉语拼音" panose="000B0604020202020204" pitchFamily="34" charset="0"/>
                <a:sym typeface="+mn-ea"/>
              </a:rPr>
              <a:t>jiū</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  qiū</a:t>
            </a:r>
            <a:r>
              <a:rPr lang="zh-CN" altLang="en-US" sz="3200" b="1" dirty="0" smtClean="0">
                <a:latin typeface="楷体" panose="02010609060101010101" charset="-122"/>
                <a:ea typeface="楷体" panose="02010609060101010101" charset="-122"/>
                <a:sym typeface="+mn-ea"/>
              </a:rPr>
              <a:t>）</a:t>
            </a:r>
            <a:r>
              <a:rPr lang="zh-CN" altLang="en-US" sz="3200" b="1" smtClean="0">
                <a:latin typeface="楷体" panose="02010609060101010101" charset="-122"/>
                <a:ea typeface="楷体" panose="02010609060101010101" charset="-122"/>
                <a:sym typeface="+mn-ea"/>
              </a:rPr>
              <a:t>住        </a:t>
            </a:r>
            <a:r>
              <a:rPr lang="zh-CN" altLang="en-US" sz="3200" b="1" smtClean="0">
                <a:solidFill>
                  <a:srgbClr val="FF0000"/>
                </a:solidFill>
                <a:latin typeface="楷体" panose="02010609060101010101" charset="-122"/>
                <a:ea typeface="楷体" panose="02010609060101010101" charset="-122"/>
                <a:sym typeface="+mn-ea"/>
              </a:rPr>
              <a:t>铸</a:t>
            </a:r>
            <a:r>
              <a:rPr lang="zh-CN" altLang="en-US" sz="3200" b="1" dirty="0" smtClean="0">
                <a:latin typeface="楷体" panose="02010609060101010101" charset="-122"/>
                <a:ea typeface="楷体" panose="02010609060101010101" charset="-122"/>
                <a:sym typeface="+mn-ea"/>
              </a:rPr>
              <a:t>（</a:t>
            </a:r>
            <a:r>
              <a:rPr lang="en-US" altLang="zh-CN" sz="3200" b="1" err="1" smtClean="0">
                <a:latin typeface="汉语拼音" panose="000B0604020202020204" pitchFamily="34" charset="0"/>
                <a:ea typeface="楷体" panose="02010609060101010101" charset="-122"/>
                <a:cs typeface="汉语拼音" panose="000B0604020202020204" pitchFamily="34" charset="0"/>
                <a:sym typeface="+mn-ea"/>
              </a:rPr>
              <a:t>zù</a:t>
            </a:r>
            <a:r>
              <a:rPr lang="en-US" altLang="zh-CN" sz="3200" b="1" smtClean="0">
                <a:latin typeface="汉语拼音" panose="000B0604020202020204" pitchFamily="34" charset="0"/>
                <a:ea typeface="楷体" panose="02010609060101010101" charset="-122"/>
                <a:cs typeface="汉语拼音" panose="000B0604020202020204" pitchFamily="34" charset="0"/>
                <a:sym typeface="+mn-ea"/>
              </a:rPr>
              <a:t>  zhù</a:t>
            </a:r>
            <a:r>
              <a:rPr lang="zh-CN" altLang="en-US" sz="3200" b="1" dirty="0" smtClean="0">
                <a:latin typeface="楷体" panose="02010609060101010101" charset="-122"/>
                <a:ea typeface="楷体" panose="02010609060101010101" charset="-122"/>
                <a:sym typeface="+mn-ea"/>
              </a:rPr>
              <a:t>）造</a:t>
            </a:r>
            <a:endParaRPr lang="en-US" altLang="zh-CN" b="1" dirty="0">
              <a:sym typeface="+mn-ea"/>
            </a:endParaRPr>
          </a:p>
        </p:txBody>
      </p:sp>
      <p:sp>
        <p:nvSpPr>
          <p:cNvPr id="7" name="文本框 6"/>
          <p:cNvSpPr txBox="1"/>
          <p:nvPr/>
        </p:nvSpPr>
        <p:spPr>
          <a:xfrm>
            <a:off x="1619672" y="2285998"/>
            <a:ext cx="370205" cy="523220"/>
          </a:xfrm>
          <a:prstGeom prst="rect">
            <a:avLst/>
          </a:prstGeom>
          <a:noFill/>
        </p:spPr>
        <p:txBody>
          <a:bodyPr wrap="square" rtlCol="0">
            <a:spAutoFit/>
          </a:bodyPr>
          <a:lstStyle/>
          <a:p>
            <a:r>
              <a:rPr lang="zh-CN" altLang="en-US" sz="2800" dirty="0">
                <a:solidFill>
                  <a:srgbClr val="FF0000"/>
                </a:solidFill>
              </a:rPr>
              <a:t>✔</a:t>
            </a:r>
          </a:p>
        </p:txBody>
      </p:sp>
      <p:sp>
        <p:nvSpPr>
          <p:cNvPr id="13" name="文本框 12"/>
          <p:cNvSpPr txBox="1"/>
          <p:nvPr/>
        </p:nvSpPr>
        <p:spPr>
          <a:xfrm>
            <a:off x="6113223" y="2301171"/>
            <a:ext cx="390525" cy="523220"/>
          </a:xfrm>
          <a:prstGeom prst="rect">
            <a:avLst/>
          </a:prstGeom>
          <a:noFill/>
        </p:spPr>
        <p:txBody>
          <a:bodyPr wrap="square" rtlCol="0">
            <a:spAutoFit/>
          </a:bodyPr>
          <a:lstStyle/>
          <a:p>
            <a:r>
              <a:rPr lang="zh-CN" altLang="en-US" sz="2800" dirty="0">
                <a:solidFill>
                  <a:srgbClr val="FF0000"/>
                </a:solidFill>
              </a:rPr>
              <a:t>✔</a:t>
            </a:r>
          </a:p>
        </p:txBody>
      </p:sp>
      <p:sp>
        <p:nvSpPr>
          <p:cNvPr id="17" name="文本框 16"/>
          <p:cNvSpPr txBox="1"/>
          <p:nvPr/>
        </p:nvSpPr>
        <p:spPr>
          <a:xfrm>
            <a:off x="1331640" y="3381840"/>
            <a:ext cx="390525" cy="523220"/>
          </a:xfrm>
          <a:prstGeom prst="rect">
            <a:avLst/>
          </a:prstGeom>
          <a:noFill/>
        </p:spPr>
        <p:txBody>
          <a:bodyPr wrap="square" rtlCol="0">
            <a:spAutoFit/>
          </a:bodyPr>
          <a:lstStyle/>
          <a:p>
            <a:r>
              <a:rPr lang="zh-CN" altLang="en-US" sz="2800" dirty="0" smtClean="0">
                <a:solidFill>
                  <a:srgbClr val="FF0000"/>
                </a:solidFill>
              </a:rPr>
              <a:t>✔</a:t>
            </a:r>
            <a:endParaRPr lang="zh-CN" altLang="en-US" sz="2800" dirty="0">
              <a:solidFill>
                <a:srgbClr val="FF0000"/>
              </a:solidFill>
            </a:endParaRPr>
          </a:p>
        </p:txBody>
      </p:sp>
      <p:sp>
        <p:nvSpPr>
          <p:cNvPr id="18" name="文本框 17"/>
          <p:cNvSpPr txBox="1"/>
          <p:nvPr/>
        </p:nvSpPr>
        <p:spPr>
          <a:xfrm>
            <a:off x="6567462" y="3452992"/>
            <a:ext cx="390525" cy="523220"/>
          </a:xfrm>
          <a:prstGeom prst="rect">
            <a:avLst/>
          </a:prstGeom>
          <a:noFill/>
        </p:spPr>
        <p:txBody>
          <a:bodyPr wrap="square" rtlCol="0">
            <a:spAutoFit/>
          </a:bodyPr>
          <a:lstStyle/>
          <a:p>
            <a:r>
              <a:rPr lang="zh-CN" altLang="en-US" sz="2800" dirty="0">
                <a:solidFill>
                  <a:srgbClr val="FF0000"/>
                </a:solidFill>
              </a:rPr>
              <a:t>✔</a:t>
            </a:r>
          </a:p>
        </p:txBody>
      </p:sp>
      <p:sp>
        <p:nvSpPr>
          <p:cNvPr id="9" name="文本框 8"/>
          <p:cNvSpPr txBox="1"/>
          <p:nvPr/>
        </p:nvSpPr>
        <p:spPr>
          <a:xfrm>
            <a:off x="401955" y="830395"/>
            <a:ext cx="1668780" cy="523220"/>
          </a:xfrm>
          <a:prstGeom prst="rect">
            <a:avLst/>
          </a:prstGeom>
          <a:noFill/>
          <a:ln w="38100">
            <a:solidFill>
              <a:srgbClr val="FF0000"/>
            </a:solidFill>
          </a:ln>
          <a:extLst>
            <a:ext uri="{909E8E84-426E-40DD-AFC4-6F175D3DCCD1}">
              <a14:hiddenFill xmlns:a14="http://schemas.microsoft.com/office/drawing/2010/main">
                <a:solidFill>
                  <a:srgbClr val="FF0000"/>
                </a:solidFill>
              </a14:hiddenFill>
            </a:ext>
          </a:extLst>
        </p:spPr>
        <p:txBody>
          <a:bodyPr wrap="square" rtlCol="0">
            <a:spAutoFit/>
          </a:bodyPr>
          <a:lstStyle/>
          <a:p>
            <a:pPr algn="ctr"/>
            <a:r>
              <a:rPr lang="zh-CN" altLang="en-US" sz="2800">
                <a:solidFill>
                  <a:schemeClr val="tx1"/>
                </a:solidFill>
                <a:latin typeface="黑体" panose="02010609060101010101" pitchFamily="49" charset="-122"/>
                <a:ea typeface="黑体" panose="02010609060101010101" pitchFamily="49" charset="-122"/>
              </a:rPr>
              <a:t>巩固练习</a:t>
            </a:r>
          </a:p>
        </p:txBody>
      </p:sp>
      <p:sp>
        <p:nvSpPr>
          <p:cNvPr id="21" name="文本框 6"/>
          <p:cNvSpPr txBox="1"/>
          <p:nvPr/>
        </p:nvSpPr>
        <p:spPr>
          <a:xfrm>
            <a:off x="1835696" y="2840618"/>
            <a:ext cx="370205" cy="523220"/>
          </a:xfrm>
          <a:prstGeom prst="rect">
            <a:avLst/>
          </a:prstGeom>
          <a:noFill/>
        </p:spPr>
        <p:txBody>
          <a:bodyPr wrap="square" rtlCol="0">
            <a:spAutoFit/>
          </a:bodyPr>
          <a:lstStyle/>
          <a:p>
            <a:r>
              <a:rPr lang="zh-CN" altLang="en-US" sz="2800" dirty="0">
                <a:solidFill>
                  <a:srgbClr val="FF0000"/>
                </a:solidFill>
              </a:rPr>
              <a:t>✔</a:t>
            </a:r>
          </a:p>
        </p:txBody>
      </p:sp>
      <p:sp>
        <p:nvSpPr>
          <p:cNvPr id="22" name="文本框 6"/>
          <p:cNvSpPr txBox="1"/>
          <p:nvPr/>
        </p:nvSpPr>
        <p:spPr>
          <a:xfrm>
            <a:off x="6503748" y="2858620"/>
            <a:ext cx="370205" cy="523220"/>
          </a:xfrm>
          <a:prstGeom prst="rect">
            <a:avLst/>
          </a:prstGeom>
          <a:noFill/>
        </p:spPr>
        <p:txBody>
          <a:bodyPr wrap="square" rtlCol="0">
            <a:spAutoFit/>
          </a:bodyPr>
          <a:lstStyle/>
          <a:p>
            <a:r>
              <a:rPr lang="zh-CN" altLang="en-US" sz="2800" dirty="0">
                <a:solidFill>
                  <a:srgbClr val="FF0000"/>
                </a:solidFill>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7" grpId="0"/>
      <p:bldP spid="18"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71525" y="1039311"/>
            <a:ext cx="7649210" cy="2702278"/>
          </a:xfrm>
          <a:prstGeom prst="rect">
            <a:avLst/>
          </a:prstGeom>
          <a:noFill/>
        </p:spPr>
        <p:txBody>
          <a:bodyPr wrap="square" rtlCol="0">
            <a:spAutoFit/>
          </a:bodyPr>
          <a:lstStyle/>
          <a:p>
            <a:r>
              <a:rPr lang="zh-CN" altLang="en-US" sz="3200" dirty="0">
                <a:solidFill>
                  <a:schemeClr val="tx1"/>
                </a:solidFill>
                <a:latin typeface="黑体" panose="02010609060101010101" pitchFamily="49" charset="-122"/>
                <a:ea typeface="黑体" panose="02010609060101010101" pitchFamily="49" charset="-122"/>
                <a:cs typeface="楷体" panose="02010609060101010101" charset="-122"/>
                <a:sym typeface="+mn-ea"/>
              </a:rPr>
              <a:t>二</a:t>
            </a:r>
            <a:r>
              <a:rPr lang="zh-CN" altLang="en-US" sz="3200" dirty="0" smtClean="0">
                <a:solidFill>
                  <a:schemeClr val="tx1"/>
                </a:solidFill>
                <a:latin typeface="黑体" panose="02010609060101010101" pitchFamily="49" charset="-122"/>
                <a:ea typeface="黑体" panose="02010609060101010101" pitchFamily="49" charset="-122"/>
                <a:cs typeface="楷体" panose="02010609060101010101" charset="-122"/>
                <a:sym typeface="+mn-ea"/>
              </a:rPr>
              <a:t>、同音字</a:t>
            </a:r>
            <a:r>
              <a:rPr lang="zh-CN" altLang="en-US" sz="3200" dirty="0">
                <a:solidFill>
                  <a:schemeClr val="tx1"/>
                </a:solidFill>
                <a:latin typeface="黑体" panose="02010609060101010101" pitchFamily="49" charset="-122"/>
                <a:ea typeface="黑体" panose="02010609060101010101" pitchFamily="49" charset="-122"/>
                <a:cs typeface="楷体" panose="02010609060101010101" charset="-122"/>
                <a:sym typeface="+mn-ea"/>
              </a:rPr>
              <a:t>组词。</a:t>
            </a:r>
            <a:endParaRPr lang="zh-CN" altLang="en-US" sz="3200" dirty="0">
              <a:solidFill>
                <a:srgbClr val="FF0000"/>
              </a:solidFill>
              <a:latin typeface="黑体" panose="02010609060101010101" pitchFamily="49" charset="-122"/>
              <a:ea typeface="黑体" panose="02010609060101010101" pitchFamily="49" charset="-122"/>
              <a:cs typeface="楷体" panose="02010609060101010101" charset="-122"/>
              <a:sym typeface="+mn-ea"/>
            </a:endParaRPr>
          </a:p>
          <a:p>
            <a:pPr>
              <a:lnSpc>
                <a:spcPct val="110000"/>
              </a:lnSpc>
            </a:pPr>
            <a:r>
              <a:rPr lang="en-US" altLang="zh-CN" sz="3200" b="1" dirty="0" err="1" smtClean="0">
                <a:latin typeface="汉语拼音" panose="000B0604020202020204" pitchFamily="34" charset="0"/>
                <a:ea typeface="楷体" panose="02010609060101010101" charset="-122"/>
                <a:cs typeface="汉语拼音" panose="000B0604020202020204" pitchFamily="34" charset="0"/>
                <a:sym typeface="+mn-ea"/>
              </a:rPr>
              <a:t>hóu</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咽（  ） （  ）子  诸（  ）</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en-US" altLang="zh-CN" sz="3200" b="1" dirty="0" err="1" smtClean="0">
                <a:latin typeface="汉语拼音" panose="000B0604020202020204" pitchFamily="34" charset="0"/>
                <a:ea typeface="楷体" panose="02010609060101010101" charset="-122"/>
                <a:cs typeface="汉语拼音" panose="000B0604020202020204" pitchFamily="34" charset="0"/>
                <a:sym typeface="+mn-ea"/>
              </a:rPr>
              <a:t>bā</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  ）桃   （  ）该  伤（  ）</a:t>
            </a:r>
            <a:endParaRPr lang="zh-CN" altLang="en-US" b="1" dirty="0">
              <a:latin typeface="楷体" panose="02010609060101010101" charset="-122"/>
              <a:ea typeface="楷体" panose="02010609060101010101" charset="-122"/>
              <a:cs typeface="楷体" panose="02010609060101010101" charset="-122"/>
              <a:sym typeface="+mn-ea"/>
            </a:endParaRPr>
          </a:p>
          <a:p>
            <a:pPr>
              <a:lnSpc>
                <a:spcPct val="110000"/>
              </a:lnSpc>
            </a:pPr>
            <a:r>
              <a:rPr lang="en-US" altLang="zh-CN" sz="3200" b="1" dirty="0" err="1" smtClean="0">
                <a:latin typeface="汉语拼音" panose="000B0604020202020204" pitchFamily="34" charset="0"/>
                <a:ea typeface="楷体" panose="02010609060101010101" charset="-122"/>
                <a:cs typeface="汉语拼音" panose="000B0604020202020204" pitchFamily="34" charset="0"/>
                <a:sym typeface="+mn-ea"/>
              </a:rPr>
              <a:t>zhàng</a:t>
            </a:r>
            <a:r>
              <a:rPr lang="zh-CN" altLang="en-US" sz="3200" b="1" dirty="0" smtClean="0">
                <a:latin typeface="楷体" panose="02010609060101010101" charset="-122"/>
                <a:ea typeface="楷体" panose="02010609060101010101" charset="-122"/>
                <a:cs typeface="楷体" panose="02010609060101010101" charset="-122"/>
                <a:sym typeface="+mn-ea"/>
              </a:rPr>
              <a:t>（  ）碍   （  ）蓬 （  ）本</a:t>
            </a:r>
            <a:endParaRPr lang="zh-CN" altLang="en-US" sz="3200" b="1" dirty="0">
              <a:latin typeface="楷体" panose="02010609060101010101" charset="-122"/>
              <a:ea typeface="楷体" panose="02010609060101010101" charset="-122"/>
              <a:cs typeface="楷体" panose="02010609060101010101" charset="-122"/>
              <a:sym typeface="+mn-ea"/>
            </a:endParaRPr>
          </a:p>
          <a:p>
            <a:r>
              <a:rPr lang="en-US" altLang="zh-CN" sz="3200" b="1" dirty="0" err="1" smtClean="0">
                <a:latin typeface="汉语拼音" panose="000B0604020202020204" pitchFamily="34" charset="0"/>
                <a:ea typeface="楷体" panose="02010609060101010101" charset="-122"/>
                <a:cs typeface="汉语拼音" panose="000B0604020202020204" pitchFamily="34" charset="0"/>
                <a:sym typeface="+mn-ea"/>
              </a:rPr>
              <a:t>zhà</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爆（  ）  （  ）栏  狡（  ）</a:t>
            </a:r>
            <a:endParaRPr lang="en-US" altLang="zh-CN" sz="3200" b="1" dirty="0" smtClean="0">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3197008" y="1504943"/>
            <a:ext cx="577497"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喉</a:t>
            </a:r>
            <a:endParaRPr lang="zh-CN" altLang="en-US" sz="2800" b="1" dirty="0">
              <a:solidFill>
                <a:srgbClr val="FF0000"/>
              </a:solidFill>
              <a:latin typeface="楷体" panose="02010609060101010101" charset="-122"/>
              <a:ea typeface="楷体" panose="02010609060101010101" charset="-122"/>
            </a:endParaRPr>
          </a:p>
        </p:txBody>
      </p:sp>
      <p:sp>
        <p:nvSpPr>
          <p:cNvPr id="8" name="文本框 7"/>
          <p:cNvSpPr txBox="1"/>
          <p:nvPr/>
        </p:nvSpPr>
        <p:spPr>
          <a:xfrm>
            <a:off x="4625768" y="1433505"/>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猴</a:t>
            </a:r>
            <a:endParaRPr lang="zh-CN" altLang="en-US" sz="2800" b="1" dirty="0">
              <a:solidFill>
                <a:srgbClr val="FF0000"/>
              </a:solidFill>
              <a:latin typeface="楷体" panose="02010609060101010101" charset="-122"/>
              <a:ea typeface="楷体" panose="02010609060101010101" charset="-122"/>
            </a:endParaRPr>
          </a:p>
        </p:txBody>
      </p:sp>
      <p:sp>
        <p:nvSpPr>
          <p:cNvPr id="14" name="文本框 7"/>
          <p:cNvSpPr txBox="1"/>
          <p:nvPr/>
        </p:nvSpPr>
        <p:spPr>
          <a:xfrm>
            <a:off x="7054660" y="1504943"/>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侯</a:t>
            </a:r>
            <a:endParaRPr lang="zh-CN" altLang="en-US" sz="2800" b="1" dirty="0">
              <a:solidFill>
                <a:srgbClr val="FF0000"/>
              </a:solidFill>
              <a:latin typeface="楷体" panose="02010609060101010101" charset="-122"/>
              <a:ea typeface="楷体" panose="02010609060101010101" charset="-122"/>
            </a:endParaRPr>
          </a:p>
        </p:txBody>
      </p:sp>
      <p:sp>
        <p:nvSpPr>
          <p:cNvPr id="15" name="文本框 7"/>
          <p:cNvSpPr txBox="1"/>
          <p:nvPr/>
        </p:nvSpPr>
        <p:spPr>
          <a:xfrm>
            <a:off x="2339752" y="2005009"/>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扒</a:t>
            </a:r>
            <a:endParaRPr lang="zh-CN" altLang="en-US" sz="2800" b="1" dirty="0">
              <a:solidFill>
                <a:srgbClr val="FF0000"/>
              </a:solidFill>
              <a:latin typeface="楷体" panose="02010609060101010101" charset="-122"/>
              <a:ea typeface="楷体" panose="02010609060101010101" charset="-122"/>
            </a:endParaRPr>
          </a:p>
        </p:txBody>
      </p:sp>
      <p:sp>
        <p:nvSpPr>
          <p:cNvPr id="16" name="文本框 7"/>
          <p:cNvSpPr txBox="1"/>
          <p:nvPr/>
        </p:nvSpPr>
        <p:spPr>
          <a:xfrm>
            <a:off x="4625768" y="2076447"/>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巴</a:t>
            </a:r>
            <a:endParaRPr lang="zh-CN" altLang="en-US" sz="2800" b="1" dirty="0">
              <a:solidFill>
                <a:srgbClr val="FF0000"/>
              </a:solidFill>
              <a:latin typeface="楷体" panose="02010609060101010101" charset="-122"/>
              <a:ea typeface="楷体" panose="02010609060101010101" charset="-122"/>
            </a:endParaRPr>
          </a:p>
        </p:txBody>
      </p:sp>
      <p:sp>
        <p:nvSpPr>
          <p:cNvPr id="17" name="文本框 7"/>
          <p:cNvSpPr txBox="1"/>
          <p:nvPr/>
        </p:nvSpPr>
        <p:spPr>
          <a:xfrm>
            <a:off x="7054660" y="2005009"/>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疤</a:t>
            </a:r>
            <a:endParaRPr lang="zh-CN" altLang="en-US" sz="2800" b="1" dirty="0">
              <a:solidFill>
                <a:srgbClr val="FF0000"/>
              </a:solidFill>
              <a:latin typeface="楷体" panose="02010609060101010101" charset="-122"/>
              <a:ea typeface="楷体" panose="02010609060101010101" charset="-122"/>
            </a:endParaRPr>
          </a:p>
        </p:txBody>
      </p:sp>
      <p:sp>
        <p:nvSpPr>
          <p:cNvPr id="18" name="文本框 7"/>
          <p:cNvSpPr txBox="1"/>
          <p:nvPr/>
        </p:nvSpPr>
        <p:spPr>
          <a:xfrm>
            <a:off x="2339752" y="2576513"/>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障</a:t>
            </a:r>
            <a:endParaRPr lang="zh-CN" altLang="en-US" sz="2800" b="1" dirty="0">
              <a:solidFill>
                <a:srgbClr val="FF0000"/>
              </a:solidFill>
              <a:latin typeface="楷体" panose="02010609060101010101" charset="-122"/>
              <a:ea typeface="楷体" panose="02010609060101010101" charset="-122"/>
            </a:endParaRPr>
          </a:p>
        </p:txBody>
      </p:sp>
      <p:sp>
        <p:nvSpPr>
          <p:cNvPr id="19" name="文本框 7"/>
          <p:cNvSpPr txBox="1"/>
          <p:nvPr/>
        </p:nvSpPr>
        <p:spPr>
          <a:xfrm>
            <a:off x="4625768" y="2576513"/>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帐</a:t>
            </a:r>
            <a:endParaRPr lang="zh-CN" altLang="en-US" sz="2800" b="1" dirty="0">
              <a:solidFill>
                <a:srgbClr val="FF0000"/>
              </a:solidFill>
              <a:latin typeface="楷体" panose="02010609060101010101" charset="-122"/>
              <a:ea typeface="楷体" panose="02010609060101010101" charset="-122"/>
            </a:endParaRPr>
          </a:p>
        </p:txBody>
      </p:sp>
      <p:sp>
        <p:nvSpPr>
          <p:cNvPr id="20" name="文本框 7"/>
          <p:cNvSpPr txBox="1"/>
          <p:nvPr/>
        </p:nvSpPr>
        <p:spPr>
          <a:xfrm>
            <a:off x="6411718" y="2576513"/>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账</a:t>
            </a:r>
            <a:endParaRPr lang="zh-CN" altLang="en-US" sz="2800" b="1" dirty="0">
              <a:solidFill>
                <a:srgbClr val="FF0000"/>
              </a:solidFill>
              <a:latin typeface="楷体" panose="02010609060101010101" charset="-122"/>
              <a:ea typeface="楷体" panose="02010609060101010101" charset="-122"/>
            </a:endParaRPr>
          </a:p>
        </p:txBody>
      </p:sp>
      <p:sp>
        <p:nvSpPr>
          <p:cNvPr id="21" name="文本框 7"/>
          <p:cNvSpPr txBox="1"/>
          <p:nvPr/>
        </p:nvSpPr>
        <p:spPr>
          <a:xfrm>
            <a:off x="2982694" y="3148017"/>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炸</a:t>
            </a:r>
            <a:endParaRPr lang="zh-CN" altLang="en-US" sz="2800" b="1" dirty="0">
              <a:solidFill>
                <a:srgbClr val="FF0000"/>
              </a:solidFill>
              <a:latin typeface="楷体" panose="02010609060101010101" charset="-122"/>
              <a:ea typeface="楷体" panose="02010609060101010101" charset="-122"/>
            </a:endParaRPr>
          </a:p>
        </p:txBody>
      </p:sp>
      <p:sp>
        <p:nvSpPr>
          <p:cNvPr id="22" name="文本框 7"/>
          <p:cNvSpPr txBox="1"/>
          <p:nvPr/>
        </p:nvSpPr>
        <p:spPr>
          <a:xfrm>
            <a:off x="4554330" y="3148017"/>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栅</a:t>
            </a:r>
            <a:endParaRPr lang="zh-CN" altLang="en-US" sz="2800" b="1" dirty="0">
              <a:solidFill>
                <a:srgbClr val="FF0000"/>
              </a:solidFill>
              <a:latin typeface="楷体" panose="02010609060101010101" charset="-122"/>
              <a:ea typeface="楷体" panose="02010609060101010101" charset="-122"/>
            </a:endParaRPr>
          </a:p>
        </p:txBody>
      </p:sp>
      <p:sp>
        <p:nvSpPr>
          <p:cNvPr id="23" name="文本框 7"/>
          <p:cNvSpPr txBox="1"/>
          <p:nvPr/>
        </p:nvSpPr>
        <p:spPr>
          <a:xfrm>
            <a:off x="7054660" y="3148017"/>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诈</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000"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ppt_x"/>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000"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000"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000"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ppt_x"/>
                                          </p:val>
                                        </p:tav>
                                        <p:tav tm="100000">
                                          <p:val>
                                            <p:strVal val="#ppt_x"/>
                                          </p:val>
                                        </p:tav>
                                      </p:tavLst>
                                    </p:anim>
                                    <p:anim calcmode="lin" valueType="num">
                                      <p:cBhvr additive="base">
                                        <p:cTn id="32"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000"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ppt_x"/>
                                          </p:val>
                                        </p:tav>
                                        <p:tav tm="100000">
                                          <p:val>
                                            <p:strVal val="#ppt_x"/>
                                          </p:val>
                                        </p:tav>
                                      </p:tavLst>
                                    </p:anim>
                                    <p:anim calcmode="lin" valueType="num">
                                      <p:cBhvr additive="base">
                                        <p:cTn id="38"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000" fill="hold">
                                          <p:stCondLst>
                                            <p:cond delay="0"/>
                                          </p:stCondLst>
                                        </p:cTn>
                                        <p:tgtEl>
                                          <p:spTgt spid="18"/>
                                        </p:tgtEl>
                                        <p:attrNameLst>
                                          <p:attrName>style.visibility</p:attrName>
                                        </p:attrNameLst>
                                      </p:cBhvr>
                                      <p:to>
                                        <p:strVal val="visible"/>
                                      </p:to>
                                    </p:set>
                                    <p:anim calcmode="lin" valueType="num">
                                      <p:cBhvr additive="base">
                                        <p:cTn id="43" dur="1000" fill="hold"/>
                                        <p:tgtEl>
                                          <p:spTgt spid="18"/>
                                        </p:tgtEl>
                                        <p:attrNameLst>
                                          <p:attrName>ppt_x</p:attrName>
                                        </p:attrNameLst>
                                      </p:cBhvr>
                                      <p:tavLst>
                                        <p:tav tm="0">
                                          <p:val>
                                            <p:strVal val="#ppt_x"/>
                                          </p:val>
                                        </p:tav>
                                        <p:tav tm="100000">
                                          <p:val>
                                            <p:strVal val="#ppt_x"/>
                                          </p:val>
                                        </p:tav>
                                      </p:tavLst>
                                    </p:anim>
                                    <p:anim calcmode="lin" valueType="num">
                                      <p:cBhvr additive="base">
                                        <p:cTn id="4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000" fill="hold">
                                          <p:stCondLst>
                                            <p:cond delay="0"/>
                                          </p:stCondLst>
                                        </p:cTn>
                                        <p:tgtEl>
                                          <p:spTgt spid="19"/>
                                        </p:tgtEl>
                                        <p:attrNameLst>
                                          <p:attrName>style.visibility</p:attrName>
                                        </p:attrNameLst>
                                      </p:cBhvr>
                                      <p:to>
                                        <p:strVal val="visible"/>
                                      </p:to>
                                    </p:set>
                                    <p:anim calcmode="lin" valueType="num">
                                      <p:cBhvr additive="base">
                                        <p:cTn id="49" dur="1000" fill="hold"/>
                                        <p:tgtEl>
                                          <p:spTgt spid="19"/>
                                        </p:tgtEl>
                                        <p:attrNameLst>
                                          <p:attrName>ppt_x</p:attrName>
                                        </p:attrNameLst>
                                      </p:cBhvr>
                                      <p:tavLst>
                                        <p:tav tm="0">
                                          <p:val>
                                            <p:strVal val="#ppt_x"/>
                                          </p:val>
                                        </p:tav>
                                        <p:tav tm="100000">
                                          <p:val>
                                            <p:strVal val="#ppt_x"/>
                                          </p:val>
                                        </p:tav>
                                      </p:tavLst>
                                    </p:anim>
                                    <p:anim calcmode="lin" valueType="num">
                                      <p:cBhvr additive="base">
                                        <p:cTn id="50"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000" fill="hold">
                                          <p:stCondLst>
                                            <p:cond delay="0"/>
                                          </p:stCondLst>
                                        </p:cTn>
                                        <p:tgtEl>
                                          <p:spTgt spid="20"/>
                                        </p:tgtEl>
                                        <p:attrNameLst>
                                          <p:attrName>style.visibility</p:attrName>
                                        </p:attrNameLst>
                                      </p:cBhvr>
                                      <p:to>
                                        <p:strVal val="visible"/>
                                      </p:to>
                                    </p:set>
                                    <p:anim calcmode="lin" valueType="num">
                                      <p:cBhvr additive="base">
                                        <p:cTn id="55" dur="1000" fill="hold"/>
                                        <p:tgtEl>
                                          <p:spTgt spid="20"/>
                                        </p:tgtEl>
                                        <p:attrNameLst>
                                          <p:attrName>ppt_x</p:attrName>
                                        </p:attrNameLst>
                                      </p:cBhvr>
                                      <p:tavLst>
                                        <p:tav tm="0">
                                          <p:val>
                                            <p:strVal val="#ppt_x"/>
                                          </p:val>
                                        </p:tav>
                                        <p:tav tm="100000">
                                          <p:val>
                                            <p:strVal val="#ppt_x"/>
                                          </p:val>
                                        </p:tav>
                                      </p:tavLst>
                                    </p:anim>
                                    <p:anim calcmode="lin" valueType="num">
                                      <p:cBhvr additive="base">
                                        <p:cTn id="5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000" fill="hold">
                                          <p:stCondLst>
                                            <p:cond delay="0"/>
                                          </p:stCondLst>
                                        </p:cTn>
                                        <p:tgtEl>
                                          <p:spTgt spid="21"/>
                                        </p:tgtEl>
                                        <p:attrNameLst>
                                          <p:attrName>style.visibility</p:attrName>
                                        </p:attrNameLst>
                                      </p:cBhvr>
                                      <p:to>
                                        <p:strVal val="visible"/>
                                      </p:to>
                                    </p:set>
                                    <p:anim calcmode="lin" valueType="num">
                                      <p:cBhvr additive="base">
                                        <p:cTn id="61" dur="1000" fill="hold"/>
                                        <p:tgtEl>
                                          <p:spTgt spid="21"/>
                                        </p:tgtEl>
                                        <p:attrNameLst>
                                          <p:attrName>ppt_x</p:attrName>
                                        </p:attrNameLst>
                                      </p:cBhvr>
                                      <p:tavLst>
                                        <p:tav tm="0">
                                          <p:val>
                                            <p:strVal val="#ppt_x"/>
                                          </p:val>
                                        </p:tav>
                                        <p:tav tm="100000">
                                          <p:val>
                                            <p:strVal val="#ppt_x"/>
                                          </p:val>
                                        </p:tav>
                                      </p:tavLst>
                                    </p:anim>
                                    <p:anim calcmode="lin" valueType="num">
                                      <p:cBhvr additive="base">
                                        <p:cTn id="62"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000" fill="hold">
                                          <p:stCondLst>
                                            <p:cond delay="0"/>
                                          </p:stCondLst>
                                        </p:cTn>
                                        <p:tgtEl>
                                          <p:spTgt spid="22"/>
                                        </p:tgtEl>
                                        <p:attrNameLst>
                                          <p:attrName>style.visibility</p:attrName>
                                        </p:attrNameLst>
                                      </p:cBhvr>
                                      <p:to>
                                        <p:strVal val="visible"/>
                                      </p:to>
                                    </p:set>
                                    <p:anim calcmode="lin" valueType="num">
                                      <p:cBhvr additive="base">
                                        <p:cTn id="67" dur="1000" fill="hold"/>
                                        <p:tgtEl>
                                          <p:spTgt spid="22"/>
                                        </p:tgtEl>
                                        <p:attrNameLst>
                                          <p:attrName>ppt_x</p:attrName>
                                        </p:attrNameLst>
                                      </p:cBhvr>
                                      <p:tavLst>
                                        <p:tav tm="0">
                                          <p:val>
                                            <p:strVal val="#ppt_x"/>
                                          </p:val>
                                        </p:tav>
                                        <p:tav tm="100000">
                                          <p:val>
                                            <p:strVal val="#ppt_x"/>
                                          </p:val>
                                        </p:tav>
                                      </p:tavLst>
                                    </p:anim>
                                    <p:anim calcmode="lin" valueType="num">
                                      <p:cBhvr additive="base">
                                        <p:cTn id="68"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000" fill="hold">
                                          <p:stCondLst>
                                            <p:cond delay="0"/>
                                          </p:stCondLst>
                                        </p:cTn>
                                        <p:tgtEl>
                                          <p:spTgt spid="23"/>
                                        </p:tgtEl>
                                        <p:attrNameLst>
                                          <p:attrName>style.visibility</p:attrName>
                                        </p:attrNameLst>
                                      </p:cBhvr>
                                      <p:to>
                                        <p:strVal val="visible"/>
                                      </p:to>
                                    </p:set>
                                    <p:anim calcmode="lin" valueType="num">
                                      <p:cBhvr additive="base">
                                        <p:cTn id="73" dur="1000" fill="hold"/>
                                        <p:tgtEl>
                                          <p:spTgt spid="23"/>
                                        </p:tgtEl>
                                        <p:attrNameLst>
                                          <p:attrName>ppt_x</p:attrName>
                                        </p:attrNameLst>
                                      </p:cBhvr>
                                      <p:tavLst>
                                        <p:tav tm="0">
                                          <p:val>
                                            <p:strVal val="#ppt_x"/>
                                          </p:val>
                                        </p:tav>
                                        <p:tav tm="100000">
                                          <p:val>
                                            <p:strVal val="#ppt_x"/>
                                          </p:val>
                                        </p:tav>
                                      </p:tavLst>
                                    </p:anim>
                                    <p:anim calcmode="lin" valueType="num">
                                      <p:cBhvr additive="base">
                                        <p:cTn id="74"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5122" y="796741"/>
            <a:ext cx="8494395" cy="3711785"/>
          </a:xfrm>
          <a:prstGeom prst="rect">
            <a:avLst/>
          </a:prstGeom>
          <a:noFill/>
        </p:spPr>
        <p:txBody>
          <a:bodyPr wrap="square" rtlCol="0">
            <a:spAutoFit/>
          </a:bodyPr>
          <a:lstStyle/>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）衣无缝     （  ）（  ）为乐 （  ）于职守</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  ）有味 （  ）不在意     （  ）面朝天</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）目养神     （  ）神贯注     （  ）精会神  </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en-US" altLang="zh-CN" sz="2800" b="1" dirty="0" smtClean="0">
                <a:latin typeface="楷体" panose="02010609060101010101" charset="-122"/>
                <a:ea typeface="楷体" panose="02010609060101010101" charset="-122"/>
                <a:cs typeface="楷体" panose="02010609060101010101" charset="-122"/>
                <a:sym typeface="+mn-ea"/>
              </a:rPr>
              <a:t>1.</a:t>
            </a:r>
            <a:r>
              <a:rPr lang="zh-CN" altLang="en-US" sz="2800" b="1" dirty="0" smtClean="0">
                <a:latin typeface="楷体" panose="02010609060101010101" charset="-122"/>
                <a:ea typeface="楷体" panose="02010609060101010101" charset="-122"/>
                <a:cs typeface="楷体" panose="02010609060101010101" charset="-122"/>
                <a:sym typeface="+mn-ea"/>
              </a:rPr>
              <a:t>描写人物品质的成语是：</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en-US" altLang="zh-CN" sz="2800" b="1" dirty="0" smtClean="0">
                <a:latin typeface="楷体" panose="02010609060101010101" charset="-122"/>
                <a:ea typeface="楷体" panose="02010609060101010101" charset="-122"/>
                <a:cs typeface="楷体" panose="02010609060101010101" charset="-122"/>
                <a:sym typeface="+mn-ea"/>
              </a:rPr>
              <a:t>2.</a:t>
            </a:r>
            <a:r>
              <a:rPr lang="zh-CN" altLang="en-US" sz="2800" b="1" dirty="0" smtClean="0">
                <a:latin typeface="楷体" panose="02010609060101010101" charset="-122"/>
                <a:ea typeface="楷体" panose="02010609060101010101" charset="-122"/>
                <a:cs typeface="楷体" panose="02010609060101010101" charset="-122"/>
                <a:sym typeface="+mn-ea"/>
              </a:rPr>
              <a:t>指吃得很有味道或谈得很有兴趣的成语是</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en-US" altLang="zh-CN" sz="2800" b="1" dirty="0" smtClean="0">
                <a:latin typeface="楷体" panose="02010609060101010101" charset="-122"/>
                <a:ea typeface="楷体" panose="02010609060101010101"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上面中的一组近义词是</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en-US" altLang="zh-CN" sz="2800" b="1" dirty="0" smtClean="0">
                <a:latin typeface="楷体" panose="02010609060101010101" charset="-122"/>
                <a:ea typeface="楷体" panose="02010609060101010101" charset="-122"/>
                <a:cs typeface="楷体" panose="02010609060101010101" charset="-122"/>
                <a:sym typeface="+mn-ea"/>
              </a:rPr>
              <a:t>—— </a:t>
            </a:r>
            <a:r>
              <a:rPr lang="en-US" altLang="zh-CN"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3724269" y="833425"/>
            <a:ext cx="571504"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助</a:t>
            </a:r>
            <a:endParaRPr lang="zh-CN" altLang="en-US" sz="2800" b="1" dirty="0">
              <a:solidFill>
                <a:srgbClr val="FF0000"/>
              </a:solidFill>
              <a:latin typeface="楷体" panose="02010609060101010101" charset="-122"/>
              <a:ea typeface="楷体" panose="02010609060101010101" charset="-122"/>
            </a:endParaRPr>
          </a:p>
        </p:txBody>
      </p:sp>
      <p:sp>
        <p:nvSpPr>
          <p:cNvPr id="6" name="文本框 5"/>
          <p:cNvSpPr txBox="1"/>
          <p:nvPr/>
        </p:nvSpPr>
        <p:spPr>
          <a:xfrm>
            <a:off x="681010" y="876288"/>
            <a:ext cx="571504"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天</a:t>
            </a:r>
            <a:endParaRPr lang="zh-CN" altLang="en-US" sz="2800" b="1" dirty="0">
              <a:solidFill>
                <a:srgbClr val="FF0000"/>
              </a:solidFill>
              <a:latin typeface="楷体" panose="02010609060101010101" charset="-122"/>
              <a:ea typeface="楷体" panose="02010609060101010101" charset="-122"/>
            </a:endParaRPr>
          </a:p>
        </p:txBody>
      </p:sp>
      <p:sp>
        <p:nvSpPr>
          <p:cNvPr id="7" name="文本框 6"/>
          <p:cNvSpPr txBox="1"/>
          <p:nvPr/>
        </p:nvSpPr>
        <p:spPr>
          <a:xfrm>
            <a:off x="4690216" y="2653283"/>
            <a:ext cx="185738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助人为乐</a:t>
            </a:r>
            <a:endParaRPr lang="zh-CN" altLang="en-US" sz="2800" b="1" dirty="0">
              <a:solidFill>
                <a:srgbClr val="FF0000"/>
              </a:solidFill>
              <a:latin typeface="楷体" panose="02010609060101010101" charset="-122"/>
              <a:ea typeface="楷体" panose="02010609060101010101" charset="-122"/>
            </a:endParaRPr>
          </a:p>
        </p:txBody>
      </p:sp>
      <p:sp>
        <p:nvSpPr>
          <p:cNvPr id="8" name="文本框 7"/>
          <p:cNvSpPr txBox="1"/>
          <p:nvPr/>
        </p:nvSpPr>
        <p:spPr>
          <a:xfrm>
            <a:off x="4795839" y="833425"/>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人</a:t>
            </a:r>
            <a:endParaRPr lang="zh-CN" altLang="en-US" sz="2800" b="1" dirty="0">
              <a:solidFill>
                <a:srgbClr val="FF0000"/>
              </a:solidFill>
              <a:latin typeface="楷体" panose="02010609060101010101" charset="-122"/>
              <a:ea typeface="楷体" panose="02010609060101010101" charset="-122"/>
            </a:endParaRPr>
          </a:p>
        </p:txBody>
      </p:sp>
      <p:sp>
        <p:nvSpPr>
          <p:cNvPr id="9" name="文本框 8"/>
          <p:cNvSpPr txBox="1"/>
          <p:nvPr/>
        </p:nvSpPr>
        <p:spPr>
          <a:xfrm>
            <a:off x="6753240" y="876288"/>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忠</a:t>
            </a:r>
            <a:endParaRPr lang="zh-CN" altLang="en-US" sz="2800" b="1" dirty="0">
              <a:solidFill>
                <a:srgbClr val="FF0000"/>
              </a:solidFill>
              <a:latin typeface="楷体" panose="02010609060101010101" charset="-122"/>
              <a:ea typeface="楷体" panose="02010609060101010101" charset="-122"/>
            </a:endParaRPr>
          </a:p>
        </p:txBody>
      </p:sp>
      <p:sp>
        <p:nvSpPr>
          <p:cNvPr id="10" name="文本框 9"/>
          <p:cNvSpPr txBox="1"/>
          <p:nvPr/>
        </p:nvSpPr>
        <p:spPr>
          <a:xfrm>
            <a:off x="681010" y="1447792"/>
            <a:ext cx="571504"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津</a:t>
            </a:r>
            <a:endParaRPr lang="zh-CN" altLang="en-US" sz="2800" b="1" dirty="0">
              <a:solidFill>
                <a:srgbClr val="FF0000"/>
              </a:solidFill>
              <a:latin typeface="楷体" panose="02010609060101010101" charset="-122"/>
              <a:ea typeface="楷体" panose="02010609060101010101" charset="-122"/>
            </a:endParaRPr>
          </a:p>
        </p:txBody>
      </p:sp>
      <p:sp>
        <p:nvSpPr>
          <p:cNvPr id="15" name="文本框 14"/>
          <p:cNvSpPr txBox="1"/>
          <p:nvPr/>
        </p:nvSpPr>
        <p:spPr>
          <a:xfrm>
            <a:off x="6753240" y="1447792"/>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仰</a:t>
            </a:r>
            <a:endParaRPr lang="zh-CN" altLang="en-US" sz="2800" b="1" dirty="0">
              <a:solidFill>
                <a:srgbClr val="FF0000"/>
              </a:solidFill>
              <a:latin typeface="楷体" panose="02010609060101010101" charset="-122"/>
              <a:ea typeface="楷体" panose="02010609060101010101" charset="-122"/>
            </a:endParaRPr>
          </a:p>
        </p:txBody>
      </p:sp>
      <p:sp>
        <p:nvSpPr>
          <p:cNvPr id="16" name="文本框 15"/>
          <p:cNvSpPr txBox="1"/>
          <p:nvPr/>
        </p:nvSpPr>
        <p:spPr>
          <a:xfrm>
            <a:off x="3724269" y="1447792"/>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毫</a:t>
            </a:r>
            <a:endParaRPr lang="zh-CN" altLang="en-US" sz="2800" b="1" dirty="0">
              <a:solidFill>
                <a:srgbClr val="FF0000"/>
              </a:solidFill>
              <a:latin typeface="楷体" panose="02010609060101010101" charset="-122"/>
              <a:ea typeface="楷体" panose="02010609060101010101" charset="-122"/>
            </a:endParaRPr>
          </a:p>
        </p:txBody>
      </p:sp>
      <p:sp>
        <p:nvSpPr>
          <p:cNvPr id="18" name="文本框 17"/>
          <p:cNvSpPr txBox="1"/>
          <p:nvPr/>
        </p:nvSpPr>
        <p:spPr>
          <a:xfrm>
            <a:off x="353855" y="212396"/>
            <a:ext cx="5307330" cy="584775"/>
          </a:xfrm>
          <a:prstGeom prst="rect">
            <a:avLst/>
          </a:prstGeom>
          <a:noFill/>
        </p:spPr>
        <p:txBody>
          <a:bodyPr wrap="square" rtlCol="0">
            <a:spAutoFit/>
          </a:bodyPr>
          <a:lstStyle/>
          <a:p>
            <a:r>
              <a:rPr lang="zh-CN" altLang="en-US" sz="2800" dirty="0" smtClean="0">
                <a:latin typeface="黑体" panose="02010609060101010101" pitchFamily="49" charset="-122"/>
                <a:ea typeface="黑体" panose="02010609060101010101" pitchFamily="49" charset="-122"/>
              </a:rPr>
              <a:t>三、成语填空，再回答问题</a:t>
            </a:r>
            <a:r>
              <a:rPr lang="zh-CN" altLang="en-US" sz="3200" dirty="0" smtClean="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
        <p:nvSpPr>
          <p:cNvPr id="21" name="文本框 6"/>
          <p:cNvSpPr txBox="1"/>
          <p:nvPr/>
        </p:nvSpPr>
        <p:spPr>
          <a:xfrm>
            <a:off x="6690480" y="2653283"/>
            <a:ext cx="1928826"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忠于职守</a:t>
            </a:r>
            <a:endParaRPr lang="zh-CN" altLang="en-US" sz="2800" b="1" dirty="0">
              <a:solidFill>
                <a:srgbClr val="FF0000"/>
              </a:solidFill>
              <a:latin typeface="楷体" panose="02010609060101010101" charset="-122"/>
              <a:ea typeface="楷体" panose="02010609060101010101" charset="-122"/>
            </a:endParaRPr>
          </a:p>
        </p:txBody>
      </p:sp>
      <p:sp>
        <p:nvSpPr>
          <p:cNvPr id="19" name="文本框 9"/>
          <p:cNvSpPr txBox="1"/>
          <p:nvPr/>
        </p:nvSpPr>
        <p:spPr>
          <a:xfrm>
            <a:off x="1795443" y="1457317"/>
            <a:ext cx="571504"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津</a:t>
            </a:r>
            <a:endParaRPr lang="zh-CN" altLang="en-US" sz="2800" b="1" dirty="0">
              <a:solidFill>
                <a:srgbClr val="FF0000"/>
              </a:solidFill>
              <a:latin typeface="楷体" panose="02010609060101010101" charset="-122"/>
              <a:ea typeface="楷体" panose="02010609060101010101" charset="-122"/>
            </a:endParaRPr>
          </a:p>
        </p:txBody>
      </p:sp>
      <p:sp>
        <p:nvSpPr>
          <p:cNvPr id="20" name="文本框 6"/>
          <p:cNvSpPr txBox="1"/>
          <p:nvPr/>
        </p:nvSpPr>
        <p:spPr>
          <a:xfrm>
            <a:off x="7101805" y="3230161"/>
            <a:ext cx="1928826"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津津有味</a:t>
            </a:r>
            <a:endParaRPr lang="zh-CN" altLang="en-US" sz="2800" b="1" dirty="0">
              <a:solidFill>
                <a:srgbClr val="FF0000"/>
              </a:solidFill>
              <a:latin typeface="楷体" panose="02010609060101010101" charset="-122"/>
              <a:ea typeface="楷体" panose="02010609060101010101" charset="-122"/>
            </a:endParaRPr>
          </a:p>
        </p:txBody>
      </p:sp>
      <p:sp>
        <p:nvSpPr>
          <p:cNvPr id="22" name="文本框 14"/>
          <p:cNvSpPr txBox="1"/>
          <p:nvPr/>
        </p:nvSpPr>
        <p:spPr>
          <a:xfrm>
            <a:off x="681010" y="2019296"/>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闭</a:t>
            </a:r>
            <a:endParaRPr lang="zh-CN" altLang="en-US" sz="2800" b="1" dirty="0">
              <a:solidFill>
                <a:srgbClr val="FF0000"/>
              </a:solidFill>
              <a:latin typeface="楷体" panose="02010609060101010101" charset="-122"/>
              <a:ea typeface="楷体" panose="02010609060101010101" charset="-122"/>
            </a:endParaRPr>
          </a:p>
        </p:txBody>
      </p:sp>
      <p:sp>
        <p:nvSpPr>
          <p:cNvPr id="23" name="文本框 14"/>
          <p:cNvSpPr txBox="1"/>
          <p:nvPr/>
        </p:nvSpPr>
        <p:spPr>
          <a:xfrm>
            <a:off x="3722559" y="2048530"/>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全</a:t>
            </a:r>
            <a:endParaRPr lang="zh-CN" altLang="en-US" sz="2800" b="1" dirty="0">
              <a:solidFill>
                <a:srgbClr val="FF0000"/>
              </a:solidFill>
              <a:latin typeface="楷体" panose="02010609060101010101" charset="-122"/>
              <a:ea typeface="楷体" panose="02010609060101010101" charset="-122"/>
            </a:endParaRPr>
          </a:p>
        </p:txBody>
      </p:sp>
      <p:sp>
        <p:nvSpPr>
          <p:cNvPr id="24" name="文本框 14"/>
          <p:cNvSpPr txBox="1"/>
          <p:nvPr/>
        </p:nvSpPr>
        <p:spPr>
          <a:xfrm>
            <a:off x="6753240" y="2071684"/>
            <a:ext cx="64294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聚</a:t>
            </a:r>
            <a:endParaRPr lang="zh-CN" altLang="en-US" sz="2800" b="1" dirty="0">
              <a:solidFill>
                <a:srgbClr val="FF0000"/>
              </a:solidFill>
              <a:latin typeface="楷体" panose="02010609060101010101" charset="-122"/>
              <a:ea typeface="楷体" panose="02010609060101010101" charset="-122"/>
            </a:endParaRPr>
          </a:p>
        </p:txBody>
      </p:sp>
      <p:sp>
        <p:nvSpPr>
          <p:cNvPr id="25" name="文本框 6"/>
          <p:cNvSpPr txBox="1"/>
          <p:nvPr/>
        </p:nvSpPr>
        <p:spPr>
          <a:xfrm>
            <a:off x="4392456" y="3848730"/>
            <a:ext cx="1928826"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全神贯注</a:t>
            </a:r>
            <a:endParaRPr lang="zh-CN" altLang="en-US" sz="2800" b="1" dirty="0">
              <a:solidFill>
                <a:srgbClr val="FF0000"/>
              </a:solidFill>
              <a:latin typeface="楷体" panose="02010609060101010101" charset="-122"/>
              <a:ea typeface="楷体" panose="02010609060101010101" charset="-122"/>
            </a:endParaRPr>
          </a:p>
        </p:txBody>
      </p:sp>
      <p:sp>
        <p:nvSpPr>
          <p:cNvPr id="26" name="文本框 6"/>
          <p:cNvSpPr txBox="1"/>
          <p:nvPr/>
        </p:nvSpPr>
        <p:spPr>
          <a:xfrm>
            <a:off x="7035662" y="3840184"/>
            <a:ext cx="1928826"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聚精会神</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additive="base">
                                        <p:cTn id="73" dur="500" fill="hold"/>
                                        <p:tgtEl>
                                          <p:spTgt spid="7"/>
                                        </p:tgtEl>
                                        <p:attrNameLst>
                                          <p:attrName>ppt_x</p:attrName>
                                        </p:attrNameLst>
                                      </p:cBhvr>
                                      <p:tavLst>
                                        <p:tav tm="0">
                                          <p:val>
                                            <p:strVal val="#ppt_x"/>
                                          </p:val>
                                        </p:tav>
                                        <p:tav tm="100000">
                                          <p:val>
                                            <p:strVal val="#ppt_x"/>
                                          </p:val>
                                        </p:tav>
                                      </p:tavLst>
                                    </p:anim>
                                    <p:anim calcmode="lin" valueType="num">
                                      <p:cBhvr additive="base">
                                        <p:cTn id="7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 fill="hold"/>
                                        <p:tgtEl>
                                          <p:spTgt spid="26"/>
                                        </p:tgtEl>
                                        <p:attrNameLst>
                                          <p:attrName>ppt_x</p:attrName>
                                        </p:attrNameLst>
                                      </p:cBhvr>
                                      <p:tavLst>
                                        <p:tav tm="0">
                                          <p:val>
                                            <p:strVal val="#ppt_x"/>
                                          </p:val>
                                        </p:tav>
                                        <p:tav tm="100000">
                                          <p:val>
                                            <p:strVal val="#ppt_x"/>
                                          </p:val>
                                        </p:tav>
                                      </p:tavLst>
                                    </p:anim>
                                    <p:anim calcmode="lin" valueType="num">
                                      <p:cBhvr additive="base">
                                        <p:cTn id="9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5" grpId="0"/>
      <p:bldP spid="16" grpId="0"/>
      <p:bldP spid="21" grpId="0"/>
      <p:bldP spid="19" grpId="0"/>
      <p:bldP spid="20" grpId="0"/>
      <p:bldP spid="22" grpId="0"/>
      <p:bldP spid="23" grpId="0"/>
      <p:bldP spid="24"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6157" y="350301"/>
            <a:ext cx="8378291" cy="1717393"/>
          </a:xfrm>
          <a:prstGeom prst="rect">
            <a:avLst/>
          </a:prstGeom>
          <a:noFill/>
        </p:spPr>
        <p:txBody>
          <a:bodyPr wrap="square" rtlCol="0">
            <a:spAutoFit/>
          </a:bodyPr>
          <a:lstStyle/>
          <a:p>
            <a:pPr>
              <a:lnSpc>
                <a:spcPct val="120000"/>
              </a:lnSpc>
            </a:pPr>
            <a:r>
              <a:rPr lang="zh-CN" altLang="en-US" sz="3200" dirty="0" smtClean="0">
                <a:solidFill>
                  <a:schemeClr val="tx1"/>
                </a:solidFill>
                <a:latin typeface="黑体" panose="02010609060101010101" pitchFamily="49" charset="-122"/>
                <a:ea typeface="黑体" panose="02010609060101010101" pitchFamily="49" charset="-122"/>
              </a:rPr>
              <a:t>四</a:t>
            </a:r>
            <a:r>
              <a:rPr lang="zh-CN" altLang="en-US" sz="3200" dirty="0">
                <a:solidFill>
                  <a:schemeClr val="tx1"/>
                </a:solidFill>
                <a:latin typeface="黑体" panose="02010609060101010101" pitchFamily="49" charset="-122"/>
                <a:ea typeface="黑体" panose="02010609060101010101" pitchFamily="49" charset="-122"/>
              </a:rPr>
              <a:t>、句子练习。</a:t>
            </a:r>
            <a:endParaRPr lang="zh-CN" altLang="en-US" dirty="0"/>
          </a:p>
          <a:p>
            <a:pPr>
              <a:lnSpc>
                <a:spcPct val="120000"/>
              </a:lnSpc>
            </a:pPr>
            <a:r>
              <a:rPr lang="en-US" altLang="zh-CN" sz="2800" b="1" dirty="0">
                <a:solidFill>
                  <a:schemeClr val="tx1"/>
                </a:solidFill>
                <a:latin typeface="新宋体" panose="02010609030101010101" charset="-122"/>
                <a:ea typeface="新宋体" panose="02010609030101010101" charset="-122"/>
                <a:cs typeface="楷体" panose="02010609060101010101" charset="-122"/>
              </a:rPr>
              <a:t>1</a:t>
            </a:r>
            <a:r>
              <a:rPr lang="en-US" altLang="zh-CN" sz="2800" b="1" dirty="0" smtClean="0">
                <a:solidFill>
                  <a:schemeClr val="tx1"/>
                </a:solidFill>
                <a:latin typeface="新宋体" panose="02010609030101010101" charset="-122"/>
                <a:ea typeface="新宋体" panose="0201060903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sym typeface="+mn-ea"/>
              </a:rPr>
              <a:t>屋顶尤其难刷，蘸了稀溜溜粉浆的板刷往上一举，谁能一滴不掉？ </a:t>
            </a:r>
            <a:r>
              <a:rPr lang="zh-CN" altLang="en-US" sz="2800" b="1" dirty="0" smtClean="0">
                <a:latin typeface="楷体" panose="02010609060101010101" charset="-122"/>
                <a:ea typeface="楷体" panose="02010609060101010101" charset="-122"/>
                <a:cs typeface="楷体" panose="02010609060101010101" charset="-122"/>
              </a:rPr>
              <a:t>（改为陈述句）</a:t>
            </a:r>
            <a:endParaRPr lang="zh-CN" altLang="en-US" sz="2800" u="sng"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465646" y="1995686"/>
            <a:ext cx="8138802" cy="954107"/>
          </a:xfrm>
          <a:prstGeom prst="rect">
            <a:avLst/>
          </a:prstGeom>
          <a:noFill/>
        </p:spPr>
        <p:txBody>
          <a:bodyPr wrap="square" rtlCol="0">
            <a:spAutoFit/>
          </a:bodyPr>
          <a:lstStyle/>
          <a:p>
            <a:pPr indent="628650"/>
            <a:r>
              <a:rPr lang="zh-CN" altLang="en-US" sz="2800" b="1" dirty="0" smtClean="0">
                <a:solidFill>
                  <a:srgbClr val="FF0000"/>
                </a:solidFill>
                <a:latin typeface="楷体" panose="02010609060101010101" charset="-122"/>
                <a:ea typeface="楷体" panose="02010609060101010101" charset="-122"/>
                <a:cs typeface="楷体" panose="02010609060101010101" charset="-122"/>
                <a:sym typeface="+mn-ea"/>
              </a:rPr>
              <a:t>屋顶尤其难刷，蘸了稀溜溜粉浆的板刷往上一举，谁也能一滴不掉？</a:t>
            </a:r>
            <a:endParaRPr lang="zh-CN" altLang="en-US" sz="2800" b="1" dirty="0">
              <a:solidFill>
                <a:srgbClr val="FF0000"/>
              </a:solidFill>
              <a:latin typeface="楷体" panose="02010609060101010101" charset="-122"/>
              <a:ea typeface="楷体" panose="02010609060101010101" charset="-122"/>
            </a:endParaRPr>
          </a:p>
        </p:txBody>
      </p:sp>
      <p:sp>
        <p:nvSpPr>
          <p:cNvPr id="3" name="文本框 2"/>
          <p:cNvSpPr txBox="1"/>
          <p:nvPr/>
        </p:nvSpPr>
        <p:spPr>
          <a:xfrm>
            <a:off x="180915" y="2995818"/>
            <a:ext cx="8711565" cy="508409"/>
          </a:xfrm>
          <a:prstGeom prst="rect">
            <a:avLst/>
          </a:prstGeom>
          <a:noFill/>
        </p:spPr>
        <p:txBody>
          <a:bodyPr wrap="square" rtlCol="0">
            <a:spAutoFit/>
          </a:bodyPr>
          <a:lstStyle/>
          <a:p>
            <a:pPr>
              <a:lnSpc>
                <a:spcPct val="110000"/>
              </a:lnSpc>
            </a:pPr>
            <a:r>
              <a:rPr lang="en-US" altLang="zh-CN" sz="2800" b="1" dirty="0">
                <a:latin typeface="新宋体" panose="02010609030101010101" charset="-122"/>
                <a:ea typeface="新宋体" panose="02010609030101010101" charset="-122"/>
                <a:cs typeface="楷体" panose="02010609060101010101" charset="-122"/>
                <a:sym typeface="+mn-ea"/>
              </a:rPr>
              <a:t>2</a:t>
            </a:r>
            <a:r>
              <a:rPr lang="en-US" altLang="zh-CN" sz="2800" b="1" dirty="0" smtClean="0">
                <a:latin typeface="新宋体" panose="02010609030101010101" charset="-122"/>
                <a:ea typeface="新宋体" panose="02010609030101010101" charset="-122"/>
                <a:cs typeface="楷体" panose="02010609060101010101" charset="-122"/>
                <a:sym typeface="+mn-ea"/>
              </a:rPr>
              <a:t>.</a:t>
            </a:r>
            <a:r>
              <a:rPr lang="zh-CN" altLang="en-US" sz="2800" b="1" dirty="0" smtClean="0">
                <a:latin typeface="楷体" panose="02010609060101010101" charset="-122"/>
                <a:ea typeface="楷体" panose="02010609060101010101" charset="-122"/>
                <a:cs typeface="楷体" panose="02010609060101010101" charset="-122"/>
                <a:sym typeface="+mn-ea"/>
              </a:rPr>
              <a:t>他像一棵挺脱的树。 （仿写拟比喻句）</a:t>
            </a:r>
            <a:endParaRPr lang="zh-CN" altLang="en-US" sz="2800" u="sng" dirty="0">
              <a:solidFill>
                <a:schemeClr val="bg1"/>
              </a:solidFill>
              <a:latin typeface="楷体" panose="02010609060101010101" charset="-122"/>
              <a:ea typeface="楷体" panose="02010609060101010101" charset="-122"/>
              <a:cs typeface="楷体" panose="02010609060101010101" charset="-122"/>
            </a:endParaRPr>
          </a:p>
        </p:txBody>
      </p:sp>
      <p:sp>
        <p:nvSpPr>
          <p:cNvPr id="9" name="文本框 3"/>
          <p:cNvSpPr txBox="1"/>
          <p:nvPr/>
        </p:nvSpPr>
        <p:spPr>
          <a:xfrm>
            <a:off x="845631" y="3632706"/>
            <a:ext cx="6534681"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细细的春雨就像春姑娘纺出的线一样。</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3"/>
          <p:cNvSpPr txBox="1"/>
          <p:nvPr/>
        </p:nvSpPr>
        <p:spPr>
          <a:xfrm>
            <a:off x="4248655" y="1757376"/>
            <a:ext cx="400052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严监生断气之前的样子</a:t>
            </a:r>
            <a:endParaRPr lang="zh-CN" altLang="en-US" sz="2800" b="1" dirty="0">
              <a:solidFill>
                <a:srgbClr val="FF0000"/>
              </a:solidFill>
              <a:latin typeface="楷体" panose="02010609060101010101" charset="-122"/>
              <a:ea typeface="楷体" panose="02010609060101010101" charset="-122"/>
            </a:endParaRPr>
          </a:p>
        </p:txBody>
      </p:sp>
      <p:sp>
        <p:nvSpPr>
          <p:cNvPr id="13" name="文本框 2"/>
          <p:cNvSpPr txBox="1"/>
          <p:nvPr/>
        </p:nvSpPr>
        <p:spPr>
          <a:xfrm>
            <a:off x="252923" y="871545"/>
            <a:ext cx="8711565" cy="1988237"/>
          </a:xfrm>
          <a:prstGeom prst="rect">
            <a:avLst/>
          </a:prstGeom>
          <a:noFill/>
        </p:spPr>
        <p:txBody>
          <a:bodyPr wrap="square" rtlCol="0">
            <a:spAutoFit/>
          </a:bodyPr>
          <a:lstStyle/>
          <a:p>
            <a:pPr>
              <a:lnSpc>
                <a:spcPct val="110000"/>
              </a:lnSpc>
            </a:pPr>
            <a:r>
              <a:rPr lang="en-US" altLang="zh-CN" sz="2800" b="1" dirty="0" smtClean="0">
                <a:latin typeface="新宋体" panose="02010609030101010101" charset="-122"/>
                <a:ea typeface="新宋体" panose="02010609030101010101"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严监生喉咙里痰响得一进一出，一声不倒一声的，总不得断气，还把手从被单里拿出来，伸着两个指头。 请问这个片段描写的是</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10000"/>
              </a:lnSpc>
            </a:pPr>
            <a:r>
              <a:rPr lang="zh-CN" altLang="en-US" sz="2800" b="1" dirty="0" smtClean="0">
                <a:latin typeface="楷体" panose="02010609060101010101" charset="-122"/>
                <a:ea typeface="楷体" panose="02010609060101010101" charset="-122"/>
                <a:cs typeface="楷体" panose="02010609060101010101" charset="-122"/>
                <a:sym typeface="+mn-ea"/>
              </a:rPr>
              <a:t>作者采用的是 </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描写方法。</a:t>
            </a:r>
            <a:r>
              <a:rPr lang="en-US" altLang="zh-CN" sz="2800" b="1" u="sng" dirty="0" smtClean="0">
                <a:solidFill>
                  <a:schemeClr val="bg1"/>
                </a:solidFill>
                <a:latin typeface="楷体" panose="02010609060101010101" charset="-122"/>
                <a:ea typeface="楷体" panose="02010609060101010101" charset="-122"/>
                <a:cs typeface="楷体" panose="02010609060101010101" charset="-122"/>
                <a:sym typeface="+mn-ea"/>
              </a:rPr>
              <a:t>                                           </a:t>
            </a:r>
            <a:r>
              <a:rPr lang="zh-CN" altLang="en-US" sz="2800" b="1" u="sng" dirty="0" smtClean="0">
                <a:latin typeface="楷体" panose="02010609060101010101" charset="-122"/>
                <a:ea typeface="楷体" panose="02010609060101010101" charset="-122"/>
                <a:cs typeface="楷体" panose="02010609060101010101" charset="-122"/>
                <a:sym typeface="+mn-ea"/>
              </a:rPr>
              <a:t>    </a:t>
            </a:r>
            <a:endParaRPr lang="zh-CN" altLang="en-US" sz="2800" u="sng" dirty="0">
              <a:latin typeface="楷体" panose="02010609060101010101" charset="-122"/>
              <a:ea typeface="楷体" panose="02010609060101010101" charset="-122"/>
              <a:cs typeface="楷体" panose="02010609060101010101" charset="-122"/>
            </a:endParaRPr>
          </a:p>
        </p:txBody>
      </p:sp>
      <p:sp>
        <p:nvSpPr>
          <p:cNvPr id="6" name="文本框 3"/>
          <p:cNvSpPr txBox="1"/>
          <p:nvPr/>
        </p:nvSpPr>
        <p:spPr>
          <a:xfrm>
            <a:off x="2962771" y="2257442"/>
            <a:ext cx="1571636"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动作</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5736" y="645131"/>
            <a:ext cx="8843645" cy="4358116"/>
          </a:xfrm>
          <a:prstGeom prst="rect">
            <a:avLst/>
          </a:prstGeom>
          <a:noFill/>
        </p:spPr>
        <p:txBody>
          <a:bodyPr wrap="square" rtlCol="0">
            <a:spAutoFit/>
          </a:bodyPr>
          <a:lstStyle/>
          <a:p>
            <a:pPr>
              <a:lnSpc>
                <a:spcPct val="110000"/>
              </a:lnSpc>
            </a:pPr>
            <a:r>
              <a:rPr lang="zh-CN" altLang="en-US" sz="2800" dirty="0" smtClean="0">
                <a:latin typeface="黑体" panose="02010609060101010101" pitchFamily="49" charset="-122"/>
                <a:ea typeface="黑体" panose="02010609060101010101" pitchFamily="49" charset="-122"/>
                <a:cs typeface="楷体" panose="02010609060101010101" charset="-122"/>
              </a:rPr>
              <a:t>读</a:t>
            </a:r>
            <a:r>
              <a:rPr lang="zh-CN" altLang="en-US" sz="2800" dirty="0">
                <a:latin typeface="黑体" panose="02010609060101010101" pitchFamily="49" charset="-122"/>
                <a:ea typeface="黑体" panose="02010609060101010101" pitchFamily="49" charset="-122"/>
                <a:cs typeface="楷体" panose="02010609060101010101" charset="-122"/>
              </a:rPr>
              <a:t>片段，回答问题</a:t>
            </a:r>
            <a:r>
              <a:rPr lang="zh-CN" altLang="en-US" sz="2800" dirty="0" smtClean="0">
                <a:latin typeface="黑体" panose="02010609060101010101" pitchFamily="49" charset="-122"/>
                <a:ea typeface="黑体" panose="02010609060101010101" pitchFamily="49" charset="-122"/>
                <a:cs typeface="楷体" panose="02010609060101010101" charset="-122"/>
              </a:rPr>
              <a:t>。</a:t>
            </a:r>
            <a:endParaRPr lang="en-US" altLang="zh-CN" sz="2800" dirty="0" smtClean="0">
              <a:latin typeface="黑体" panose="02010609060101010101" pitchFamily="49" charset="-122"/>
              <a:ea typeface="黑体" panose="02010609060101010101" pitchFamily="49" charset="-122"/>
              <a:cs typeface="楷体" panose="02010609060101010101" charset="-122"/>
            </a:endParaRPr>
          </a:p>
          <a:p>
            <a:pPr>
              <a:lnSpc>
                <a:spcPct val="110000"/>
              </a:lnSpc>
            </a:pPr>
            <a:r>
              <a:rPr lang="zh-CN" altLang="en-US" sz="2800" b="1" dirty="0" smtClean="0">
                <a:latin typeface="楷体" panose="02010609060101010101" charset="-122"/>
                <a:ea typeface="楷体" panose="02010609060101010101" charset="-122"/>
                <a:cs typeface="楷体" panose="02010609060101010101" charset="-122"/>
              </a:rPr>
              <a:t>    一间屋子，一个屋顶四面墙，先刷屋顶后刷墙。屋顶尤其难刷，蘸了稀溜溜粉浆的板刷往上一举，谁能一滴不掉？一掉准掉在身上。可刷子李一（  ）刷子，就像没有蘸浆。但刷子划过屋顶，立时匀匀实实一道白，白得透亮，白得清爽。有人说这蘸浆的手法有高招，有人说这调（</a:t>
            </a:r>
            <a:r>
              <a:rPr lang="en-US" altLang="zh-CN" sz="2800" b="1" dirty="0" err="1" smtClean="0">
                <a:latin typeface="楷体" panose="02010609060101010101" charset="-122"/>
                <a:ea typeface="楷体" panose="02010609060101010101" charset="-122"/>
                <a:cs typeface="楷体" panose="02010609060101010101" charset="-122"/>
              </a:rPr>
              <a:t>diào</a:t>
            </a:r>
            <a:r>
              <a:rPr lang="en-US" altLang="zh-CN" sz="2800" b="1" dirty="0" smtClean="0">
                <a:latin typeface="楷体" panose="02010609060101010101" charset="-122"/>
                <a:ea typeface="楷体" panose="02010609060101010101" charset="-122"/>
                <a:cs typeface="楷体" panose="02010609060101010101" charset="-122"/>
              </a:rPr>
              <a:t>  </a:t>
            </a:r>
            <a:r>
              <a:rPr lang="en-US" altLang="zh-CN" sz="2800" b="1" dirty="0" err="1" smtClean="0">
                <a:latin typeface="楷体" panose="02010609060101010101" charset="-122"/>
                <a:ea typeface="楷体" panose="02010609060101010101" charset="-122"/>
                <a:cs typeface="楷体" panose="02010609060101010101" charset="-122"/>
              </a:rPr>
              <a:t>tiáo</a:t>
            </a:r>
            <a:r>
              <a:rPr lang="zh-CN" altLang="en-US" sz="2800" b="1" dirty="0" smtClean="0">
                <a:latin typeface="楷体" panose="02010609060101010101" charset="-122"/>
                <a:ea typeface="楷体" panose="02010609060101010101" charset="-122"/>
                <a:cs typeface="楷体" panose="02010609060101010101" charset="-122"/>
              </a:rPr>
              <a:t>）浆的配料有秘方。曹小三哪里看得出来？只见师傅的手臂悠然摆来，悠然摆去，如同（  ）着鼓点，（  ）着琴音，每一摆刷，那长长的</a:t>
            </a:r>
            <a:endParaRPr lang="zh-CN" altLang="en-US" sz="2800" b="1" dirty="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251520" y="123478"/>
            <a:ext cx="3162300" cy="523220"/>
          </a:xfrm>
          <a:prstGeom prst="rect">
            <a:avLst/>
          </a:prstGeom>
          <a:noFill/>
        </p:spPr>
        <p:txBody>
          <a:bodyPr wrap="square" rtlCol="0">
            <a:spAutoFit/>
          </a:bodyPr>
          <a:lstStyle/>
          <a:p>
            <a:r>
              <a:rPr lang="zh-CN" altLang="en-US" sz="2800" b="1" dirty="0" smtClean="0">
                <a:latin typeface="黑体" panose="02010609060101010101" pitchFamily="49" charset="-122"/>
                <a:ea typeface="黑体" panose="02010609060101010101" pitchFamily="49" charset="-122"/>
              </a:rPr>
              <a:t>五、</a:t>
            </a:r>
            <a:r>
              <a:rPr lang="zh-CN" altLang="en-US" sz="2800" b="1" dirty="0">
                <a:latin typeface="黑体" panose="02010609060101010101" pitchFamily="49" charset="-122"/>
                <a:ea typeface="黑体" panose="02010609060101010101" pitchFamily="49" charset="-122"/>
              </a:rPr>
              <a:t>课文练习。</a:t>
            </a:r>
          </a:p>
        </p:txBody>
      </p:sp>
      <p:sp>
        <p:nvSpPr>
          <p:cNvPr id="6" name="文本框 5"/>
          <p:cNvSpPr txBox="1"/>
          <p:nvPr/>
        </p:nvSpPr>
        <p:spPr>
          <a:xfrm>
            <a:off x="6572264" y="2000246"/>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举</a:t>
            </a:r>
            <a:endParaRPr lang="zh-CN" altLang="en-US" sz="3200" b="1" dirty="0">
              <a:solidFill>
                <a:srgbClr val="FF0000"/>
              </a:solidFill>
              <a:latin typeface="楷体" panose="02010609060101010101" charset="-122"/>
              <a:ea typeface="楷体" panose="02010609060101010101" charset="-122"/>
            </a:endParaRPr>
          </a:p>
        </p:txBody>
      </p:sp>
      <p:sp>
        <p:nvSpPr>
          <p:cNvPr id="7" name="文本框 5"/>
          <p:cNvSpPr txBox="1"/>
          <p:nvPr/>
        </p:nvSpPr>
        <p:spPr>
          <a:xfrm>
            <a:off x="3563888" y="3500444"/>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a:t>
            </a:r>
            <a:endParaRPr lang="zh-CN" altLang="en-US" sz="3200" b="1" dirty="0">
              <a:solidFill>
                <a:srgbClr val="FF0000"/>
              </a:solidFill>
              <a:latin typeface="楷体" panose="02010609060101010101" charset="-122"/>
              <a:ea typeface="楷体" panose="02010609060101010101" charset="-122"/>
            </a:endParaRPr>
          </a:p>
        </p:txBody>
      </p:sp>
      <p:sp>
        <p:nvSpPr>
          <p:cNvPr id="8" name="文本框 5"/>
          <p:cNvSpPr txBox="1"/>
          <p:nvPr/>
        </p:nvSpPr>
        <p:spPr>
          <a:xfrm>
            <a:off x="857224" y="4357700"/>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伴</a:t>
            </a:r>
            <a:endParaRPr lang="zh-CN" altLang="en-US" sz="3200" b="1" dirty="0">
              <a:solidFill>
                <a:srgbClr val="FF0000"/>
              </a:solidFill>
              <a:latin typeface="楷体" panose="02010609060101010101" charset="-122"/>
              <a:ea typeface="楷体" panose="02010609060101010101" charset="-122"/>
            </a:endParaRPr>
          </a:p>
        </p:txBody>
      </p:sp>
      <p:sp>
        <p:nvSpPr>
          <p:cNvPr id="9" name="文本框 5"/>
          <p:cNvSpPr txBox="1"/>
          <p:nvPr/>
        </p:nvSpPr>
        <p:spPr>
          <a:xfrm>
            <a:off x="3357554" y="4371950"/>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和</a:t>
            </a:r>
            <a:endParaRPr lang="zh-CN" altLang="en-US" sz="32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843" y="642924"/>
            <a:ext cx="8843645" cy="2462213"/>
          </a:xfrm>
          <a:prstGeom prst="rect">
            <a:avLst/>
          </a:prstGeom>
          <a:noFill/>
        </p:spPr>
        <p:txBody>
          <a:bodyPr wrap="square" rtlCol="0">
            <a:spAutoFit/>
          </a:bodyPr>
          <a:lstStyle/>
          <a:p>
            <a:pPr>
              <a:lnSpc>
                <a:spcPct val="110000"/>
              </a:lnSpc>
            </a:pPr>
            <a:r>
              <a:rPr lang="zh-CN" altLang="en-US" sz="2800" b="1" dirty="0" smtClean="0">
                <a:latin typeface="楷体" panose="02010609060101010101" charset="-122"/>
                <a:ea typeface="楷体" panose="02010609060101010101" charset="-122"/>
                <a:cs typeface="楷体" panose="02010609060101010101" charset="-122"/>
              </a:rPr>
              <a:t>带浆的毛刷便在墙面啪地清脆一响，极是好听。啪啪声里，一道道浆，衔接得天衣无</a:t>
            </a:r>
            <a:r>
              <a:rPr lang="zh-CN" altLang="en-US" sz="2800" b="1" smtClean="0">
                <a:latin typeface="楷体" panose="02010609060101010101" charset="-122"/>
                <a:ea typeface="楷体" panose="02010609060101010101" charset="-122"/>
                <a:cs typeface="楷体" panose="02010609060101010101" charset="-122"/>
              </a:rPr>
              <a:t>缝（</a:t>
            </a:r>
            <a:r>
              <a:rPr lang="en-US" altLang="zh-CN" sz="2800" b="1" smtClean="0">
                <a:latin typeface="汉语拼音" panose="000B0604020202020204" pitchFamily="34" charset="0"/>
                <a:ea typeface="楷体" panose="02010609060101010101" charset="-122"/>
                <a:cs typeface="汉语拼音" panose="000B0604020202020204" pitchFamily="34" charset="0"/>
              </a:rPr>
              <a:t>fèng  </a:t>
            </a:r>
            <a:r>
              <a:rPr lang="en-US" altLang="zh-CN" sz="2800" b="1" dirty="0" err="1" smtClean="0">
                <a:latin typeface="汉语拼音" panose="000B0604020202020204" pitchFamily="34" charset="0"/>
                <a:ea typeface="楷体" panose="02010609060101010101" charset="-122"/>
                <a:cs typeface="汉语拼音" panose="000B0604020202020204" pitchFamily="34" charset="0"/>
              </a:rPr>
              <a:t>féng</a:t>
            </a:r>
            <a:r>
              <a:rPr lang="en-US" altLang="zh-CN" sz="2800" b="1" dirty="0" smtClean="0">
                <a:latin typeface="汉语拼音" panose="000B0604020202020204" pitchFamily="34" charset="0"/>
                <a:ea typeface="楷体" panose="02010609060101010101" charset="-122"/>
                <a:cs typeface="汉语拼音" panose="000B0604020202020204" pitchFamily="34" charset="0"/>
              </a:rPr>
              <a:t> </a:t>
            </a:r>
            <a:r>
              <a:rPr lang="zh-CN" altLang="en-US" sz="2800" b="1" dirty="0" smtClean="0">
                <a:latin typeface="楷体" panose="02010609060101010101" charset="-122"/>
                <a:ea typeface="楷体" panose="02010609060101010101" charset="-122"/>
                <a:cs typeface="楷体" panose="02010609060101010101" charset="-122"/>
              </a:rPr>
              <a:t>），刷过去的墙面，真好比平平整整打开一面雪白的屏（</a:t>
            </a:r>
            <a:r>
              <a:rPr lang="en-US" altLang="zh-CN" sz="2800" b="1" dirty="0" err="1" smtClean="0">
                <a:latin typeface="汉语拼音" panose="000B0604020202020204" pitchFamily="34" charset="0"/>
                <a:ea typeface="楷体" panose="02010609060101010101" charset="-122"/>
                <a:cs typeface="汉语拼音" panose="000B0604020202020204" pitchFamily="34" charset="0"/>
              </a:rPr>
              <a:t>píng</a:t>
            </a:r>
            <a:r>
              <a:rPr lang="en-US" altLang="zh-CN" sz="2800" b="1" dirty="0" smtClean="0">
                <a:latin typeface="汉语拼音" panose="000B0604020202020204" pitchFamily="34" charset="0"/>
                <a:ea typeface="楷体" panose="02010609060101010101" charset="-122"/>
                <a:cs typeface="汉语拼音" panose="000B0604020202020204" pitchFamily="34" charset="0"/>
              </a:rPr>
              <a:t> </a:t>
            </a:r>
            <a:r>
              <a:rPr lang="en-US" altLang="zh-CN" sz="2800" b="1" dirty="0" err="1" smtClean="0">
                <a:latin typeface="汉语拼音" panose="000B0604020202020204" pitchFamily="34" charset="0"/>
                <a:ea typeface="楷体" panose="02010609060101010101" charset="-122"/>
                <a:cs typeface="汉语拼音" panose="000B0604020202020204" pitchFamily="34" charset="0"/>
              </a:rPr>
              <a:t>bǐng</a:t>
            </a:r>
            <a:r>
              <a:rPr lang="zh-CN" altLang="en-US" sz="2800" b="1" dirty="0" smtClean="0">
                <a:latin typeface="楷体" panose="02010609060101010101" charset="-122"/>
                <a:ea typeface="楷体" panose="02010609060101010101" charset="-122"/>
                <a:cs typeface="楷体" panose="02010609060101010101" charset="-122"/>
              </a:rPr>
              <a:t>）障。曹小三最关心的还是刷子李身上到底有没有白点。 </a:t>
            </a:r>
            <a:endParaRPr lang="zh-CN" altLang="en-US" sz="2800" b="1" dirty="0">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5692975" y="1142990"/>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a:t>
            </a:r>
            <a:endParaRPr lang="zh-CN" altLang="en-US" sz="3200" b="1" dirty="0">
              <a:solidFill>
                <a:srgbClr val="FF0000"/>
              </a:solidFill>
              <a:latin typeface="楷体" panose="02010609060101010101" charset="-122"/>
              <a:ea typeface="楷体" panose="02010609060101010101" charset="-122"/>
            </a:endParaRPr>
          </a:p>
        </p:txBody>
      </p:sp>
      <p:sp>
        <p:nvSpPr>
          <p:cNvPr id="7" name="文本框 5"/>
          <p:cNvSpPr txBox="1"/>
          <p:nvPr/>
        </p:nvSpPr>
        <p:spPr>
          <a:xfrm>
            <a:off x="7740352" y="1581642"/>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a:t>
            </a:r>
            <a:endParaRPr lang="zh-CN" altLang="en-US" sz="32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008" y="560859"/>
            <a:ext cx="9036496" cy="3970318"/>
          </a:xfrm>
          <a:prstGeom prst="rect">
            <a:avLst/>
          </a:prstGeom>
          <a:noFill/>
        </p:spPr>
        <p:txBody>
          <a:bodyPr wrap="square" rtlCol="0" anchor="t">
            <a:spAutoFit/>
          </a:bodyPr>
          <a:lstStyle/>
          <a:p>
            <a:pPr>
              <a:lnSpc>
                <a:spcPct val="150000"/>
              </a:lnSpc>
            </a:pPr>
            <a:r>
              <a:rPr lang="en-US" altLang="zh-CN" sz="2800" b="1" dirty="0" smtClean="0">
                <a:latin typeface="新宋体" panose="02010609030101010101" charset="-122"/>
                <a:ea typeface="新宋体" panose="02010609030101010101" charset="-122"/>
                <a:cs typeface="新宋体" panose="02010609030101010101" charset="-122"/>
                <a:sym typeface="+mn-ea"/>
              </a:rPr>
              <a:t>1</a:t>
            </a:r>
            <a:r>
              <a:rPr lang="zh-CN" altLang="en-US" sz="2800" b="1" dirty="0" smtClean="0">
                <a:latin typeface="新宋体" panose="02010609030101010101" charset="-122"/>
                <a:ea typeface="新宋体" panose="02010609030101010101" charset="-122"/>
                <a:cs typeface="新宋体" panose="02010609030101010101" charset="-122"/>
                <a:sym typeface="+mn-ea"/>
              </a:rPr>
              <a:t>．选择恰当的字填在文中的括号里。（举  伴 和）</a:t>
            </a:r>
            <a:endParaRPr lang="en-US" altLang="zh-CN" sz="2800" b="1" dirty="0" smtClean="0">
              <a:latin typeface="新宋体" panose="02010609030101010101" charset="-122"/>
              <a:ea typeface="新宋体" panose="02010609030101010101" charset="-122"/>
              <a:cs typeface="新宋体" panose="02010609030101010101" charset="-122"/>
              <a:sym typeface="+mn-ea"/>
            </a:endParaRPr>
          </a:p>
          <a:p>
            <a:pPr>
              <a:lnSpc>
                <a:spcPct val="150000"/>
              </a:lnSpc>
            </a:pPr>
            <a:r>
              <a:rPr lang="en-US" altLang="zh-CN" sz="2800" b="1" dirty="0" smtClean="0">
                <a:latin typeface="新宋体" panose="02010609030101010101" charset="-122"/>
                <a:ea typeface="新宋体" panose="02010609030101010101" charset="-122"/>
                <a:cs typeface="新宋体" panose="02010609030101010101" charset="-122"/>
                <a:sym typeface="+mn-ea"/>
              </a:rPr>
              <a:t>2.</a:t>
            </a:r>
            <a:r>
              <a:rPr lang="zh-CN" altLang="en-US" sz="2800" b="1" dirty="0" smtClean="0">
                <a:latin typeface="新宋体" panose="02010609030101010101" charset="-122"/>
                <a:ea typeface="新宋体" panose="02010609030101010101" charset="-122"/>
                <a:cs typeface="新宋体" panose="02010609030101010101" charset="-122"/>
                <a:sym typeface="+mn-ea"/>
              </a:rPr>
              <a:t>选择括号中正确的读音。</a:t>
            </a:r>
            <a:endParaRPr lang="en-US" altLang="zh-CN" sz="2800" b="1" dirty="0" smtClean="0">
              <a:latin typeface="新宋体" panose="02010609030101010101" charset="-122"/>
              <a:ea typeface="新宋体" panose="02010609030101010101" charset="-122"/>
              <a:cs typeface="新宋体" panose="02010609030101010101" charset="-122"/>
              <a:sym typeface="+mn-ea"/>
            </a:endParaRPr>
          </a:p>
          <a:p>
            <a:pPr>
              <a:lnSpc>
                <a:spcPct val="150000"/>
              </a:lnSpc>
            </a:pPr>
            <a:r>
              <a:rPr lang="en-US" altLang="zh-CN" sz="2800" b="1" dirty="0" smtClean="0">
                <a:latin typeface="新宋体" panose="02010609030101010101" charset="-122"/>
                <a:ea typeface="新宋体" panose="02010609030101010101" charset="-122"/>
                <a:cs typeface="新宋体" panose="02010609030101010101" charset="-122"/>
                <a:sym typeface="+mn-ea"/>
              </a:rPr>
              <a:t>3.</a:t>
            </a:r>
            <a:r>
              <a:rPr lang="zh-CN" altLang="en-US" sz="2800" b="1" dirty="0" smtClean="0">
                <a:latin typeface="新宋体" panose="02010609030101010101" charset="-122"/>
                <a:ea typeface="新宋体" panose="02010609030101010101" charset="-122"/>
                <a:cs typeface="新宋体" panose="02010609030101010101" charset="-122"/>
                <a:sym typeface="+mn-ea"/>
              </a:rPr>
              <a:t>这段话作者抓住刷子李的</a:t>
            </a:r>
            <a:r>
              <a:rPr lang="zh-CN" altLang="en-US" sz="2800" b="1" u="sng" dirty="0" smtClean="0">
                <a:latin typeface="新宋体" panose="02010609030101010101" charset="-122"/>
                <a:ea typeface="新宋体" panose="02010609030101010101" charset="-122"/>
                <a:cs typeface="新宋体" panose="02010609030101010101" charset="-122"/>
                <a:sym typeface="+mn-ea"/>
              </a:rPr>
              <a:t>      </a:t>
            </a:r>
            <a:r>
              <a:rPr lang="zh-CN" altLang="en-US" sz="2800" b="1" dirty="0" smtClean="0">
                <a:latin typeface="新宋体" panose="02010609030101010101" charset="-122"/>
                <a:ea typeface="新宋体" panose="02010609030101010101" charset="-122"/>
                <a:cs typeface="新宋体" panose="02010609030101010101" charset="-122"/>
                <a:sym typeface="+mn-ea"/>
              </a:rPr>
              <a:t>进行细致描写，表现了他</a:t>
            </a:r>
            <a:r>
              <a:rPr lang="zh-CN" altLang="en-US" sz="2800" b="1" u="sng" dirty="0" smtClean="0">
                <a:latin typeface="新宋体" panose="02010609030101010101" charset="-122"/>
                <a:ea typeface="新宋体" panose="02010609030101010101" charset="-122"/>
                <a:cs typeface="新宋体" panose="02010609030101010101" charset="-122"/>
                <a:sym typeface="+mn-ea"/>
              </a:rPr>
              <a:t>                          </a:t>
            </a:r>
            <a:r>
              <a:rPr lang="zh-CN" altLang="en-US" sz="2800" b="1" dirty="0" smtClean="0">
                <a:latin typeface="新宋体" panose="02010609030101010101" charset="-122"/>
                <a:ea typeface="新宋体" panose="02010609030101010101" charset="-122"/>
                <a:cs typeface="新宋体" panose="02010609030101010101" charset="-122"/>
                <a:sym typeface="+mn-ea"/>
              </a:rPr>
              <a:t>。     </a:t>
            </a:r>
            <a:endParaRPr lang="en-US" altLang="zh-CN" sz="2800" b="1" dirty="0" smtClean="0">
              <a:latin typeface="新宋体" panose="02010609030101010101" charset="-122"/>
              <a:ea typeface="新宋体" panose="02010609030101010101" charset="-122"/>
              <a:cs typeface="新宋体" panose="02010609030101010101" charset="-122"/>
              <a:sym typeface="+mn-ea"/>
            </a:endParaRPr>
          </a:p>
          <a:p>
            <a:pPr>
              <a:lnSpc>
                <a:spcPct val="150000"/>
              </a:lnSpc>
            </a:pPr>
            <a:r>
              <a:rPr lang="en-US" altLang="zh-CN" sz="2800" b="1" dirty="0" smtClean="0">
                <a:latin typeface="新宋体" panose="02010609030101010101" charset="-122"/>
                <a:ea typeface="新宋体" panose="02010609030101010101" charset="-122"/>
                <a:cs typeface="新宋体" panose="02010609030101010101" charset="-122"/>
                <a:sym typeface="+mn-ea"/>
              </a:rPr>
              <a:t>4.</a:t>
            </a:r>
            <a:r>
              <a:rPr lang="zh-CN" altLang="en-US" sz="2800" b="1" dirty="0" smtClean="0">
                <a:latin typeface="新宋体" panose="02010609030101010101" charset="-122"/>
                <a:ea typeface="新宋体" panose="02010609030101010101" charset="-122"/>
                <a:cs typeface="新宋体" panose="02010609030101010101" charset="-122"/>
                <a:sym typeface="+mn-ea"/>
              </a:rPr>
              <a:t>作者是通过两方面来描写刷子李技术高超的：一是直接写</a:t>
            </a:r>
            <a:r>
              <a:rPr lang="zh-CN" altLang="en-US" sz="2800" b="1" u="sng" dirty="0" smtClean="0">
                <a:latin typeface="新宋体" panose="02010609030101010101" charset="-122"/>
                <a:ea typeface="新宋体" panose="02010609030101010101" charset="-122"/>
                <a:cs typeface="新宋体" panose="02010609030101010101" charset="-122"/>
                <a:sym typeface="+mn-ea"/>
              </a:rPr>
              <a:t>              </a:t>
            </a:r>
            <a:r>
              <a:rPr lang="zh-CN" altLang="en-US" sz="2800" b="1" dirty="0" smtClean="0">
                <a:latin typeface="新宋体" panose="02010609030101010101" charset="-122"/>
                <a:ea typeface="新宋体" panose="02010609030101010101" charset="-122"/>
                <a:cs typeface="新宋体" panose="02010609030101010101" charset="-122"/>
                <a:sym typeface="+mn-ea"/>
              </a:rPr>
              <a:t>，二是通过</a:t>
            </a:r>
            <a:r>
              <a:rPr lang="zh-CN" altLang="en-US" sz="2800" b="1" u="sng" dirty="0" smtClean="0">
                <a:latin typeface="新宋体" panose="02010609030101010101" charset="-122"/>
                <a:ea typeface="新宋体" panose="02010609030101010101" charset="-122"/>
                <a:cs typeface="新宋体" panose="02010609030101010101" charset="-122"/>
                <a:sym typeface="+mn-ea"/>
              </a:rPr>
              <a:t>            </a:t>
            </a:r>
            <a:r>
              <a:rPr lang="zh-CN" altLang="en-US" sz="2800" b="1" dirty="0" smtClean="0">
                <a:latin typeface="新宋体" panose="02010609030101010101" charset="-122"/>
                <a:ea typeface="新宋体" panose="02010609030101010101" charset="-122"/>
                <a:cs typeface="新宋体" panose="02010609030101010101" charset="-122"/>
                <a:sym typeface="+mn-ea"/>
              </a:rPr>
              <a:t>间接描写。</a:t>
            </a:r>
            <a:endParaRPr lang="zh-CN" altLang="en-US" sz="2400" b="1" dirty="0">
              <a:solidFill>
                <a:srgbClr val="FF0000"/>
              </a:solidFill>
              <a:latin typeface="新宋体" panose="02010609030101010101" charset="-122"/>
              <a:ea typeface="新宋体" panose="02010609030101010101" charset="-122"/>
              <a:cs typeface="新宋体" panose="02010609030101010101" charset="-122"/>
            </a:endParaRPr>
          </a:p>
        </p:txBody>
      </p:sp>
      <p:sp>
        <p:nvSpPr>
          <p:cNvPr id="6" name="文本框 5"/>
          <p:cNvSpPr txBox="1"/>
          <p:nvPr/>
        </p:nvSpPr>
        <p:spPr>
          <a:xfrm>
            <a:off x="992120" y="3857837"/>
            <a:ext cx="257176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刷墙后的效果</a:t>
            </a:r>
            <a:endParaRPr lang="zh-CN" altLang="en-US" sz="2800" b="1" dirty="0">
              <a:solidFill>
                <a:srgbClr val="FF0000"/>
              </a:solidFill>
              <a:latin typeface="楷体" panose="02010609060101010101" charset="-122"/>
              <a:ea typeface="楷体" panose="02010609060101010101" charset="-122"/>
            </a:endParaRPr>
          </a:p>
        </p:txBody>
      </p:sp>
      <p:sp>
        <p:nvSpPr>
          <p:cNvPr id="7" name="文本框 5"/>
          <p:cNvSpPr txBox="1"/>
          <p:nvPr/>
        </p:nvSpPr>
        <p:spPr>
          <a:xfrm>
            <a:off x="4572736" y="1966997"/>
            <a:ext cx="1285883"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动作 </a:t>
            </a:r>
            <a:endParaRPr lang="zh-CN" altLang="en-US" sz="2800" b="1" dirty="0">
              <a:solidFill>
                <a:srgbClr val="FF0000"/>
              </a:solidFill>
              <a:latin typeface="楷体" panose="02010609060101010101" charset="-122"/>
              <a:ea typeface="楷体" panose="02010609060101010101" charset="-122"/>
            </a:endParaRPr>
          </a:p>
        </p:txBody>
      </p:sp>
      <p:sp>
        <p:nvSpPr>
          <p:cNvPr id="8" name="文本框 5"/>
          <p:cNvSpPr txBox="1"/>
          <p:nvPr/>
        </p:nvSpPr>
        <p:spPr>
          <a:xfrm>
            <a:off x="1115616" y="2571218"/>
            <a:ext cx="385765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技术精湛，手法娴熟</a:t>
            </a:r>
            <a:endParaRPr lang="zh-CN" altLang="en-US" sz="2800" b="1" dirty="0">
              <a:solidFill>
                <a:srgbClr val="FF0000"/>
              </a:solidFill>
              <a:latin typeface="楷体" panose="02010609060101010101" charset="-122"/>
              <a:ea typeface="楷体" panose="02010609060101010101" charset="-122"/>
            </a:endParaRPr>
          </a:p>
        </p:txBody>
      </p:sp>
      <p:sp>
        <p:nvSpPr>
          <p:cNvPr id="11" name="文本框 5"/>
          <p:cNvSpPr txBox="1"/>
          <p:nvPr/>
        </p:nvSpPr>
        <p:spPr>
          <a:xfrm>
            <a:off x="5076056" y="3857267"/>
            <a:ext cx="257176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曹小三的反应</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 y="0"/>
            <a:ext cx="9139428" cy="5143500"/>
          </a:xfrm>
          <a:prstGeom prst="rect">
            <a:avLst/>
          </a:prstGeom>
        </p:spPr>
      </p:pic>
      <p:sp>
        <p:nvSpPr>
          <p:cNvPr id="10" name="文本框 3"/>
          <p:cNvSpPr txBox="1"/>
          <p:nvPr/>
        </p:nvSpPr>
        <p:spPr>
          <a:xfrm>
            <a:off x="651128" y="1419622"/>
            <a:ext cx="7834196"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11" name="组合 3"/>
          <p:cNvGrpSpPr/>
          <p:nvPr/>
        </p:nvGrpSpPr>
        <p:grpSpPr>
          <a:xfrm>
            <a:off x="6968256" y="2"/>
            <a:ext cx="1927372" cy="771551"/>
            <a:chOff x="6968256" y="-1"/>
            <a:chExt cx="1927372" cy="771551"/>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14" name="文本框 35"/>
            <p:cNvSpPr txBox="1"/>
            <p:nvPr/>
          </p:nvSpPr>
          <p:spPr>
            <a:xfrm>
              <a:off x="7079329" y="509940"/>
              <a:ext cx="946093" cy="253916"/>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卷草阳台">
  <a:themeElements>
    <a:clrScheme name="卷草阳台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卷草阳台">
      <a:majorFont>
        <a:latin typeface="Arial"/>
        <a:ea typeface="黑体"/>
        <a:cs typeface=""/>
      </a:majorFont>
      <a:minorFont>
        <a:latin typeface="Arial Rounded MT Bold"/>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卷草阳台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卷草阳台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卷草阳台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卷草阳台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卷草阳台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卷草阳台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卷草阳台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卷草阳台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卷草阳台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卷草阳台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卷草阳台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卷草阳台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清香</Template>
  <TotalTime>3304</TotalTime>
  <Words>2009</Words>
  <Application>Microsoft Office PowerPoint</Application>
  <PresentationFormat>全屏显示(16:9)</PresentationFormat>
  <Paragraphs>187</Paragraphs>
  <Slides>33</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33</vt:i4>
      </vt:variant>
    </vt:vector>
  </HeadingPairs>
  <TitlesOfParts>
    <vt:vector size="43" baseType="lpstr">
      <vt:lpstr>Xingkai SC</vt:lpstr>
      <vt:lpstr>黑体</vt:lpstr>
      <vt:lpstr>楷体</vt:lpstr>
      <vt:lpstr>宋体</vt:lpstr>
      <vt:lpstr>新宋体</vt:lpstr>
      <vt:lpstr>Arial</vt:lpstr>
      <vt:lpstr>Arial Rounded MT Bold</vt:lpstr>
      <vt:lpstr>Calibri</vt:lpstr>
      <vt:lpstr>汉语拼音</vt:lpstr>
      <vt:lpstr>卷草阳台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Microsoft</cp:lastModifiedBy>
  <cp:revision>357</cp:revision>
  <dcterms:created xsi:type="dcterms:W3CDTF">2019-08-10T12:25:05Z</dcterms:created>
  <dcterms:modified xsi:type="dcterms:W3CDTF">2021-12-28T09:02:04Z</dcterms:modified>
</cp:coreProperties>
</file>