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Lst>
  <p:notesMasterIdLst>
    <p:notesMasterId r:id="rId46"/>
  </p:notesMasterIdLst>
  <p:sldIdLst>
    <p:sldId id="257" r:id="rId2"/>
    <p:sldId id="258" r:id="rId3"/>
    <p:sldId id="259" r:id="rId4"/>
    <p:sldId id="260" r:id="rId5"/>
    <p:sldId id="261" r:id="rId6"/>
    <p:sldId id="262" r:id="rId7"/>
    <p:sldId id="310" r:id="rId8"/>
    <p:sldId id="293" r:id="rId9"/>
    <p:sldId id="302" r:id="rId10"/>
    <p:sldId id="294" r:id="rId11"/>
    <p:sldId id="265" r:id="rId12"/>
    <p:sldId id="264" r:id="rId13"/>
    <p:sldId id="263" r:id="rId14"/>
    <p:sldId id="311" r:id="rId15"/>
    <p:sldId id="268" r:id="rId16"/>
    <p:sldId id="266" r:id="rId17"/>
    <p:sldId id="304" r:id="rId18"/>
    <p:sldId id="267" r:id="rId19"/>
    <p:sldId id="295" r:id="rId20"/>
    <p:sldId id="312" r:id="rId21"/>
    <p:sldId id="314" r:id="rId22"/>
    <p:sldId id="306" r:id="rId23"/>
    <p:sldId id="269" r:id="rId24"/>
    <p:sldId id="270" r:id="rId25"/>
    <p:sldId id="271" r:id="rId26"/>
    <p:sldId id="272" r:id="rId27"/>
    <p:sldId id="315" r:id="rId28"/>
    <p:sldId id="273" r:id="rId29"/>
    <p:sldId id="274" r:id="rId30"/>
    <p:sldId id="317" r:id="rId31"/>
    <p:sldId id="316" r:id="rId32"/>
    <p:sldId id="318" r:id="rId33"/>
    <p:sldId id="307" r:id="rId34"/>
    <p:sldId id="308" r:id="rId35"/>
    <p:sldId id="284" r:id="rId36"/>
    <p:sldId id="285" r:id="rId37"/>
    <p:sldId id="286" r:id="rId38"/>
    <p:sldId id="305" r:id="rId39"/>
    <p:sldId id="300" r:id="rId40"/>
    <p:sldId id="287" r:id="rId41"/>
    <p:sldId id="309" r:id="rId42"/>
    <p:sldId id="290" r:id="rId43"/>
    <p:sldId id="319" r:id="rId44"/>
    <p:sldId id="292" r:id="rId4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 initials="X"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702" y="-29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DDC685-8E46-41E9-8CE0-2B15ED923F81}" type="datetimeFigureOut">
              <a:rPr lang="zh-CN" altLang="en-US" smtClean="0"/>
              <a:pPr/>
              <a:t>2021/12/24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D75F12-C34E-4694-8D92-AAF6C7DCF180}" type="slidenum">
              <a:rPr lang="zh-CN" altLang="en-US" smtClean="0"/>
              <a:pPr/>
              <a:t>‹#›</a:t>
            </a:fld>
            <a:endParaRPr lang="zh-CN" altLang="en-US"/>
          </a:p>
        </p:txBody>
      </p:sp>
    </p:spTree>
    <p:extLst>
      <p:ext uri="{BB962C8B-B14F-4D97-AF65-F5344CB8AC3E}">
        <p14:creationId xmlns:p14="http://schemas.microsoft.com/office/powerpoint/2010/main" val="353257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pPr/>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172200" y="4643437"/>
            <a:ext cx="2476500" cy="357188"/>
          </a:xfrm>
          <a:prstGeom prst="rect">
            <a:avLst/>
          </a:prstGeom>
        </p:spPr>
        <p:txBody>
          <a:bodyPr/>
          <a:lstStyle/>
          <a:p>
            <a:fld id="{54AB02A5-4FE5-49D9-9E24-09F23B90C450}" type="datetimeFigureOut">
              <a:rPr lang="en-US" smtClean="0"/>
              <a:pPr/>
              <a:t>12/24/2021</a:t>
            </a:fld>
            <a:endParaRPr lang="en-US"/>
          </a:p>
        </p:txBody>
      </p:sp>
      <p:sp>
        <p:nvSpPr>
          <p:cNvPr id="3" name="页脚占位符 2"/>
          <p:cNvSpPr>
            <a:spLocks noGrp="1"/>
          </p:cNvSpPr>
          <p:nvPr>
            <p:ph type="ftr" sz="quarter" idx="11"/>
          </p:nvPr>
        </p:nvSpPr>
        <p:spPr>
          <a:xfrm>
            <a:off x="914400" y="4629150"/>
            <a:ext cx="3962400" cy="342900"/>
          </a:xfrm>
          <a:prstGeom prst="rect">
            <a:avLst/>
          </a:prstGeom>
        </p:spPr>
        <p:txBody>
          <a:bodyPr/>
          <a:lstStyle/>
          <a:p>
            <a:endParaRPr kumimoji="0" lang="en-US"/>
          </a:p>
        </p:txBody>
      </p:sp>
      <p:sp>
        <p:nvSpPr>
          <p:cNvPr id="4" name="灯片编号占位符 3"/>
          <p:cNvSpPr>
            <a:spLocks noGrp="1"/>
          </p:cNvSpPr>
          <p:nvPr>
            <p:ph type="sldNum" sz="quarter" idx="12"/>
          </p:nvPr>
        </p:nvSpPr>
        <p:spPr>
          <a:xfrm>
            <a:off x="146304" y="4657725"/>
            <a:ext cx="457200" cy="342900"/>
          </a:xfrm>
          <a:prstGeom prst="ellipse">
            <a:avLst/>
          </a:prstGeom>
        </p:spPr>
        <p:txBody>
          <a:bodyPr/>
          <a:lstStyle/>
          <a:p>
            <a:fld id="{6294C92D-0306-4E69-9CD3-20855E849650}" type="slidenum">
              <a:rPr kumimoji="0" lang="en-US" smtClean="0"/>
              <a:pPr/>
              <a:t>‹#›</a:t>
            </a:fld>
            <a:endParaRPr kumimoji="0"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5" name="Picture 5" descr="C:\Users\Administrator\Downloads\图\预览图_千图网_编号33812178.jp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47692" t="28457" r="10399" b="13939"/>
          <a:stretch/>
        </p:blipFill>
        <p:spPr bwMode="auto">
          <a:xfrm>
            <a:off x="1"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p:cNvPicPr>
            <a:picLocks noChangeAspect="1" noChangeArrowheads="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10222" y="-1411"/>
            <a:ext cx="1026274" cy="489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863" r:id="rId1"/>
    <p:sldLayoutId id="2147483868" r:id="rId2"/>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19971;&#24425;-&#35838;&#25991;&#26391;&#35835;-2%20&#26690;&#26519;&#23665;&#27700;.mp4"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19971;&#24425;-&#35838;&#25991;&#26391;&#35835;-2%20&#26690;&#26519;&#23665;&#27700;.mp4"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93710" y="1504133"/>
            <a:ext cx="5743880" cy="1200329"/>
          </a:xfrm>
          <a:prstGeom prst="rect">
            <a:avLst/>
          </a:prstGeom>
          <a:noFill/>
          <a:ln>
            <a:noFill/>
          </a:ln>
        </p:spPr>
        <p:txBody>
          <a:bodyPr wrap="none" rtlCol="0" anchor="t">
            <a:spAutoFit/>
          </a:bodyPr>
          <a:lstStyle/>
          <a:p>
            <a:pPr algn="ctr"/>
            <a:r>
              <a:rPr lang="zh-CN" altLang="en-US" sz="7200" b="1" dirty="0" smtClean="0">
                <a:ln w="9525">
                  <a:solidFill>
                    <a:schemeClr val="bg1"/>
                  </a:solidFill>
                  <a:prstDash val="solid"/>
                </a:ln>
                <a:solidFill>
                  <a:srgbClr val="FF0000"/>
                </a:solidFill>
                <a:effectLst/>
              </a:rPr>
              <a:t>第八单</a:t>
            </a:r>
            <a:r>
              <a:rPr lang="zh-CN" altLang="en-US" sz="7200" b="1" dirty="0">
                <a:ln w="9525">
                  <a:solidFill>
                    <a:schemeClr val="bg1"/>
                  </a:solidFill>
                  <a:prstDash val="solid"/>
                </a:ln>
                <a:solidFill>
                  <a:srgbClr val="FF0000"/>
                </a:solidFill>
                <a:effectLst/>
              </a:rPr>
              <a:t>元复习</a:t>
            </a:r>
          </a:p>
        </p:txBody>
      </p:sp>
      <p:sp>
        <p:nvSpPr>
          <p:cNvPr id="9" name="矩形 8"/>
          <p:cNvSpPr/>
          <p:nvPr/>
        </p:nvSpPr>
        <p:spPr>
          <a:xfrm flipH="1">
            <a:off x="277" y="109038"/>
            <a:ext cx="3203575" cy="252095"/>
          </a:xfrm>
          <a:prstGeom prst="rect">
            <a:avLst/>
          </a:prstGeom>
          <a:gradFill flip="none" rotWithShape="1">
            <a:gsLst>
              <a:gs pos="40000">
                <a:schemeClr val="bg1"/>
              </a:gs>
              <a:gs pos="99000">
                <a:schemeClr val="bg1">
                  <a:alpha val="0"/>
                </a:schemeClr>
              </a:gs>
              <a:gs pos="77000">
                <a:schemeClr val="bg1">
                  <a:alpha val="5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TextBox 2"/>
          <p:cNvSpPr txBox="1"/>
          <p:nvPr/>
        </p:nvSpPr>
        <p:spPr>
          <a:xfrm>
            <a:off x="189166" y="109163"/>
            <a:ext cx="1620957" cy="276999"/>
          </a:xfrm>
          <a:prstGeom prst="rect">
            <a:avLst/>
          </a:prstGeom>
          <a:noFill/>
        </p:spPr>
        <p:txBody>
          <a:bodyPr wrap="none" rtlCol="0">
            <a:spAutoFit/>
          </a:bodyPr>
          <a:lstStyle/>
          <a:p>
            <a:r>
              <a:rPr lang="zh-CN" altLang="en-US" sz="1200" dirty="0" smtClean="0"/>
              <a:t>语文    五年级    下册</a:t>
            </a:r>
            <a:endParaRPr lang="zh-CN" altLang="en-US" sz="12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83185" y="597986"/>
            <a:ext cx="2513330" cy="509438"/>
            <a:chOff x="458" y="988"/>
            <a:chExt cx="4134" cy="914"/>
          </a:xfrm>
          <a:effectLst>
            <a:outerShdw blurRad="50800" dist="38100" dir="2700000" algn="tl" rotWithShape="0">
              <a:prstClr val="black">
                <a:alpha val="40000"/>
              </a:prstClr>
            </a:outerShdw>
          </a:effectLst>
        </p:grpSpPr>
        <p:sp>
          <p:nvSpPr>
            <p:cNvPr id="4" name="流程图: 延期 3"/>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59"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易读错的字</a:t>
              </a:r>
            </a:p>
          </p:txBody>
        </p:sp>
      </p:grpSp>
      <p:sp>
        <p:nvSpPr>
          <p:cNvPr id="2" name="文本框 1"/>
          <p:cNvSpPr txBox="1"/>
          <p:nvPr/>
        </p:nvSpPr>
        <p:spPr>
          <a:xfrm>
            <a:off x="1938395" y="1824105"/>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楷体" panose="02010609060101010101" charset="-122"/>
                <a:sym typeface="+mn-ea"/>
              </a:rPr>
              <a:t>诣</a:t>
            </a:r>
            <a:endParaRPr lang="zh-CN" altLang="en-US" sz="4800" dirty="0">
              <a:latin typeface="黑体" panose="02010609060101010101" pitchFamily="49" charset="-122"/>
              <a:ea typeface="黑体" panose="02010609060101010101" pitchFamily="49" charset="-122"/>
              <a:cs typeface="楷体" panose="02010609060101010101" charset="-122"/>
              <a:sym typeface="+mn-ea"/>
            </a:endParaRPr>
          </a:p>
        </p:txBody>
      </p:sp>
      <p:sp>
        <p:nvSpPr>
          <p:cNvPr id="6" name="文本框 5"/>
          <p:cNvSpPr txBox="1"/>
          <p:nvPr/>
        </p:nvSpPr>
        <p:spPr>
          <a:xfrm>
            <a:off x="2086672" y="1302135"/>
            <a:ext cx="540533"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yì</a:t>
            </a:r>
            <a:endParaRPr lang="zh-CN" altLang="en-US" sz="3200" dirty="0">
              <a:latin typeface="汉语拼音" pitchFamily="34" charset="0"/>
              <a:ea typeface="楷体" panose="02010609060101010101" charset="-122"/>
              <a:cs typeface="汉语拼音" pitchFamily="34" charset="0"/>
            </a:endParaRPr>
          </a:p>
        </p:txBody>
      </p:sp>
      <p:sp>
        <p:nvSpPr>
          <p:cNvPr id="7" name="文本框 6"/>
          <p:cNvSpPr txBox="1"/>
          <p:nvPr/>
        </p:nvSpPr>
        <p:spPr>
          <a:xfrm>
            <a:off x="3324044" y="1813945"/>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楷体" panose="02010609060101010101" charset="-122"/>
                <a:sym typeface="+mn-ea"/>
              </a:rPr>
              <a:t>弦</a:t>
            </a:r>
            <a:endParaRPr lang="zh-CN" altLang="en-US" sz="4800" dirty="0">
              <a:latin typeface="黑体" panose="02010609060101010101" pitchFamily="49" charset="-122"/>
              <a:ea typeface="黑体" panose="02010609060101010101" pitchFamily="49" charset="-122"/>
              <a:cs typeface="楷体" panose="02010609060101010101" charset="-122"/>
              <a:sym typeface="+mn-ea"/>
            </a:endParaRPr>
          </a:p>
        </p:txBody>
      </p:sp>
      <p:sp>
        <p:nvSpPr>
          <p:cNvPr id="8" name="文本框 7"/>
          <p:cNvSpPr txBox="1"/>
          <p:nvPr/>
        </p:nvSpPr>
        <p:spPr>
          <a:xfrm>
            <a:off x="3182178" y="1302135"/>
            <a:ext cx="981359" cy="584775"/>
          </a:xfrm>
          <a:prstGeom prst="rect">
            <a:avLst/>
          </a:prstGeom>
          <a:noFill/>
        </p:spPr>
        <p:txBody>
          <a:bodyPr wrap="none" rtlCol="0">
            <a:spAutoFit/>
          </a:bodyPr>
          <a:lstStyle/>
          <a:p>
            <a:r>
              <a:rPr lang="en-US" altLang="zh-CN" sz="3200" smtClean="0">
                <a:solidFill>
                  <a:srgbClr val="FF0000"/>
                </a:solidFill>
                <a:latin typeface="汉语拼音" pitchFamily="34" charset="0"/>
                <a:cs typeface="汉语拼音" pitchFamily="34" charset="0"/>
              </a:rPr>
              <a:t>xi</a:t>
            </a:r>
            <a:r>
              <a:rPr lang="en-US" altLang="zh-CN" sz="3200" smtClean="0">
                <a:latin typeface="汉语拼音" panose="020B0604020202020204" pitchFamily="34" charset="0"/>
                <a:cs typeface="汉语拼音" panose="020B0604020202020204" pitchFamily="34" charset="0"/>
              </a:rPr>
              <a:t>án</a:t>
            </a:r>
            <a:endParaRPr lang="zh-CN" altLang="en-US" sz="3200" dirty="0">
              <a:latin typeface="汉语拼音" pitchFamily="34" charset="0"/>
              <a:ea typeface="楷体" panose="02010609060101010101" charset="-122"/>
              <a:cs typeface="汉语拼音" pitchFamily="34" charset="0"/>
            </a:endParaRPr>
          </a:p>
        </p:txBody>
      </p:sp>
      <p:sp>
        <p:nvSpPr>
          <p:cNvPr id="9" name="文本框 8"/>
          <p:cNvSpPr txBox="1"/>
          <p:nvPr/>
        </p:nvSpPr>
        <p:spPr>
          <a:xfrm>
            <a:off x="4621671" y="1813945"/>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楷体" panose="02010609060101010101" charset="-122"/>
                <a:sym typeface="+mn-ea"/>
              </a:rPr>
              <a:t>搔</a:t>
            </a:r>
            <a:endParaRPr lang="zh-CN" altLang="en-US" sz="4800" dirty="0">
              <a:latin typeface="黑体" panose="02010609060101010101" pitchFamily="49" charset="-122"/>
              <a:ea typeface="黑体" panose="02010609060101010101" pitchFamily="49" charset="-122"/>
              <a:cs typeface="楷体" panose="02010609060101010101" charset="-122"/>
              <a:sym typeface="+mn-ea"/>
            </a:endParaRPr>
          </a:p>
        </p:txBody>
      </p:sp>
      <p:sp>
        <p:nvSpPr>
          <p:cNvPr id="12" name="文本框 11"/>
          <p:cNvSpPr txBox="1"/>
          <p:nvPr/>
        </p:nvSpPr>
        <p:spPr>
          <a:xfrm>
            <a:off x="4586405" y="1302135"/>
            <a:ext cx="870751"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s</a:t>
            </a:r>
            <a:r>
              <a:rPr lang="en-US" altLang="zh-CN" sz="3200" dirty="0" err="1" smtClean="0">
                <a:latin typeface="汉语拼音" panose="020B0604020202020204" pitchFamily="34" charset="0"/>
                <a:cs typeface="汉语拼音" panose="020B0604020202020204" pitchFamily="34" charset="0"/>
              </a:rPr>
              <a:t>āo</a:t>
            </a:r>
            <a:endParaRPr lang="zh-CN" altLang="en-US" sz="3200" dirty="0">
              <a:latin typeface="汉语拼音" pitchFamily="34" charset="0"/>
              <a:ea typeface="楷体" panose="02010609060101010101" charset="-122"/>
              <a:cs typeface="汉语拼音" pitchFamily="34" charset="0"/>
            </a:endParaRPr>
          </a:p>
        </p:txBody>
      </p:sp>
      <p:sp>
        <p:nvSpPr>
          <p:cNvPr id="17" name="文本框 16"/>
          <p:cNvSpPr txBox="1"/>
          <p:nvPr/>
        </p:nvSpPr>
        <p:spPr>
          <a:xfrm>
            <a:off x="6108517" y="1803785"/>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楷体" panose="02010609060101010101" charset="-122"/>
                <a:sym typeface="+mn-ea"/>
              </a:rPr>
              <a:t>仓</a:t>
            </a:r>
            <a:endParaRPr lang="zh-CN" altLang="en-US" sz="4800" dirty="0">
              <a:latin typeface="黑体" panose="02010609060101010101" pitchFamily="49" charset="-122"/>
              <a:ea typeface="黑体" panose="02010609060101010101" pitchFamily="49" charset="-122"/>
              <a:cs typeface="楷体" panose="02010609060101010101" charset="-122"/>
              <a:sym typeface="+mn-ea"/>
            </a:endParaRPr>
          </a:p>
        </p:txBody>
      </p:sp>
      <p:sp>
        <p:nvSpPr>
          <p:cNvPr id="18" name="文本框 17"/>
          <p:cNvSpPr txBox="1"/>
          <p:nvPr/>
        </p:nvSpPr>
        <p:spPr>
          <a:xfrm>
            <a:off x="5941804" y="1302135"/>
            <a:ext cx="1154483"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c</a:t>
            </a:r>
            <a:r>
              <a:rPr lang="en-US" altLang="zh-CN" sz="3200" dirty="0" err="1" smtClean="0">
                <a:latin typeface="汉语拼音" panose="020B0604020202020204" pitchFamily="34" charset="0"/>
                <a:cs typeface="汉语拼音" panose="020B0604020202020204" pitchFamily="34" charset="0"/>
              </a:rPr>
              <a:t>āng</a:t>
            </a:r>
            <a:endParaRPr lang="zh-CN" altLang="en-US" sz="3200" dirty="0">
              <a:solidFill>
                <a:srgbClr val="FF0000"/>
              </a:solidFill>
              <a:latin typeface="汉语拼音" pitchFamily="34" charset="0"/>
              <a:ea typeface="黑体" panose="02010609060101010101" pitchFamily="49" charset="-122"/>
              <a:cs typeface="汉语拼音" pitchFamily="34" charset="0"/>
              <a:sym typeface="+mn-ea"/>
            </a:endParaRPr>
          </a:p>
        </p:txBody>
      </p:sp>
      <p:sp>
        <p:nvSpPr>
          <p:cNvPr id="19" name="文本框 18"/>
          <p:cNvSpPr txBox="1"/>
          <p:nvPr/>
        </p:nvSpPr>
        <p:spPr>
          <a:xfrm>
            <a:off x="1938395" y="3363840"/>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黑体" panose="02010609060101010101" pitchFamily="49" charset="-122"/>
                <a:sym typeface="+mn-ea"/>
              </a:rPr>
              <a:t>憎</a:t>
            </a:r>
            <a:endParaRPr lang="zh-CN" altLang="en-US" sz="4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1" name="文本框 20"/>
          <p:cNvSpPr txBox="1"/>
          <p:nvPr/>
        </p:nvSpPr>
        <p:spPr>
          <a:xfrm>
            <a:off x="1769278" y="3003798"/>
            <a:ext cx="1138453"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ea typeface="黑体" panose="02010609060101010101" pitchFamily="49" charset="-122"/>
                <a:cs typeface="汉语拼音" pitchFamily="34" charset="0"/>
              </a:rPr>
              <a:t>z</a:t>
            </a:r>
            <a:r>
              <a:rPr lang="en-US" altLang="zh-CN" sz="3200" dirty="0" err="1" smtClean="0">
                <a:latin typeface="汉语拼音" panose="020B0604020202020204" pitchFamily="34" charset="0"/>
                <a:cs typeface="汉语拼音" panose="020B0604020202020204" pitchFamily="34" charset="0"/>
              </a:rPr>
              <a:t>ēng</a:t>
            </a:r>
            <a:endParaRPr lang="zh-CN" altLang="en-US" sz="3200" dirty="0">
              <a:latin typeface="汉语拼音" pitchFamily="34" charset="0"/>
              <a:ea typeface="黑体" panose="02010609060101010101" pitchFamily="49" charset="-122"/>
              <a:cs typeface="汉语拼音" pitchFamily="34" charset="0"/>
            </a:endParaRPr>
          </a:p>
        </p:txBody>
      </p:sp>
      <p:sp>
        <p:nvSpPr>
          <p:cNvPr id="25" name="文本框 24"/>
          <p:cNvSpPr txBox="1"/>
          <p:nvPr/>
        </p:nvSpPr>
        <p:spPr>
          <a:xfrm>
            <a:off x="3324044" y="3363840"/>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黑体" panose="02010609060101010101" pitchFamily="49" charset="-122"/>
                <a:sym typeface="+mn-ea"/>
              </a:rPr>
              <a:t>痴</a:t>
            </a:r>
            <a:endParaRPr lang="zh-CN" altLang="en-US" sz="4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6" name="文本框 25"/>
          <p:cNvSpPr txBox="1"/>
          <p:nvPr/>
        </p:nvSpPr>
        <p:spPr>
          <a:xfrm>
            <a:off x="3360913" y="3003798"/>
            <a:ext cx="785793" cy="584775"/>
          </a:xfrm>
          <a:prstGeom prst="rect">
            <a:avLst/>
          </a:prstGeom>
          <a:noFill/>
        </p:spPr>
        <p:txBody>
          <a:bodyPr wrap="none" rtlCol="0">
            <a:spAutoFit/>
          </a:bodyPr>
          <a:lstStyle/>
          <a:p>
            <a:r>
              <a:rPr lang="en-US" altLang="zh-CN" sz="3200" dirty="0" err="1" smtClean="0">
                <a:solidFill>
                  <a:srgbClr val="FF0000"/>
                </a:solidFill>
                <a:latin typeface="汉语拼音" pitchFamily="34" charset="0"/>
                <a:cs typeface="汉语拼音" pitchFamily="34" charset="0"/>
              </a:rPr>
              <a:t>ch</a:t>
            </a:r>
            <a:r>
              <a:rPr lang="en-US" altLang="zh-CN" sz="3200" dirty="0" err="1" smtClean="0">
                <a:latin typeface="汉语拼音" panose="020B0604020202020204" pitchFamily="34" charset="0"/>
                <a:cs typeface="汉语拼音" panose="020B0604020202020204" pitchFamily="34" charset="0"/>
              </a:rPr>
              <a:t>ī</a:t>
            </a:r>
            <a:endParaRPr lang="zh-CN" altLang="en-US" sz="3200" dirty="0">
              <a:solidFill>
                <a:srgbClr val="FF0000"/>
              </a:solidFill>
              <a:latin typeface="汉语拼音" pitchFamily="34" charset="0"/>
              <a:ea typeface="黑体" panose="02010609060101010101" pitchFamily="49" charset="-122"/>
              <a:cs typeface="汉语拼音" pitchFamily="34" charset="0"/>
              <a:sym typeface="+mn-ea"/>
            </a:endParaRPr>
          </a:p>
        </p:txBody>
      </p:sp>
      <p:sp>
        <p:nvSpPr>
          <p:cNvPr id="27" name="文本框 26"/>
          <p:cNvSpPr txBox="1"/>
          <p:nvPr/>
        </p:nvSpPr>
        <p:spPr>
          <a:xfrm>
            <a:off x="4621671" y="3363840"/>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黑体" panose="02010609060101010101" pitchFamily="49" charset="-122"/>
                <a:sym typeface="+mn-ea"/>
              </a:rPr>
              <a:t>秽</a:t>
            </a:r>
            <a:endParaRPr lang="zh-CN" altLang="en-US" sz="4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8" name="文本框 27"/>
          <p:cNvSpPr txBox="1"/>
          <p:nvPr/>
        </p:nvSpPr>
        <p:spPr>
          <a:xfrm>
            <a:off x="4577588" y="3003798"/>
            <a:ext cx="901209" cy="584775"/>
          </a:xfrm>
          <a:prstGeom prst="rect">
            <a:avLst/>
          </a:prstGeom>
          <a:noFill/>
        </p:spPr>
        <p:txBody>
          <a:bodyPr wrap="none" rtlCol="0">
            <a:spAutoFit/>
          </a:bodyPr>
          <a:lstStyle/>
          <a:p>
            <a:r>
              <a:rPr lang="en-US" altLang="zh-CN" sz="3200" dirty="0" smtClean="0">
                <a:solidFill>
                  <a:srgbClr val="FF0000"/>
                </a:solidFill>
                <a:latin typeface="汉语拼音" panose="020B0604020202020204" pitchFamily="34" charset="0"/>
                <a:cs typeface="汉语拼音" pitchFamily="34" charset="0"/>
              </a:rPr>
              <a:t> </a:t>
            </a:r>
            <a:r>
              <a:rPr lang="en-US" altLang="zh-CN" sz="3200" dirty="0" err="1" smtClean="0">
                <a:solidFill>
                  <a:srgbClr val="FF0000"/>
                </a:solidFill>
                <a:latin typeface="汉语拼音" pitchFamily="34" charset="0"/>
                <a:cs typeface="汉语拼音" pitchFamily="34" charset="0"/>
              </a:rPr>
              <a:t>h</a:t>
            </a:r>
            <a:r>
              <a:rPr lang="en-US" altLang="zh-CN" sz="3200" dirty="0" err="1" smtClean="0">
                <a:latin typeface="汉语拼音" panose="020B0604020202020204" pitchFamily="34" charset="0"/>
                <a:cs typeface="汉语拼音" panose="020B0604020202020204" pitchFamily="34" charset="0"/>
              </a:rPr>
              <a:t>uì</a:t>
            </a:r>
            <a:endParaRPr lang="en-US" altLang="zh-CN" sz="3200" dirty="0">
              <a:latin typeface="汉语拼音" pitchFamily="34" charset="0"/>
              <a:ea typeface="黑体" panose="02010609060101010101" pitchFamily="49" charset="-122"/>
              <a:cs typeface="汉语拼音" pitchFamily="34" charset="0"/>
              <a:sym typeface="+mn-ea"/>
            </a:endParaRPr>
          </a:p>
        </p:txBody>
      </p:sp>
      <p:sp>
        <p:nvSpPr>
          <p:cNvPr id="33" name="文本框 26"/>
          <p:cNvSpPr txBox="1"/>
          <p:nvPr/>
        </p:nvSpPr>
        <p:spPr>
          <a:xfrm>
            <a:off x="6108517" y="3435846"/>
            <a:ext cx="800219" cy="830997"/>
          </a:xfrm>
          <a:prstGeom prst="rect">
            <a:avLst/>
          </a:prstGeom>
          <a:noFill/>
        </p:spPr>
        <p:txBody>
          <a:bodyPr wrap="none" rtlCol="0">
            <a:spAutoFit/>
          </a:bodyPr>
          <a:lstStyle/>
          <a:p>
            <a:pPr algn="l"/>
            <a:r>
              <a:rPr lang="zh-CN" altLang="en-US" sz="4800" dirty="0" smtClean="0">
                <a:latin typeface="黑体" panose="02010609060101010101" pitchFamily="49" charset="-122"/>
                <a:ea typeface="黑体" panose="02010609060101010101" pitchFamily="49" charset="-122"/>
                <a:cs typeface="黑体" panose="02010609060101010101" pitchFamily="49" charset="-122"/>
                <a:sym typeface="+mn-ea"/>
              </a:rPr>
              <a:t>庸</a:t>
            </a:r>
            <a:endParaRPr lang="zh-CN" altLang="en-US" sz="48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4" name="文本框 27"/>
          <p:cNvSpPr txBox="1"/>
          <p:nvPr/>
        </p:nvSpPr>
        <p:spPr>
          <a:xfrm>
            <a:off x="5924973" y="3003798"/>
            <a:ext cx="1167307" cy="584775"/>
          </a:xfrm>
          <a:prstGeom prst="rect">
            <a:avLst/>
          </a:prstGeom>
          <a:noFill/>
        </p:spPr>
        <p:txBody>
          <a:bodyPr wrap="none" rtlCol="0">
            <a:spAutoFit/>
          </a:bodyPr>
          <a:lstStyle/>
          <a:p>
            <a:r>
              <a:rPr lang="en-US" altLang="zh-CN" sz="3200" dirty="0" err="1" smtClean="0">
                <a:solidFill>
                  <a:srgbClr val="FF0000"/>
                </a:solidFill>
                <a:latin typeface="汉语拼音" panose="020B0604020202020204" pitchFamily="34" charset="0"/>
                <a:cs typeface="汉语拼音" pitchFamily="34" charset="0"/>
              </a:rPr>
              <a:t>y</a:t>
            </a:r>
            <a:r>
              <a:rPr lang="en-US" altLang="zh-CN" sz="3200" dirty="0" err="1" smtClean="0">
                <a:latin typeface="汉语拼音" panose="020B0604020202020204" pitchFamily="34" charset="0"/>
                <a:cs typeface="汉语拼音" panose="020B0604020202020204" pitchFamily="34" charset="0"/>
              </a:rPr>
              <a:t>ōng</a:t>
            </a:r>
            <a:endParaRPr lang="en-US" altLang="zh-CN" sz="3200" dirty="0">
              <a:latin typeface="汉语拼音" pitchFamily="34" charset="0"/>
              <a:ea typeface="黑体" panose="02010609060101010101" pitchFamily="49" charset="-122"/>
              <a:cs typeface="汉语拼音" pitchFamily="34" charset="0"/>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heckerboard(across)">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heckerboard(across)">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checkerboard(across)">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checkerboard(across)">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checkerboard(across)">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checkerboard(across)">
                                      <p:cBhvr>
                                        <p:cTn id="4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2" grpId="0"/>
      <p:bldP spid="18" grpId="0"/>
      <p:bldP spid="21" grpId="0"/>
      <p:bldP spid="26" grpId="0"/>
      <p:bldP spid="28"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213373" y="3664992"/>
            <a:ext cx="2185035" cy="769441"/>
          </a:xfrm>
          <a:prstGeom prst="rect">
            <a:avLst/>
          </a:prstGeom>
          <a:noFill/>
          <a:ln>
            <a:noFill/>
          </a:ln>
        </p:spPr>
        <p:txBody>
          <a:bodyPr wrap="square" rtlCol="0">
            <a:spAutoFit/>
          </a:bodyPr>
          <a:lstStyle/>
          <a:p>
            <a:pPr algn="l"/>
            <a:r>
              <a:rPr lang="zh-CN" altLang="en-US" sz="4400" b="1" dirty="0" smtClean="0">
                <a:latin typeface="楷体" panose="02010609060101010101" charset="-122"/>
                <a:ea typeface="楷体" panose="02010609060101010101" charset="-122"/>
                <a:cs typeface="楷体" panose="02010609060101010101" charset="-122"/>
                <a:sym typeface="+mn-ea"/>
              </a:rPr>
              <a:t>仓</a:t>
            </a:r>
            <a:r>
              <a:rPr lang="en-US" altLang="zh-CN" sz="4400" b="1" dirty="0" smtClean="0">
                <a:latin typeface="楷体" panose="02010609060101010101" charset="-122"/>
                <a:ea typeface="楷体" panose="02010609060101010101" charset="-122"/>
                <a:cs typeface="楷体" panose="02010609060101010101" charset="-122"/>
                <a:sym typeface="+mn-ea"/>
              </a:rPr>
              <a:t>—</a:t>
            </a:r>
            <a:r>
              <a:rPr lang="zh-CN" altLang="en-US" sz="4400" b="1" dirty="0" smtClean="0">
                <a:latin typeface="楷体" panose="02010609060101010101" charset="-122"/>
                <a:ea typeface="楷体" panose="02010609060101010101" charset="-122"/>
                <a:cs typeface="楷体" panose="02010609060101010101" charset="-122"/>
                <a:sym typeface="+mn-ea"/>
              </a:rPr>
              <a:t>仑  </a:t>
            </a:r>
            <a:r>
              <a:rPr lang="zh-CN" altLang="en-US" sz="3200" dirty="0" smtClean="0">
                <a:latin typeface="楷体" panose="02010609060101010101" charset="-122"/>
                <a:ea typeface="楷体" panose="02010609060101010101" charset="-122"/>
                <a:cs typeface="楷体" panose="02010609060101010101" charset="-122"/>
                <a:sym typeface="+mn-ea"/>
              </a:rPr>
              <a:t>  </a:t>
            </a:r>
            <a:r>
              <a:rPr lang="zh-CN" altLang="en-US" sz="3200" dirty="0" smtClean="0">
                <a:latin typeface="楷体" panose="02010609060101010101" charset="-122"/>
                <a:ea typeface="楷体" panose="02010609060101010101" charset="-122"/>
                <a:cs typeface="楷体" panose="02010609060101010101" charset="-122"/>
              </a:rPr>
              <a:t>  </a:t>
            </a:r>
            <a:endParaRPr lang="zh-CN" altLang="en-US" sz="3200" dirty="0">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611560" y="1203598"/>
            <a:ext cx="7416824" cy="707886"/>
          </a:xfrm>
          <a:prstGeom prst="rect">
            <a:avLst/>
          </a:prstGeom>
          <a:noFill/>
        </p:spPr>
        <p:txBody>
          <a:bodyPr wrap="square" rtlCol="0">
            <a:spAutoFit/>
          </a:bodyPr>
          <a:lstStyle/>
          <a:p>
            <a:pPr algn="ctr"/>
            <a:r>
              <a:rPr lang="zh-CN" altLang="en-US" sz="4000" b="1" dirty="0" smtClean="0">
                <a:latin typeface="楷体" panose="02010609060101010101" charset="-122"/>
                <a:ea typeface="楷体" panose="02010609060101010101" charset="-122"/>
                <a:cs typeface="楷体" panose="02010609060101010101" charset="-122"/>
                <a:sym typeface="+mn-ea"/>
              </a:rPr>
              <a:t>梁  搔  貌  仓  渺 享</a:t>
            </a:r>
            <a:endParaRPr lang="zh-CN" altLang="en-US" sz="4000" b="1" dirty="0">
              <a:latin typeface="楷体" panose="02010609060101010101" charset="-122"/>
              <a:ea typeface="楷体" panose="02010609060101010101" charset="-122"/>
              <a:cs typeface="楷体" panose="02010609060101010101" charset="-122"/>
              <a:sym typeface="+mn-ea"/>
            </a:endParaRPr>
          </a:p>
        </p:txBody>
      </p:sp>
      <p:sp>
        <p:nvSpPr>
          <p:cNvPr id="9" name="文本框 8"/>
          <p:cNvSpPr txBox="1"/>
          <p:nvPr/>
        </p:nvSpPr>
        <p:spPr>
          <a:xfrm>
            <a:off x="784582" y="2964309"/>
            <a:ext cx="2340000" cy="523220"/>
          </a:xfrm>
          <a:prstGeom prst="rect">
            <a:avLst/>
          </a:prstGeom>
          <a:solidFill>
            <a:schemeClr val="accent2">
              <a:lumMod val="40000"/>
              <a:lumOff val="60000"/>
            </a:schemeClr>
          </a:solidFill>
        </p:spPr>
        <p:txBody>
          <a:bodyPr wrap="square" rtlCol="0">
            <a:spAutoFit/>
          </a:bodyPr>
          <a:lstStyle/>
          <a:p>
            <a:pPr algn="ctr"/>
            <a:r>
              <a:rPr lang="zh-CN" altLang="en-US" sz="2800" b="1" dirty="0">
                <a:latin typeface="黑体" panose="02010609060101010101" pitchFamily="49" charset="-122"/>
                <a:ea typeface="黑体" panose="02010609060101010101" pitchFamily="49" charset="-122"/>
                <a:cs typeface="楷体" panose="02010609060101010101" charset="-122"/>
                <a:sym typeface="+mn-ea"/>
              </a:rPr>
              <a:t>容易混淆</a:t>
            </a:r>
          </a:p>
        </p:txBody>
      </p:sp>
      <p:sp>
        <p:nvSpPr>
          <p:cNvPr id="10" name="文本框 9"/>
          <p:cNvSpPr txBox="1"/>
          <p:nvPr/>
        </p:nvSpPr>
        <p:spPr>
          <a:xfrm>
            <a:off x="3251473" y="2871976"/>
            <a:ext cx="699230" cy="707886"/>
          </a:xfrm>
          <a:prstGeom prst="rect">
            <a:avLst/>
          </a:prstGeom>
          <a:noFill/>
        </p:spPr>
        <p:txBody>
          <a:bodyPr wrap="none" rtlCol="0">
            <a:spAutoFit/>
          </a:bodyPr>
          <a:lstStyle/>
          <a:p>
            <a:pPr algn="l"/>
            <a:r>
              <a:rPr lang="zh-CN" altLang="en-US" sz="4000" b="1" dirty="0" smtClean="0">
                <a:latin typeface="楷体" panose="02010609060101010101" charset="-122"/>
                <a:ea typeface="楷体" panose="02010609060101010101" charset="-122"/>
                <a:cs typeface="楷体" panose="02010609060101010101" charset="-122"/>
                <a:sym typeface="+mn-ea"/>
              </a:rPr>
              <a:t>梁</a:t>
            </a:r>
            <a:endParaRPr lang="zh-CN" altLang="en-US" sz="4000" b="1" dirty="0">
              <a:latin typeface="楷体" panose="02010609060101010101" charset="-122"/>
              <a:ea typeface="楷体" panose="02010609060101010101" charset="-122"/>
              <a:cs typeface="楷体" panose="02010609060101010101" charset="-122"/>
              <a:sym typeface="+mn-ea"/>
            </a:endParaRPr>
          </a:p>
        </p:txBody>
      </p:sp>
      <p:sp>
        <p:nvSpPr>
          <p:cNvPr id="11" name="文本框 10"/>
          <p:cNvSpPr txBox="1"/>
          <p:nvPr/>
        </p:nvSpPr>
        <p:spPr>
          <a:xfrm>
            <a:off x="5627737" y="2871976"/>
            <a:ext cx="699230" cy="707886"/>
          </a:xfrm>
          <a:prstGeom prst="rect">
            <a:avLst/>
          </a:prstGeom>
          <a:noFill/>
        </p:spPr>
        <p:txBody>
          <a:bodyPr wrap="none" rtlCol="0">
            <a:spAutoFit/>
          </a:bodyPr>
          <a:lstStyle/>
          <a:p>
            <a:pPr algn="l"/>
            <a:r>
              <a:rPr lang="zh-CN" altLang="en-US" sz="4000" b="1" dirty="0" smtClean="0">
                <a:latin typeface="楷体" panose="02010609060101010101" charset="-122"/>
                <a:ea typeface="楷体" panose="02010609060101010101" charset="-122"/>
                <a:cs typeface="楷体" panose="02010609060101010101" charset="-122"/>
                <a:sym typeface="+mn-ea"/>
              </a:rPr>
              <a:t>粱</a:t>
            </a:r>
            <a:endParaRPr lang="zh-CN" altLang="en-US" sz="4000" b="1" dirty="0">
              <a:latin typeface="楷体" panose="02010609060101010101" charset="-122"/>
              <a:ea typeface="楷体" panose="02010609060101010101" charset="-122"/>
              <a:cs typeface="楷体" panose="02010609060101010101" charset="-122"/>
              <a:sym typeface="+mn-ea"/>
            </a:endParaRPr>
          </a:p>
        </p:txBody>
      </p:sp>
      <p:sp>
        <p:nvSpPr>
          <p:cNvPr id="12" name="文本框 11"/>
          <p:cNvSpPr txBox="1"/>
          <p:nvPr/>
        </p:nvSpPr>
        <p:spPr>
          <a:xfrm>
            <a:off x="4043561" y="2871976"/>
            <a:ext cx="1213794" cy="707886"/>
          </a:xfrm>
          <a:prstGeom prst="rect">
            <a:avLst/>
          </a:prstGeom>
          <a:noFill/>
        </p:spPr>
        <p:txBody>
          <a:bodyPr wrap="none" rtlCol="0">
            <a:spAutoFit/>
          </a:bodyPr>
          <a:lstStyle/>
          <a:p>
            <a:pPr algn="l"/>
            <a:r>
              <a:rPr lang="zh-CN" altLang="en-US" sz="4000" b="1" dirty="0" smtClean="0">
                <a:solidFill>
                  <a:srgbClr val="FF0000"/>
                </a:solidFill>
                <a:latin typeface="楷体" panose="02010609060101010101" charset="-122"/>
                <a:ea typeface="楷体" panose="02010609060101010101" charset="-122"/>
                <a:cs typeface="楷体" panose="02010609060101010101" charset="-122"/>
              </a:rPr>
              <a:t>栋梁</a:t>
            </a:r>
            <a:endParaRPr lang="zh-CN" altLang="en-US" sz="4000" b="1" dirty="0">
              <a:solidFill>
                <a:srgbClr val="FF0000"/>
              </a:solidFill>
              <a:latin typeface="楷体" panose="02010609060101010101" charset="-122"/>
              <a:ea typeface="楷体" panose="02010609060101010101" charset="-122"/>
              <a:cs typeface="楷体" panose="02010609060101010101" charset="-122"/>
            </a:endParaRPr>
          </a:p>
        </p:txBody>
      </p:sp>
      <p:sp>
        <p:nvSpPr>
          <p:cNvPr id="13" name="文本框 12"/>
          <p:cNvSpPr txBox="1"/>
          <p:nvPr/>
        </p:nvSpPr>
        <p:spPr>
          <a:xfrm>
            <a:off x="6444615" y="2871976"/>
            <a:ext cx="1213794" cy="707886"/>
          </a:xfrm>
          <a:prstGeom prst="rect">
            <a:avLst/>
          </a:prstGeom>
          <a:noFill/>
        </p:spPr>
        <p:txBody>
          <a:bodyPr wrap="none" rtlCol="0">
            <a:spAutoFit/>
          </a:bodyPr>
          <a:lstStyle/>
          <a:p>
            <a:pPr algn="l"/>
            <a:r>
              <a:rPr lang="zh-CN" altLang="en-US" sz="4000" b="1" dirty="0" smtClean="0">
                <a:solidFill>
                  <a:srgbClr val="FF0000"/>
                </a:solidFill>
                <a:latin typeface="楷体" panose="02010609060101010101" charset="-122"/>
                <a:ea typeface="楷体" panose="02010609060101010101" charset="-122"/>
                <a:cs typeface="楷体" panose="02010609060101010101" charset="-122"/>
              </a:rPr>
              <a:t>高粱</a:t>
            </a:r>
            <a:endParaRPr lang="zh-CN" altLang="en-US" sz="4000" b="1" dirty="0">
              <a:solidFill>
                <a:srgbClr val="FF0000"/>
              </a:solidFill>
              <a:latin typeface="楷体" panose="02010609060101010101" charset="-122"/>
              <a:ea typeface="楷体" panose="02010609060101010101" charset="-122"/>
              <a:cs typeface="楷体" panose="02010609060101010101" charset="-122"/>
            </a:endParaRPr>
          </a:p>
        </p:txBody>
      </p:sp>
      <p:sp>
        <p:nvSpPr>
          <p:cNvPr id="14" name="文本框 13"/>
          <p:cNvSpPr txBox="1"/>
          <p:nvPr/>
        </p:nvSpPr>
        <p:spPr>
          <a:xfrm>
            <a:off x="755576" y="3767043"/>
            <a:ext cx="2340000" cy="523220"/>
          </a:xfrm>
          <a:prstGeom prst="rect">
            <a:avLst/>
          </a:prstGeom>
          <a:solidFill>
            <a:schemeClr val="accent2">
              <a:lumMod val="40000"/>
              <a:lumOff val="60000"/>
            </a:schemeClr>
          </a:solidFill>
        </p:spPr>
        <p:txBody>
          <a:bodyPr wrap="none" rtlCol="0">
            <a:spAutoFit/>
          </a:bodyPr>
          <a:lstStyle/>
          <a:p>
            <a:pPr algn="ctr"/>
            <a:r>
              <a:rPr lang="zh-CN" altLang="en-US" sz="2800" b="1" dirty="0">
                <a:latin typeface="黑体" panose="02010609060101010101" pitchFamily="49" charset="-122"/>
                <a:ea typeface="黑体" panose="02010609060101010101" pitchFamily="49" charset="-122"/>
                <a:cs typeface="楷体" panose="02010609060101010101" charset="-122"/>
                <a:sym typeface="+mn-ea"/>
              </a:rPr>
              <a:t>容易</a:t>
            </a:r>
            <a:r>
              <a:rPr lang="zh-CN" altLang="en-US" sz="2800" b="1" dirty="0" smtClean="0">
                <a:latin typeface="黑体" panose="02010609060101010101" pitchFamily="49" charset="-122"/>
                <a:ea typeface="黑体" panose="02010609060101010101" pitchFamily="49" charset="-122"/>
                <a:cs typeface="楷体" panose="02010609060101010101" charset="-122"/>
                <a:sym typeface="+mn-ea"/>
              </a:rPr>
              <a:t>写成别</a:t>
            </a:r>
            <a:r>
              <a:rPr lang="zh-CN" altLang="en-US" sz="2800" b="1" dirty="0">
                <a:latin typeface="黑体" panose="02010609060101010101" pitchFamily="49" charset="-122"/>
                <a:ea typeface="黑体" panose="02010609060101010101" pitchFamily="49" charset="-122"/>
                <a:cs typeface="楷体" panose="02010609060101010101" charset="-122"/>
                <a:sym typeface="+mn-ea"/>
              </a:rPr>
              <a:t>字</a:t>
            </a:r>
          </a:p>
        </p:txBody>
      </p:sp>
      <p:grpSp>
        <p:nvGrpSpPr>
          <p:cNvPr id="2" name="组合 3"/>
          <p:cNvGrpSpPr/>
          <p:nvPr/>
        </p:nvGrpSpPr>
        <p:grpSpPr>
          <a:xfrm>
            <a:off x="-83185" y="597986"/>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易写错的字</a:t>
              </a:r>
            </a:p>
          </p:txBody>
        </p:sp>
      </p:grpSp>
      <p:sp>
        <p:nvSpPr>
          <p:cNvPr id="16" name="文本框 9"/>
          <p:cNvSpPr txBox="1"/>
          <p:nvPr/>
        </p:nvSpPr>
        <p:spPr>
          <a:xfrm>
            <a:off x="3275856" y="2079888"/>
            <a:ext cx="699230" cy="707886"/>
          </a:xfrm>
          <a:prstGeom prst="rect">
            <a:avLst/>
          </a:prstGeom>
          <a:noFill/>
        </p:spPr>
        <p:txBody>
          <a:bodyPr wrap="none" rtlCol="0">
            <a:spAutoFit/>
          </a:bodyPr>
          <a:lstStyle/>
          <a:p>
            <a:pPr algn="l"/>
            <a:r>
              <a:rPr lang="zh-CN" altLang="en-US" sz="4000" b="1" dirty="0" smtClean="0">
                <a:latin typeface="楷体" panose="02010609060101010101" charset="-122"/>
                <a:ea typeface="楷体" panose="02010609060101010101" charset="-122"/>
                <a:cs typeface="楷体" panose="02010609060101010101" charset="-122"/>
                <a:sym typeface="+mn-ea"/>
              </a:rPr>
              <a:t>搔</a:t>
            </a:r>
            <a:endParaRPr lang="zh-CN" altLang="en-US" sz="4000" b="1" dirty="0">
              <a:latin typeface="楷体" panose="02010609060101010101" charset="-122"/>
              <a:ea typeface="楷体" panose="02010609060101010101" charset="-122"/>
              <a:cs typeface="楷体" panose="02010609060101010101" charset="-122"/>
              <a:sym typeface="+mn-ea"/>
            </a:endParaRPr>
          </a:p>
        </p:txBody>
      </p:sp>
      <p:sp>
        <p:nvSpPr>
          <p:cNvPr id="17" name="文本框 9"/>
          <p:cNvSpPr txBox="1"/>
          <p:nvPr/>
        </p:nvSpPr>
        <p:spPr>
          <a:xfrm>
            <a:off x="5292080" y="2079888"/>
            <a:ext cx="699230" cy="707886"/>
          </a:xfrm>
          <a:prstGeom prst="rect">
            <a:avLst/>
          </a:prstGeom>
          <a:noFill/>
        </p:spPr>
        <p:txBody>
          <a:bodyPr wrap="none" rtlCol="0">
            <a:spAutoFit/>
          </a:bodyPr>
          <a:lstStyle/>
          <a:p>
            <a:pPr algn="l"/>
            <a:r>
              <a:rPr lang="zh-CN" altLang="en-US" sz="4000" b="1" dirty="0" smtClean="0">
                <a:latin typeface="楷体" panose="02010609060101010101" charset="-122"/>
                <a:ea typeface="楷体" panose="02010609060101010101" charset="-122"/>
                <a:cs typeface="楷体" panose="02010609060101010101" charset="-122"/>
                <a:sym typeface="+mn-ea"/>
              </a:rPr>
              <a:t>享</a:t>
            </a:r>
            <a:endParaRPr lang="zh-CN" altLang="en-US" sz="4000" b="1" dirty="0">
              <a:latin typeface="楷体" panose="02010609060101010101" charset="-122"/>
              <a:ea typeface="楷体" panose="02010609060101010101" charset="-122"/>
              <a:cs typeface="楷体" panose="02010609060101010101" charset="-122"/>
              <a:sym typeface="+mn-ea"/>
            </a:endParaRPr>
          </a:p>
        </p:txBody>
      </p:sp>
      <p:sp>
        <p:nvSpPr>
          <p:cNvPr id="18" name="文本框 9"/>
          <p:cNvSpPr txBox="1"/>
          <p:nvPr/>
        </p:nvSpPr>
        <p:spPr>
          <a:xfrm>
            <a:off x="4355976" y="2079888"/>
            <a:ext cx="699230" cy="707886"/>
          </a:xfrm>
          <a:prstGeom prst="rect">
            <a:avLst/>
          </a:prstGeom>
          <a:noFill/>
        </p:spPr>
        <p:txBody>
          <a:bodyPr wrap="none" rtlCol="0">
            <a:spAutoFit/>
          </a:bodyPr>
          <a:lstStyle/>
          <a:p>
            <a:pPr algn="l"/>
            <a:r>
              <a:rPr lang="zh-CN" altLang="en-US" sz="4000" b="1" dirty="0" smtClean="0">
                <a:latin typeface="楷体" panose="02010609060101010101" charset="-122"/>
                <a:ea typeface="楷体" panose="02010609060101010101" charset="-122"/>
                <a:cs typeface="楷体" panose="02010609060101010101" charset="-122"/>
                <a:sym typeface="+mn-ea"/>
              </a:rPr>
              <a:t>渺</a:t>
            </a:r>
            <a:endParaRPr lang="zh-CN" altLang="en-US" sz="4000" b="1" dirty="0">
              <a:latin typeface="楷体" panose="02010609060101010101" charset="-122"/>
              <a:ea typeface="楷体" panose="02010609060101010101" charset="-122"/>
              <a:cs typeface="楷体" panose="02010609060101010101" charset="-122"/>
              <a:sym typeface="+mn-ea"/>
            </a:endParaRPr>
          </a:p>
        </p:txBody>
      </p:sp>
      <p:sp>
        <p:nvSpPr>
          <p:cNvPr id="19" name="文本框 8"/>
          <p:cNvSpPr txBox="1"/>
          <p:nvPr/>
        </p:nvSpPr>
        <p:spPr>
          <a:xfrm>
            <a:off x="784582" y="2151896"/>
            <a:ext cx="2340000" cy="523220"/>
          </a:xfrm>
          <a:prstGeom prst="rect">
            <a:avLst/>
          </a:prstGeom>
          <a:solidFill>
            <a:schemeClr val="accent2">
              <a:lumMod val="40000"/>
              <a:lumOff val="60000"/>
            </a:schemeClr>
          </a:solidFill>
        </p:spPr>
        <p:txBody>
          <a:bodyPr wrap="square" rtlCol="0">
            <a:spAutoFit/>
          </a:bodyPr>
          <a:lstStyle/>
          <a:p>
            <a:pPr algn="ctr"/>
            <a:r>
              <a:rPr lang="zh-CN" altLang="en-US" sz="2800" b="1" dirty="0" smtClean="0">
                <a:latin typeface="黑体" panose="02010609060101010101" pitchFamily="49" charset="-122"/>
                <a:ea typeface="黑体" panose="02010609060101010101" pitchFamily="49" charset="-122"/>
                <a:cs typeface="楷体" panose="02010609060101010101" charset="-122"/>
                <a:sym typeface="+mn-ea"/>
              </a:rPr>
              <a:t>易少写一笔</a:t>
            </a:r>
            <a:endParaRPr lang="zh-CN" altLang="en-US" sz="2800" b="1" dirty="0">
              <a:latin typeface="黑体" panose="02010609060101010101" pitchFamily="49" charset="-122"/>
              <a:ea typeface="黑体" panose="02010609060101010101" pitchFamily="49" charset="-122"/>
              <a:cs typeface="楷体" panose="02010609060101010101"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checkerboard(across)">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checkerboard(across)">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checkerboard(across)">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checkerboard(across)">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checkerboard(across)">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checkerboard(across)">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checkerboard(across)">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checkerboard(across)">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checkerboard(across)">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5" presetClass="entr" presetSubtype="1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checkerboard(across)">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5" presetClass="entr" presetSubtype="10"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checkerboard(across)">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P spid="6" grpId="0"/>
      <p:bldP spid="9" grpId="0" bldLvl="0" animBg="1"/>
      <p:bldP spid="10" grpId="0"/>
      <p:bldP spid="11" grpId="0"/>
      <p:bldP spid="12" grpId="0"/>
      <p:bldP spid="13" grpId="0"/>
      <p:bldP spid="14" grpId="0" bldLvl="0" animBg="1"/>
      <p:bldP spid="16" grpId="0"/>
      <p:bldP spid="17" grpId="0"/>
      <p:bldP spid="18" grpId="0"/>
      <p:bldP spid="19"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5536" y="2266875"/>
            <a:ext cx="8208912" cy="1200329"/>
          </a:xfrm>
          <a:prstGeom prst="rect">
            <a:avLst/>
          </a:prstGeom>
          <a:noFill/>
        </p:spPr>
        <p:txBody>
          <a:bodyPr wrap="square" rtlCol="0">
            <a:spAutoFit/>
          </a:bodyPr>
          <a:lstStyle/>
          <a:p>
            <a:r>
              <a:rPr lang="zh-CN" altLang="en-US" sz="2400" dirty="0" smtClean="0">
                <a:solidFill>
                  <a:srgbClr val="FF0000"/>
                </a:solidFill>
                <a:latin typeface="黑体" panose="02010609060101010101" pitchFamily="49" charset="-122"/>
                <a:ea typeface="黑体" panose="02010609060101010101" pitchFamily="49" charset="-122"/>
                <a:cs typeface="楷体" panose="02010609060101010101" charset="-122"/>
                <a:sym typeface="+mn-ea"/>
              </a:rPr>
              <a:t>庸</a:t>
            </a:r>
            <a:r>
              <a:rPr lang="zh-CN" altLang="en-US" sz="2400" dirty="0" smtClean="0">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smtClean="0">
                <a:latin typeface="楷体" panose="02010609060101010101" charset="-122"/>
                <a:ea typeface="楷体" panose="02010609060101010101" charset="-122"/>
                <a:cs typeface="楷体" panose="02010609060101010101" charset="-122"/>
                <a:sym typeface="+mn-ea"/>
              </a:rPr>
              <a:t>①平常，不高明的（平庸或昏庸的君主）。②需要 ：③</a:t>
            </a:r>
            <a:r>
              <a:rPr lang="en-US" altLang="zh-CN" sz="2400" b="1" dirty="0" smtClean="0">
                <a:latin typeface="楷体" panose="02010609060101010101" charset="-122"/>
                <a:ea typeface="楷体" panose="02010609060101010101" charset="-122"/>
                <a:cs typeface="楷体" panose="02010609060101010101" charset="-122"/>
                <a:sym typeface="+mn-ea"/>
              </a:rPr>
              <a:t> </a:t>
            </a:r>
            <a:r>
              <a:rPr lang="zh-CN" altLang="en-US" sz="2400" b="1" dirty="0" smtClean="0">
                <a:latin typeface="楷体" panose="02010609060101010101" charset="-122"/>
                <a:ea typeface="楷体" panose="02010609060101010101" charset="-122"/>
                <a:cs typeface="楷体" panose="02010609060101010101" charset="-122"/>
                <a:sym typeface="+mn-ea"/>
              </a:rPr>
              <a:t>岂，怎么 （岂，何以，怎么，亦作“庸遽”）。④中国唐代一种赋税法。⑤功劳 。⑥</a:t>
            </a:r>
            <a:r>
              <a:rPr lang="en-US" altLang="zh-CN" sz="2400" b="1" dirty="0" smtClean="0">
                <a:latin typeface="楷体" panose="02010609060101010101" charset="-122"/>
                <a:ea typeface="楷体" panose="02010609060101010101" charset="-122"/>
                <a:cs typeface="楷体" panose="02010609060101010101" charset="-122"/>
                <a:sym typeface="+mn-ea"/>
              </a:rPr>
              <a:t> </a:t>
            </a:r>
            <a:r>
              <a:rPr lang="zh-CN" altLang="en-US" sz="2400" b="1" dirty="0" smtClean="0">
                <a:latin typeface="楷体" panose="02010609060101010101" charset="-122"/>
                <a:ea typeface="楷体" panose="02010609060101010101" charset="-122"/>
                <a:cs typeface="楷体" panose="02010609060101010101" charset="-122"/>
                <a:sym typeface="+mn-ea"/>
              </a:rPr>
              <a:t>古同“佣”，雇佣。</a:t>
            </a:r>
            <a:endParaRPr lang="zh-CN" altLang="en-US" sz="2400" b="1" dirty="0">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395536" y="1274445"/>
            <a:ext cx="8372473" cy="830997"/>
          </a:xfrm>
          <a:prstGeom prst="rect">
            <a:avLst/>
          </a:prstGeom>
          <a:noFill/>
        </p:spPr>
        <p:txBody>
          <a:bodyPr wrap="square" rtlCol="0">
            <a:spAutoFit/>
          </a:bodyPr>
          <a:lstStyle/>
          <a:p>
            <a:r>
              <a:rPr lang="zh-CN" altLang="en-US" sz="2400" dirty="0" smtClean="0">
                <a:solidFill>
                  <a:srgbClr val="FF0000"/>
                </a:solidFill>
                <a:latin typeface="黑体" panose="02010609060101010101" pitchFamily="49" charset="-122"/>
                <a:ea typeface="黑体" panose="02010609060101010101" pitchFamily="49" charset="-122"/>
                <a:cs typeface="楷体" panose="02010609060101010101" charset="-122"/>
                <a:sym typeface="+mn-ea"/>
              </a:rPr>
              <a:t>诣</a:t>
            </a:r>
            <a:r>
              <a:rPr lang="zh-CN" altLang="en-US" sz="2400" dirty="0" smtClean="0">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smtClean="0">
                <a:latin typeface="楷体" panose="02010609060101010101" charset="-122"/>
                <a:ea typeface="楷体" panose="02010609060101010101" charset="-122"/>
                <a:cs typeface="楷体" panose="02010609060101010101" charset="-122"/>
                <a:sym typeface="+mn-ea"/>
              </a:rPr>
              <a:t>①到，旧时特指到尊长那里去 。②（学业或技艺）所达到的程度 。</a:t>
            </a:r>
          </a:p>
        </p:txBody>
      </p:sp>
      <p:grpSp>
        <p:nvGrpSpPr>
          <p:cNvPr id="4" name="组合 4"/>
          <p:cNvGrpSpPr/>
          <p:nvPr/>
        </p:nvGrpSpPr>
        <p:grpSpPr>
          <a:xfrm>
            <a:off x="-83185" y="597986"/>
            <a:ext cx="2174875" cy="509751"/>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多义字</a:t>
              </a:r>
            </a:p>
          </p:txBody>
        </p:sp>
      </p:grpSp>
      <p:sp>
        <p:nvSpPr>
          <p:cNvPr id="10" name="文本框 2"/>
          <p:cNvSpPr txBox="1"/>
          <p:nvPr/>
        </p:nvSpPr>
        <p:spPr>
          <a:xfrm>
            <a:off x="447999" y="3766269"/>
            <a:ext cx="8372473" cy="461665"/>
          </a:xfrm>
          <a:prstGeom prst="rect">
            <a:avLst/>
          </a:prstGeom>
          <a:noFill/>
        </p:spPr>
        <p:txBody>
          <a:bodyPr wrap="square" rtlCol="0">
            <a:spAutoFit/>
          </a:bodyPr>
          <a:lstStyle/>
          <a:p>
            <a:r>
              <a:rPr lang="zh-CN" altLang="en-US" sz="2400" dirty="0" smtClean="0">
                <a:solidFill>
                  <a:srgbClr val="FF0000"/>
                </a:solidFill>
                <a:latin typeface="黑体" panose="02010609060101010101" pitchFamily="49" charset="-122"/>
                <a:ea typeface="黑体" panose="02010609060101010101" pitchFamily="49" charset="-122"/>
                <a:cs typeface="楷体" panose="02010609060101010101" charset="-122"/>
                <a:sym typeface="+mn-ea"/>
              </a:rPr>
              <a:t>秽</a:t>
            </a:r>
            <a:r>
              <a:rPr lang="zh-CN" altLang="en-US" sz="2400" dirty="0" smtClean="0">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smtClean="0">
                <a:latin typeface="楷体" panose="02010609060101010101" charset="-122"/>
                <a:ea typeface="楷体" panose="02010609060101010101" charset="-122"/>
                <a:cs typeface="楷体" panose="02010609060101010101" charset="-122"/>
                <a:sym typeface="+mn-ea"/>
              </a:rPr>
              <a:t>①</a:t>
            </a:r>
            <a:r>
              <a:rPr lang="zh-CN" altLang="en-US" sz="2400" b="1" dirty="0" smtClean="0">
                <a:latin typeface="楷体" pitchFamily="49" charset="-122"/>
                <a:ea typeface="楷体" pitchFamily="49" charset="-122"/>
              </a:rPr>
              <a:t>肮脏 。②丑恶的。③</a:t>
            </a:r>
            <a:r>
              <a:rPr lang="en-US" altLang="zh-CN" sz="2400" b="1" dirty="0" smtClean="0">
                <a:latin typeface="楷体" pitchFamily="49" charset="-122"/>
                <a:ea typeface="楷体" pitchFamily="49" charset="-122"/>
              </a:rPr>
              <a:t> </a:t>
            </a:r>
            <a:r>
              <a:rPr lang="zh-CN" altLang="en-US" sz="2400" b="1" dirty="0" smtClean="0">
                <a:latin typeface="楷体" pitchFamily="49" charset="-122"/>
                <a:ea typeface="楷体" pitchFamily="49" charset="-122"/>
              </a:rPr>
              <a:t>田中多杂草，荒芜。</a:t>
            </a:r>
            <a:endParaRPr lang="zh-CN" altLang="en-US" sz="2400" b="1" dirty="0">
              <a:latin typeface="楷体" pitchFamily="49" charset="-122"/>
              <a:ea typeface="楷体"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115619" y="1275606"/>
            <a:ext cx="7056783" cy="2736304"/>
          </a:xfrm>
          <a:prstGeom prst="roundRect">
            <a:avLst/>
          </a:prstGeom>
          <a:gradFill>
            <a:gsLst>
              <a:gs pos="0">
                <a:schemeClr val="bg1"/>
              </a:gs>
              <a:gs pos="100000">
                <a:srgbClr val="CCFFCC"/>
              </a:gs>
              <a:gs pos="100000">
                <a:srgbClr val="D1C39F">
                  <a:lumMod val="0"/>
                  <a:alpha val="39000"/>
                </a:srgbClr>
              </a:gs>
            </a:gsLst>
            <a:lin ang="16200000" scaled="0"/>
          </a:gradFill>
          <a:ln>
            <a:solidFill>
              <a:schemeClr val="tx1">
                <a:lumMod val="50000"/>
                <a:lumOff val="50000"/>
              </a:schemeClr>
            </a:solidFill>
          </a:ln>
          <a:effectLst>
            <a:outerShdw blurRad="50800" dist="38100" dir="10800000" algn="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dirty="0"/>
          </a:p>
        </p:txBody>
      </p:sp>
      <p:sp>
        <p:nvSpPr>
          <p:cNvPr id="5" name="文本框 4"/>
          <p:cNvSpPr txBox="1"/>
          <p:nvPr/>
        </p:nvSpPr>
        <p:spPr>
          <a:xfrm>
            <a:off x="1499716" y="1385889"/>
            <a:ext cx="6659880" cy="2456057"/>
          </a:xfrm>
          <a:prstGeom prst="rect">
            <a:avLst/>
          </a:prstGeom>
          <a:noFill/>
        </p:spPr>
        <p:txBody>
          <a:bodyPr wrap="square" rtlCol="0">
            <a:spAutoFit/>
          </a:bodyPr>
          <a:lstStyle/>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关节  拇指  瘙痒  强硬   试探  </a:t>
            </a:r>
            <a:endParaRPr lang="zh-CN" altLang="en-US" sz="3200" b="1" dirty="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冒险  秽物  接触  螺丝   纽扣</a:t>
            </a:r>
            <a:endParaRPr lang="en-US" altLang="zh-CN" sz="3200" b="1" dirty="0" smtClean="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相貌  堂皇  贴身  冲撞   功劳  </a:t>
            </a:r>
            <a:endParaRPr lang="zh-CN" altLang="en-US" sz="3200" b="1" dirty="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rPr>
              <a:t>渺小  鼻涕  享乐  附庸   团结</a:t>
            </a:r>
            <a:endParaRPr lang="en-US" altLang="zh-CN" sz="3200" b="1" dirty="0" smtClean="0">
              <a:latin typeface="楷体" panose="02010609060101010101" charset="-122"/>
              <a:ea typeface="楷体" panose="02010609060101010101" charset="-122"/>
              <a:cs typeface="楷体" panose="02010609060101010101" charset="-122"/>
            </a:endParaRPr>
          </a:p>
        </p:txBody>
      </p:sp>
      <p:grpSp>
        <p:nvGrpSpPr>
          <p:cNvPr id="3" name="组合 3"/>
          <p:cNvGrpSpPr/>
          <p:nvPr/>
        </p:nvGrpSpPr>
        <p:grpSpPr>
          <a:xfrm>
            <a:off x="-83185" y="597986"/>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词语积累</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2000" fill="hold">
                                          <p:stCondLst>
                                            <p:cond delay="0"/>
                                          </p:stCondLst>
                                        </p:cTn>
                                        <p:tgtEl>
                                          <p:spTgt spid="5">
                                            <p:txEl>
                                              <p:pRg st="0" end="0"/>
                                            </p:txEl>
                                          </p:spTgt>
                                        </p:tgtEl>
                                        <p:attrNameLst>
                                          <p:attrName>style.visibility</p:attrName>
                                        </p:attrNameLst>
                                      </p:cBhvr>
                                      <p:to>
                                        <p:strVal val="visible"/>
                                      </p:to>
                                    </p:set>
                                    <p:animEffect transition="in" filter="checkerboard(across)">
                                      <p:cBhvr>
                                        <p:cTn id="7" dur="2000"/>
                                        <p:tgtEl>
                                          <p:spTgt spid="5">
                                            <p:txEl>
                                              <p:pRg st="0" end="0"/>
                                            </p:txEl>
                                          </p:spTgt>
                                        </p:tgtEl>
                                      </p:cBhvr>
                                    </p:animEffect>
                                  </p:childTnLst>
                                </p:cTn>
                              </p:par>
                              <p:par>
                                <p:cTn id="8" presetID="5" presetClass="entr" presetSubtype="10" fill="hold" nodeType="withEffect">
                                  <p:stCondLst>
                                    <p:cond delay="0"/>
                                  </p:stCondLst>
                                  <p:childTnLst>
                                    <p:set>
                                      <p:cBhvr>
                                        <p:cTn id="9" dur="2000" fill="hold">
                                          <p:stCondLst>
                                            <p:cond delay="0"/>
                                          </p:stCondLst>
                                        </p:cTn>
                                        <p:tgtEl>
                                          <p:spTgt spid="5">
                                            <p:txEl>
                                              <p:pRg st="1" end="1"/>
                                            </p:txEl>
                                          </p:spTgt>
                                        </p:tgtEl>
                                        <p:attrNameLst>
                                          <p:attrName>style.visibility</p:attrName>
                                        </p:attrNameLst>
                                      </p:cBhvr>
                                      <p:to>
                                        <p:strVal val="visible"/>
                                      </p:to>
                                    </p:set>
                                    <p:animEffect transition="in" filter="checkerboard(across)">
                                      <p:cBhvr>
                                        <p:cTn id="10" dur="2000"/>
                                        <p:tgtEl>
                                          <p:spTgt spid="5">
                                            <p:txEl>
                                              <p:pRg st="1" end="1"/>
                                            </p:txEl>
                                          </p:spTgt>
                                        </p:tgtEl>
                                      </p:cBhvr>
                                    </p:animEffect>
                                  </p:childTnLst>
                                </p:cTn>
                              </p:par>
                              <p:par>
                                <p:cTn id="11" presetID="5" presetClass="entr" presetSubtype="10" fill="hold" nodeType="withEffect">
                                  <p:stCondLst>
                                    <p:cond delay="0"/>
                                  </p:stCondLst>
                                  <p:childTnLst>
                                    <p:set>
                                      <p:cBhvr>
                                        <p:cTn id="12" dur="2000" fill="hold">
                                          <p:stCondLst>
                                            <p:cond delay="0"/>
                                          </p:stCondLst>
                                        </p:cTn>
                                        <p:tgtEl>
                                          <p:spTgt spid="5">
                                            <p:txEl>
                                              <p:pRg st="2" end="2"/>
                                            </p:txEl>
                                          </p:spTgt>
                                        </p:tgtEl>
                                        <p:attrNameLst>
                                          <p:attrName>style.visibility</p:attrName>
                                        </p:attrNameLst>
                                      </p:cBhvr>
                                      <p:to>
                                        <p:strVal val="visible"/>
                                      </p:to>
                                    </p:set>
                                    <p:animEffect transition="in" filter="checkerboard(across)">
                                      <p:cBhvr>
                                        <p:cTn id="13" dur="2000"/>
                                        <p:tgtEl>
                                          <p:spTgt spid="5">
                                            <p:txEl>
                                              <p:pRg st="2" end="2"/>
                                            </p:txEl>
                                          </p:spTgt>
                                        </p:tgtEl>
                                      </p:cBhvr>
                                    </p:animEffect>
                                  </p:childTnLst>
                                </p:cTn>
                              </p:par>
                              <p:par>
                                <p:cTn id="14" presetID="5" presetClass="entr" presetSubtype="10" fill="hold" nodeType="withEffect">
                                  <p:stCondLst>
                                    <p:cond delay="0"/>
                                  </p:stCondLst>
                                  <p:childTnLst>
                                    <p:set>
                                      <p:cBhvr>
                                        <p:cTn id="15" dur="2000" fill="hold">
                                          <p:stCondLst>
                                            <p:cond delay="0"/>
                                          </p:stCondLst>
                                        </p:cTn>
                                        <p:tgtEl>
                                          <p:spTgt spid="5">
                                            <p:txEl>
                                              <p:pRg st="3" end="3"/>
                                            </p:txEl>
                                          </p:spTgt>
                                        </p:tgtEl>
                                        <p:attrNameLst>
                                          <p:attrName>style.visibility</p:attrName>
                                        </p:attrNameLst>
                                      </p:cBhvr>
                                      <p:to>
                                        <p:strVal val="visible"/>
                                      </p:to>
                                    </p:set>
                                    <p:animEffect transition="in" filter="checkerboard(across)">
                                      <p:cBhvr>
                                        <p:cTn id="16"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393931" y="411510"/>
            <a:ext cx="1826141" cy="584775"/>
          </a:xfrm>
          <a:prstGeom prst="rect">
            <a:avLst/>
          </a:prstGeom>
          <a:noFill/>
        </p:spPr>
        <p:txBody>
          <a:bodyPr wrap="none" rtlCol="0">
            <a:spAutoFit/>
          </a:bodyPr>
          <a:lstStyle/>
          <a:p>
            <a:pPr algn="l"/>
            <a:r>
              <a:rPr lang="zh-CN" altLang="en-US" sz="3200" dirty="0" smtClean="0">
                <a:solidFill>
                  <a:srgbClr val="FF0000"/>
                </a:solidFill>
                <a:latin typeface="黑体" panose="02010609060101010101" pitchFamily="49" charset="-122"/>
                <a:ea typeface="黑体" panose="02010609060101010101" pitchFamily="49" charset="-122"/>
                <a:sym typeface="+mn-ea"/>
              </a:rPr>
              <a:t>《手指》</a:t>
            </a:r>
            <a:endParaRPr lang="zh-CN" altLang="en-US" sz="3200" dirty="0">
              <a:latin typeface="黑体" panose="02010609060101010101" pitchFamily="49" charset="-122"/>
              <a:ea typeface="黑体" panose="02010609060101010101" pitchFamily="49" charset="-122"/>
            </a:endParaRPr>
          </a:p>
        </p:txBody>
      </p:sp>
      <p:sp>
        <p:nvSpPr>
          <p:cNvPr id="4" name="文本框 3"/>
          <p:cNvSpPr txBox="1"/>
          <p:nvPr/>
        </p:nvSpPr>
        <p:spPr>
          <a:xfrm>
            <a:off x="288032" y="1131590"/>
            <a:ext cx="8748464" cy="954107"/>
          </a:xfrm>
          <a:prstGeom prst="rect">
            <a:avLst/>
          </a:prstGeom>
          <a:noFill/>
        </p:spPr>
        <p:txBody>
          <a:bodyPr wrap="squar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随时随地：</a:t>
            </a:r>
            <a:r>
              <a:rPr lang="zh-CN" altLang="en-US" sz="2800" b="1" dirty="0" smtClean="0">
                <a:latin typeface="楷体" panose="02010609060101010101" charset="-122"/>
                <a:ea typeface="楷体" panose="02010609060101010101" charset="-122"/>
                <a:sym typeface="+mn-ea"/>
              </a:rPr>
              <a:t>①指依照当时当地情形</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在不同的时间、地点。②任何时间、地点</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时时处处。</a:t>
            </a:r>
            <a:endParaRPr lang="zh-CN" altLang="en-US" sz="2800" b="1" dirty="0">
              <a:latin typeface="楷体" panose="02010609060101010101" charset="-122"/>
              <a:ea typeface="楷体" panose="02010609060101010101" charset="-122"/>
            </a:endParaRPr>
          </a:p>
        </p:txBody>
      </p:sp>
      <p:sp>
        <p:nvSpPr>
          <p:cNvPr id="5" name="文本框 3"/>
          <p:cNvSpPr txBox="1"/>
          <p:nvPr/>
        </p:nvSpPr>
        <p:spPr>
          <a:xfrm>
            <a:off x="288032" y="2265715"/>
            <a:ext cx="8579424" cy="954107"/>
          </a:xfrm>
          <a:prstGeom prst="rect">
            <a:avLst/>
          </a:prstGeom>
          <a:noFill/>
        </p:spPr>
        <p:txBody>
          <a:bodyPr wrap="squar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各有所长：</a:t>
            </a:r>
            <a:r>
              <a:rPr lang="zh-CN" altLang="en-US" sz="2800" b="1" dirty="0" smtClean="0">
                <a:latin typeface="楷体" panose="02010609060101010101" charset="-122"/>
                <a:ea typeface="楷体" panose="02010609060101010101" charset="-122"/>
                <a:sym typeface="+mn-ea"/>
              </a:rPr>
              <a:t>长，长处、优点。意为各有各的长处、优点。泛指有才能的人都有自己的一技之长。</a:t>
            </a:r>
            <a:endParaRPr lang="zh-CN" altLang="en-US" sz="2800" b="1" dirty="0">
              <a:latin typeface="楷体" panose="02010609060101010101" charset="-122"/>
              <a:ea typeface="楷体" panose="02010609060101010101" charset="-122"/>
            </a:endParaRPr>
          </a:p>
        </p:txBody>
      </p:sp>
      <p:sp>
        <p:nvSpPr>
          <p:cNvPr id="6" name="文本框 3"/>
          <p:cNvSpPr txBox="1"/>
          <p:nvPr/>
        </p:nvSpPr>
        <p:spPr>
          <a:xfrm>
            <a:off x="282630" y="3560698"/>
            <a:ext cx="4865434"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左膀右臂：</a:t>
            </a:r>
            <a:r>
              <a:rPr lang="zh-CN" altLang="en-US" sz="2800" b="1" dirty="0" smtClean="0">
                <a:latin typeface="楷体" panose="02010609060101010101" charset="-122"/>
                <a:ea typeface="楷体" panose="02010609060101010101" charset="-122"/>
                <a:sym typeface="+mn-ea"/>
              </a:rPr>
              <a:t>比喻得力的助手。</a:t>
            </a:r>
            <a:endParaRPr lang="zh-CN" altLang="en-US" sz="2800" b="1" dirty="0">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31135" y="1257603"/>
            <a:ext cx="8661345" cy="954107"/>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养尊处优：</a:t>
            </a:r>
            <a:r>
              <a:rPr lang="zh-CN" altLang="en-US" sz="2800" b="1" dirty="0" smtClean="0">
                <a:latin typeface="楷体" panose="02010609060101010101" charset="-122"/>
                <a:ea typeface="楷体" panose="02010609060101010101" charset="-122"/>
                <a:sym typeface="+mn-ea"/>
              </a:rPr>
              <a:t>养</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生活</a:t>
            </a:r>
            <a:r>
              <a:rPr lang="en-US" altLang="zh-CN" sz="2800" b="1" dirty="0" smtClean="0">
                <a:latin typeface="楷体" panose="02010609060101010101" charset="-122"/>
                <a:ea typeface="楷体" panose="02010609060101010101" charset="-122"/>
                <a:sym typeface="+mn-ea"/>
              </a:rPr>
              <a:t>; </a:t>
            </a:r>
            <a:r>
              <a:rPr lang="zh-CN" altLang="en-US" sz="2800" b="1" dirty="0" smtClean="0">
                <a:latin typeface="楷体" panose="02010609060101010101" charset="-122"/>
                <a:ea typeface="楷体" panose="02010609060101010101" charset="-122"/>
                <a:sym typeface="+mn-ea"/>
              </a:rPr>
              <a:t>尊</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尊贵</a:t>
            </a:r>
            <a:r>
              <a:rPr lang="en-US" altLang="zh-CN" sz="2800" b="1" dirty="0" smtClean="0">
                <a:latin typeface="楷体" panose="02010609060101010101" charset="-122"/>
                <a:ea typeface="楷体" panose="02010609060101010101" charset="-122"/>
                <a:sym typeface="+mn-ea"/>
              </a:rPr>
              <a:t>; </a:t>
            </a:r>
            <a:r>
              <a:rPr lang="zh-CN" altLang="en-US" sz="2800" b="1" dirty="0" smtClean="0">
                <a:latin typeface="楷体" panose="02010609060101010101" charset="-122"/>
                <a:ea typeface="楷体" panose="02010609060101010101" charset="-122"/>
                <a:sym typeface="+mn-ea"/>
              </a:rPr>
              <a:t>处</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处于</a:t>
            </a:r>
            <a:r>
              <a:rPr lang="en-US" altLang="zh-CN" sz="2800" b="1" dirty="0" smtClean="0">
                <a:latin typeface="楷体" panose="02010609060101010101" charset="-122"/>
                <a:ea typeface="楷体" panose="02010609060101010101" charset="-122"/>
                <a:sym typeface="+mn-ea"/>
              </a:rPr>
              <a:t>; </a:t>
            </a:r>
            <a:r>
              <a:rPr lang="zh-CN" altLang="en-US" sz="2800" b="1" dirty="0" smtClean="0">
                <a:latin typeface="楷体" panose="02010609060101010101" charset="-122"/>
                <a:ea typeface="楷体" panose="02010609060101010101" charset="-122"/>
                <a:sym typeface="+mn-ea"/>
              </a:rPr>
              <a:t>优</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优裕。 </a:t>
            </a:r>
            <a:endParaRPr lang="en-US" altLang="zh-CN" sz="2800" b="1" dirty="0" smtClean="0">
              <a:latin typeface="楷体" panose="02010609060101010101" charset="-122"/>
              <a:ea typeface="楷体" panose="02010609060101010101" charset="-122"/>
              <a:sym typeface="+mn-ea"/>
            </a:endParaRPr>
          </a:p>
          <a:p>
            <a:r>
              <a:rPr lang="zh-CN" altLang="en-US" sz="2800" b="1" dirty="0" smtClean="0">
                <a:latin typeface="楷体" panose="02010609060101010101" charset="-122"/>
                <a:ea typeface="楷体" panose="02010609060101010101" charset="-122"/>
                <a:sym typeface="+mn-ea"/>
              </a:rPr>
              <a:t>养尊处优</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生活在富贵优裕的环境中。</a:t>
            </a:r>
            <a:endParaRPr lang="zh-CN" altLang="en-US" sz="2800" b="1" dirty="0">
              <a:solidFill>
                <a:srgbClr val="FF0000"/>
              </a:solidFill>
              <a:latin typeface="楷体" panose="02010609060101010101" charset="-122"/>
              <a:ea typeface="楷体" panose="02010609060101010101" charset="-122"/>
            </a:endParaRPr>
          </a:p>
        </p:txBody>
      </p:sp>
      <p:sp>
        <p:nvSpPr>
          <p:cNvPr id="5" name="文本框 3"/>
          <p:cNvSpPr txBox="1"/>
          <p:nvPr/>
        </p:nvSpPr>
        <p:spPr>
          <a:xfrm>
            <a:off x="231135" y="2409731"/>
            <a:ext cx="8653331" cy="954107"/>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丝竹管弦：</a:t>
            </a:r>
            <a:r>
              <a:rPr lang="zh-CN" altLang="en-US" sz="2800" b="1" dirty="0" smtClean="0">
                <a:latin typeface="楷体" panose="02010609060101010101" charset="-122"/>
                <a:ea typeface="楷体" panose="02010609060101010101" charset="-122"/>
                <a:sym typeface="+mn-ea"/>
              </a:rPr>
              <a:t>丝：指弦乐器；竹：指管乐器。 琴瑟箫笛</a:t>
            </a:r>
            <a:endParaRPr lang="en-US" altLang="zh-CN" sz="2800" b="1" dirty="0" smtClean="0">
              <a:latin typeface="楷体" panose="02010609060101010101" charset="-122"/>
              <a:ea typeface="楷体" panose="02010609060101010101" charset="-122"/>
              <a:sym typeface="+mn-ea"/>
            </a:endParaRPr>
          </a:p>
          <a:p>
            <a:r>
              <a:rPr lang="zh-CN" altLang="en-US" sz="2800" b="1" dirty="0" smtClean="0">
                <a:latin typeface="楷体" panose="02010609060101010101" charset="-122"/>
                <a:ea typeface="楷体" panose="02010609060101010101" charset="-122"/>
                <a:sym typeface="+mn-ea"/>
              </a:rPr>
              <a:t>等乐器的总称。也指音乐。</a:t>
            </a:r>
            <a:endParaRPr lang="zh-CN" altLang="en-US" sz="2800" b="1" dirty="0">
              <a:latin typeface="楷体" panose="02010609060101010101" charset="-122"/>
              <a:ea typeface="楷体" panose="02010609060101010101" charset="-122"/>
            </a:endParaRPr>
          </a:p>
        </p:txBody>
      </p:sp>
      <p:sp>
        <p:nvSpPr>
          <p:cNvPr id="6" name="文本框 2"/>
          <p:cNvSpPr txBox="1"/>
          <p:nvPr/>
        </p:nvSpPr>
        <p:spPr>
          <a:xfrm>
            <a:off x="3393931" y="411510"/>
            <a:ext cx="1826141" cy="584775"/>
          </a:xfrm>
          <a:prstGeom prst="rect">
            <a:avLst/>
          </a:prstGeom>
          <a:noFill/>
        </p:spPr>
        <p:txBody>
          <a:bodyPr wrap="none" rtlCol="0">
            <a:spAutoFit/>
          </a:bodyPr>
          <a:lstStyle/>
          <a:p>
            <a:pPr algn="l"/>
            <a:r>
              <a:rPr lang="zh-CN" altLang="en-US" sz="3200" dirty="0" smtClean="0">
                <a:solidFill>
                  <a:srgbClr val="FF0000"/>
                </a:solidFill>
                <a:latin typeface="黑体" panose="02010609060101010101" pitchFamily="49" charset="-122"/>
                <a:ea typeface="黑体" panose="02010609060101010101" pitchFamily="49" charset="-122"/>
                <a:sym typeface="+mn-ea"/>
              </a:rPr>
              <a:t>《手指》</a:t>
            </a:r>
            <a:endParaRPr lang="zh-CN" altLang="en-US" sz="32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15816" y="411510"/>
            <a:ext cx="3057247" cy="584775"/>
          </a:xfrm>
          <a:prstGeom prst="rect">
            <a:avLst/>
          </a:prstGeom>
          <a:noFill/>
        </p:spPr>
        <p:txBody>
          <a:bodyPr wrap="none" rtlCol="0">
            <a:spAutoFit/>
          </a:bodyPr>
          <a:lstStyle/>
          <a:p>
            <a:pPr algn="l"/>
            <a:r>
              <a:rPr lang="zh-CN" altLang="en-US" sz="3200" dirty="0" smtClean="0">
                <a:solidFill>
                  <a:srgbClr val="FF0000"/>
                </a:solidFill>
                <a:latin typeface="黑体" panose="02010609060101010101" pitchFamily="49" charset="-122"/>
                <a:ea typeface="黑体" panose="02010609060101010101" pitchFamily="49" charset="-122"/>
                <a:sym typeface="+mn-ea"/>
              </a:rPr>
              <a:t>《童年的发现》</a:t>
            </a:r>
            <a:endParaRPr lang="zh-CN" altLang="en-US" sz="3200" dirty="0">
              <a:latin typeface="黑体" panose="02010609060101010101" pitchFamily="49" charset="-122"/>
              <a:ea typeface="黑体" panose="02010609060101010101" pitchFamily="49" charset="-122"/>
            </a:endParaRPr>
          </a:p>
        </p:txBody>
      </p:sp>
      <p:sp>
        <p:nvSpPr>
          <p:cNvPr id="4" name="文本框 3"/>
          <p:cNvSpPr txBox="1"/>
          <p:nvPr/>
        </p:nvSpPr>
        <p:spPr>
          <a:xfrm>
            <a:off x="446024" y="1114747"/>
            <a:ext cx="8014408" cy="523220"/>
          </a:xfrm>
          <a:prstGeom prst="rect">
            <a:avLst/>
          </a:prstGeom>
          <a:noFill/>
        </p:spPr>
        <p:txBody>
          <a:bodyPr wrap="squar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哈哈大笑：</a:t>
            </a:r>
            <a:r>
              <a:rPr lang="zh-CN" altLang="en-US" sz="2800" b="1" dirty="0" smtClean="0">
                <a:latin typeface="楷体" panose="02010609060101010101" charset="-122"/>
                <a:ea typeface="楷体" panose="02010609060101010101" charset="-122"/>
                <a:sym typeface="+mn-ea"/>
              </a:rPr>
              <a:t>形容非常开心。</a:t>
            </a:r>
            <a:endParaRPr lang="zh-CN" altLang="en-US" sz="2800" b="1" dirty="0">
              <a:latin typeface="楷体" panose="02010609060101010101" charset="-122"/>
              <a:ea typeface="楷体" panose="02010609060101010101" charset="-122"/>
            </a:endParaRPr>
          </a:p>
        </p:txBody>
      </p:sp>
      <p:sp>
        <p:nvSpPr>
          <p:cNvPr id="6" name="文本框 3"/>
          <p:cNvSpPr txBox="1"/>
          <p:nvPr/>
        </p:nvSpPr>
        <p:spPr>
          <a:xfrm>
            <a:off x="446024" y="1978843"/>
            <a:ext cx="7920880" cy="954107"/>
          </a:xfrm>
          <a:prstGeom prst="rect">
            <a:avLst/>
          </a:prstGeom>
          <a:noFill/>
        </p:spPr>
        <p:txBody>
          <a:bodyPr wrap="squar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情不自禁：</a:t>
            </a:r>
            <a:r>
              <a:rPr lang="zh-CN" altLang="en-US" sz="2800" b="1" dirty="0" smtClean="0">
                <a:latin typeface="楷体" panose="02010609060101010101" charset="-122"/>
                <a:ea typeface="楷体" panose="02010609060101010101" charset="-122"/>
                <a:sym typeface="+mn-ea"/>
              </a:rPr>
              <a:t>禁：抑制。感情激动得不能控制。强调完全被某种感情所支配。</a:t>
            </a:r>
            <a:endParaRPr lang="zh-CN" altLang="en-US" sz="2800" b="1" dirty="0">
              <a:latin typeface="楷体" panose="02010609060101010101" charset="-122"/>
              <a:ea typeface="楷体" panose="02010609060101010101" charset="-122"/>
            </a:endParaRPr>
          </a:p>
        </p:txBody>
      </p:sp>
      <p:sp>
        <p:nvSpPr>
          <p:cNvPr id="5" name="文本框 3"/>
          <p:cNvSpPr txBox="1"/>
          <p:nvPr/>
        </p:nvSpPr>
        <p:spPr>
          <a:xfrm>
            <a:off x="446024" y="3202979"/>
            <a:ext cx="7920880" cy="1384995"/>
          </a:xfrm>
          <a:prstGeom prst="rect">
            <a:avLst/>
          </a:prstGeom>
          <a:noFill/>
        </p:spPr>
        <p:txBody>
          <a:bodyPr wrap="squar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随心所欲：</a:t>
            </a:r>
            <a:r>
              <a:rPr lang="zh-CN" altLang="en-US" sz="2800" b="1" dirty="0" smtClean="0">
                <a:latin typeface="楷体" panose="02010609060101010101" charset="-122"/>
                <a:ea typeface="楷体" panose="02010609060101010101" charset="-122"/>
                <a:sym typeface="+mn-ea"/>
              </a:rPr>
              <a:t>随：随着；欲：想要。意思是指随着自己心里想的意思，想要干什么就干什么。现多含贬义。</a:t>
            </a:r>
            <a:endParaRPr lang="zh-CN" altLang="en-US" sz="2800" b="1" dirty="0">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1347614"/>
            <a:ext cx="9144000" cy="954107"/>
          </a:xfrm>
          <a:prstGeom prst="rect">
            <a:avLst/>
          </a:prstGeom>
          <a:noFill/>
        </p:spPr>
        <p:txBody>
          <a:bodyPr wrap="squar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运转自如：</a:t>
            </a:r>
            <a:r>
              <a:rPr lang="zh-CN" altLang="en-US" sz="2800" b="1" dirty="0" smtClean="0">
                <a:latin typeface="楷体" panose="02010609060101010101" charset="-122"/>
                <a:ea typeface="楷体" panose="02010609060101010101" charset="-122"/>
                <a:sym typeface="+mn-ea"/>
              </a:rPr>
              <a:t>自如</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活动不受阻碍。运动得非常熟练自然。运用和回旋都非常熟练自然。 也指没有障碍</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很灵活。 </a:t>
            </a:r>
            <a:endParaRPr lang="zh-CN" altLang="en-US" sz="2800" b="1" dirty="0">
              <a:latin typeface="楷体" panose="02010609060101010101" charset="-122"/>
              <a:ea typeface="楷体" panose="02010609060101010101" charset="-122"/>
            </a:endParaRPr>
          </a:p>
        </p:txBody>
      </p:sp>
      <p:sp>
        <p:nvSpPr>
          <p:cNvPr id="5" name="文本框 3"/>
          <p:cNvSpPr txBox="1"/>
          <p:nvPr/>
        </p:nvSpPr>
        <p:spPr>
          <a:xfrm>
            <a:off x="0" y="2283718"/>
            <a:ext cx="9144000" cy="523220"/>
          </a:xfrm>
          <a:prstGeom prst="rect">
            <a:avLst/>
          </a:prstGeom>
          <a:noFill/>
        </p:spPr>
        <p:txBody>
          <a:bodyPr wrap="squar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翻来覆去：</a:t>
            </a:r>
            <a:r>
              <a:rPr lang="zh-CN" altLang="en-US" sz="2800" dirty="0" smtClean="0">
                <a:latin typeface="黑体" panose="02010609060101010101" pitchFamily="49" charset="-122"/>
                <a:ea typeface="黑体" panose="02010609060101010101" pitchFamily="49" charset="-122"/>
                <a:sym typeface="+mn-ea"/>
              </a:rPr>
              <a:t>形容一次又一次。也形容来回翻动身体。</a:t>
            </a:r>
            <a:endParaRPr lang="zh-CN" altLang="en-US" sz="2800" b="1" dirty="0">
              <a:latin typeface="楷体" panose="02010609060101010101" charset="-122"/>
              <a:ea typeface="楷体" panose="02010609060101010101" charset="-122"/>
            </a:endParaRPr>
          </a:p>
        </p:txBody>
      </p:sp>
      <p:sp>
        <p:nvSpPr>
          <p:cNvPr id="6" name="文本框 3"/>
          <p:cNvSpPr txBox="1"/>
          <p:nvPr/>
        </p:nvSpPr>
        <p:spPr>
          <a:xfrm>
            <a:off x="0" y="3003798"/>
            <a:ext cx="9144000" cy="954107"/>
          </a:xfrm>
          <a:prstGeom prst="rect">
            <a:avLst/>
          </a:prstGeom>
          <a:noFill/>
        </p:spPr>
        <p:txBody>
          <a:bodyPr wrap="squar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绞尽脑汁：</a:t>
            </a:r>
            <a:r>
              <a:rPr lang="zh-CN" altLang="en-US" sz="2800" b="1" dirty="0" smtClean="0">
                <a:latin typeface="楷体" panose="02010609060101010101" charset="-122"/>
                <a:ea typeface="楷体" panose="02010609060101010101" charset="-122"/>
                <a:sym typeface="+mn-ea"/>
              </a:rPr>
              <a:t>形容苦思积虑，费尽脑筋，想尽办法</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费尽心思去思考一件事情。</a:t>
            </a:r>
            <a:endParaRPr lang="zh-CN" altLang="en-US" sz="2800" b="1" dirty="0">
              <a:latin typeface="楷体" panose="02010609060101010101" charset="-122"/>
              <a:ea typeface="楷体" panose="02010609060101010101" charset="-122"/>
            </a:endParaRPr>
          </a:p>
        </p:txBody>
      </p:sp>
      <p:sp>
        <p:nvSpPr>
          <p:cNvPr id="7" name="文本框 2"/>
          <p:cNvSpPr txBox="1"/>
          <p:nvPr/>
        </p:nvSpPr>
        <p:spPr>
          <a:xfrm>
            <a:off x="2915816" y="411510"/>
            <a:ext cx="3057247" cy="584775"/>
          </a:xfrm>
          <a:prstGeom prst="rect">
            <a:avLst/>
          </a:prstGeom>
          <a:noFill/>
        </p:spPr>
        <p:txBody>
          <a:bodyPr wrap="none" rtlCol="0">
            <a:spAutoFit/>
          </a:bodyPr>
          <a:lstStyle/>
          <a:p>
            <a:pPr algn="l"/>
            <a:r>
              <a:rPr lang="zh-CN" altLang="en-US" sz="3200" dirty="0" smtClean="0">
                <a:solidFill>
                  <a:srgbClr val="FF0000"/>
                </a:solidFill>
                <a:latin typeface="黑体" panose="02010609060101010101" pitchFamily="49" charset="-122"/>
                <a:ea typeface="黑体" panose="02010609060101010101" pitchFamily="49" charset="-122"/>
                <a:sym typeface="+mn-ea"/>
              </a:rPr>
              <a:t>《童年的发现》</a:t>
            </a:r>
            <a:endParaRPr lang="zh-CN" altLang="en-US" sz="32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1491630"/>
            <a:ext cx="4865434"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清清楚楚：</a:t>
            </a:r>
            <a:r>
              <a:rPr lang="zh-CN" altLang="en-US" sz="2800" b="1" dirty="0" smtClean="0">
                <a:latin typeface="楷体" panose="02010609060101010101" charset="-122"/>
                <a:ea typeface="楷体" panose="02010609060101010101" charset="-122"/>
                <a:sym typeface="+mn-ea"/>
              </a:rPr>
              <a:t>清晰明白有条理。</a:t>
            </a:r>
            <a:endParaRPr lang="zh-CN" altLang="en-US" sz="2800" b="1" dirty="0">
              <a:latin typeface="楷体" panose="02010609060101010101" charset="-122"/>
              <a:ea typeface="楷体" panose="02010609060101010101" charset="-122"/>
            </a:endParaRPr>
          </a:p>
        </p:txBody>
      </p:sp>
      <p:sp>
        <p:nvSpPr>
          <p:cNvPr id="6" name="文本框 3"/>
          <p:cNvSpPr txBox="1"/>
          <p:nvPr/>
        </p:nvSpPr>
        <p:spPr>
          <a:xfrm>
            <a:off x="0" y="2067694"/>
            <a:ext cx="8832867" cy="954107"/>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默不作声：</a:t>
            </a:r>
            <a:r>
              <a:rPr lang="zh-CN" altLang="en-US" sz="2800" b="1" dirty="0" smtClean="0">
                <a:latin typeface="楷体" panose="02010609060101010101" charset="-122"/>
                <a:ea typeface="楷体" panose="02010609060101010101" charset="-122"/>
                <a:sym typeface="+mn-ea"/>
              </a:rPr>
              <a:t>出自吴强</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红日</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，指不说话不出声，沉默</a:t>
            </a:r>
            <a:endParaRPr lang="en-US" altLang="zh-CN" sz="2800" b="1" dirty="0" smtClean="0">
              <a:latin typeface="楷体" panose="02010609060101010101" charset="-122"/>
              <a:ea typeface="楷体" panose="02010609060101010101" charset="-122"/>
              <a:sym typeface="+mn-ea"/>
            </a:endParaRPr>
          </a:p>
          <a:p>
            <a:r>
              <a:rPr lang="zh-CN" altLang="en-US" sz="2800" b="1" dirty="0" smtClean="0">
                <a:latin typeface="楷体" panose="02010609060101010101" charset="-122"/>
                <a:ea typeface="楷体" panose="02010609060101010101" charset="-122"/>
                <a:sym typeface="+mn-ea"/>
              </a:rPr>
              <a:t>的样子。</a:t>
            </a:r>
            <a:endParaRPr lang="zh-CN" altLang="en-US" sz="2800" b="1" dirty="0">
              <a:latin typeface="楷体" panose="02010609060101010101" charset="-122"/>
              <a:ea typeface="楷体" panose="02010609060101010101" charset="-122"/>
            </a:endParaRPr>
          </a:p>
        </p:txBody>
      </p:sp>
      <p:sp>
        <p:nvSpPr>
          <p:cNvPr id="7" name="文本框 3"/>
          <p:cNvSpPr txBox="1"/>
          <p:nvPr/>
        </p:nvSpPr>
        <p:spPr>
          <a:xfrm>
            <a:off x="0" y="2931790"/>
            <a:ext cx="9195146"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不怀好意：</a:t>
            </a:r>
            <a:r>
              <a:rPr lang="zh-CN" altLang="en-US" sz="2800" b="1" dirty="0" smtClean="0">
                <a:latin typeface="楷体" panose="02010609060101010101" charset="-122"/>
                <a:ea typeface="楷体" panose="02010609060101010101" charset="-122"/>
                <a:sym typeface="+mn-ea"/>
              </a:rPr>
              <a:t>没安好心，怀有恶意</a:t>
            </a:r>
            <a:r>
              <a:rPr lang="en-US" altLang="zh-CN" sz="2800" b="1" dirty="0" smtClean="0">
                <a:latin typeface="楷体" panose="02010609060101010101" charset="-122"/>
                <a:ea typeface="楷体" panose="02010609060101010101" charset="-122"/>
                <a:sym typeface="+mn-ea"/>
              </a:rPr>
              <a:t>,</a:t>
            </a:r>
            <a:r>
              <a:rPr lang="zh-CN" altLang="en-US" sz="2800" b="1" dirty="0" smtClean="0">
                <a:latin typeface="楷体" panose="02010609060101010101" charset="-122"/>
                <a:ea typeface="楷体" panose="02010609060101010101" charset="-122"/>
                <a:sym typeface="+mn-ea"/>
              </a:rPr>
              <a:t>有着不可告人的目的。</a:t>
            </a:r>
            <a:endParaRPr lang="zh-CN" altLang="en-US" sz="2800" b="1" dirty="0">
              <a:latin typeface="楷体" panose="02010609060101010101" charset="-122"/>
              <a:ea typeface="楷体" panose="02010609060101010101" charset="-122"/>
            </a:endParaRPr>
          </a:p>
        </p:txBody>
      </p:sp>
      <p:sp>
        <p:nvSpPr>
          <p:cNvPr id="8" name="文本框 3"/>
          <p:cNvSpPr txBox="1"/>
          <p:nvPr/>
        </p:nvSpPr>
        <p:spPr>
          <a:xfrm>
            <a:off x="0" y="3579862"/>
            <a:ext cx="4865434" cy="523220"/>
          </a:xfrm>
          <a:prstGeom prst="rect">
            <a:avLst/>
          </a:prstGeom>
          <a:noFill/>
        </p:spPr>
        <p:txBody>
          <a:bodyPr wrap="none" rtlCol="0">
            <a:spAutoFit/>
          </a:bodyPr>
          <a:lstStyle/>
          <a:p>
            <a:r>
              <a:rPr lang="zh-CN" altLang="en-US" sz="2800" dirty="0" smtClean="0">
                <a:solidFill>
                  <a:srgbClr val="0000FF"/>
                </a:solidFill>
                <a:latin typeface="黑体" panose="02010609060101010101" pitchFamily="49" charset="-122"/>
                <a:ea typeface="黑体" panose="02010609060101010101" pitchFamily="49" charset="-122"/>
                <a:sym typeface="+mn-ea"/>
              </a:rPr>
              <a:t>自我安慰：</a:t>
            </a:r>
            <a:r>
              <a:rPr lang="zh-CN" altLang="en-US" sz="2800" b="1" dirty="0" smtClean="0">
                <a:latin typeface="楷体" panose="02010609060101010101" charset="-122"/>
                <a:ea typeface="楷体" panose="02010609060101010101" charset="-122"/>
                <a:sym typeface="+mn-ea"/>
              </a:rPr>
              <a:t>指自己安慰自己。</a:t>
            </a:r>
            <a:endParaRPr lang="zh-CN" altLang="en-US" sz="2800" b="1" dirty="0">
              <a:latin typeface="楷体" panose="02010609060101010101" charset="-122"/>
              <a:ea typeface="楷体" panose="02010609060101010101" charset="-122"/>
            </a:endParaRPr>
          </a:p>
        </p:txBody>
      </p:sp>
      <p:sp>
        <p:nvSpPr>
          <p:cNvPr id="9" name="文本框 2"/>
          <p:cNvSpPr txBox="1"/>
          <p:nvPr/>
        </p:nvSpPr>
        <p:spPr>
          <a:xfrm>
            <a:off x="2915816" y="411510"/>
            <a:ext cx="3057247" cy="584775"/>
          </a:xfrm>
          <a:prstGeom prst="rect">
            <a:avLst/>
          </a:prstGeom>
          <a:noFill/>
        </p:spPr>
        <p:txBody>
          <a:bodyPr wrap="none" rtlCol="0">
            <a:spAutoFit/>
          </a:bodyPr>
          <a:lstStyle/>
          <a:p>
            <a:pPr algn="l"/>
            <a:r>
              <a:rPr lang="zh-CN" altLang="en-US" sz="3200" dirty="0" smtClean="0">
                <a:solidFill>
                  <a:srgbClr val="FF0000"/>
                </a:solidFill>
                <a:latin typeface="黑体" panose="02010609060101010101" pitchFamily="49" charset="-122"/>
                <a:ea typeface="黑体" panose="02010609060101010101" pitchFamily="49" charset="-122"/>
                <a:sym typeface="+mn-ea"/>
              </a:rPr>
              <a:t>《童年的发现》</a:t>
            </a:r>
            <a:endParaRPr lang="zh-CN" altLang="en-US" sz="32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27279" y="1858130"/>
            <a:ext cx="1800000" cy="461665"/>
          </a:xfrm>
          <a:prstGeom prst="rect">
            <a:avLst/>
          </a:prstGeom>
          <a:solidFill>
            <a:schemeClr val="accent6">
              <a:lumMod val="20000"/>
              <a:lumOff val="80000"/>
            </a:schemeClr>
          </a:solidFill>
          <a:ln>
            <a:solidFill>
              <a:schemeClr val="bg1"/>
            </a:solidFill>
          </a:ln>
        </p:spPr>
        <p:txBody>
          <a:bodyPr wrap="square" rtlCol="0">
            <a:spAutoFit/>
          </a:bodyPr>
          <a:lstStyle/>
          <a:p>
            <a:pPr algn="ctr"/>
            <a:r>
              <a:rPr lang="en-US" altLang="zh-CN" sz="2400" dirty="0" err="1" smtClean="0">
                <a:latin typeface="黑体" panose="02010609060101010101" pitchFamily="49" charset="-122"/>
                <a:ea typeface="黑体" panose="02010609060101010101" pitchFamily="49" charset="-122"/>
                <a:sym typeface="+mn-ea"/>
              </a:rPr>
              <a:t>abac</a:t>
            </a:r>
            <a:r>
              <a:rPr lang="zh-CN" altLang="en-US" sz="2400" dirty="0" smtClean="0">
                <a:latin typeface="黑体" panose="02010609060101010101" pitchFamily="49" charset="-122"/>
                <a:ea typeface="黑体" panose="02010609060101010101" pitchFamily="49" charset="-122"/>
                <a:sym typeface="+mn-ea"/>
              </a:rPr>
              <a:t>式</a:t>
            </a:r>
            <a:endParaRPr lang="zh-CN" altLang="en-US" sz="2400" dirty="0">
              <a:latin typeface="黑体" panose="02010609060101010101" pitchFamily="49" charset="-122"/>
              <a:ea typeface="黑体" panose="02010609060101010101" pitchFamily="49" charset="-122"/>
              <a:sym typeface="+mn-ea"/>
            </a:endParaRPr>
          </a:p>
        </p:txBody>
      </p:sp>
      <p:sp>
        <p:nvSpPr>
          <p:cNvPr id="4" name="文本框 3"/>
          <p:cNvSpPr txBox="1"/>
          <p:nvPr/>
        </p:nvSpPr>
        <p:spPr>
          <a:xfrm>
            <a:off x="3171496" y="1059582"/>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清清楚楚</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0" name="文本框 9"/>
          <p:cNvSpPr txBox="1"/>
          <p:nvPr/>
        </p:nvSpPr>
        <p:spPr>
          <a:xfrm>
            <a:off x="3171496" y="1796575"/>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随时随地</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4" name="文本框 13"/>
          <p:cNvSpPr txBox="1"/>
          <p:nvPr/>
        </p:nvSpPr>
        <p:spPr>
          <a:xfrm>
            <a:off x="3171496" y="3427135"/>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左膀右臂</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1" name="TextBox 10"/>
          <p:cNvSpPr txBox="1"/>
          <p:nvPr/>
        </p:nvSpPr>
        <p:spPr>
          <a:xfrm>
            <a:off x="1227279" y="1090359"/>
            <a:ext cx="1800000" cy="523220"/>
          </a:xfrm>
          <a:prstGeom prst="rect">
            <a:avLst/>
          </a:prstGeom>
          <a:solidFill>
            <a:srgbClr val="92D050"/>
          </a:solidFill>
          <a:ln>
            <a:solidFill>
              <a:schemeClr val="bg1"/>
            </a:solidFill>
          </a:ln>
        </p:spPr>
        <p:txBody>
          <a:bodyPr wrap="square" rtlCol="0">
            <a:spAutoFit/>
          </a:bodyPr>
          <a:lstStyle/>
          <a:p>
            <a:pPr algn="ctr"/>
            <a:r>
              <a:rPr lang="en-US" altLang="zh-CN" sz="2800" dirty="0" err="1" smtClean="0">
                <a:latin typeface="黑体" panose="02010609060101010101" pitchFamily="49" charset="-122"/>
                <a:ea typeface="黑体" panose="02010609060101010101" pitchFamily="49" charset="-122"/>
              </a:rPr>
              <a:t>aabb</a:t>
            </a:r>
            <a:r>
              <a:rPr lang="zh-CN" altLang="en-US" dirty="0" smtClean="0">
                <a:latin typeface="黑体" panose="02010609060101010101" pitchFamily="49" charset="-122"/>
                <a:ea typeface="黑体" panose="02010609060101010101" pitchFamily="49" charset="-122"/>
              </a:rPr>
              <a:t>式</a:t>
            </a:r>
            <a:endParaRPr lang="zh-CN" altLang="en-US" dirty="0">
              <a:latin typeface="黑体" panose="02010609060101010101" pitchFamily="49" charset="-122"/>
              <a:ea typeface="黑体" panose="02010609060101010101" pitchFamily="49" charset="-122"/>
            </a:endParaRPr>
          </a:p>
        </p:txBody>
      </p:sp>
      <p:sp>
        <p:nvSpPr>
          <p:cNvPr id="13" name="TextBox 12"/>
          <p:cNvSpPr txBox="1"/>
          <p:nvPr/>
        </p:nvSpPr>
        <p:spPr>
          <a:xfrm>
            <a:off x="1227279" y="3488690"/>
            <a:ext cx="1800000" cy="461665"/>
          </a:xfrm>
          <a:prstGeom prst="rect">
            <a:avLst/>
          </a:prstGeom>
          <a:solidFill>
            <a:schemeClr val="accent6">
              <a:lumMod val="20000"/>
              <a:lumOff val="80000"/>
            </a:schemeClr>
          </a:solidFill>
          <a:ln>
            <a:solidFill>
              <a:schemeClr val="bg1"/>
            </a:solidFill>
          </a:ln>
        </p:spPr>
        <p:txBody>
          <a:bodyPr wrap="square" rtlCol="0">
            <a:spAutoFit/>
          </a:bodyPr>
          <a:lstStyle>
            <a:defPPr>
              <a:defRPr lang="zh-CN"/>
            </a:defPPr>
            <a:lvl1pPr algn="ctr">
              <a:defRPr sz="2400">
                <a:latin typeface="黑体" panose="02010609060101010101" pitchFamily="49" charset="-122"/>
                <a:ea typeface="黑体" panose="02010609060101010101" pitchFamily="49" charset="-122"/>
              </a:defRPr>
            </a:lvl1pPr>
          </a:lstStyle>
          <a:p>
            <a:r>
              <a:rPr lang="zh-CN" altLang="en-US" dirty="0"/>
              <a:t>含有反义词</a:t>
            </a:r>
          </a:p>
        </p:txBody>
      </p:sp>
      <p:sp>
        <p:nvSpPr>
          <p:cNvPr id="16" name="文本框 2"/>
          <p:cNvSpPr txBox="1"/>
          <p:nvPr/>
        </p:nvSpPr>
        <p:spPr>
          <a:xfrm>
            <a:off x="1227279" y="2696602"/>
            <a:ext cx="1800000" cy="461665"/>
          </a:xfrm>
          <a:prstGeom prst="rect">
            <a:avLst/>
          </a:prstGeom>
          <a:solidFill>
            <a:srgbClr val="92D050"/>
          </a:solidFill>
          <a:ln>
            <a:solidFill>
              <a:schemeClr val="bg1"/>
            </a:solidFill>
          </a:ln>
        </p:spPr>
        <p:txBody>
          <a:bodyPr wrap="square" rtlCol="0">
            <a:spAutoFit/>
          </a:bodyPr>
          <a:lstStyle>
            <a:defPPr>
              <a:defRPr lang="zh-CN"/>
            </a:defPPr>
            <a:lvl1pPr algn="ctr">
              <a:defRPr sz="2400">
                <a:latin typeface="黑体" panose="02010609060101010101" pitchFamily="49" charset="-122"/>
                <a:ea typeface="黑体" panose="02010609060101010101" pitchFamily="49" charset="-122"/>
              </a:defRPr>
            </a:lvl1pPr>
          </a:lstStyle>
          <a:p>
            <a:r>
              <a:rPr lang="en-US" altLang="zh-CN" dirty="0" err="1">
                <a:sym typeface="+mn-ea"/>
              </a:rPr>
              <a:t>aabc</a:t>
            </a:r>
            <a:r>
              <a:rPr lang="zh-CN" altLang="en-US" dirty="0">
                <a:sym typeface="+mn-ea"/>
              </a:rPr>
              <a:t>式</a:t>
            </a:r>
          </a:p>
        </p:txBody>
      </p:sp>
      <p:sp>
        <p:nvSpPr>
          <p:cNvPr id="17" name="文本框 9"/>
          <p:cNvSpPr txBox="1"/>
          <p:nvPr/>
        </p:nvSpPr>
        <p:spPr>
          <a:xfrm>
            <a:off x="3171496" y="2635047"/>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哈哈大笑</a:t>
            </a:r>
            <a:endParaRPr lang="zh-CN" altLang="en-US" sz="3200" b="1" dirty="0">
              <a:latin typeface="楷体" panose="02010609060101010101" charset="-122"/>
              <a:ea typeface="楷体" panose="02010609060101010101" charset="-122"/>
              <a:cs typeface="楷体" panose="02010609060101010101" charset="-122"/>
              <a:sym typeface="+mn-ea"/>
            </a:endParaRPr>
          </a:p>
        </p:txBody>
      </p:sp>
      <p:sp>
        <p:nvSpPr>
          <p:cNvPr id="19" name="文本框 9"/>
          <p:cNvSpPr txBox="1"/>
          <p:nvPr/>
        </p:nvSpPr>
        <p:spPr>
          <a:xfrm>
            <a:off x="5691775" y="3427135"/>
            <a:ext cx="1832553" cy="584775"/>
          </a:xfrm>
          <a:prstGeom prst="rect">
            <a:avLst/>
          </a:prstGeom>
          <a:noFill/>
        </p:spPr>
        <p:txBody>
          <a:bodyPr wrap="none" rtlCol="0">
            <a:spAutoFit/>
          </a:bodyPr>
          <a:lstStyle/>
          <a:p>
            <a:pPr algn="l"/>
            <a:r>
              <a:rPr lang="zh-CN" altLang="en-US" sz="3200" b="1" dirty="0" smtClean="0">
                <a:latin typeface="楷体" panose="02010609060101010101" charset="-122"/>
                <a:ea typeface="楷体" panose="02010609060101010101" charset="-122"/>
                <a:cs typeface="楷体" panose="02010609060101010101" charset="-122"/>
                <a:sym typeface="+mn-ea"/>
              </a:rPr>
              <a:t>翻来覆去</a:t>
            </a:r>
            <a:endParaRPr lang="zh-CN" altLang="en-US" sz="3200" b="1" dirty="0">
              <a:latin typeface="楷体" panose="02010609060101010101" charset="-122"/>
              <a:ea typeface="楷体" panose="02010609060101010101" charset="-122"/>
              <a:cs typeface="楷体" panose="02010609060101010101"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4" grpId="0"/>
      <p:bldP spid="17"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0314" y="1203598"/>
            <a:ext cx="8748464" cy="2677656"/>
          </a:xfrm>
          <a:prstGeom prst="rect">
            <a:avLst/>
          </a:prstGeom>
          <a:noFill/>
        </p:spPr>
        <p:txBody>
          <a:bodyPr wrap="square" rtlCol="0">
            <a:spAutoFit/>
          </a:bodyPr>
          <a:lstStyle/>
          <a:p>
            <a:pPr indent="542925">
              <a:lnSpc>
                <a:spcPct val="120000"/>
              </a:lnSpc>
            </a:pPr>
            <a:r>
              <a:rPr lang="en-US" altLang="zh-CN" sz="2800" b="1" dirty="0" smtClean="0">
                <a:latin typeface="楷体" panose="02010609060101010101" charset="-122"/>
                <a:ea typeface="楷体" panose="02010609060101010101" charset="-122"/>
                <a:cs typeface="楷体" panose="02010609060101010101" charset="-122"/>
              </a:rPr>
              <a:t>1.</a:t>
            </a:r>
            <a:r>
              <a:rPr lang="zh-CN" altLang="en-US" sz="2800" b="1" dirty="0" smtClean="0">
                <a:latin typeface="楷体" panose="02010609060101010101" charset="-122"/>
                <a:ea typeface="楷体" panose="02010609060101010101" charset="-122"/>
                <a:cs typeface="楷体" panose="02010609060101010101" charset="-122"/>
              </a:rPr>
              <a:t>一只手上的五根手指，各有不同的姿态，各具不同的性格，各有所长，各有所短。</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（《手指》）</a:t>
            </a:r>
            <a:endParaRPr lang="en-US" altLang="zh-CN" sz="2800" b="1" dirty="0" smtClean="0">
              <a:solidFill>
                <a:srgbClr val="0000FF"/>
              </a:solidFill>
              <a:latin typeface="楷体" panose="02010609060101010101" charset="-122"/>
              <a:ea typeface="楷体" panose="02010609060101010101" charset="-122"/>
              <a:cs typeface="楷体" panose="02010609060101010101" charset="-122"/>
            </a:endParaRPr>
          </a:p>
          <a:p>
            <a:pPr indent="542925">
              <a:lnSpc>
                <a:spcPct val="120000"/>
              </a:lnSpc>
            </a:pPr>
            <a:r>
              <a:rPr lang="en-US" altLang="zh-CN" sz="2800" b="1" dirty="0" smtClean="0">
                <a:latin typeface="楷体" panose="02010609060101010101" charset="-122"/>
                <a:ea typeface="楷体" panose="02010609060101010101" charset="-122"/>
                <a:cs typeface="楷体" panose="02010609060101010101" charset="-122"/>
              </a:rPr>
              <a:t>2.</a:t>
            </a:r>
            <a:r>
              <a:rPr lang="zh-CN" altLang="en-US" sz="2800" b="1" dirty="0" smtClean="0">
                <a:latin typeface="楷体" panose="02010609060101010101" charset="-122"/>
                <a:ea typeface="楷体" panose="02010609060101010101" charset="-122"/>
                <a:cs typeface="楷体" panose="02010609060101010101" charset="-122"/>
              </a:rPr>
              <a:t>他的姿态可不如其他三指窈窕，都是直直落落的强硬的曲线。</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（《手指》）</a:t>
            </a:r>
            <a:endParaRPr lang="en-US" altLang="zh-CN" sz="2800" b="1" dirty="0" smtClean="0">
              <a:solidFill>
                <a:srgbClr val="0000FF"/>
              </a:solidFill>
              <a:latin typeface="楷体" panose="02010609060101010101" charset="-122"/>
              <a:ea typeface="楷体" panose="02010609060101010101" charset="-122"/>
              <a:cs typeface="楷体" panose="02010609060101010101" charset="-122"/>
            </a:endParaRPr>
          </a:p>
          <a:p>
            <a:pPr indent="542925">
              <a:lnSpc>
                <a:spcPct val="120000"/>
              </a:lnSpc>
            </a:pPr>
            <a:r>
              <a:rPr lang="en-US" altLang="zh-CN" sz="2800" b="1" dirty="0" smtClean="0">
                <a:latin typeface="楷体" panose="02010609060101010101" charset="-122"/>
                <a:ea typeface="楷体" panose="02010609060101010101" charset="-122"/>
                <a:cs typeface="楷体" panose="02010609060101010101" charset="-122"/>
              </a:rPr>
              <a:t>3.</a:t>
            </a:r>
            <a:r>
              <a:rPr lang="zh-CN" altLang="en-US" sz="2800" b="1" dirty="0" smtClean="0">
                <a:latin typeface="楷体" panose="02010609060101010101" charset="-122"/>
                <a:ea typeface="楷体" panose="02010609060101010101" charset="-122"/>
                <a:cs typeface="楷体" panose="02010609060101010101" charset="-122"/>
              </a:rPr>
              <a:t>他具有大拇指所没有的“机敏”。</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（《手指》）</a:t>
            </a:r>
            <a:endParaRPr lang="en-US" altLang="zh-CN" sz="2800" b="1" dirty="0" smtClean="0">
              <a:latin typeface="楷体" panose="02010609060101010101" charset="-122"/>
              <a:ea typeface="楷体" panose="02010609060101010101" charset="-122"/>
              <a:cs typeface="楷体" panose="02010609060101010101" charset="-122"/>
            </a:endParaRPr>
          </a:p>
        </p:txBody>
      </p:sp>
      <p:grpSp>
        <p:nvGrpSpPr>
          <p:cNvPr id="2" name="组合 3"/>
          <p:cNvGrpSpPr/>
          <p:nvPr/>
        </p:nvGrpSpPr>
        <p:grpSpPr>
          <a:xfrm>
            <a:off x="0" y="627534"/>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对比句</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000"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000" fill="hold">
                                          <p:stCondLst>
                                            <p:cond delay="0"/>
                                          </p:stCondLst>
                                        </p:cTn>
                                        <p:tgtEl>
                                          <p:spTgt spid="3">
                                            <p:txEl>
                                              <p:pRg st="2" end="2"/>
                                            </p:txEl>
                                          </p:spTgt>
                                        </p:tgtEl>
                                        <p:attrNameLst>
                                          <p:attrName>style.visibility</p:attrName>
                                        </p:attrNameLst>
                                      </p:cBhvr>
                                      <p:to>
                                        <p:strVal val="visible"/>
                                      </p:to>
                                    </p:set>
                                    <p:animEffect transition="in" filter="checkerboard(across)">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54575" y="647156"/>
            <a:ext cx="8637905" cy="4228850"/>
          </a:xfrm>
          <a:prstGeom prst="rect">
            <a:avLst/>
          </a:prstGeom>
          <a:noFill/>
        </p:spPr>
        <p:txBody>
          <a:bodyPr wrap="square" rtlCol="0">
            <a:spAutoFit/>
          </a:bodyPr>
          <a:lstStyle/>
          <a:p>
            <a:pPr indent="447675">
              <a:lnSpc>
                <a:spcPct val="120000"/>
              </a:lnSpc>
            </a:pPr>
            <a:r>
              <a:rPr lang="en-US" altLang="zh-CN" sz="2800" b="1" dirty="0" smtClean="0">
                <a:latin typeface="楷体" panose="02010609060101010101" charset="-122"/>
                <a:ea typeface="楷体" panose="02010609060101010101" charset="-122"/>
                <a:cs typeface="楷体" panose="02010609060101010101" charset="-122"/>
              </a:rPr>
              <a:t>1.</a:t>
            </a:r>
            <a:r>
              <a:rPr lang="zh-CN" altLang="en-US" sz="2800" b="1" dirty="0" smtClean="0">
                <a:latin typeface="楷体" panose="02010609060101010101" charset="-122"/>
                <a:ea typeface="楷体" panose="02010609060101010101" charset="-122"/>
                <a:cs typeface="楷体" panose="02010609060101010101" charset="-122"/>
              </a:rPr>
              <a:t>例如拉胡琴，总由其他四指按弦，却由他相帮扶住琴身；水要喷出来，叫他死力抵住；血要流出来，叫他拼命按住；重东西翻倒去，叫他用劲扳住。</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（《手指》）</a:t>
            </a:r>
            <a:endParaRPr lang="en-US" altLang="zh-CN" sz="2800" b="1" dirty="0" smtClean="0">
              <a:solidFill>
                <a:srgbClr val="0000FF"/>
              </a:solidFill>
              <a:latin typeface="楷体" panose="02010609060101010101" charset="-122"/>
              <a:ea typeface="楷体" panose="02010609060101010101" charset="-122"/>
              <a:cs typeface="楷体" panose="02010609060101010101" charset="-122"/>
            </a:endParaRPr>
          </a:p>
          <a:p>
            <a:pPr indent="447675">
              <a:lnSpc>
                <a:spcPct val="120000"/>
              </a:lnSpc>
            </a:pPr>
            <a:r>
              <a:rPr lang="en-US" altLang="zh-CN" sz="2800" b="1" dirty="0" smtClean="0">
                <a:latin typeface="楷体" panose="02010609060101010101" charset="-122"/>
                <a:ea typeface="楷体" panose="02010609060101010101" charset="-122"/>
                <a:cs typeface="楷体" panose="02010609060101010101" charset="-122"/>
              </a:rPr>
              <a:t>2.</a:t>
            </a:r>
            <a:r>
              <a:rPr lang="zh-CN" altLang="en-US" sz="2800" b="1" dirty="0" smtClean="0">
                <a:latin typeface="楷体" panose="02010609060101010101" charset="-122"/>
                <a:ea typeface="楷体" panose="02010609060101010101" charset="-122"/>
                <a:cs typeface="楷体" panose="02010609060101010101" charset="-122"/>
              </a:rPr>
              <a:t>拿笔的时候，全靠他推动笔杆；遇到危险的事，都要由他去试探或冒险；秽物、毒物、烈物，他接触的机会最多；刀伤、烫伤、轧伤、咬伤，他消受的机会最多。</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（《手指》）</a:t>
            </a:r>
            <a:endParaRPr lang="zh-CN" altLang="en-US" sz="2800" b="1" dirty="0">
              <a:latin typeface="楷体" panose="02010609060101010101" charset="-122"/>
              <a:ea typeface="楷体" panose="02010609060101010101" charset="-122"/>
              <a:cs typeface="楷体" panose="02010609060101010101" charset="-122"/>
              <a:sym typeface="+mn-ea"/>
            </a:endParaRPr>
          </a:p>
        </p:txBody>
      </p:sp>
      <p:grpSp>
        <p:nvGrpSpPr>
          <p:cNvPr id="2" name="组合 3"/>
          <p:cNvGrpSpPr/>
          <p:nvPr/>
        </p:nvGrpSpPr>
        <p:grpSpPr>
          <a:xfrm>
            <a:off x="-36512" y="118096"/>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4104"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排比句</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000"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88032" y="996895"/>
            <a:ext cx="8316416" cy="1643527"/>
          </a:xfrm>
          <a:prstGeom prst="rect">
            <a:avLst/>
          </a:prstGeom>
          <a:noFill/>
        </p:spPr>
        <p:txBody>
          <a:bodyPr wrap="square" rtlCol="0">
            <a:spAutoFit/>
          </a:bodyPr>
          <a:lstStyle/>
          <a:p>
            <a:pPr>
              <a:lnSpc>
                <a:spcPct val="120000"/>
              </a:lnSpc>
            </a:pPr>
            <a:r>
              <a:rPr lang="en-US" altLang="zh-CN" sz="2800" dirty="0">
                <a:latin typeface="楷体" panose="02010609060101010101" charset="-122"/>
                <a:ea typeface="楷体" panose="02010609060101010101" charset="-122"/>
                <a:cs typeface="楷体" panose="02010609060101010101" charset="-122"/>
              </a:rPr>
              <a:t> </a:t>
            </a:r>
            <a:r>
              <a:rPr lang="en-US" altLang="zh-CN" sz="2800" dirty="0" smtClean="0">
                <a:latin typeface="楷体" panose="02010609060101010101" charset="-122"/>
                <a:ea typeface="楷体" panose="02010609060101010101" charset="-122"/>
                <a:cs typeface="楷体" panose="02010609060101010101" charset="-122"/>
              </a:rPr>
              <a:t>   3</a:t>
            </a:r>
            <a:r>
              <a:rPr lang="en-US" altLang="zh-CN" sz="2800" b="1" dirty="0" smtClean="0">
                <a:latin typeface="楷体" panose="02010609060101010101" charset="-122"/>
                <a:ea typeface="楷体" panose="02010609060101010101" charset="-122"/>
                <a:cs typeface="楷体" panose="02010609060101010101" charset="-122"/>
              </a:rPr>
              <a:t>.</a:t>
            </a:r>
            <a:r>
              <a:rPr lang="zh-CN" altLang="en-US" sz="2800" b="1" dirty="0" smtClean="0">
                <a:latin typeface="楷体" panose="02010609060101010101" charset="-122"/>
                <a:ea typeface="楷体" panose="02010609060101010101" charset="-122"/>
                <a:cs typeface="楷体" panose="02010609060101010101" charset="-122"/>
              </a:rPr>
              <a:t>后来，我甚至学会了滑翔，在街道上空，在白桦林梢头，在青青的草地和澄澈的湖面上盘旋。</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（《童年的发现》）</a:t>
            </a:r>
            <a:endParaRPr lang="zh-CN" altLang="en-US" sz="2800" b="1" dirty="0">
              <a:latin typeface="楷体" panose="02010609060101010101" charset="-122"/>
              <a:ea typeface="楷体" panose="02010609060101010101" charset="-122"/>
              <a:cs typeface="楷体" panose="02010609060101010101" charset="-122"/>
              <a:sym typeface="+mn-ea"/>
            </a:endParaRPr>
          </a:p>
        </p:txBody>
      </p:sp>
      <p:grpSp>
        <p:nvGrpSpPr>
          <p:cNvPr id="6" name="组合 3"/>
          <p:cNvGrpSpPr/>
          <p:nvPr/>
        </p:nvGrpSpPr>
        <p:grpSpPr>
          <a:xfrm>
            <a:off x="-36512" y="118096"/>
            <a:ext cx="2513330" cy="509438"/>
            <a:chOff x="458" y="988"/>
            <a:chExt cx="4134" cy="914"/>
          </a:xfrm>
          <a:effectLst>
            <a:outerShdw blurRad="50800" dist="38100" dir="2700000" algn="tl" rotWithShape="0">
              <a:prstClr val="black">
                <a:alpha val="40000"/>
              </a:prstClr>
            </a:outerShdw>
          </a:effectLst>
        </p:grpSpPr>
        <p:sp>
          <p:nvSpPr>
            <p:cNvPr id="9" name="流程图: 延期 8"/>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10" name="文本框 14">
              <a:hlinkClick r:id="rId3" action="ppaction://hlinkfile"/>
            </p:cNvPr>
            <p:cNvSpPr txBox="1"/>
            <p:nvPr/>
          </p:nvSpPr>
          <p:spPr>
            <a:xfrm>
              <a:off x="458" y="1005"/>
              <a:ext cx="4104"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排比句</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76064" y="1359803"/>
            <a:ext cx="8028384" cy="1454244"/>
          </a:xfrm>
          <a:prstGeom prst="rect">
            <a:avLst/>
          </a:prstGeom>
          <a:noFill/>
        </p:spPr>
        <p:txBody>
          <a:bodyPr wrap="square" rtlCol="0">
            <a:spAutoFit/>
          </a:bodyPr>
          <a:lstStyle/>
          <a:p>
            <a:pPr indent="809625">
              <a:lnSpc>
                <a:spcPct val="150000"/>
              </a:lnSpc>
            </a:pPr>
            <a:r>
              <a:rPr lang="zh-CN" altLang="en-US" sz="3200" b="1" dirty="0" smtClean="0">
                <a:latin typeface="楷体" panose="02010609060101010101" charset="-122"/>
                <a:ea typeface="楷体" panose="02010609060101010101" charset="-122"/>
                <a:cs typeface="楷体" panose="02010609060101010101" charset="-122"/>
                <a:sym typeface="+mn-ea"/>
              </a:rPr>
              <a:t>舞蹈演员的手指不是常作兰花状吗？</a:t>
            </a:r>
            <a:r>
              <a:rPr lang="zh-CN" altLang="en-US" sz="3200" b="1" dirty="0" smtClean="0">
                <a:solidFill>
                  <a:srgbClr val="0000FF"/>
                </a:solidFill>
                <a:latin typeface="楷体" panose="02010609060101010101" charset="-122"/>
                <a:ea typeface="楷体" panose="02010609060101010101" charset="-122"/>
                <a:cs typeface="楷体" panose="02010609060101010101" charset="-122"/>
                <a:sym typeface="+mn-ea"/>
              </a:rPr>
              <a:t>（《手指》）</a:t>
            </a:r>
            <a:endParaRPr lang="zh-CN" altLang="en-US" sz="3200" b="1" dirty="0">
              <a:solidFill>
                <a:srgbClr val="0000FF"/>
              </a:solidFill>
              <a:latin typeface="楷体" panose="02010609060101010101" charset="-122"/>
              <a:ea typeface="楷体" panose="02010609060101010101" charset="-122"/>
              <a:cs typeface="楷体" panose="02010609060101010101" charset="-122"/>
              <a:sym typeface="+mn-ea"/>
            </a:endParaRPr>
          </a:p>
        </p:txBody>
      </p:sp>
      <p:grpSp>
        <p:nvGrpSpPr>
          <p:cNvPr id="3" name="组合 5"/>
          <p:cNvGrpSpPr/>
          <p:nvPr/>
        </p:nvGrpSpPr>
        <p:grpSpPr>
          <a:xfrm>
            <a:off x="-108520" y="597982"/>
            <a:ext cx="2052254" cy="509476"/>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4111"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反问句</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1520" y="832520"/>
            <a:ext cx="8496944" cy="3539430"/>
          </a:xfrm>
          <a:prstGeom prst="rect">
            <a:avLst/>
          </a:prstGeom>
          <a:noFill/>
        </p:spPr>
        <p:txBody>
          <a:bodyPr wrap="square" rtlCol="0">
            <a:spAutoFit/>
          </a:bodyPr>
          <a:lstStyle/>
          <a:p>
            <a:r>
              <a:rPr lang="en-US" altLang="zh-CN" sz="2800" b="1" dirty="0">
                <a:latin typeface="楷体" panose="02010609060101010101" charset="-122"/>
                <a:ea typeface="楷体" panose="02010609060101010101" charset="-122"/>
                <a:cs typeface="楷体" panose="02010609060101010101" charset="-122"/>
                <a:sym typeface="+mn-ea"/>
              </a:rPr>
              <a:t>    1</a:t>
            </a:r>
            <a:r>
              <a:rPr lang="en-US" altLang="zh-CN" sz="2800" b="1" dirty="0" smtClean="0">
                <a:latin typeface="楷体" panose="02010609060101010101" charset="-122"/>
                <a:ea typeface="楷体" panose="02010609060101010101" charset="-122"/>
                <a:cs typeface="楷体" panose="02010609060101010101" charset="-122"/>
                <a:sym typeface="+mn-ea"/>
              </a:rPr>
              <a:t>.</a:t>
            </a:r>
            <a:r>
              <a:rPr lang="zh-CN" altLang="en-US" sz="2800" b="1" dirty="0" smtClean="0">
                <a:latin typeface="楷体" panose="02010609060101010101" charset="-122"/>
                <a:ea typeface="楷体" panose="02010609060101010101" charset="-122"/>
                <a:cs typeface="楷体" panose="02010609060101010101" charset="-122"/>
                <a:sym typeface="+mn-ea"/>
              </a:rPr>
              <a:t>他身高最高，无名指、食指贴身左右，像关公左右的关平、周仓，一文一武，片刻不离。</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（《手指》）</a:t>
            </a:r>
            <a:endParaRPr lang="en-US" altLang="zh-CN" sz="2800" b="1" dirty="0" smtClean="0">
              <a:solidFill>
                <a:srgbClr val="0000FF"/>
              </a:solidFill>
              <a:latin typeface="楷体" panose="02010609060101010101" charset="-122"/>
              <a:ea typeface="楷体" panose="02010609060101010101" charset="-122"/>
              <a:cs typeface="楷体" panose="02010609060101010101" charset="-122"/>
              <a:sym typeface="+mn-ea"/>
            </a:endParaRPr>
          </a:p>
          <a:p>
            <a:r>
              <a:rPr lang="en-US" altLang="zh-CN" sz="2800" b="1" dirty="0" smtClean="0">
                <a:latin typeface="楷体" panose="02010609060101010101" charset="-122"/>
                <a:ea typeface="楷体" panose="02010609060101010101" charset="-122"/>
                <a:cs typeface="楷体" panose="02010609060101010101" charset="-122"/>
                <a:sym typeface="+mn-ea"/>
              </a:rPr>
              <a:t>   2.</a:t>
            </a:r>
            <a:r>
              <a:rPr lang="zh-CN" altLang="en-US" sz="2800" b="1" dirty="0" smtClean="0">
                <a:latin typeface="楷体" panose="02010609060101010101" charset="-122"/>
                <a:ea typeface="楷体" panose="02010609060101010101" charset="-122"/>
                <a:cs typeface="楷体" panose="02010609060101010101" charset="-122"/>
                <a:sym typeface="+mn-ea"/>
              </a:rPr>
              <a:t>这两根手指正是这朵兰花中最优美的两瓣。</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 （《手指》）</a:t>
            </a:r>
            <a:endParaRPr lang="en-US" altLang="zh-CN" sz="2800" b="1" dirty="0" smtClean="0">
              <a:latin typeface="楷体" panose="02010609060101010101" charset="-122"/>
              <a:ea typeface="楷体" panose="02010609060101010101" charset="-122"/>
              <a:cs typeface="楷体" panose="02010609060101010101" charset="-122"/>
              <a:sym typeface="+mn-ea"/>
            </a:endParaRPr>
          </a:p>
          <a:p>
            <a:r>
              <a:rPr lang="en-US" altLang="zh-CN" sz="2800" b="1" dirty="0" smtClean="0">
                <a:latin typeface="楷体" panose="02010609060101010101" charset="-122"/>
                <a:ea typeface="楷体" panose="02010609060101010101" charset="-122"/>
                <a:cs typeface="楷体" panose="02010609060101010101" charset="-122"/>
                <a:sym typeface="+mn-ea"/>
              </a:rPr>
              <a:t>   3.</a:t>
            </a:r>
            <a:r>
              <a:rPr lang="zh-CN" altLang="en-US" sz="2800" b="1" dirty="0" smtClean="0">
                <a:latin typeface="楷体" panose="02010609060101010101" charset="-122"/>
                <a:ea typeface="楷体" panose="02010609060101010101" charset="-122"/>
                <a:cs typeface="楷体" panose="02010609060101010101" charset="-122"/>
                <a:sym typeface="+mn-ea"/>
              </a:rPr>
              <a:t>手指的全体，同人群的全体一样，五根手指如果能团结一致，成为一个拳头，那就根根有用，根根有力量，不再有什么强弱、美丑之分了。</a:t>
            </a:r>
            <a:r>
              <a:rPr lang="zh-CN" altLang="en-US" sz="2800" b="1" dirty="0" smtClean="0">
                <a:solidFill>
                  <a:srgbClr val="0000FF"/>
                </a:solidFill>
                <a:latin typeface="楷体" panose="02010609060101010101" charset="-122"/>
                <a:ea typeface="楷体" panose="02010609060101010101" charset="-122"/>
                <a:cs typeface="楷体" panose="02010609060101010101" charset="-122"/>
                <a:sym typeface="+mn-ea"/>
              </a:rPr>
              <a:t>（《手指》）</a:t>
            </a:r>
            <a:endParaRPr lang="zh-CN" altLang="en-US" sz="2800" b="1" dirty="0">
              <a:latin typeface="楷体" panose="02010609060101010101" charset="-122"/>
              <a:ea typeface="楷体" panose="02010609060101010101" charset="-122"/>
              <a:cs typeface="楷体" panose="02010609060101010101" charset="-122"/>
              <a:sym typeface="+mn-ea"/>
            </a:endParaRPr>
          </a:p>
        </p:txBody>
      </p:sp>
      <p:grpSp>
        <p:nvGrpSpPr>
          <p:cNvPr id="3" name="组合 3"/>
          <p:cNvGrpSpPr/>
          <p:nvPr/>
        </p:nvGrpSpPr>
        <p:grpSpPr>
          <a:xfrm>
            <a:off x="-108520" y="262112"/>
            <a:ext cx="2513330"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比喻句</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2000" fill="hold">
                                          <p:stCondLst>
                                            <p:cond delay="0"/>
                                          </p:stCondLst>
                                        </p:cTn>
                                        <p:tgtEl>
                                          <p:spTgt spid="2">
                                            <p:txEl>
                                              <p:pRg st="0" end="0"/>
                                            </p:txEl>
                                          </p:spTgt>
                                        </p:tgtEl>
                                        <p:attrNameLst>
                                          <p:attrName>style.visibility</p:attrName>
                                        </p:attrNameLst>
                                      </p:cBhvr>
                                      <p:to>
                                        <p:strVal val="visible"/>
                                      </p:to>
                                    </p:set>
                                    <p:animEffect transition="in" filter="barn(inVertical)">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2000" fill="hold">
                                          <p:stCondLst>
                                            <p:cond delay="0"/>
                                          </p:stCondLst>
                                        </p:cTn>
                                        <p:tgtEl>
                                          <p:spTgt spid="2">
                                            <p:txEl>
                                              <p:pRg st="1" end="1"/>
                                            </p:txEl>
                                          </p:spTgt>
                                        </p:tgtEl>
                                        <p:attrNameLst>
                                          <p:attrName>style.visibility</p:attrName>
                                        </p:attrNameLst>
                                      </p:cBhvr>
                                      <p:to>
                                        <p:strVal val="visible"/>
                                      </p:to>
                                    </p:set>
                                    <p:animEffect transition="in" filter="barn(inVertical)">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2000" fill="hold">
                                          <p:stCondLst>
                                            <p:cond delay="0"/>
                                          </p:stCondLst>
                                        </p:cTn>
                                        <p:tgtEl>
                                          <p:spTgt spid="2">
                                            <p:txEl>
                                              <p:pRg st="2" end="2"/>
                                            </p:txEl>
                                          </p:spTgt>
                                        </p:tgtEl>
                                        <p:attrNameLst>
                                          <p:attrName>style.visibility</p:attrName>
                                        </p:attrNameLst>
                                      </p:cBhvr>
                                      <p:to>
                                        <p:strVal val="visible"/>
                                      </p:to>
                                    </p:set>
                                    <p:animEffect transition="in" filter="barn(inVertical)">
                                      <p:cBhvr>
                                        <p:cTn id="17"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0764" y="1203598"/>
            <a:ext cx="7919668" cy="2160591"/>
          </a:xfrm>
          <a:prstGeom prst="rect">
            <a:avLst/>
          </a:prstGeom>
          <a:noFill/>
        </p:spPr>
        <p:txBody>
          <a:bodyPr wrap="square" rtlCol="0">
            <a:spAutoFit/>
          </a:bodyPr>
          <a:lstStyle/>
          <a:p>
            <a:pPr>
              <a:lnSpc>
                <a:spcPct val="120000"/>
              </a:lnSpc>
            </a:pPr>
            <a:r>
              <a:rPr lang="en-US" altLang="zh-CN" sz="2800" dirty="0">
                <a:latin typeface="楷体" panose="02010609060101010101" charset="-122"/>
                <a:ea typeface="楷体" panose="02010609060101010101" charset="-122"/>
                <a:cs typeface="楷体" panose="02010609060101010101" charset="-122"/>
              </a:rPr>
              <a:t>   </a:t>
            </a:r>
            <a:r>
              <a:rPr lang="en-US" altLang="zh-CN" sz="2800" dirty="0" smtClean="0">
                <a:latin typeface="楷体" panose="02010609060101010101" charset="-122"/>
                <a:ea typeface="楷体" panose="02010609060101010101" charset="-122"/>
                <a:cs typeface="楷体" panose="02010609060101010101" charset="-122"/>
              </a:rPr>
              <a:t> </a:t>
            </a:r>
            <a:r>
              <a:rPr lang="zh-CN" altLang="en-US" sz="2800" b="1" dirty="0" smtClean="0">
                <a:latin typeface="楷体" panose="02010609060101010101" charset="-122"/>
                <a:ea typeface="楷体" panose="02010609060101010101" charset="-122"/>
                <a:cs typeface="楷体" panose="02010609060101010101" charset="-122"/>
              </a:rPr>
              <a:t>例如拉胡琴，总由其他四指按弦，却由他相帮扶住琴身；水要喷出来，叫他死力抵住；血要流出来，叫他拼命按住；重东西翻倒去，叫他用劲扳住。</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（《手指》）</a:t>
            </a:r>
            <a:endParaRPr lang="en-US" altLang="zh-CN" sz="2800" b="1" dirty="0" smtClean="0">
              <a:solidFill>
                <a:srgbClr val="0000FF"/>
              </a:solidFill>
              <a:latin typeface="楷体" panose="02010609060101010101" charset="-122"/>
              <a:ea typeface="楷体" panose="02010609060101010101" charset="-122"/>
              <a:cs typeface="楷体" panose="02010609060101010101" charset="-122"/>
            </a:endParaRPr>
          </a:p>
        </p:txBody>
      </p:sp>
      <p:grpSp>
        <p:nvGrpSpPr>
          <p:cNvPr id="2" name="组合 3"/>
          <p:cNvGrpSpPr/>
          <p:nvPr/>
        </p:nvGrpSpPr>
        <p:grpSpPr>
          <a:xfrm>
            <a:off x="-108520" y="334120"/>
            <a:ext cx="3203848" cy="509438"/>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举例子的句子</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9474" y="1494532"/>
            <a:ext cx="8460998" cy="1077218"/>
          </a:xfrm>
          <a:prstGeom prst="rect">
            <a:avLst/>
          </a:prstGeom>
          <a:noFill/>
        </p:spPr>
        <p:txBody>
          <a:bodyPr wrap="square" rtlCol="0">
            <a:spAutoFit/>
          </a:bodyPr>
          <a:lstStyle/>
          <a:p>
            <a:pPr indent="809625"/>
            <a:r>
              <a:rPr lang="zh-CN" altLang="en-US" sz="3200" b="1" dirty="0" smtClean="0">
                <a:latin typeface="楷体" panose="02010609060101010101" charset="-122"/>
                <a:ea typeface="楷体" panose="02010609060101010101" charset="-122"/>
                <a:cs typeface="楷体" panose="02010609060101010101" charset="-122"/>
                <a:sym typeface="+mn-ea"/>
              </a:rPr>
              <a:t>身材矮而胖，头大而肥，构造简单，人家有两个关节，他只有一个。</a:t>
            </a:r>
            <a:r>
              <a:rPr lang="zh-CN" altLang="en-US" sz="3200" b="1" dirty="0" smtClean="0">
                <a:solidFill>
                  <a:srgbClr val="0000FF"/>
                </a:solidFill>
                <a:latin typeface="楷体" panose="02010609060101010101" charset="-122"/>
                <a:ea typeface="楷体" panose="02010609060101010101" charset="-122"/>
                <a:cs typeface="楷体" panose="02010609060101010101" charset="-122"/>
                <a:sym typeface="+mn-ea"/>
              </a:rPr>
              <a:t>（《手指》）</a:t>
            </a:r>
            <a:r>
              <a:rPr lang="en-US" altLang="zh-CN" sz="3200" b="1" dirty="0" smtClean="0">
                <a:latin typeface="楷体" panose="02010609060101010101" charset="-122"/>
                <a:ea typeface="楷体" panose="02010609060101010101" charset="-122"/>
                <a:cs typeface="楷体" panose="02010609060101010101" charset="-122"/>
                <a:sym typeface="+mn-ea"/>
              </a:rPr>
              <a:t> </a:t>
            </a:r>
            <a:endParaRPr lang="zh-CN" altLang="en-US" sz="3200" b="1" dirty="0">
              <a:latin typeface="楷体" panose="02010609060101010101" charset="-122"/>
              <a:ea typeface="楷体" panose="02010609060101010101" charset="-122"/>
              <a:cs typeface="楷体" panose="02010609060101010101" charset="-122"/>
              <a:sym typeface="+mn-ea"/>
            </a:endParaRPr>
          </a:p>
        </p:txBody>
      </p:sp>
      <p:grpSp>
        <p:nvGrpSpPr>
          <p:cNvPr id="3" name="组合 5"/>
          <p:cNvGrpSpPr/>
          <p:nvPr/>
        </p:nvGrpSpPr>
        <p:grpSpPr>
          <a:xfrm>
            <a:off x="-83184" y="597982"/>
            <a:ext cx="3305175" cy="509476"/>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外貌描写的句子</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amond(in)">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9512" y="1285866"/>
            <a:ext cx="8493889" cy="2456057"/>
          </a:xfrm>
          <a:prstGeom prst="rect">
            <a:avLst/>
          </a:prstGeom>
          <a:noFill/>
        </p:spPr>
        <p:txBody>
          <a:bodyPr wrap="square" rtlCol="0">
            <a:spAutoFit/>
          </a:bodyPr>
          <a:lstStyle/>
          <a:p>
            <a:pPr indent="714375">
              <a:lnSpc>
                <a:spcPct val="120000"/>
              </a:lnSpc>
            </a:pPr>
            <a:r>
              <a:rPr lang="en-US" altLang="zh-CN" sz="3200" b="1" dirty="0" smtClean="0">
                <a:latin typeface="楷体" panose="02010609060101010101" charset="-122"/>
                <a:ea typeface="楷体" panose="02010609060101010101" charset="-122"/>
                <a:cs typeface="楷体" panose="02010609060101010101" charset="-122"/>
              </a:rPr>
              <a:t>1.</a:t>
            </a:r>
            <a:r>
              <a:rPr lang="zh-CN" altLang="en-US" sz="3200" b="1" dirty="0" smtClean="0">
                <a:latin typeface="楷体" panose="02010609060101010101" charset="-122"/>
                <a:ea typeface="楷体" panose="02010609060101010101" charset="-122"/>
                <a:cs typeface="楷体" panose="02010609060101010101" charset="-122"/>
              </a:rPr>
              <a:t>老师狠狠地瞪了我一眼。 </a:t>
            </a:r>
            <a:r>
              <a:rPr lang="zh-CN" altLang="en-US" sz="3200" b="1" dirty="0" smtClean="0">
                <a:solidFill>
                  <a:srgbClr val="0000FF"/>
                </a:solidFill>
                <a:latin typeface="楷体" panose="02010609060101010101" charset="-122"/>
                <a:ea typeface="楷体" panose="02010609060101010101" charset="-122"/>
                <a:cs typeface="楷体" panose="02010609060101010101" charset="-122"/>
              </a:rPr>
              <a:t>（《童年的发现》）</a:t>
            </a:r>
            <a:endParaRPr lang="en-US" altLang="zh-CN" sz="3200" b="1" dirty="0" smtClean="0">
              <a:solidFill>
                <a:srgbClr val="0000FF"/>
              </a:solidFill>
              <a:latin typeface="楷体" panose="02010609060101010101" charset="-122"/>
              <a:ea typeface="楷体" panose="02010609060101010101" charset="-122"/>
              <a:cs typeface="楷体" panose="02010609060101010101" charset="-122"/>
            </a:endParaRPr>
          </a:p>
          <a:p>
            <a:pPr indent="714375">
              <a:lnSpc>
                <a:spcPct val="120000"/>
              </a:lnSpc>
            </a:pPr>
            <a:r>
              <a:rPr lang="en-US" altLang="zh-CN" sz="3200" b="1" dirty="0" smtClean="0">
                <a:latin typeface="楷体" panose="02010609060101010101" charset="-122"/>
                <a:ea typeface="楷体" panose="02010609060101010101" charset="-122"/>
                <a:cs typeface="楷体" panose="02010609060101010101" charset="-122"/>
              </a:rPr>
              <a:t>2.</a:t>
            </a:r>
            <a:r>
              <a:rPr lang="zh-CN" altLang="en-US" sz="3200" b="1" dirty="0" smtClean="0">
                <a:latin typeface="楷体" panose="02010609060101010101" charset="-122"/>
                <a:ea typeface="楷体" panose="02010609060101010101" charset="-122"/>
                <a:cs typeface="楷体" panose="02010609060101010101" charset="-122"/>
              </a:rPr>
              <a:t>我的脸由于困窘和羞愧一下子涨得通红。</a:t>
            </a:r>
            <a:r>
              <a:rPr lang="zh-CN" altLang="en-US" sz="3200" b="1" dirty="0" smtClean="0">
                <a:solidFill>
                  <a:srgbClr val="0000FF"/>
                </a:solidFill>
                <a:latin typeface="楷体" panose="02010609060101010101" charset="-122"/>
                <a:ea typeface="楷体" panose="02010609060101010101" charset="-122"/>
                <a:cs typeface="楷体" panose="02010609060101010101" charset="-122"/>
              </a:rPr>
              <a:t> （《童年的发现》）</a:t>
            </a:r>
            <a:r>
              <a:rPr lang="en-US" altLang="zh-CN" sz="3200" b="1" dirty="0" smtClean="0">
                <a:latin typeface="楷体" panose="02010609060101010101" charset="-122"/>
                <a:ea typeface="楷体" panose="02010609060101010101" charset="-122"/>
                <a:cs typeface="楷体" panose="02010609060101010101" charset="-122"/>
              </a:rPr>
              <a:t>                  </a:t>
            </a:r>
            <a:endParaRPr lang="zh-CN" altLang="en-US" sz="3200" b="1" dirty="0" smtClean="0">
              <a:latin typeface="楷体" panose="02010609060101010101" charset="-122"/>
              <a:ea typeface="楷体" panose="02010609060101010101" charset="-122"/>
              <a:cs typeface="楷体" panose="02010609060101010101" charset="-122"/>
            </a:endParaRPr>
          </a:p>
        </p:txBody>
      </p:sp>
      <p:grpSp>
        <p:nvGrpSpPr>
          <p:cNvPr id="4" name="组合 3"/>
          <p:cNvGrpSpPr/>
          <p:nvPr/>
        </p:nvGrpSpPr>
        <p:grpSpPr>
          <a:xfrm>
            <a:off x="0" y="627534"/>
            <a:ext cx="3491880" cy="509438"/>
            <a:chOff x="458" y="988"/>
            <a:chExt cx="4134" cy="914"/>
          </a:xfrm>
          <a:effectLst>
            <a:outerShdw blurRad="50800" dist="38100" dir="2700000" algn="tl" rotWithShape="0">
              <a:prstClr val="black">
                <a:alpha val="40000"/>
              </a:prstClr>
            </a:outerShdw>
          </a:effectLst>
        </p:grpSpPr>
        <p:sp>
          <p:nvSpPr>
            <p:cNvPr id="5" name="流程图: 延期 4"/>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6" name="文本框 14">
              <a:hlinkClick r:id="rId3" action="ppaction://hlinkfile"/>
            </p:cNvPr>
            <p:cNvSpPr txBox="1"/>
            <p:nvPr/>
          </p:nvSpPr>
          <p:spPr>
            <a:xfrm>
              <a:off x="458" y="1005"/>
              <a:ext cx="4085"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神态描写的句子</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000"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16024" y="987574"/>
            <a:ext cx="8460432" cy="3559436"/>
          </a:xfrm>
          <a:prstGeom prst="rect">
            <a:avLst/>
          </a:prstGeom>
          <a:noFill/>
        </p:spPr>
        <p:txBody>
          <a:bodyPr wrap="square" rtlCol="0">
            <a:spAutoFit/>
          </a:bodyPr>
          <a:lstStyle/>
          <a:p>
            <a:pPr indent="361950">
              <a:lnSpc>
                <a:spcPct val="120000"/>
              </a:lnSpc>
            </a:pPr>
            <a:r>
              <a:rPr lang="en-US" altLang="zh-CN" sz="3200" b="1" dirty="0" smtClean="0">
                <a:latin typeface="楷体" panose="02010609060101010101" charset="-122"/>
                <a:ea typeface="楷体" panose="02010609060101010101" charset="-122"/>
                <a:cs typeface="楷体" panose="02010609060101010101" charset="-122"/>
              </a:rPr>
              <a:t>1.</a:t>
            </a:r>
            <a:r>
              <a:rPr lang="zh-CN" altLang="en-US" sz="3200" b="1" dirty="0" smtClean="0">
                <a:latin typeface="楷体" panose="02010609060101010101" charset="-122"/>
                <a:ea typeface="楷体" panose="02010609060101010101" charset="-122"/>
                <a:cs typeface="楷体" panose="02010609060101010101" charset="-122"/>
              </a:rPr>
              <a:t>这时候我意识到，老师误解了我的笑声，以为我的笑不怀好意。 </a:t>
            </a:r>
            <a:r>
              <a:rPr lang="zh-CN" altLang="en-US" sz="3200" b="1" dirty="0" smtClean="0">
                <a:solidFill>
                  <a:srgbClr val="0000FF"/>
                </a:solidFill>
                <a:latin typeface="楷体" panose="02010609060101010101" charset="-122"/>
                <a:ea typeface="楷体" panose="02010609060101010101" charset="-122"/>
                <a:cs typeface="楷体" panose="02010609060101010101" charset="-122"/>
              </a:rPr>
              <a:t>（《童年的发现》）</a:t>
            </a:r>
            <a:endParaRPr lang="en-US" altLang="zh-CN" sz="3200" b="1" dirty="0" smtClean="0">
              <a:solidFill>
                <a:srgbClr val="0000FF"/>
              </a:solidFill>
              <a:latin typeface="楷体" panose="02010609060101010101" charset="-122"/>
              <a:ea typeface="楷体" panose="02010609060101010101" charset="-122"/>
              <a:cs typeface="楷体" panose="02010609060101010101" charset="-122"/>
            </a:endParaRPr>
          </a:p>
          <a:p>
            <a:pPr indent="361950">
              <a:lnSpc>
                <a:spcPct val="120000"/>
              </a:lnSpc>
            </a:pPr>
            <a:r>
              <a:rPr lang="en-US" altLang="zh-CN" sz="3200" b="1" dirty="0" smtClean="0">
                <a:latin typeface="楷体" panose="02010609060101010101" charset="-122"/>
                <a:ea typeface="楷体" panose="02010609060101010101" charset="-122"/>
                <a:cs typeface="楷体" panose="02010609060101010101" charset="-122"/>
              </a:rPr>
              <a:t>2.</a:t>
            </a:r>
            <a:r>
              <a:rPr lang="zh-CN" altLang="en-US" sz="3200" b="1" dirty="0" smtClean="0">
                <a:latin typeface="楷体" panose="02010609060101010101" charset="-122"/>
                <a:ea typeface="楷体" panose="02010609060101010101" charset="-122"/>
                <a:cs typeface="楷体" panose="02010609060101010101" charset="-122"/>
              </a:rPr>
              <a:t>站在外面，我倒想出了一条自我安慰的理由，我明白了</a:t>
            </a:r>
            <a:r>
              <a:rPr lang="en-US" altLang="zh-CN" sz="3200" b="1" dirty="0" smtClean="0">
                <a:latin typeface="楷体" panose="02010609060101010101" charset="-122"/>
                <a:ea typeface="楷体" panose="02010609060101010101" charset="-122"/>
                <a:cs typeface="楷体" panose="02010609060101010101" charset="-122"/>
              </a:rPr>
              <a:t>——</a:t>
            </a:r>
            <a:r>
              <a:rPr lang="zh-CN" altLang="en-US" sz="3200" b="1" dirty="0" smtClean="0">
                <a:latin typeface="楷体" panose="02010609060101010101" charset="-122"/>
                <a:ea typeface="楷体" panose="02010609060101010101" charset="-122"/>
                <a:cs typeface="楷体" panose="02010609060101010101" charset="-122"/>
              </a:rPr>
              <a:t>世界上重大的发明与发现，有时还面临着受到驱逐和迫害的风险。</a:t>
            </a:r>
            <a:r>
              <a:rPr lang="zh-CN" altLang="en-US" sz="3200" b="1" dirty="0" smtClean="0">
                <a:solidFill>
                  <a:srgbClr val="0000FF"/>
                </a:solidFill>
                <a:latin typeface="楷体" panose="02010609060101010101" charset="-122"/>
                <a:ea typeface="楷体" panose="02010609060101010101" charset="-122"/>
                <a:cs typeface="楷体" panose="02010609060101010101" charset="-122"/>
              </a:rPr>
              <a:t> （《童年的发现》）</a:t>
            </a:r>
            <a:r>
              <a:rPr lang="en-US" altLang="zh-CN" sz="3200" b="1" dirty="0" smtClean="0">
                <a:latin typeface="楷体" panose="02010609060101010101" charset="-122"/>
                <a:ea typeface="楷体" panose="02010609060101010101" charset="-122"/>
                <a:cs typeface="楷体" panose="02010609060101010101" charset="-122"/>
              </a:rPr>
              <a:t>          </a:t>
            </a:r>
            <a:endParaRPr lang="zh-CN" altLang="en-US" sz="3200" b="1" dirty="0" smtClean="0">
              <a:latin typeface="楷体" panose="02010609060101010101" charset="-122"/>
              <a:ea typeface="楷体" panose="02010609060101010101" charset="-122"/>
              <a:cs typeface="楷体" panose="02010609060101010101" charset="-122"/>
            </a:endParaRPr>
          </a:p>
        </p:txBody>
      </p:sp>
      <p:grpSp>
        <p:nvGrpSpPr>
          <p:cNvPr id="2" name="组合 3"/>
          <p:cNvGrpSpPr/>
          <p:nvPr/>
        </p:nvGrpSpPr>
        <p:grpSpPr>
          <a:xfrm>
            <a:off x="-108520" y="411510"/>
            <a:ext cx="3491880" cy="509438"/>
            <a:chOff x="458" y="988"/>
            <a:chExt cx="4134" cy="914"/>
          </a:xfrm>
          <a:effectLst>
            <a:outerShdw blurRad="50800" dist="38100" dir="2700000" algn="tl" rotWithShape="0">
              <a:prstClr val="black">
                <a:alpha val="40000"/>
              </a:prstClr>
            </a:outerShdw>
          </a:effectLst>
        </p:grpSpPr>
        <p:sp>
          <p:nvSpPr>
            <p:cNvPr id="5" name="流程图: 延期 4"/>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6" name="文本框 14">
              <a:hlinkClick r:id="rId3" action="ppaction://hlinkfile"/>
            </p:cNvPr>
            <p:cNvSpPr txBox="1"/>
            <p:nvPr/>
          </p:nvSpPr>
          <p:spPr>
            <a:xfrm>
              <a:off x="458" y="1005"/>
              <a:ext cx="4085"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心理描写的句子</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
                                            <p:txEl>
                                              <p:pRg st="0" end="0"/>
                                            </p:txEl>
                                          </p:spTgt>
                                        </p:tgtEl>
                                        <p:attrNameLst>
                                          <p:attrName>style.visibility</p:attrName>
                                        </p:attrNameLst>
                                      </p:cBhvr>
                                      <p:to>
                                        <p:strVal val="visible"/>
                                      </p:to>
                                    </p:set>
                                    <p:animEffect transition="in" filter="checkerboard(across)">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000"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54575" y="948197"/>
            <a:ext cx="8349873" cy="3711785"/>
          </a:xfrm>
          <a:prstGeom prst="rect">
            <a:avLst/>
          </a:prstGeom>
          <a:noFill/>
        </p:spPr>
        <p:txBody>
          <a:bodyPr wrap="square" rtlCol="0">
            <a:spAutoFit/>
          </a:bodyPr>
          <a:lstStyle/>
          <a:p>
            <a:pPr indent="723900">
              <a:lnSpc>
                <a:spcPct val="120000"/>
              </a:lnSpc>
            </a:pPr>
            <a:r>
              <a:rPr lang="en-US" altLang="zh-CN" sz="2800" b="1" dirty="0" smtClean="0">
                <a:latin typeface="楷体" panose="02010609060101010101" charset="-122"/>
                <a:ea typeface="楷体" panose="02010609060101010101" charset="-122"/>
                <a:cs typeface="楷体" panose="02010609060101010101" charset="-122"/>
              </a:rPr>
              <a:t>3.</a:t>
            </a:r>
            <a:r>
              <a:rPr lang="zh-CN" altLang="en-US" sz="2800" b="1" dirty="0" smtClean="0">
                <a:latin typeface="楷体" panose="02010609060101010101" charset="-122"/>
                <a:ea typeface="楷体" panose="02010609060101010101" charset="-122"/>
                <a:cs typeface="楷体" panose="02010609060101010101" charset="-122"/>
              </a:rPr>
              <a:t>终于想出了眉目：“哈！这就跟画地图差不多。地上的距离很远很远，在地图上画出来只不过几厘米。人是由细胞构成的</a:t>
            </a:r>
            <a:r>
              <a:rPr lang="en-US" altLang="zh-CN" sz="2800" b="1" dirty="0" smtClean="0">
                <a:latin typeface="楷体" panose="02010609060101010101" charset="-122"/>
                <a:ea typeface="楷体" panose="02010609060101010101" charset="-122"/>
                <a:cs typeface="楷体" panose="02010609060101010101" charset="-122"/>
              </a:rPr>
              <a:t>……</a:t>
            </a:r>
            <a:r>
              <a:rPr lang="zh-CN" altLang="en-US" sz="2800" b="1" dirty="0" smtClean="0">
                <a:latin typeface="楷体" panose="02010609060101010101" charset="-122"/>
                <a:ea typeface="楷体" panose="02010609060101010101" charset="-122"/>
                <a:cs typeface="楷体" panose="02010609060101010101" charset="-122"/>
              </a:rPr>
              <a:t>从细胞变成小鱼，经过了很长时间。现在，这一段时间就折合成一个月。从小鱼变成青蛙又得经过很长时间，又折合成一个月。这样推算下来，到变化成人，正好是九个月。</a:t>
            </a:r>
            <a:r>
              <a:rPr lang="zh-CN" altLang="en-US" sz="2800" b="1" dirty="0" smtClean="0">
                <a:solidFill>
                  <a:srgbClr val="0000FF"/>
                </a:solidFill>
                <a:latin typeface="楷体" panose="02010609060101010101" charset="-122"/>
                <a:ea typeface="楷体" panose="02010609060101010101" charset="-122"/>
                <a:cs typeface="楷体" panose="02010609060101010101" charset="-122"/>
              </a:rPr>
              <a:t> （《童年的发现》）</a:t>
            </a:r>
            <a:r>
              <a:rPr lang="en-US" altLang="zh-CN" sz="2800" b="1" dirty="0" smtClean="0">
                <a:latin typeface="楷体" panose="02010609060101010101" charset="-122"/>
                <a:ea typeface="楷体" panose="02010609060101010101" charset="-122"/>
                <a:cs typeface="楷体" panose="02010609060101010101" charset="-122"/>
              </a:rPr>
              <a:t>                     </a:t>
            </a:r>
            <a:endParaRPr lang="zh-CN" altLang="en-US" sz="2800" b="1" dirty="0" smtClean="0">
              <a:latin typeface="楷体" panose="02010609060101010101" charset="-122"/>
              <a:ea typeface="楷体" panose="02010609060101010101" charset="-122"/>
              <a:cs typeface="楷体" panose="02010609060101010101" charset="-122"/>
            </a:endParaRPr>
          </a:p>
        </p:txBody>
      </p:sp>
      <p:grpSp>
        <p:nvGrpSpPr>
          <p:cNvPr id="2" name="组合 3"/>
          <p:cNvGrpSpPr/>
          <p:nvPr/>
        </p:nvGrpSpPr>
        <p:grpSpPr>
          <a:xfrm>
            <a:off x="-180528" y="411510"/>
            <a:ext cx="3491880" cy="509438"/>
            <a:chOff x="458" y="988"/>
            <a:chExt cx="4134" cy="914"/>
          </a:xfrm>
          <a:effectLst>
            <a:outerShdw blurRad="50800" dist="38100" dir="2700000" algn="tl" rotWithShape="0">
              <a:prstClr val="black">
                <a:alpha val="40000"/>
              </a:prstClr>
            </a:outerShdw>
          </a:effectLst>
        </p:grpSpPr>
        <p:sp>
          <p:nvSpPr>
            <p:cNvPr id="5" name="流程图: 延期 4"/>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6" name="文本框 14">
              <a:hlinkClick r:id="rId3" action="ppaction://hlinkfile"/>
            </p:cNvPr>
            <p:cNvSpPr txBox="1"/>
            <p:nvPr/>
          </p:nvSpPr>
          <p:spPr>
            <a:xfrm>
              <a:off x="458" y="1005"/>
              <a:ext cx="4085"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心理描写的句子</a:t>
              </a:r>
              <a:endParaRPr lang="zh-CN" altLang="en-US" sz="2800" b="1" dirty="0">
                <a:solidFill>
                  <a:schemeClr val="tx1"/>
                </a:solidFill>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83184" y="597982"/>
            <a:ext cx="3305175" cy="509476"/>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4111" cy="897"/>
            </a:xfrm>
            <a:prstGeom prst="rect">
              <a:avLst/>
            </a:prstGeom>
            <a:noFill/>
          </p:spPr>
          <p:txBody>
            <a:bodyPr wrap="square" lIns="68580" tIns="34290" rIns="68580" bIns="34290" rtlCol="0">
              <a:spAutoFit/>
            </a:bodyPr>
            <a:lstStyle/>
            <a:p>
              <a:pPr algn="ctr"/>
              <a:r>
                <a:rPr lang="zh-CN" altLang="en-US" sz="2800" b="1" dirty="0" smtClean="0">
                  <a:solidFill>
                    <a:schemeClr val="tx1"/>
                  </a:solidFill>
                  <a:latin typeface="楷体" panose="02010609060101010101" charset="-122"/>
                  <a:ea typeface="楷体" panose="02010609060101010101" charset="-122"/>
                </a:rPr>
                <a:t>含关联词语的</a:t>
              </a:r>
              <a:r>
                <a:rPr lang="zh-CN" altLang="en-US" sz="2800" b="1" dirty="0">
                  <a:solidFill>
                    <a:schemeClr val="tx1"/>
                  </a:solidFill>
                  <a:latin typeface="楷体" panose="02010609060101010101" charset="-122"/>
                  <a:ea typeface="楷体" panose="02010609060101010101" charset="-122"/>
                </a:rPr>
                <a:t>句子</a:t>
              </a:r>
            </a:p>
          </p:txBody>
        </p:sp>
      </p:grpSp>
      <p:sp>
        <p:nvSpPr>
          <p:cNvPr id="9" name="文本框 1"/>
          <p:cNvSpPr txBox="1"/>
          <p:nvPr/>
        </p:nvSpPr>
        <p:spPr>
          <a:xfrm>
            <a:off x="179512" y="1203598"/>
            <a:ext cx="8516620" cy="3046988"/>
          </a:xfrm>
          <a:prstGeom prst="rect">
            <a:avLst/>
          </a:prstGeom>
          <a:noFill/>
        </p:spPr>
        <p:txBody>
          <a:bodyPr wrap="square" rtlCol="0">
            <a:spAutoFit/>
          </a:bodyPr>
          <a:lstStyle/>
          <a:p>
            <a:r>
              <a:rPr lang="zh-CN" altLang="en-US" sz="3200" b="1" dirty="0" smtClean="0">
                <a:latin typeface="楷体" panose="02010609060101010101" charset="-122"/>
                <a:ea typeface="楷体" panose="02010609060101010101" charset="-122"/>
                <a:cs typeface="楷体" panose="02010609060101010101" charset="-122"/>
                <a:sym typeface="+mn-ea"/>
              </a:rPr>
              <a:t>  </a:t>
            </a:r>
            <a:r>
              <a:rPr lang="en-US" altLang="zh-CN" sz="3200" b="1" dirty="0" smtClean="0">
                <a:latin typeface="楷体" panose="02010609060101010101" charset="-122"/>
                <a:ea typeface="楷体" panose="02010609060101010101" charset="-122"/>
                <a:cs typeface="楷体" panose="02010609060101010101" charset="-122"/>
                <a:sym typeface="+mn-ea"/>
              </a:rPr>
              <a:t>1.</a:t>
            </a:r>
            <a:r>
              <a:rPr lang="zh-CN" altLang="en-US" sz="3200" b="1" dirty="0" smtClean="0">
                <a:latin typeface="楷体" panose="02010609060101010101" charset="-122"/>
                <a:ea typeface="楷体" panose="02010609060101010101" charset="-122"/>
                <a:cs typeface="楷体" panose="02010609060101010101" charset="-122"/>
                <a:sym typeface="+mn-ea"/>
              </a:rPr>
              <a:t>虽有在拇指相助，终是以他为主。 </a:t>
            </a:r>
            <a:r>
              <a:rPr lang="zh-CN" altLang="en-US" sz="3200" b="1" dirty="0" smtClean="0">
                <a:solidFill>
                  <a:srgbClr val="0000FF"/>
                </a:solidFill>
                <a:latin typeface="楷体" panose="02010609060101010101" charset="-122"/>
                <a:ea typeface="楷体" panose="02010609060101010101" charset="-122"/>
                <a:cs typeface="楷体" panose="02010609060101010101" charset="-122"/>
                <a:sym typeface="+mn-ea"/>
              </a:rPr>
              <a:t>（《手指》）</a:t>
            </a:r>
            <a:endParaRPr lang="en-US" altLang="zh-CN" sz="3200" b="1" dirty="0" smtClean="0">
              <a:solidFill>
                <a:srgbClr val="0000FF"/>
              </a:solidFill>
              <a:latin typeface="楷体" panose="02010609060101010101" charset="-122"/>
              <a:ea typeface="楷体" panose="02010609060101010101" charset="-122"/>
              <a:cs typeface="楷体" panose="02010609060101010101" charset="-122"/>
              <a:sym typeface="+mn-ea"/>
            </a:endParaRPr>
          </a:p>
          <a:p>
            <a:r>
              <a:rPr lang="zh-CN" altLang="en-US" sz="3200" b="1" dirty="0" smtClean="0">
                <a:latin typeface="楷体" panose="02010609060101010101" charset="-122"/>
                <a:ea typeface="楷体" panose="02010609060101010101" charset="-122"/>
                <a:cs typeface="楷体" panose="02010609060101010101" charset="-122"/>
                <a:sym typeface="+mn-ea"/>
              </a:rPr>
              <a:t>  </a:t>
            </a:r>
            <a:r>
              <a:rPr lang="en-US" altLang="zh-CN" sz="3200" b="1" dirty="0" smtClean="0">
                <a:latin typeface="楷体" panose="02010609060101010101" charset="-122"/>
                <a:ea typeface="楷体" panose="02010609060101010101" charset="-122"/>
                <a:cs typeface="楷体" panose="02010609060101010101" charset="-122"/>
                <a:sym typeface="+mn-ea"/>
              </a:rPr>
              <a:t>2.</a:t>
            </a:r>
            <a:r>
              <a:rPr lang="zh-CN" altLang="en-US" sz="3200" b="1" dirty="0" smtClean="0">
                <a:latin typeface="楷体" panose="02010609060101010101" charset="-122"/>
                <a:ea typeface="楷体" panose="02010609060101010101" charset="-122"/>
                <a:cs typeface="楷体" panose="02010609060101010101" charset="-122"/>
                <a:sym typeface="+mn-ea"/>
              </a:rPr>
              <a:t>他永远不受外物冲撞，所以曲线优美，处处显示着养尊处优。 </a:t>
            </a:r>
            <a:r>
              <a:rPr lang="zh-CN" altLang="en-US" sz="3200" b="1" dirty="0" smtClean="0">
                <a:solidFill>
                  <a:srgbClr val="0000FF"/>
                </a:solidFill>
                <a:latin typeface="楷体" panose="02010609060101010101" charset="-122"/>
                <a:ea typeface="楷体" panose="02010609060101010101" charset="-122"/>
                <a:cs typeface="楷体" panose="02010609060101010101" charset="-122"/>
                <a:sym typeface="+mn-ea"/>
              </a:rPr>
              <a:t>（《手指》）</a:t>
            </a:r>
            <a:endParaRPr lang="en-US" altLang="zh-CN" sz="3200" b="1" dirty="0" smtClean="0">
              <a:latin typeface="楷体" panose="02010609060101010101" charset="-122"/>
              <a:ea typeface="楷体" panose="02010609060101010101" charset="-122"/>
              <a:cs typeface="楷体" panose="02010609060101010101" charset="-122"/>
              <a:sym typeface="+mn-ea"/>
            </a:endParaRPr>
          </a:p>
          <a:p>
            <a:r>
              <a:rPr lang="en-US" altLang="zh-CN" sz="3200" b="1" dirty="0" smtClean="0">
                <a:latin typeface="楷体" panose="02010609060101010101" charset="-122"/>
                <a:ea typeface="楷体" panose="02010609060101010101" charset="-122"/>
                <a:cs typeface="楷体" panose="02010609060101010101" charset="-122"/>
                <a:sym typeface="+mn-ea"/>
              </a:rPr>
              <a:t>  3.</a:t>
            </a:r>
            <a:r>
              <a:rPr lang="zh-CN" altLang="en-US" sz="3200" b="1" dirty="0" smtClean="0">
                <a:latin typeface="楷体" panose="02010609060101010101" charset="-122"/>
                <a:ea typeface="楷体" panose="02010609060101010101" charset="-122"/>
                <a:cs typeface="楷体" panose="02010609060101010101" charset="-122"/>
                <a:sym typeface="+mn-ea"/>
              </a:rPr>
              <a:t>无名指和小指，体态秀丽，样子可爱，然而，能力薄弱也无过于他们了。</a:t>
            </a:r>
            <a:r>
              <a:rPr lang="zh-CN" altLang="en-US" sz="3200" b="1" dirty="0" smtClean="0">
                <a:solidFill>
                  <a:srgbClr val="0000FF"/>
                </a:solidFill>
                <a:latin typeface="楷体" panose="02010609060101010101" charset="-122"/>
                <a:ea typeface="楷体" panose="02010609060101010101" charset="-122"/>
                <a:cs typeface="楷体" panose="02010609060101010101" charset="-122"/>
                <a:sym typeface="+mn-ea"/>
              </a:rPr>
              <a:t> （《手指》）</a:t>
            </a:r>
            <a:r>
              <a:rPr lang="en-US" altLang="zh-CN" sz="3200" b="1" dirty="0" smtClean="0">
                <a:solidFill>
                  <a:srgbClr val="0000FF"/>
                </a:solidFill>
                <a:latin typeface="楷体" panose="02010609060101010101" charset="-122"/>
                <a:ea typeface="楷体" panose="02010609060101010101" charset="-122"/>
                <a:cs typeface="楷体" panose="02010609060101010101" charset="-122"/>
                <a:sym typeface="+mn-ea"/>
              </a:rPr>
              <a:t>          </a:t>
            </a:r>
            <a:endParaRPr lang="zh-CN" altLang="en-US" sz="3200" b="1" dirty="0">
              <a:latin typeface="楷体" panose="02010609060101010101" charset="-122"/>
              <a:ea typeface="楷体" panose="02010609060101010101" charset="-122"/>
              <a:cs typeface="楷体" panose="02010609060101010101"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2000" fill="hold">
                                          <p:stCondLst>
                                            <p:cond delay="0"/>
                                          </p:stCondLst>
                                        </p:cTn>
                                        <p:tgtEl>
                                          <p:spTgt spid="9">
                                            <p:txEl>
                                              <p:pRg st="0" end="0"/>
                                            </p:txEl>
                                          </p:spTgt>
                                        </p:tgtEl>
                                        <p:attrNameLst>
                                          <p:attrName>style.visibility</p:attrName>
                                        </p:attrNameLst>
                                      </p:cBhvr>
                                      <p:to>
                                        <p:strVal val="visible"/>
                                      </p:to>
                                    </p:set>
                                    <p:animEffect transition="in" filter="barn(inVertical)">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2000" fill="hold">
                                          <p:stCondLst>
                                            <p:cond delay="0"/>
                                          </p:stCondLst>
                                        </p:cTn>
                                        <p:tgtEl>
                                          <p:spTgt spid="9">
                                            <p:txEl>
                                              <p:pRg st="1" end="1"/>
                                            </p:txEl>
                                          </p:spTgt>
                                        </p:tgtEl>
                                        <p:attrNameLst>
                                          <p:attrName>style.visibility</p:attrName>
                                        </p:attrNameLst>
                                      </p:cBhvr>
                                      <p:to>
                                        <p:strVal val="visible"/>
                                      </p:to>
                                    </p:set>
                                    <p:animEffect transition="in" filter="barn(inVertical)">
                                      <p:cBhvr>
                                        <p:cTn id="12" dur="2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2000" fill="hold">
                                          <p:stCondLst>
                                            <p:cond delay="0"/>
                                          </p:stCondLst>
                                        </p:cTn>
                                        <p:tgtEl>
                                          <p:spTgt spid="9">
                                            <p:txEl>
                                              <p:pRg st="2" end="2"/>
                                            </p:txEl>
                                          </p:spTgt>
                                        </p:tgtEl>
                                        <p:attrNameLst>
                                          <p:attrName>style.visibility</p:attrName>
                                        </p:attrNameLst>
                                      </p:cBhvr>
                                      <p:to>
                                        <p:strVal val="visible"/>
                                      </p:to>
                                    </p:set>
                                    <p:animEffect transition="in" filter="barn(inVertical)">
                                      <p:cBhvr>
                                        <p:cTn id="17" dur="2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3220" y="1635646"/>
            <a:ext cx="8320345" cy="1077218"/>
          </a:xfrm>
          <a:prstGeom prst="rect">
            <a:avLst/>
          </a:prstGeom>
          <a:noFill/>
        </p:spPr>
        <p:txBody>
          <a:bodyPr wrap="square" rtlCol="0">
            <a:spAutoFit/>
          </a:bodyPr>
          <a:lstStyle/>
          <a:p>
            <a:pPr indent="622300"/>
            <a:r>
              <a:rPr lang="en-US" altLang="zh-CN" sz="3200" b="1" dirty="0" smtClean="0">
                <a:solidFill>
                  <a:srgbClr val="FF0000"/>
                </a:solidFill>
                <a:latin typeface="楷体" panose="02010609060101010101" charset="-122"/>
                <a:ea typeface="楷体" panose="02010609060101010101" charset="-122"/>
              </a:rPr>
              <a:t>《</a:t>
            </a:r>
            <a:r>
              <a:rPr lang="zh-CN" altLang="en-US" sz="3200" b="1" dirty="0" smtClean="0">
                <a:solidFill>
                  <a:srgbClr val="FF0000"/>
                </a:solidFill>
                <a:latin typeface="楷体" panose="02010609060101010101" charset="-122"/>
                <a:ea typeface="楷体" panose="02010609060101010101" charset="-122"/>
              </a:rPr>
              <a:t>杨氏之子</a:t>
            </a:r>
            <a:r>
              <a:rPr lang="en-US" altLang="zh-CN" sz="3200" b="1" dirty="0" smtClean="0">
                <a:solidFill>
                  <a:srgbClr val="FF0000"/>
                </a:solidFill>
                <a:latin typeface="楷体" panose="02010609060101010101" charset="-122"/>
                <a:ea typeface="楷体" panose="02010609060101010101" charset="-122"/>
              </a:rPr>
              <a:t>》</a:t>
            </a:r>
            <a:r>
              <a:rPr lang="zh-CN" altLang="en-US" sz="3200" b="1" dirty="0" smtClean="0">
                <a:solidFill>
                  <a:srgbClr val="FF0000"/>
                </a:solidFill>
                <a:latin typeface="楷体" panose="02010609060101010101" charset="-122"/>
                <a:ea typeface="楷体" panose="02010609060101010101" charset="-122"/>
              </a:rPr>
              <a:t>教导我们要学会随机应变，考虑再三，用智慧和勇气解决问题。</a:t>
            </a:r>
            <a:endParaRPr lang="zh-CN" altLang="en-US" sz="3200" b="1" dirty="0">
              <a:solidFill>
                <a:srgbClr val="FF0000"/>
              </a:solidFill>
              <a:latin typeface="楷体" panose="02010609060101010101" charset="-122"/>
              <a:ea typeface="楷体" panose="02010609060101010101" charset="-122"/>
            </a:endParaRPr>
          </a:p>
        </p:txBody>
      </p:sp>
      <p:sp>
        <p:nvSpPr>
          <p:cNvPr id="3" name="文本框 2"/>
          <p:cNvSpPr txBox="1"/>
          <p:nvPr/>
        </p:nvSpPr>
        <p:spPr>
          <a:xfrm>
            <a:off x="0" y="843558"/>
            <a:ext cx="6545382" cy="584775"/>
          </a:xfrm>
          <a:prstGeom prst="rect">
            <a:avLst/>
          </a:prstGeom>
          <a:noFill/>
        </p:spPr>
        <p:txBody>
          <a:bodyPr wrap="none" rtlCol="0">
            <a:spAutoFit/>
          </a:bodyPr>
          <a:lstStyle/>
          <a:p>
            <a:r>
              <a:rPr lang="zh-CN" altLang="en-US" sz="3200" dirty="0" smtClean="0">
                <a:solidFill>
                  <a:srgbClr val="FF0000"/>
                </a:solidFill>
                <a:latin typeface="楷体" panose="02010609060101010101" charset="-122"/>
                <a:ea typeface="楷体" panose="02010609060101010101" charset="-122"/>
                <a:sym typeface="+mn-ea"/>
              </a:rPr>
              <a:t>● </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《杨氏之子》告诉了我们什么道理？</a:t>
            </a:r>
            <a:endParaRPr lang="en-US" altLang="zh-CN" sz="2800" dirty="0" smtClean="0">
              <a:latin typeface="黑体" panose="02010609060101010101" pitchFamily="49" charset="-122"/>
              <a:ea typeface="黑体" panose="02010609060101010101" pitchFamily="49" charset="-122"/>
              <a:cs typeface="黑体" panose="02010609060101010101" pitchFamily="49" charset="-122"/>
              <a:sym typeface="+mn-ea"/>
            </a:endParaRPr>
          </a:p>
        </p:txBody>
      </p:sp>
      <p:grpSp>
        <p:nvGrpSpPr>
          <p:cNvPr id="4" name="组合 3"/>
          <p:cNvGrpSpPr/>
          <p:nvPr/>
        </p:nvGrpSpPr>
        <p:grpSpPr>
          <a:xfrm>
            <a:off x="0" y="123478"/>
            <a:ext cx="2893060" cy="509476"/>
            <a:chOff x="458" y="988"/>
            <a:chExt cx="4134" cy="914"/>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p>
          </p:txBody>
        </p:sp>
        <p:sp>
          <p:nvSpPr>
            <p:cNvPr id="8" name="文本框 14">
              <a:hlinkClick r:id="rId3" action="ppaction://hlinkfile"/>
            </p:cNvPr>
            <p:cNvSpPr txBox="1"/>
            <p:nvPr/>
          </p:nvSpPr>
          <p:spPr>
            <a:xfrm>
              <a:off x="458" y="1005"/>
              <a:ext cx="3688" cy="897"/>
            </a:xfrm>
            <a:prstGeom prst="rect">
              <a:avLst/>
            </a:prstGeom>
            <a:noFill/>
          </p:spPr>
          <p:txBody>
            <a:bodyPr wrap="square" lIns="68580" tIns="34290" rIns="68580" bIns="34290" rtlCol="0">
              <a:spAutoFit/>
            </a:bodyPr>
            <a:lstStyle/>
            <a:p>
              <a:pPr algn="ctr"/>
              <a:r>
                <a:rPr lang="zh-CN" altLang="en-US" sz="2800" b="1" dirty="0">
                  <a:solidFill>
                    <a:schemeClr val="tx1"/>
                  </a:solidFill>
                  <a:latin typeface="楷体" panose="02010609060101010101" charset="-122"/>
                  <a:ea typeface="楷体" panose="02010609060101010101" charset="-122"/>
                </a:rPr>
                <a:t>本单元知识点</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2536" y="976536"/>
            <a:ext cx="8567936" cy="3539430"/>
          </a:xfrm>
          <a:prstGeom prst="rect">
            <a:avLst/>
          </a:prstGeom>
          <a:noFill/>
        </p:spPr>
        <p:txBody>
          <a:bodyPr wrap="square" rtlCol="0">
            <a:spAutoFit/>
          </a:bodyPr>
          <a:lstStyle/>
          <a:p>
            <a:pPr indent="622300"/>
            <a:r>
              <a:rPr lang="zh-CN" altLang="en-US" sz="2800" b="1" dirty="0" smtClean="0">
                <a:latin typeface="楷体" panose="02010609060101010101" charset="-122"/>
                <a:ea typeface="楷体" panose="02010609060101010101" charset="-122"/>
              </a:rPr>
              <a:t>表现在：</a:t>
            </a:r>
            <a:r>
              <a:rPr lang="zh-CN" altLang="en-US" sz="2800" b="1" dirty="0" smtClean="0">
                <a:solidFill>
                  <a:srgbClr val="FF0000"/>
                </a:solidFill>
                <a:latin typeface="楷体" panose="02010609060101010101" charset="-122"/>
                <a:ea typeface="楷体" panose="02010609060101010101" charset="-122"/>
              </a:rPr>
              <a:t>孔君平在姓上做文章，孩子也在姓上做文章，由孔君平的“孔”姓想到了孔雀；他没有生硬地直接说“孔雀是夫子家禽”，而是采用了否定的方式，说“未闻孔雀是夫子家禽”，婉转对答，既表现了应有的礼貌，又表达了“既然孔雀不是您家的鸟，杨梅岂是我家的果”这个意思，使孔君平无言以对。因为他要承认孔雀是他家的鸟，他说的话才立得住脚。这足以反映出孩子思维的敏捷，语言的机智幽默。</a:t>
            </a:r>
            <a:endParaRPr lang="zh-CN" altLang="en-US" sz="2800" b="1" dirty="0">
              <a:solidFill>
                <a:srgbClr val="FF0000"/>
              </a:solidFill>
              <a:latin typeface="楷体" panose="02010609060101010101" charset="-122"/>
              <a:ea typeface="楷体" panose="02010609060101010101" charset="-122"/>
            </a:endParaRPr>
          </a:p>
        </p:txBody>
      </p:sp>
      <p:sp>
        <p:nvSpPr>
          <p:cNvPr id="3" name="文本框 2"/>
          <p:cNvSpPr txBox="1"/>
          <p:nvPr/>
        </p:nvSpPr>
        <p:spPr>
          <a:xfrm>
            <a:off x="108520" y="357351"/>
            <a:ext cx="9144000" cy="523220"/>
          </a:xfrm>
          <a:prstGeom prst="rect">
            <a:avLst/>
          </a:prstGeom>
          <a:noFill/>
        </p:spPr>
        <p:txBody>
          <a:bodyPr wrap="square" rtlCol="0">
            <a:spAutoFit/>
          </a:bodyPr>
          <a:lstStyle/>
          <a:p>
            <a:r>
              <a:rPr lang="en-US" altLang="zh-CN" sz="2800" dirty="0" smtClean="0">
                <a:solidFill>
                  <a:srgbClr val="FF0000"/>
                </a:solidFill>
                <a:latin typeface="楷体" panose="02010609060101010101" charset="-122"/>
                <a:ea typeface="楷体" panose="02010609060101010101" charset="-122"/>
                <a:cs typeface="黑体" panose="02010609060101010101" pitchFamily="49" charset="-122"/>
                <a:sym typeface="+mn-ea"/>
              </a:rPr>
              <a:t>● </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从哪些地方可以看出杨氏之子的聪慧与幽默？</a:t>
            </a:r>
            <a:endParaRPr lang="zh-CN" altLang="en-US" sz="2800" dirty="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4729" y="1406262"/>
            <a:ext cx="8181727" cy="2677656"/>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sym typeface="+mn-ea"/>
              </a:rPr>
              <a:t>    文章开门见山指出每个人都有十根手指，一只手上的五根手指各有所长，各有所短。接着就以风趣幽默的语言具体描写五根手指的不同的姿态和性格。最后阐明了一个道理，“五根手指如果能团结一致，成为一个拳头，那就根根有用，根根有力量，不再有什么强弱、美丑之分了。”</a:t>
            </a:r>
            <a:endParaRPr lang="zh-CN" altLang="en-US" sz="2800" b="1" dirty="0">
              <a:solidFill>
                <a:srgbClr val="FF0000"/>
              </a:solidFill>
              <a:latin typeface="楷体" panose="02010609060101010101" charset="-122"/>
              <a:ea typeface="楷体" panose="02010609060101010101" charset="-122"/>
              <a:sym typeface="+mn-ea"/>
            </a:endParaRPr>
          </a:p>
        </p:txBody>
      </p:sp>
      <p:sp>
        <p:nvSpPr>
          <p:cNvPr id="3" name="文本框 2"/>
          <p:cNvSpPr txBox="1"/>
          <p:nvPr/>
        </p:nvSpPr>
        <p:spPr>
          <a:xfrm>
            <a:off x="395540" y="642273"/>
            <a:ext cx="7870825" cy="523220"/>
          </a:xfrm>
          <a:prstGeom prst="rect">
            <a:avLst/>
          </a:prstGeom>
          <a:noFill/>
        </p:spPr>
        <p:txBody>
          <a:bodyPr wrap="square" rtlCol="0">
            <a:spAutoFit/>
          </a:bodyPr>
          <a:lstStyle/>
          <a:p>
            <a:r>
              <a:rPr lang="en-US" altLang="zh-CN" sz="28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读了《手指》请你简要说明文章的写作顺序。</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000"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0713" y="904528"/>
            <a:ext cx="8109719" cy="3539430"/>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sym typeface="+mn-ea"/>
              </a:rPr>
              <a:t>大拇指：</a:t>
            </a:r>
          </a:p>
          <a:p>
            <a:r>
              <a:rPr lang="zh-CN" altLang="en-US" sz="3200" b="1" dirty="0" smtClean="0">
                <a:solidFill>
                  <a:srgbClr val="FF0000"/>
                </a:solidFill>
                <a:latin typeface="楷体" panose="02010609060101010101" charset="-122"/>
                <a:ea typeface="楷体" panose="02010609060101010101" charset="-122"/>
                <a:sym typeface="+mn-ea"/>
              </a:rPr>
              <a:t>短处：姿态不美</a:t>
            </a:r>
            <a:r>
              <a:rPr lang="en-US" altLang="zh-CN" sz="3200" b="1" dirty="0" smtClean="0">
                <a:solidFill>
                  <a:srgbClr val="FF0000"/>
                </a:solidFill>
                <a:latin typeface="楷体" panose="02010609060101010101" charset="-122"/>
                <a:ea typeface="楷体" panose="02010609060101010101" charset="-122"/>
                <a:sym typeface="+mn-ea"/>
              </a:rPr>
              <a:t>――</a:t>
            </a:r>
            <a:r>
              <a:rPr lang="zh-CN" altLang="en-US" sz="3200" b="1" dirty="0" smtClean="0">
                <a:solidFill>
                  <a:srgbClr val="FF0000"/>
                </a:solidFill>
                <a:latin typeface="楷体" panose="02010609060101010101" charset="-122"/>
                <a:ea typeface="楷体" panose="02010609060101010101" charset="-122"/>
                <a:sym typeface="+mn-ea"/>
              </a:rPr>
              <a:t>身体矮而胖，头大而肥，构造简单，只有一个关节；长处：最肯吃苦。</a:t>
            </a:r>
          </a:p>
          <a:p>
            <a:r>
              <a:rPr lang="zh-CN" altLang="en-US" sz="3200" b="1" dirty="0" smtClean="0">
                <a:solidFill>
                  <a:srgbClr val="FF0000"/>
                </a:solidFill>
                <a:latin typeface="楷体" panose="02010609060101010101" charset="-122"/>
                <a:ea typeface="楷体" panose="02010609060101010101" charset="-122"/>
                <a:sym typeface="+mn-ea"/>
              </a:rPr>
              <a:t>食指：</a:t>
            </a:r>
          </a:p>
          <a:p>
            <a:r>
              <a:rPr lang="zh-CN" altLang="en-US" sz="3200" b="1" dirty="0" smtClean="0">
                <a:solidFill>
                  <a:srgbClr val="FF0000"/>
                </a:solidFill>
                <a:latin typeface="楷体" panose="02010609060101010101" charset="-122"/>
                <a:ea typeface="楷体" panose="02010609060101010101" charset="-122"/>
                <a:sym typeface="+mn-ea"/>
              </a:rPr>
              <a:t>短处：姿态不如其他三指窈窕，都是直直落落的强硬的曲线；长处：工作不如大拇指吃力，却比大拇指复杂、机敏。</a:t>
            </a:r>
          </a:p>
        </p:txBody>
      </p:sp>
      <p:sp>
        <p:nvSpPr>
          <p:cNvPr id="3" name="文本框 2"/>
          <p:cNvSpPr txBox="1"/>
          <p:nvPr/>
        </p:nvSpPr>
        <p:spPr>
          <a:xfrm>
            <a:off x="0" y="176322"/>
            <a:ext cx="7870825" cy="523220"/>
          </a:xfrm>
          <a:prstGeom prst="rect">
            <a:avLst/>
          </a:prstGeom>
          <a:noFill/>
        </p:spPr>
        <p:txBody>
          <a:bodyPr wrap="square" rtlCol="0">
            <a:spAutoFit/>
          </a:bodyPr>
          <a:lstStyle/>
          <a:p>
            <a:r>
              <a:rPr lang="en-US" altLang="zh-CN" sz="28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说一说五根手指的短处和长处？</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000"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000" fill="hold">
                                          <p:stCondLst>
                                            <p:cond delay="0"/>
                                          </p:stCondLst>
                                        </p:cTn>
                                        <p:tgtEl>
                                          <p:spTgt spid="2">
                                            <p:txEl>
                                              <p:pRg st="1" end="1"/>
                                            </p:txEl>
                                          </p:spTgt>
                                        </p:tgtEl>
                                        <p:attrNameLst>
                                          <p:attrName>style.visibility</p:attrName>
                                        </p:attrNameLst>
                                      </p:cBhvr>
                                      <p:to>
                                        <p:strVal val="visible"/>
                                      </p:to>
                                    </p:set>
                                    <p:anim calcmode="lin" valueType="num">
                                      <p:cBhvr additive="base">
                                        <p:cTn id="13" dur="1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000" fill="hold">
                                          <p:stCondLst>
                                            <p:cond delay="0"/>
                                          </p:stCondLst>
                                        </p:cTn>
                                        <p:tgtEl>
                                          <p:spTgt spid="2">
                                            <p:txEl>
                                              <p:pRg st="2" end="2"/>
                                            </p:txEl>
                                          </p:spTgt>
                                        </p:tgtEl>
                                        <p:attrNameLst>
                                          <p:attrName>style.visibility</p:attrName>
                                        </p:attrNameLst>
                                      </p:cBhvr>
                                      <p:to>
                                        <p:strVal val="visible"/>
                                      </p:to>
                                    </p:set>
                                    <p:anim calcmode="lin" valueType="num">
                                      <p:cBhvr additive="base">
                                        <p:cTn id="19" dur="1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000" fill="hold">
                                          <p:stCondLst>
                                            <p:cond delay="0"/>
                                          </p:stCondLst>
                                        </p:cTn>
                                        <p:tgtEl>
                                          <p:spTgt spid="2">
                                            <p:txEl>
                                              <p:pRg st="3" end="3"/>
                                            </p:txEl>
                                          </p:spTgt>
                                        </p:tgtEl>
                                        <p:attrNameLst>
                                          <p:attrName>style.visibility</p:attrName>
                                        </p:attrNameLst>
                                      </p:cBhvr>
                                      <p:to>
                                        <p:strVal val="visible"/>
                                      </p:to>
                                    </p:set>
                                    <p:anim calcmode="lin" valueType="num">
                                      <p:cBhvr additive="base">
                                        <p:cTn id="25" dur="10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0713" y="411510"/>
            <a:ext cx="8613775" cy="4031873"/>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sym typeface="+mn-ea"/>
              </a:rPr>
              <a:t>中指：</a:t>
            </a:r>
          </a:p>
          <a:p>
            <a:r>
              <a:rPr lang="zh-CN" altLang="en-US" sz="3200" b="1" dirty="0" smtClean="0">
                <a:solidFill>
                  <a:srgbClr val="FF0000"/>
                </a:solidFill>
                <a:latin typeface="楷体" panose="02010609060101010101" charset="-122"/>
                <a:ea typeface="楷体" panose="02010609060101010101" charset="-122"/>
                <a:sym typeface="+mn-ea"/>
              </a:rPr>
              <a:t>短处：养尊处优，做事名义上参加，实际并不出力；长处：地位最优，身体最高、相貌最堂皇，左右有屏障，曲线优美。</a:t>
            </a:r>
          </a:p>
          <a:p>
            <a:r>
              <a:rPr lang="zh-CN" altLang="en-US" sz="3200" b="1" dirty="0" smtClean="0">
                <a:solidFill>
                  <a:srgbClr val="FF0000"/>
                </a:solidFill>
                <a:latin typeface="楷体" panose="02010609060101010101" charset="-122"/>
                <a:ea typeface="楷体" panose="02010609060101010101" charset="-122"/>
                <a:sym typeface="+mn-ea"/>
              </a:rPr>
              <a:t>无名指和小指：</a:t>
            </a:r>
          </a:p>
          <a:p>
            <a:r>
              <a:rPr lang="zh-CN" altLang="en-US" sz="3200" b="1" dirty="0" smtClean="0">
                <a:solidFill>
                  <a:srgbClr val="FF0000"/>
                </a:solidFill>
                <a:latin typeface="楷体" panose="02010609060101010101" charset="-122"/>
                <a:ea typeface="楷体" panose="02010609060101010101" charset="-122"/>
                <a:sym typeface="+mn-ea"/>
              </a:rPr>
              <a:t>短处：能力薄弱，是其他手指的附庸；长处：体态秀丽，样子可爱，在丝竹管弦、舞蹈上能力强，有用武之地。</a:t>
            </a:r>
            <a:endParaRPr lang="zh-CN" altLang="en-US" sz="3200" b="1" dirty="0">
              <a:solidFill>
                <a:srgbClr val="FF0000"/>
              </a:solidFill>
              <a:latin typeface="楷体" panose="02010609060101010101" charset="-122"/>
              <a:ea typeface="楷体" panose="02010609060101010101"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000" fill="hold">
                                          <p:stCondLst>
                                            <p:cond delay="0"/>
                                          </p:stCondLst>
                                        </p:cTn>
                                        <p:tgtEl>
                                          <p:spTgt spid="2">
                                            <p:txEl>
                                              <p:pRg st="1" end="1"/>
                                            </p:txEl>
                                          </p:spTgt>
                                        </p:tgtEl>
                                        <p:attrNameLst>
                                          <p:attrName>style.visibility</p:attrName>
                                        </p:attrNameLst>
                                      </p:cBhvr>
                                      <p:to>
                                        <p:strVal val="visible"/>
                                      </p:to>
                                    </p:set>
                                    <p:anim calcmode="lin" valueType="num">
                                      <p:cBhvr additive="base">
                                        <p:cTn id="7" dur="1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000" fill="hold">
                                          <p:stCondLst>
                                            <p:cond delay="0"/>
                                          </p:stCondLst>
                                        </p:cTn>
                                        <p:tgtEl>
                                          <p:spTgt spid="2">
                                            <p:txEl>
                                              <p:pRg st="2" end="2"/>
                                            </p:txEl>
                                          </p:spTgt>
                                        </p:tgtEl>
                                        <p:attrNameLst>
                                          <p:attrName>style.visibility</p:attrName>
                                        </p:attrNameLst>
                                      </p:cBhvr>
                                      <p:to>
                                        <p:strVal val="visible"/>
                                      </p:to>
                                    </p:set>
                                    <p:anim calcmode="lin" valueType="num">
                                      <p:cBhvr additive="base">
                                        <p:cTn id="13" dur="1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000" fill="hold">
                                          <p:stCondLst>
                                            <p:cond delay="0"/>
                                          </p:stCondLst>
                                        </p:cTn>
                                        <p:tgtEl>
                                          <p:spTgt spid="2">
                                            <p:txEl>
                                              <p:pRg st="3" end="3"/>
                                            </p:txEl>
                                          </p:spTgt>
                                        </p:tgtEl>
                                        <p:attrNameLst>
                                          <p:attrName>style.visibility</p:attrName>
                                        </p:attrNameLst>
                                      </p:cBhvr>
                                      <p:to>
                                        <p:strVal val="visible"/>
                                      </p:to>
                                    </p:set>
                                    <p:anim calcmode="lin" valueType="num">
                                      <p:cBhvr additive="base">
                                        <p:cTn id="19" dur="10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5659" y="2514258"/>
            <a:ext cx="8472805" cy="1569660"/>
          </a:xfrm>
          <a:prstGeom prst="rect">
            <a:avLst/>
          </a:prstGeom>
          <a:noFill/>
        </p:spPr>
        <p:txBody>
          <a:bodyPr wrap="square" rtlCol="0">
            <a:spAutoFit/>
          </a:bodyPr>
          <a:lstStyle/>
          <a:p>
            <a:pPr indent="622300"/>
            <a:r>
              <a:rPr lang="zh-CN" altLang="en-US" sz="3200" b="1" dirty="0" smtClean="0">
                <a:solidFill>
                  <a:srgbClr val="FF0000"/>
                </a:solidFill>
                <a:latin typeface="楷体" panose="02010609060101010101" charset="-122"/>
                <a:ea typeface="楷体" panose="02010609060101010101" charset="-122"/>
                <a:sym typeface="+mn-ea"/>
              </a:rPr>
              <a:t>这句话是对食指的描写，运用了排比的句式，写出了食指的作用及他勤奋卖力、敢于探险、不怕牺牲、勇往直前的性格特点。</a:t>
            </a:r>
            <a:endParaRPr lang="zh-CN" altLang="en-US" sz="3200" b="1" dirty="0">
              <a:solidFill>
                <a:srgbClr val="FF0000"/>
              </a:solidFill>
              <a:latin typeface="楷体" panose="02010609060101010101" charset="-122"/>
              <a:ea typeface="楷体" panose="02010609060101010101" charset="-122"/>
            </a:endParaRPr>
          </a:p>
        </p:txBody>
      </p:sp>
      <p:sp>
        <p:nvSpPr>
          <p:cNvPr id="3" name="文本框 2"/>
          <p:cNvSpPr txBox="1"/>
          <p:nvPr/>
        </p:nvSpPr>
        <p:spPr>
          <a:xfrm>
            <a:off x="179512" y="411510"/>
            <a:ext cx="8472805" cy="2062103"/>
          </a:xfrm>
          <a:prstGeom prst="rect">
            <a:avLst/>
          </a:prstGeom>
          <a:noFill/>
        </p:spPr>
        <p:txBody>
          <a:bodyPr wrap="square" rtlCol="0">
            <a:spAutoFit/>
          </a:bodyPr>
          <a:lstStyle/>
          <a:p>
            <a:r>
              <a:rPr lang="en-US" altLang="zh-CN" sz="32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3200" dirty="0" smtClean="0">
                <a:latin typeface="黑体" pitchFamily="49" charset="-122"/>
                <a:ea typeface="黑体" pitchFamily="49" charset="-122"/>
                <a:cs typeface="黑体" panose="02010609060101010101" pitchFamily="49" charset="-122"/>
                <a:sym typeface="+mn-ea"/>
              </a:rPr>
              <a:t>赏析：</a:t>
            </a:r>
            <a:r>
              <a:rPr lang="zh-CN" altLang="en-US" sz="3200" b="1" dirty="0" smtClean="0">
                <a:latin typeface="楷体" panose="02010609060101010101" pitchFamily="49" charset="-122"/>
                <a:ea typeface="楷体" panose="02010609060101010101" pitchFamily="49" charset="-122"/>
                <a:cs typeface="黑体" panose="02010609060101010101" pitchFamily="49" charset="-122"/>
                <a:sym typeface="+mn-ea"/>
              </a:rPr>
              <a:t>拿笔的时候，全靠它推动笔杆；遇到危险的事，都要由他去试探或冒险；秽物、毒物、烈物，他接触得最多；刀伤、烫伤、轧伤、咬伤，他消受的机会最多。</a:t>
            </a:r>
            <a:endParaRPr lang="zh-CN" altLang="en-US" sz="3200" b="1" dirty="0">
              <a:latin typeface="楷体" panose="02010609060101010101" pitchFamily="49" charset="-122"/>
              <a:ea typeface="楷体" panose="02010609060101010101" pitchFamily="49" charset="-122"/>
              <a:cs typeface="黑体" panose="02010609060101010101" pitchFamily="49"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6033" y="555526"/>
            <a:ext cx="7870825" cy="3693319"/>
          </a:xfrm>
          <a:prstGeom prst="rect">
            <a:avLst/>
          </a:prstGeom>
          <a:noFill/>
        </p:spPr>
        <p:txBody>
          <a:bodyPr wrap="square" rtlCol="0">
            <a:spAutoFit/>
          </a:bodyPr>
          <a:lstStyle/>
          <a:p>
            <a:pPr>
              <a:spcBef>
                <a:spcPts val="1200"/>
              </a:spcBef>
            </a:pPr>
            <a:r>
              <a:rPr lang="en-US" altLang="zh-CN" sz="32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3200" b="1" dirty="0" smtClean="0">
                <a:latin typeface="楷体" panose="02010609060101010101" pitchFamily="49" charset="-122"/>
                <a:ea typeface="楷体" panose="02010609060101010101" pitchFamily="49" charset="-122"/>
                <a:cs typeface="黑体" panose="02010609060101010101" pitchFamily="49" charset="-122"/>
                <a:sym typeface="+mn-ea"/>
              </a:rPr>
              <a:t>他永远不受外物冲撞，所以曲线优美，处处显示着养尊处优。</a:t>
            </a:r>
            <a:endParaRPr lang="en-US" altLang="zh-CN" sz="3200" b="1" dirty="0" smtClean="0">
              <a:latin typeface="楷体" panose="02010609060101010101" pitchFamily="49" charset="-122"/>
              <a:ea typeface="楷体" panose="02010609060101010101" pitchFamily="49" charset="-122"/>
              <a:cs typeface="黑体" panose="02010609060101010101" pitchFamily="49" charset="-122"/>
              <a:sym typeface="+mn-ea"/>
            </a:endParaRPr>
          </a:p>
          <a:p>
            <a:pPr>
              <a:spcBef>
                <a:spcPts val="1200"/>
              </a:spcBef>
            </a:pPr>
            <a:r>
              <a:rPr lang="zh-CN" altLang="en-US" sz="3200" b="1" dirty="0" smtClean="0">
                <a:solidFill>
                  <a:srgbClr val="FF0000"/>
                </a:solidFill>
                <a:latin typeface="楷体" pitchFamily="49" charset="-122"/>
                <a:ea typeface="楷体" pitchFamily="49" charset="-122"/>
                <a:cs typeface="黑体" panose="02010609060101010101" pitchFamily="49" charset="-122"/>
              </a:rPr>
              <a:t>    中指所处的独特位置，受到无名指和食指的保护，所以才有“曲线优美”的姿态，“养尊处优”的性格。这里运用了拟人的手法，寥寥几笔，勾勒出了中指美的姿态和高傲的特点。</a:t>
            </a:r>
            <a:endParaRPr lang="zh-CN" altLang="en-US" sz="3200" b="1" dirty="0">
              <a:solidFill>
                <a:srgbClr val="FF0000"/>
              </a:solidFill>
              <a:latin typeface="楷体" pitchFamily="49" charset="-122"/>
              <a:ea typeface="楷体" pitchFamily="49" charset="-122"/>
              <a:cs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0040" y="616496"/>
            <a:ext cx="8460432" cy="3616375"/>
          </a:xfrm>
          <a:prstGeom prst="rect">
            <a:avLst/>
          </a:prstGeom>
          <a:noFill/>
        </p:spPr>
        <p:txBody>
          <a:bodyPr wrap="square" rtlCol="0">
            <a:spAutoFit/>
          </a:bodyPr>
          <a:lstStyle/>
          <a:p>
            <a:pPr>
              <a:spcBef>
                <a:spcPts val="600"/>
              </a:spcBef>
            </a:pPr>
            <a:r>
              <a:rPr lang="en-US" altLang="zh-CN" sz="32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3200" dirty="0" smtClean="0">
                <a:latin typeface="黑体" panose="02010609060101010101" pitchFamily="49" charset="-122"/>
                <a:ea typeface="黑体" panose="02010609060101010101" pitchFamily="49" charset="-122"/>
                <a:cs typeface="黑体" panose="02010609060101010101" pitchFamily="49" charset="-122"/>
                <a:sym typeface="+mn-ea"/>
              </a:rPr>
              <a:t> 赏析：</a:t>
            </a:r>
            <a:r>
              <a:rPr lang="zh-CN" altLang="en-US" sz="3200" b="1" dirty="0" smtClean="0">
                <a:latin typeface="楷体" panose="02010609060101010101" pitchFamily="49" charset="-122"/>
                <a:ea typeface="楷体" panose="02010609060101010101" pitchFamily="49" charset="-122"/>
                <a:cs typeface="黑体" panose="02010609060101010101" pitchFamily="49" charset="-122"/>
                <a:sym typeface="+mn-ea"/>
              </a:rPr>
              <a:t>手指的全体，同人的全体一样，五根手指如果能团结一致，成为一个拳头，那就根根有有用，根根有力量，不再有什么强弱、美丑之分了。</a:t>
            </a:r>
            <a:endParaRPr lang="en-US" altLang="zh-CN" sz="3200" b="1" dirty="0" smtClean="0">
              <a:latin typeface="楷体" panose="02010609060101010101" pitchFamily="49" charset="-122"/>
              <a:ea typeface="楷体" panose="02010609060101010101" pitchFamily="49" charset="-122"/>
              <a:cs typeface="黑体" panose="02010609060101010101" pitchFamily="49" charset="-122"/>
              <a:sym typeface="+mn-ea"/>
            </a:endParaRPr>
          </a:p>
          <a:p>
            <a:pPr>
              <a:spcBef>
                <a:spcPts val="600"/>
              </a:spcBef>
            </a:pPr>
            <a:r>
              <a:rPr lang="zh-CN" altLang="en-US" sz="3200" b="1" dirty="0" smtClean="0">
                <a:latin typeface="楷体" pitchFamily="49" charset="-122"/>
                <a:ea typeface="楷体" pitchFamily="49" charset="-122"/>
                <a:cs typeface="黑体" panose="02010609060101010101" pitchFamily="49" charset="-122"/>
              </a:rPr>
              <a:t>    </a:t>
            </a:r>
            <a:r>
              <a:rPr lang="zh-CN" altLang="en-US" sz="3200" b="1" dirty="0" smtClean="0">
                <a:solidFill>
                  <a:srgbClr val="FF0000"/>
                </a:solidFill>
                <a:latin typeface="楷体" pitchFamily="49" charset="-122"/>
                <a:ea typeface="楷体" pitchFamily="49" charset="-122"/>
                <a:cs typeface="黑体" panose="02010609060101010101" pitchFamily="49" charset="-122"/>
              </a:rPr>
              <a:t>人各有所长，我们既要看到人的长处，也要看到人的短处。彼此谅解，相互合作才能把事情做得更好。</a:t>
            </a:r>
            <a:endParaRPr lang="zh-CN" altLang="en-US" sz="3200" b="1" dirty="0">
              <a:solidFill>
                <a:srgbClr val="FF0000"/>
              </a:solidFill>
              <a:latin typeface="楷体" pitchFamily="49" charset="-122"/>
              <a:ea typeface="楷体" pitchFamily="49" charset="-122"/>
              <a:cs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697" y="1707654"/>
            <a:ext cx="8613775" cy="2246769"/>
          </a:xfrm>
          <a:prstGeom prst="rect">
            <a:avLst/>
          </a:prstGeom>
          <a:noFill/>
        </p:spPr>
        <p:txBody>
          <a:bodyPr wrap="square" rtlCol="0">
            <a:spAutoFit/>
          </a:bodyPr>
          <a:lstStyle/>
          <a:p>
            <a:pPr indent="723900"/>
            <a:r>
              <a:rPr lang="zh-CN" altLang="en-US" sz="2800" b="1" dirty="0" smtClean="0">
                <a:solidFill>
                  <a:srgbClr val="FF0000"/>
                </a:solidFill>
                <a:latin typeface="楷体" panose="02010609060101010101" charset="-122"/>
                <a:ea typeface="楷体" panose="02010609060101010101" charset="-122"/>
                <a:sym typeface="+mn-ea"/>
              </a:rPr>
              <a:t>这个过程大体经历了三个相互联系的阶段：先是梦中飞行；由梦中飞行引出了为什么会在梦中飞行及老师对此所作的解释；由老师的解释引出了人究竟是怎么来的疑问以及对这个疑问的大胆猜想，这个猜想就是作者的童年发现。</a:t>
            </a:r>
            <a:endParaRPr lang="zh-CN" altLang="en-US" sz="2800" b="1" dirty="0">
              <a:solidFill>
                <a:srgbClr val="FF0000"/>
              </a:solidFill>
              <a:latin typeface="楷体" panose="02010609060101010101" charset="-122"/>
              <a:ea typeface="楷体" panose="02010609060101010101" charset="-122"/>
              <a:sym typeface="+mn-ea"/>
            </a:endParaRPr>
          </a:p>
        </p:txBody>
      </p:sp>
      <p:sp>
        <p:nvSpPr>
          <p:cNvPr id="3" name="文本框 2"/>
          <p:cNvSpPr txBox="1"/>
          <p:nvPr/>
        </p:nvSpPr>
        <p:spPr>
          <a:xfrm>
            <a:off x="144016" y="627534"/>
            <a:ext cx="8820472" cy="954107"/>
          </a:xfrm>
          <a:prstGeom prst="rect">
            <a:avLst/>
          </a:prstGeom>
          <a:noFill/>
        </p:spPr>
        <p:txBody>
          <a:bodyPr wrap="square" rtlCol="0">
            <a:spAutoFit/>
          </a:bodyPr>
          <a:lstStyle/>
          <a:p>
            <a:r>
              <a:rPr lang="en-US" altLang="zh-CN" sz="2800" dirty="0" smtClean="0">
                <a:solidFill>
                  <a:srgbClr val="FF0000"/>
                </a:solidFill>
                <a:latin typeface="楷体" panose="02010609060101010101" charset="-122"/>
                <a:ea typeface="楷体" panose="02010609060101010101" charset="-122"/>
                <a:cs typeface="黑体" panose="02010609060101010101" pitchFamily="49" charset="-122"/>
                <a:sym typeface="+mn-ea"/>
              </a:rPr>
              <a:t>●</a:t>
            </a:r>
            <a:r>
              <a:rPr lang="zh-CN" altLang="en-US" sz="2800" dirty="0" smtClean="0">
                <a:latin typeface="黑体" panose="02010609060101010101" pitchFamily="49" charset="-122"/>
                <a:ea typeface="黑体" panose="02010609060101010101" pitchFamily="49" charset="-122"/>
                <a:cs typeface="黑体" panose="02010609060101010101" pitchFamily="49" charset="-122"/>
                <a:sym typeface="+mn-ea"/>
              </a:rPr>
              <a:t>《童年的发现》文章的重点是写作者童年时发现胚胎发育规律的过程。这个过程大体经历了哪几个阶段？</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000"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7480" y="1419622"/>
            <a:ext cx="8829675" cy="2223686"/>
          </a:xfrm>
          <a:prstGeom prst="rect">
            <a:avLst/>
          </a:prstGeom>
          <a:noFill/>
        </p:spPr>
        <p:txBody>
          <a:bodyPr wrap="square" lIns="68580" tIns="34290" rIns="68580" bIns="34290" rtlCol="0">
            <a:spAutoFit/>
          </a:bodyPr>
          <a:lstStyle/>
          <a:p>
            <a:pPr algn="ctr"/>
            <a:r>
              <a:rPr lang="zh-CN" altLang="en-US" sz="2800" b="1" dirty="0" smtClean="0">
                <a:solidFill>
                  <a:srgbClr val="7030A0"/>
                </a:solidFill>
                <a:latin typeface="楷体" pitchFamily="49" charset="-122"/>
                <a:ea typeface="楷体" pitchFamily="49" charset="-122"/>
              </a:rPr>
              <a:t>杨氏之子</a:t>
            </a:r>
            <a:endParaRPr lang="en-US" altLang="zh-CN" sz="2800" b="1" dirty="0" smtClean="0">
              <a:solidFill>
                <a:srgbClr val="7030A0"/>
              </a:solidFill>
              <a:latin typeface="楷体" pitchFamily="49" charset="-122"/>
              <a:ea typeface="楷体" pitchFamily="49" charset="-122"/>
            </a:endParaRPr>
          </a:p>
          <a:p>
            <a:pPr algn="ctr"/>
            <a:r>
              <a:rPr lang="en-US" altLang="zh-CN" sz="2800" b="1" dirty="0" smtClean="0">
                <a:solidFill>
                  <a:srgbClr val="7030A0"/>
                </a:solidFill>
                <a:latin typeface="楷体" pitchFamily="49" charset="-122"/>
                <a:ea typeface="楷体" pitchFamily="49" charset="-122"/>
              </a:rPr>
              <a:t>《</a:t>
            </a:r>
            <a:r>
              <a:rPr lang="zh-CN" altLang="en-US" sz="2800" b="1" dirty="0" smtClean="0">
                <a:solidFill>
                  <a:srgbClr val="7030A0"/>
                </a:solidFill>
                <a:latin typeface="楷体" pitchFamily="49" charset="-122"/>
                <a:ea typeface="楷体" pitchFamily="49" charset="-122"/>
              </a:rPr>
              <a:t>世说新语</a:t>
            </a:r>
            <a:r>
              <a:rPr lang="en-US" altLang="zh-CN" sz="2800" b="1" dirty="0" smtClean="0">
                <a:solidFill>
                  <a:srgbClr val="7030A0"/>
                </a:solidFill>
                <a:latin typeface="楷体" pitchFamily="49" charset="-122"/>
                <a:ea typeface="楷体" pitchFamily="49" charset="-122"/>
              </a:rPr>
              <a:t>·</a:t>
            </a:r>
            <a:r>
              <a:rPr lang="zh-CN" altLang="en-US" sz="2800" b="1" dirty="0" smtClean="0">
                <a:solidFill>
                  <a:srgbClr val="7030A0"/>
                </a:solidFill>
                <a:latin typeface="楷体" pitchFamily="49" charset="-122"/>
                <a:ea typeface="楷体" pitchFamily="49" charset="-122"/>
              </a:rPr>
              <a:t>言语</a:t>
            </a:r>
            <a:r>
              <a:rPr lang="en-US" altLang="zh-CN" sz="2800" b="1" dirty="0" smtClean="0">
                <a:solidFill>
                  <a:srgbClr val="7030A0"/>
                </a:solidFill>
                <a:latin typeface="楷体" pitchFamily="49" charset="-122"/>
                <a:ea typeface="楷体" pitchFamily="49" charset="-122"/>
              </a:rPr>
              <a:t>》</a:t>
            </a:r>
          </a:p>
          <a:p>
            <a:r>
              <a:rPr lang="zh-CN" altLang="en-US" sz="2800" b="1" dirty="0" smtClean="0">
                <a:solidFill>
                  <a:srgbClr val="7030A0"/>
                </a:solidFill>
                <a:latin typeface="楷体" pitchFamily="49" charset="-122"/>
                <a:ea typeface="楷体" pitchFamily="49" charset="-122"/>
              </a:rPr>
              <a:t>    梁国杨氏子九岁，甚聪惠。孔君平诣其父，父不在，乃呼儿出。为设果，果有杨梅。孔指以示儿曰：“此是君家果。”儿应声答曰：“未闻孔雀是夫子家禽。”</a:t>
            </a:r>
            <a:endParaRPr lang="zh-CN" altLang="en-US" sz="2800" b="1" dirty="0" smtClean="0">
              <a:latin typeface="楷体" pitchFamily="49" charset="-122"/>
              <a:ea typeface="楷体" pitchFamily="49" charset="-122"/>
            </a:endParaRPr>
          </a:p>
        </p:txBody>
      </p:sp>
      <p:grpSp>
        <p:nvGrpSpPr>
          <p:cNvPr id="4" name="组合 3"/>
          <p:cNvGrpSpPr/>
          <p:nvPr/>
        </p:nvGrpSpPr>
        <p:grpSpPr>
          <a:xfrm>
            <a:off x="-83184" y="597535"/>
            <a:ext cx="2513330" cy="532848"/>
            <a:chOff x="458" y="988"/>
            <a:chExt cx="4134" cy="956"/>
          </a:xfrm>
          <a:effectLst>
            <a:outerShdw blurRad="50800" dist="38100" dir="2700000" algn="tl" rotWithShape="0">
              <a:prstClr val="black">
                <a:alpha val="40000"/>
              </a:prstClr>
            </a:outerShdw>
          </a:effectLst>
        </p:grpSpPr>
        <p:sp>
          <p:nvSpPr>
            <p:cNvPr id="7" name="流程图: 延期 6"/>
            <p:cNvSpPr/>
            <p:nvPr/>
          </p:nvSpPr>
          <p:spPr>
            <a:xfrm>
              <a:off x="623" y="988"/>
              <a:ext cx="3969" cy="908"/>
            </a:xfrm>
            <a:prstGeom prst="flowChartDelay">
              <a:avLst/>
            </a:prstGeom>
            <a:solidFill>
              <a:srgbClr val="FFC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p>
          </p:txBody>
        </p:sp>
        <p:sp>
          <p:nvSpPr>
            <p:cNvPr id="8" name="文本框 14">
              <a:hlinkClick r:id="rId2" action="ppaction://hlinkfile"/>
            </p:cNvPr>
            <p:cNvSpPr txBox="1"/>
            <p:nvPr/>
          </p:nvSpPr>
          <p:spPr>
            <a:xfrm>
              <a:off x="458" y="1005"/>
              <a:ext cx="3688" cy="939"/>
            </a:xfrm>
            <a:prstGeom prst="rect">
              <a:avLst/>
            </a:prstGeom>
            <a:noFill/>
          </p:spPr>
          <p:txBody>
            <a:bodyPr wrap="square" lIns="91440" tIns="45720" rIns="91440" bIns="45720" rtlCol="0">
              <a:spAutoFit/>
            </a:bodyPr>
            <a:lstStyle/>
            <a:p>
              <a:pPr algn="ctr"/>
              <a:r>
                <a:rPr lang="zh-CN" altLang="en-US" sz="2800" b="1" dirty="0">
                  <a:latin typeface="楷体" panose="02010609060101010101" charset="-122"/>
                  <a:ea typeface="楷体" panose="02010609060101010101" charset="-122"/>
                </a:rPr>
                <a:t>积累背诵</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6867" y="1120408"/>
            <a:ext cx="8303605" cy="2531462"/>
          </a:xfrm>
          <a:prstGeom prst="rect">
            <a:avLst/>
          </a:prstGeom>
          <a:noFill/>
        </p:spPr>
        <p:txBody>
          <a:bodyPr wrap="square" lIns="68580" tIns="34290" rIns="68580" bIns="34290" rtlCol="0">
            <a:spAutoFit/>
          </a:bodyPr>
          <a:lstStyle/>
          <a:p>
            <a:r>
              <a:rPr lang="en-US" altLang="zh-CN" sz="3200" b="1" dirty="0" smtClean="0">
                <a:latin typeface="楷体" panose="02010609060101010101" charset="-122"/>
                <a:ea typeface="楷体" panose="02010609060101010101" charset="-122"/>
              </a:rPr>
              <a:t>1.</a:t>
            </a:r>
            <a:r>
              <a:rPr lang="zh-CN" altLang="en-US" sz="3200" b="1" dirty="0" smtClean="0">
                <a:latin typeface="楷体" panose="02010609060101010101" charset="-122"/>
                <a:ea typeface="楷体" panose="02010609060101010101" charset="-122"/>
              </a:rPr>
              <a:t>君子喻于义小人喻于利。</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论语</a:t>
            </a:r>
            <a:r>
              <a:rPr lang="en-US" altLang="zh-CN" sz="3200" b="1" dirty="0" smtClean="0">
                <a:latin typeface="楷体" panose="02010609060101010101" charset="-122"/>
                <a:ea typeface="楷体" panose="02010609060101010101" charset="-122"/>
              </a:rPr>
              <a:t>》</a:t>
            </a:r>
          </a:p>
          <a:p>
            <a:r>
              <a:rPr lang="en-US" altLang="zh-CN" sz="3200" b="1" dirty="0" smtClean="0">
                <a:latin typeface="楷体" panose="02010609060101010101" charset="-122"/>
                <a:ea typeface="楷体" panose="02010609060101010101" charset="-122"/>
              </a:rPr>
              <a:t>2.</a:t>
            </a:r>
            <a:r>
              <a:rPr lang="zh-CN" altLang="en-US" sz="3200" b="1" dirty="0" smtClean="0">
                <a:latin typeface="楷体" panose="02010609060101010101" charset="-122"/>
                <a:ea typeface="楷体" panose="02010609060101010101" charset="-122"/>
              </a:rPr>
              <a:t>君子坦荡荡，小人长戚戚。</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论语</a:t>
            </a:r>
            <a:r>
              <a:rPr lang="en-US" altLang="zh-CN" sz="3200" b="1" dirty="0" smtClean="0">
                <a:latin typeface="楷体" panose="02010609060101010101" charset="-122"/>
                <a:ea typeface="楷体" panose="02010609060101010101" charset="-122"/>
              </a:rPr>
              <a:t>》</a:t>
            </a:r>
          </a:p>
          <a:p>
            <a:r>
              <a:rPr lang="en-US" altLang="zh-CN" sz="3200" b="1" dirty="0" smtClean="0">
                <a:latin typeface="楷体" panose="02010609060101010101" charset="-122"/>
                <a:ea typeface="楷体" panose="02010609060101010101" charset="-122"/>
              </a:rPr>
              <a:t>3.</a:t>
            </a:r>
            <a:r>
              <a:rPr lang="zh-CN" altLang="en-US" sz="3200" b="1" dirty="0" smtClean="0">
                <a:latin typeface="楷体" panose="02010609060101010101" charset="-122"/>
                <a:ea typeface="楷体" panose="02010609060101010101" charset="-122"/>
              </a:rPr>
              <a:t>恻隐之心，人之端也。  </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孟子</a:t>
            </a:r>
            <a:r>
              <a:rPr lang="en-US" altLang="zh-CN" sz="3200" b="1" dirty="0" smtClean="0">
                <a:latin typeface="楷体" panose="02010609060101010101" charset="-122"/>
                <a:ea typeface="楷体" panose="02010609060101010101" charset="-122"/>
              </a:rPr>
              <a:t>》</a:t>
            </a:r>
          </a:p>
          <a:p>
            <a:r>
              <a:rPr lang="en-US" altLang="zh-CN" sz="3200" b="1" dirty="0" smtClean="0">
                <a:latin typeface="楷体" panose="02010609060101010101" charset="-122"/>
                <a:ea typeface="楷体" panose="02010609060101010101" charset="-122"/>
              </a:rPr>
              <a:t>4.</a:t>
            </a:r>
            <a:r>
              <a:rPr lang="zh-CN" altLang="en-US" sz="3200" b="1" dirty="0" smtClean="0">
                <a:latin typeface="楷体" panose="02010609060101010101" charset="-122"/>
                <a:ea typeface="楷体" panose="02010609060101010101" charset="-122"/>
              </a:rPr>
              <a:t>多行不义，必自毙。    </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左传</a:t>
            </a:r>
            <a:r>
              <a:rPr lang="en-US" altLang="zh-CN" sz="3200" b="1" dirty="0" smtClean="0">
                <a:latin typeface="楷体" panose="02010609060101010101" charset="-122"/>
                <a:ea typeface="楷体" panose="02010609060101010101" charset="-122"/>
              </a:rPr>
              <a:t>》</a:t>
            </a:r>
          </a:p>
          <a:p>
            <a:r>
              <a:rPr lang="en-US" altLang="zh-CN" sz="3200" b="1" dirty="0" smtClean="0">
                <a:latin typeface="楷体" panose="02010609060101010101" charset="-122"/>
                <a:ea typeface="楷体" panose="02010609060101010101" charset="-122"/>
              </a:rPr>
              <a:t>5.</a:t>
            </a:r>
            <a:r>
              <a:rPr lang="zh-CN" altLang="en-US" sz="3200" b="1" dirty="0" smtClean="0">
                <a:latin typeface="楷体" panose="02010609060101010101" charset="-122"/>
                <a:ea typeface="楷体" panose="02010609060101010101" charset="-122"/>
              </a:rPr>
              <a:t>人有耻，则能有所不为。</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朱子语类</a:t>
            </a:r>
            <a:r>
              <a:rPr lang="en-US" altLang="zh-CN" sz="3200" b="1" dirty="0" smtClean="0">
                <a:latin typeface="楷体" panose="02010609060101010101" charset="-122"/>
                <a:ea typeface="楷体" panose="02010609060101010101" charset="-122"/>
              </a:rPr>
              <a:t>》</a:t>
            </a:r>
            <a:endParaRPr lang="zh-CN" altLang="en-US" sz="3200" b="1" dirty="0" smtClean="0">
              <a:latin typeface="楷体" panose="02010609060101010101" charset="-122"/>
              <a:ea typeface="楷体" panose="02010609060101010101" charset="-122"/>
            </a:endParaRPr>
          </a:p>
        </p:txBody>
      </p:sp>
      <p:sp>
        <p:nvSpPr>
          <p:cNvPr id="2" name="文本框 1"/>
          <p:cNvSpPr txBox="1"/>
          <p:nvPr/>
        </p:nvSpPr>
        <p:spPr>
          <a:xfrm>
            <a:off x="229235" y="267336"/>
            <a:ext cx="1562100" cy="499586"/>
          </a:xfrm>
          <a:prstGeom prst="rect">
            <a:avLst/>
          </a:prstGeom>
          <a:solidFill>
            <a:srgbClr val="00B050"/>
          </a:solidFill>
          <a:effectLst>
            <a:outerShdw blurRad="50800" dist="38100" dir="2700000" algn="tl" rotWithShape="0">
              <a:prstClr val="black">
                <a:alpha val="40000"/>
              </a:prstClr>
            </a:outerShdw>
          </a:effectLst>
        </p:spPr>
        <p:txBody>
          <a:bodyPr wrap="none" lIns="68580" tIns="34290" rIns="68580" bIns="34290" rtlCol="0" anchor="t">
            <a:spAutoFit/>
          </a:bodyPr>
          <a:lstStyle/>
          <a:p>
            <a:r>
              <a:rPr lang="zh-CN" altLang="en-US" sz="2800" dirty="0">
                <a:solidFill>
                  <a:schemeClr val="lt1"/>
                </a:solidFill>
                <a:latin typeface="黑体" panose="02010609060101010101" pitchFamily="49" charset="-122"/>
                <a:ea typeface="黑体" panose="02010609060101010101" pitchFamily="49" charset="-122"/>
                <a:sym typeface="+mn-ea"/>
              </a:rPr>
              <a:t>日积月累</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88032" y="927611"/>
            <a:ext cx="8604448" cy="3516347"/>
          </a:xfrm>
          <a:prstGeom prst="rect">
            <a:avLst/>
          </a:prstGeom>
          <a:noFill/>
        </p:spPr>
        <p:txBody>
          <a:bodyPr wrap="square" lIns="68580" tIns="34290" rIns="68580" bIns="34290" rtlCol="0">
            <a:spAutoFit/>
          </a:bodyPr>
          <a:lstStyle/>
          <a:p>
            <a:r>
              <a:rPr lang="en-US" altLang="zh-CN" sz="3200" b="1" dirty="0" smtClean="0">
                <a:latin typeface="楷体" panose="02010609060101010101" charset="-122"/>
                <a:ea typeface="楷体" panose="02010609060101010101" charset="-122"/>
              </a:rPr>
              <a:t>1.</a:t>
            </a:r>
            <a:r>
              <a:rPr lang="zh-CN" altLang="en-US" sz="3200" b="1" dirty="0" smtClean="0">
                <a:latin typeface="楷体" panose="02010609060101010101" charset="-122"/>
                <a:ea typeface="楷体" panose="02010609060101010101" charset="-122"/>
              </a:rPr>
              <a:t>招满损</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谦受益。</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欧阳修</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伶官传序</a:t>
            </a:r>
            <a:r>
              <a:rPr lang="en-US" altLang="zh-CN" sz="3200" b="1" dirty="0" smtClean="0">
                <a:latin typeface="楷体" panose="02010609060101010101" charset="-122"/>
                <a:ea typeface="楷体" panose="02010609060101010101" charset="-122"/>
              </a:rPr>
              <a:t>》</a:t>
            </a:r>
            <a:br>
              <a:rPr lang="en-US" altLang="zh-CN" sz="3200" b="1" dirty="0" smtClean="0">
                <a:latin typeface="楷体" panose="02010609060101010101" charset="-122"/>
                <a:ea typeface="楷体" panose="02010609060101010101" charset="-122"/>
              </a:rPr>
            </a:br>
            <a:r>
              <a:rPr lang="en-US" altLang="zh-CN" sz="3200" b="1" dirty="0" smtClean="0">
                <a:latin typeface="楷体" panose="02010609060101010101" charset="-122"/>
                <a:ea typeface="楷体" panose="02010609060101010101" charset="-122"/>
              </a:rPr>
              <a:t>2.</a:t>
            </a:r>
            <a:r>
              <a:rPr lang="zh-CN" altLang="en-US" sz="3200" b="1" dirty="0" smtClean="0">
                <a:latin typeface="楷体" panose="02010609060101010101" charset="-122"/>
                <a:ea typeface="楷体" panose="02010609060101010101" charset="-122"/>
              </a:rPr>
              <a:t>吾日三省吾身：为人谋而不忠乎？与朋友交而不信乎？传不习乎？ </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论语</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学而</a:t>
            </a:r>
            <a:r>
              <a:rPr lang="en-US" altLang="zh-CN" sz="3200" b="1" dirty="0" smtClean="0">
                <a:latin typeface="楷体" panose="02010609060101010101" charset="-122"/>
                <a:ea typeface="楷体" panose="02010609060101010101" charset="-122"/>
              </a:rPr>
              <a:t>》</a:t>
            </a:r>
            <a:br>
              <a:rPr lang="en-US" altLang="zh-CN" sz="3200" b="1" dirty="0" smtClean="0">
                <a:latin typeface="楷体" panose="02010609060101010101" charset="-122"/>
                <a:ea typeface="楷体" panose="02010609060101010101" charset="-122"/>
              </a:rPr>
            </a:br>
            <a:r>
              <a:rPr lang="en-US" altLang="zh-CN" sz="3200" b="1" dirty="0" smtClean="0">
                <a:latin typeface="楷体" panose="02010609060101010101" charset="-122"/>
                <a:ea typeface="楷体" panose="02010609060101010101" charset="-122"/>
              </a:rPr>
              <a:t>3.</a:t>
            </a:r>
            <a:r>
              <a:rPr lang="zh-CN" altLang="en-US" sz="3200" b="1" dirty="0" smtClean="0">
                <a:latin typeface="楷体" panose="02010609060101010101" charset="-122"/>
                <a:ea typeface="楷体" panose="02010609060101010101" charset="-122"/>
              </a:rPr>
              <a:t>美德是勇敢的，善良从来无所畏惧。（英国剧作家 莎士比亚）</a:t>
            </a:r>
            <a:r>
              <a:rPr lang="en-US" altLang="zh-CN" sz="3200" b="1" dirty="0" smtClean="0">
                <a:latin typeface="楷体" panose="02010609060101010101" charset="-122"/>
                <a:ea typeface="楷体" panose="02010609060101010101" charset="-122"/>
              </a:rPr>
              <a:t/>
            </a:r>
            <a:br>
              <a:rPr lang="en-US" altLang="zh-CN" sz="3200" b="1" dirty="0" smtClean="0">
                <a:latin typeface="楷体" panose="02010609060101010101" charset="-122"/>
                <a:ea typeface="楷体" panose="02010609060101010101" charset="-122"/>
              </a:rPr>
            </a:br>
            <a:r>
              <a:rPr lang="en-US" altLang="zh-CN" sz="3200" b="1" dirty="0" smtClean="0">
                <a:latin typeface="楷体" panose="02010609060101010101" charset="-122"/>
                <a:ea typeface="楷体" panose="02010609060101010101" charset="-122"/>
              </a:rPr>
              <a:t>4.</a:t>
            </a:r>
            <a:r>
              <a:rPr lang="zh-CN" altLang="en-US" sz="3200" b="1" dirty="0" smtClean="0">
                <a:latin typeface="楷体" panose="02010609060101010101" charset="-122"/>
                <a:ea typeface="楷体" panose="02010609060101010101" charset="-122"/>
              </a:rPr>
              <a:t>路遥知马力</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日久见人心。</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宋</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陈元靓</a:t>
            </a:r>
            <a:r>
              <a:rPr lang="en-US" altLang="zh-CN" sz="3200" b="1" dirty="0" smtClean="0">
                <a:latin typeface="楷体" panose="02010609060101010101" charset="-122"/>
                <a:ea typeface="楷体" panose="02010609060101010101" charset="-122"/>
              </a:rPr>
              <a:t>《</a:t>
            </a:r>
            <a:r>
              <a:rPr lang="zh-CN" altLang="en-US" sz="3200" b="1" dirty="0" smtClean="0">
                <a:latin typeface="楷体" panose="02010609060101010101" charset="-122"/>
                <a:ea typeface="楷体" panose="02010609060101010101" charset="-122"/>
              </a:rPr>
              <a:t>事林广记</a:t>
            </a:r>
            <a:r>
              <a:rPr lang="en-US" altLang="zh-CN" sz="3200" b="1" dirty="0" smtClean="0">
                <a:latin typeface="楷体" panose="02010609060101010101" charset="-122"/>
                <a:ea typeface="楷体" panose="02010609060101010101" charset="-122"/>
              </a:rPr>
              <a:t>》</a:t>
            </a:r>
            <a:endParaRPr lang="zh-CN" altLang="en-US" sz="3200" b="1" dirty="0" smtClean="0">
              <a:latin typeface="黑体" pitchFamily="49" charset="-122"/>
              <a:ea typeface="黑体" pitchFamily="49" charset="-122"/>
            </a:endParaRPr>
          </a:p>
        </p:txBody>
      </p:sp>
      <p:sp>
        <p:nvSpPr>
          <p:cNvPr id="2" name="文本框 1"/>
          <p:cNvSpPr txBox="1"/>
          <p:nvPr/>
        </p:nvSpPr>
        <p:spPr>
          <a:xfrm>
            <a:off x="300990" y="318771"/>
            <a:ext cx="849630" cy="499586"/>
          </a:xfrm>
          <a:prstGeom prst="rect">
            <a:avLst/>
          </a:prstGeom>
          <a:solidFill>
            <a:srgbClr val="00B050"/>
          </a:solidFill>
          <a:effectLst>
            <a:outerShdw blurRad="50800" dist="38100" dir="2700000" algn="tl" rotWithShape="0">
              <a:prstClr val="black">
                <a:alpha val="40000"/>
              </a:prstClr>
            </a:outerShdw>
          </a:effectLst>
        </p:spPr>
        <p:txBody>
          <a:bodyPr wrap="none" lIns="68580" tIns="34290" rIns="68580" bIns="34290" rtlCol="0" anchor="t">
            <a:spAutoFit/>
          </a:bodyPr>
          <a:lstStyle/>
          <a:p>
            <a:r>
              <a:rPr lang="zh-CN" altLang="en-US" sz="2800" dirty="0">
                <a:solidFill>
                  <a:schemeClr val="lt1"/>
                </a:solidFill>
                <a:latin typeface="黑体" panose="02010609060101010101" pitchFamily="49" charset="-122"/>
                <a:ea typeface="黑体" panose="02010609060101010101" pitchFamily="49" charset="-122"/>
                <a:sym typeface="+mn-ea"/>
              </a:rPr>
              <a:t>拓展</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1160" y="1491633"/>
            <a:ext cx="8792845" cy="2456057"/>
          </a:xfrm>
          <a:prstGeom prst="rect">
            <a:avLst/>
          </a:prstGeom>
          <a:noFill/>
        </p:spPr>
        <p:txBody>
          <a:bodyPr wrap="square" rtlCol="0">
            <a:spAutoFit/>
          </a:bodyPr>
          <a:lstStyle/>
          <a:p>
            <a:pPr>
              <a:lnSpc>
                <a:spcPct val="12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一</a:t>
            </a:r>
            <a:r>
              <a:rPr lang="zh-CN" altLang="en-US" sz="3200" dirty="0" smtClean="0">
                <a:latin typeface="黑体" panose="02010609060101010101" pitchFamily="49" charset="-122"/>
                <a:ea typeface="黑体" panose="02010609060101010101" pitchFamily="49" charset="-122"/>
                <a:cs typeface="黑体" panose="02010609060101010101" pitchFamily="49" charset="-122"/>
              </a:rPr>
              <a:t>、给下面红体字选择正确的读音画</a:t>
            </a:r>
            <a:r>
              <a:rPr lang="en-US" altLang="zh-CN" sz="3200" dirty="0">
                <a:latin typeface="黑体" panose="02010609060101010101" pitchFamily="49" charset="-122"/>
                <a:ea typeface="黑体" panose="02010609060101010101" pitchFamily="49" charset="-122"/>
                <a:cs typeface="黑体" panose="02010609060101010101" pitchFamily="49" charset="-122"/>
              </a:rPr>
              <a:t>“</a:t>
            </a:r>
            <a:r>
              <a:rPr lang="zh-CN" altLang="en-US" sz="3200" dirty="0">
                <a:latin typeface="黑体" panose="02010609060101010101" pitchFamily="49" charset="-122"/>
                <a:ea typeface="黑体" panose="02010609060101010101" pitchFamily="49" charset="-122"/>
                <a:cs typeface="黑体" panose="02010609060101010101" pitchFamily="49" charset="-122"/>
              </a:rPr>
              <a:t>✔</a:t>
            </a:r>
            <a:r>
              <a:rPr lang="en-US" altLang="zh-CN" sz="3200" dirty="0" smtClean="0">
                <a:latin typeface="黑体" panose="02010609060101010101" pitchFamily="49" charset="-122"/>
                <a:ea typeface="黑体" panose="02010609060101010101" pitchFamily="49" charset="-122"/>
                <a:cs typeface="黑体" panose="02010609060101010101" pitchFamily="49" charset="-122"/>
              </a:rPr>
              <a:t>”</a:t>
            </a:r>
            <a:r>
              <a:rPr lang="zh-CN" altLang="en-US" sz="3200" dirty="0" smtClean="0">
                <a:latin typeface="黑体" panose="02010609060101010101" pitchFamily="49" charset="-122"/>
                <a:ea typeface="黑体" panose="02010609060101010101" pitchFamily="49" charset="-122"/>
                <a:cs typeface="黑体" panose="02010609060101010101" pitchFamily="49" charset="-122"/>
              </a:rPr>
              <a:t> 。</a:t>
            </a:r>
            <a:endParaRPr lang="zh-CN" altLang="en-US" sz="3200" dirty="0">
              <a:latin typeface="楷体" panose="02010609060101010101" charset="-122"/>
              <a:ea typeface="楷体" panose="02010609060101010101" charset="-122"/>
              <a:cs typeface="楷体" panose="02010609060101010101" charset="-122"/>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造诣（</a:t>
            </a:r>
            <a:r>
              <a:rPr lang="en-US" altLang="zh-CN" sz="3200" b="1" dirty="0" err="1" smtClean="0">
                <a:latin typeface="汉语拼音" panose="020B0604020202020204" pitchFamily="34" charset="0"/>
                <a:ea typeface="楷体" panose="02010609060101010101" charset="-122"/>
                <a:cs typeface="汉语拼音" panose="020B0604020202020204" pitchFamily="34" charset="0"/>
                <a:sym typeface="+mn-ea"/>
              </a:rPr>
              <a:t>zhǐ</a:t>
            </a:r>
            <a:r>
              <a:rPr lang="en-US" altLang="zh-CN" sz="3200" b="1" dirty="0" smtClean="0">
                <a:latin typeface="汉语拼音" panose="020B0604020202020204" pitchFamily="34" charset="0"/>
                <a:ea typeface="楷体" panose="02010609060101010101" charset="-122"/>
                <a:cs typeface="汉语拼音" panose="020B0604020202020204" pitchFamily="34" charset="0"/>
                <a:sym typeface="+mn-ea"/>
              </a:rPr>
              <a:t>  </a:t>
            </a:r>
            <a:r>
              <a:rPr lang="en-US" altLang="zh-CN" sz="3200" b="1" dirty="0" err="1" smtClean="0">
                <a:latin typeface="汉语拼音" panose="020B0604020202020204" pitchFamily="34" charset="0"/>
                <a:ea typeface="楷体" panose="02010609060101010101" charset="-122"/>
                <a:cs typeface="汉语拼音" panose="020B0604020202020204" pitchFamily="34" charset="0"/>
                <a:sym typeface="+mn-ea"/>
              </a:rPr>
              <a:t>yì</a:t>
            </a:r>
            <a:r>
              <a:rPr lang="zh-CN" altLang="en-US" sz="3200" b="1" dirty="0" smtClean="0">
                <a:latin typeface="楷体" panose="02010609060101010101" charset="-122"/>
                <a:ea typeface="楷体" panose="02010609060101010101" charset="-122"/>
                <a:cs typeface="楷体" panose="02010609060101010101" charset="-122"/>
                <a:sym typeface="+mn-ea"/>
              </a:rPr>
              <a:t>）      琴弦（</a:t>
            </a:r>
            <a:r>
              <a:rPr lang="en-US" altLang="zh-CN" sz="3200" b="1" dirty="0" err="1">
                <a:latin typeface="汉语拼音" panose="020B0604020202020204" pitchFamily="34" charset="0"/>
                <a:ea typeface="楷体" panose="02010609060101010101" charset="-122"/>
                <a:cs typeface="汉语拼音" panose="020B0604020202020204" pitchFamily="34" charset="0"/>
                <a:sym typeface="+mn-ea"/>
              </a:rPr>
              <a:t>xián</a:t>
            </a:r>
            <a:r>
              <a:rPr lang="en-US" altLang="zh-CN" sz="3200" b="1" dirty="0">
                <a:latin typeface="汉语拼音" panose="020B0604020202020204" pitchFamily="34" charset="0"/>
                <a:ea typeface="楷体" panose="02010609060101010101" charset="-122"/>
                <a:cs typeface="汉语拼音" panose="020B0604020202020204" pitchFamily="34" charset="0"/>
                <a:sym typeface="+mn-ea"/>
              </a:rPr>
              <a:t> </a:t>
            </a:r>
            <a:r>
              <a:rPr lang="en-US" altLang="zh-CN" sz="3200" b="1" dirty="0" smtClean="0">
                <a:latin typeface="汉语拼音" panose="020B0604020202020204" pitchFamily="34" charset="0"/>
                <a:ea typeface="楷体" panose="02010609060101010101" charset="-122"/>
                <a:cs typeface="汉语拼音" panose="020B0604020202020204" pitchFamily="34" charset="0"/>
                <a:sym typeface="+mn-ea"/>
              </a:rPr>
              <a:t> </a:t>
            </a:r>
            <a:r>
              <a:rPr lang="en-US" altLang="zh-CN" sz="3200" b="1" dirty="0" err="1" smtClean="0">
                <a:latin typeface="汉语拼音" panose="020B0604020202020204" pitchFamily="34" charset="0"/>
                <a:ea typeface="楷体" panose="02010609060101010101" charset="-122"/>
                <a:cs typeface="汉语拼音" panose="020B0604020202020204" pitchFamily="34" charset="0"/>
                <a:sym typeface="+mn-ea"/>
              </a:rPr>
              <a:t>xuán</a:t>
            </a:r>
            <a:r>
              <a:rPr lang="zh-CN" altLang="en-US" sz="3200" b="1" dirty="0" smtClean="0">
                <a:latin typeface="楷体" panose="02010609060101010101" charset="-122"/>
                <a:ea typeface="楷体" panose="02010609060101010101" charset="-122"/>
                <a:cs typeface="楷体" panose="02010609060101010101" charset="-122"/>
                <a:sym typeface="+mn-ea"/>
              </a:rPr>
              <a:t>）</a:t>
            </a:r>
            <a:endParaRPr lang="zh-CN" altLang="en-US" sz="3200" b="1" dirty="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cs typeface="楷体" panose="02010609060101010101" charset="-122"/>
                <a:sym typeface="+mn-ea"/>
              </a:rPr>
              <a:t>搔</a:t>
            </a:r>
            <a:r>
              <a:rPr lang="zh-CN" altLang="en-US" sz="3200" b="1" dirty="0">
                <a:latin typeface="汉语拼音" panose="020B0604020202020204" pitchFamily="34" charset="0"/>
                <a:ea typeface="楷体" panose="02010609060101010101" charset="-122"/>
                <a:cs typeface="汉语拼音" panose="020B0604020202020204" pitchFamily="34" charset="0"/>
                <a:sym typeface="+mn-ea"/>
              </a:rPr>
              <a:t>（</a:t>
            </a:r>
            <a:r>
              <a:rPr lang="en-US" altLang="zh-CN" sz="3200" b="1" dirty="0">
                <a:latin typeface="汉语拼音" panose="020B0604020202020204" pitchFamily="34" charset="0"/>
                <a:ea typeface="楷体" panose="02010609060101010101" charset="-122"/>
                <a:cs typeface="汉语拼音" panose="020B0604020202020204" pitchFamily="34" charset="0"/>
                <a:sym typeface="+mn-ea"/>
              </a:rPr>
              <a:t> </a:t>
            </a:r>
            <a:r>
              <a:rPr lang="en-US" altLang="zh-CN" sz="3200" b="1" dirty="0" err="1">
                <a:latin typeface="汉语拼音" panose="020B0604020202020204" pitchFamily="34" charset="0"/>
                <a:ea typeface="楷体" panose="02010609060101010101" charset="-122"/>
                <a:cs typeface="汉语拼音" panose="020B0604020202020204" pitchFamily="34" charset="0"/>
                <a:sym typeface="+mn-ea"/>
              </a:rPr>
              <a:t>sāo</a:t>
            </a:r>
            <a:r>
              <a:rPr lang="en-US" altLang="zh-CN" sz="3200" b="1" dirty="0">
                <a:latin typeface="汉语拼音" panose="020B0604020202020204" pitchFamily="34" charset="0"/>
                <a:ea typeface="楷体" panose="02010609060101010101" charset="-122"/>
                <a:cs typeface="汉语拼音" panose="020B0604020202020204" pitchFamily="34" charset="0"/>
                <a:sym typeface="+mn-ea"/>
              </a:rPr>
              <a:t>  </a:t>
            </a:r>
            <a:r>
              <a:rPr lang="en-US" altLang="zh-CN" sz="3200" b="1" dirty="0" err="1">
                <a:latin typeface="汉语拼音" panose="020B0604020202020204" pitchFamily="34" charset="0"/>
                <a:ea typeface="楷体" panose="02010609060101010101" charset="-122"/>
                <a:cs typeface="汉语拼音" panose="020B0604020202020204" pitchFamily="34" charset="0"/>
                <a:sym typeface="+mn-ea"/>
              </a:rPr>
              <a:t>shāo</a:t>
            </a:r>
            <a:r>
              <a:rPr lang="zh-CN" altLang="en-US" sz="3200" b="1" dirty="0" smtClean="0">
                <a:latin typeface="楷体" panose="02010609060101010101" charset="-122"/>
                <a:ea typeface="楷体" panose="02010609060101010101" charset="-122"/>
                <a:cs typeface="楷体" panose="02010609060101010101" charset="-122"/>
                <a:sym typeface="+mn-ea"/>
              </a:rPr>
              <a:t>）痒   </a:t>
            </a:r>
            <a:r>
              <a:rPr lang="zh-CN" altLang="en-US" sz="3200" b="1" dirty="0" smtClean="0">
                <a:solidFill>
                  <a:srgbClr val="FF0000"/>
                </a:solidFill>
                <a:latin typeface="楷体" panose="02010609060101010101" charset="-122"/>
                <a:ea typeface="楷体" panose="02010609060101010101" charset="-122"/>
                <a:cs typeface="楷体" panose="02010609060101010101" charset="-122"/>
                <a:sym typeface="+mn-ea"/>
              </a:rPr>
              <a:t>憎</a:t>
            </a:r>
            <a:r>
              <a:rPr lang="zh-CN" altLang="en-US" sz="3200" b="1" dirty="0" smtClean="0">
                <a:latin typeface="楷体" panose="02010609060101010101" charset="-122"/>
                <a:ea typeface="楷体" panose="02010609060101010101" charset="-122"/>
                <a:cs typeface="楷体" panose="02010609060101010101" charset="-122"/>
                <a:sym typeface="+mn-ea"/>
              </a:rPr>
              <a:t>（</a:t>
            </a:r>
            <a:r>
              <a:rPr lang="en-US" altLang="zh-CN" sz="3200" b="1" dirty="0" err="1" smtClean="0">
                <a:latin typeface="汉语拼音" panose="020B0604020202020204" pitchFamily="34" charset="0"/>
                <a:ea typeface="楷体" panose="02010609060101010101" charset="-122"/>
                <a:cs typeface="汉语拼音" panose="020B0604020202020204" pitchFamily="34" charset="0"/>
                <a:sym typeface="+mn-ea"/>
              </a:rPr>
              <a:t>zhēng</a:t>
            </a:r>
            <a:r>
              <a:rPr lang="en-US" altLang="zh-CN" sz="3200" b="1" dirty="0" smtClean="0">
                <a:latin typeface="汉语拼音" panose="020B0604020202020204" pitchFamily="34" charset="0"/>
                <a:ea typeface="楷体" panose="02010609060101010101" charset="-122"/>
                <a:cs typeface="汉语拼音" panose="020B0604020202020204" pitchFamily="34" charset="0"/>
                <a:sym typeface="+mn-ea"/>
              </a:rPr>
              <a:t>  </a:t>
            </a:r>
            <a:r>
              <a:rPr lang="en-US" altLang="zh-CN" sz="3200" b="1" dirty="0" err="1" smtClean="0">
                <a:latin typeface="汉语拼音" panose="020B0604020202020204" pitchFamily="34" charset="0"/>
                <a:ea typeface="楷体" panose="02010609060101010101" charset="-122"/>
                <a:cs typeface="汉语拼音" panose="020B0604020202020204" pitchFamily="34" charset="0"/>
                <a:sym typeface="+mn-ea"/>
              </a:rPr>
              <a:t>zēng</a:t>
            </a:r>
            <a:r>
              <a:rPr lang="zh-CN" altLang="en-US" sz="3200" b="1" dirty="0" smtClean="0">
                <a:latin typeface="楷体" panose="02010609060101010101" charset="-122"/>
                <a:ea typeface="楷体" panose="02010609060101010101" charset="-122"/>
                <a:cs typeface="楷体" panose="02010609060101010101" charset="-122"/>
                <a:sym typeface="+mn-ea"/>
              </a:rPr>
              <a:t>）恶</a:t>
            </a:r>
            <a:endParaRPr lang="zh-CN" altLang="en-US" sz="3200" b="1" dirty="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3200" b="1" dirty="0" smtClean="0">
                <a:latin typeface="楷体" panose="02010609060101010101" charset="-122"/>
                <a:ea typeface="楷体" panose="02010609060101010101" charset="-122"/>
                <a:sym typeface="+mn-ea"/>
              </a:rPr>
              <a:t>痴（</a:t>
            </a:r>
            <a:r>
              <a:rPr lang="en-US" altLang="zh-CN" sz="3200" b="1" dirty="0" err="1" smtClean="0">
                <a:latin typeface="汉语拼音" panose="020B0604020202020204" pitchFamily="34" charset="0"/>
                <a:ea typeface="楷体" panose="02010609060101010101" charset="-122"/>
                <a:cs typeface="汉语拼音" panose="020B0604020202020204" pitchFamily="34" charset="0"/>
                <a:sym typeface="+mn-ea"/>
              </a:rPr>
              <a:t>chī</a:t>
            </a:r>
            <a:r>
              <a:rPr lang="en-US" altLang="zh-CN" sz="3200" b="1" dirty="0" smtClean="0">
                <a:latin typeface="汉语拼音" panose="020B0604020202020204" pitchFamily="34" charset="0"/>
                <a:ea typeface="楷体" panose="02010609060101010101" charset="-122"/>
                <a:cs typeface="汉语拼音" panose="020B0604020202020204" pitchFamily="34" charset="0"/>
                <a:sym typeface="+mn-ea"/>
              </a:rPr>
              <a:t>  </a:t>
            </a:r>
            <a:r>
              <a:rPr lang="en-US" altLang="zh-CN" sz="3200" b="1" dirty="0" err="1">
                <a:latin typeface="汉语拼音" panose="020B0604020202020204" pitchFamily="34" charset="0"/>
                <a:ea typeface="楷体" panose="02010609060101010101" charset="-122"/>
                <a:cs typeface="汉语拼音" panose="020B0604020202020204" pitchFamily="34" charset="0"/>
                <a:sym typeface="+mn-ea"/>
              </a:rPr>
              <a:t>cī</a:t>
            </a:r>
            <a:r>
              <a:rPr lang="en-US" altLang="zh-CN" sz="3200" b="1" dirty="0">
                <a:latin typeface="汉语拼音" panose="020B0604020202020204" pitchFamily="34" charset="0"/>
                <a:ea typeface="楷体" panose="02010609060101010101" charset="-122"/>
                <a:cs typeface="汉语拼音" panose="020B0604020202020204" pitchFamily="34" charset="0"/>
                <a:sym typeface="+mn-ea"/>
              </a:rPr>
              <a:t> </a:t>
            </a:r>
            <a:r>
              <a:rPr lang="zh-CN" altLang="en-US" sz="3200" b="1" dirty="0" smtClean="0">
                <a:latin typeface="楷体" panose="02010609060101010101" charset="-122"/>
                <a:ea typeface="楷体" panose="02010609060101010101" charset="-122"/>
                <a:sym typeface="+mn-ea"/>
              </a:rPr>
              <a:t>）情</a:t>
            </a:r>
            <a:r>
              <a:rPr lang="zh-CN" altLang="en-US" sz="3200" b="1" dirty="0" smtClean="0">
                <a:solidFill>
                  <a:srgbClr val="FF0000"/>
                </a:solidFill>
                <a:latin typeface="楷体" panose="02010609060101010101" charset="-122"/>
                <a:ea typeface="楷体" panose="02010609060101010101" charset="-122"/>
                <a:sym typeface="+mn-ea"/>
              </a:rPr>
              <a:t>      </a:t>
            </a:r>
            <a:r>
              <a:rPr lang="zh-CN" altLang="en-US" sz="3200" b="1" dirty="0" smtClean="0">
                <a:latin typeface="楷体" panose="02010609060101010101" charset="-122"/>
                <a:ea typeface="楷体" panose="02010609060101010101" charset="-122"/>
                <a:sym typeface="+mn-ea"/>
              </a:rPr>
              <a:t>污</a:t>
            </a:r>
            <a:r>
              <a:rPr lang="zh-CN" altLang="en-US" sz="3200" b="1" dirty="0" smtClean="0">
                <a:solidFill>
                  <a:srgbClr val="FF0000"/>
                </a:solidFill>
                <a:latin typeface="楷体" panose="02010609060101010101" charset="-122"/>
                <a:ea typeface="楷体" panose="02010609060101010101" charset="-122"/>
                <a:sym typeface="+mn-ea"/>
              </a:rPr>
              <a:t>秽</a:t>
            </a:r>
            <a:r>
              <a:rPr lang="zh-CN" altLang="en-US" sz="3200" b="1" dirty="0" smtClean="0">
                <a:latin typeface="楷体" panose="02010609060101010101" charset="-122"/>
                <a:ea typeface="楷体" panose="02010609060101010101" charset="-122"/>
                <a:sym typeface="+mn-ea"/>
              </a:rPr>
              <a:t>（</a:t>
            </a:r>
            <a:r>
              <a:rPr lang="en-US" altLang="zh-CN" sz="3200" b="1" dirty="0" err="1" smtClean="0">
                <a:latin typeface="汉语拼音" panose="020B0604020202020204" pitchFamily="34" charset="0"/>
                <a:ea typeface="楷体" panose="02010609060101010101" charset="-122"/>
                <a:cs typeface="汉语拼音" panose="020B0604020202020204" pitchFamily="34" charset="0"/>
              </a:rPr>
              <a:t>huì</a:t>
            </a:r>
            <a:r>
              <a:rPr lang="en-US" altLang="zh-CN" sz="3200" b="1" dirty="0" smtClean="0">
                <a:latin typeface="汉语拼音" panose="020B0604020202020204" pitchFamily="34" charset="0"/>
                <a:ea typeface="楷体" panose="02010609060101010101" charset="-122"/>
                <a:cs typeface="汉语拼音" panose="020B0604020202020204" pitchFamily="34" charset="0"/>
                <a:sym typeface="+mn-ea"/>
              </a:rPr>
              <a:t>  </a:t>
            </a:r>
            <a:r>
              <a:rPr lang="en-US" altLang="zh-CN" sz="3200" b="1" dirty="0" err="1" smtClean="0">
                <a:latin typeface="汉语拼音" panose="020B0604020202020204" pitchFamily="34" charset="0"/>
                <a:ea typeface="楷体" panose="02010609060101010101" charset="-122"/>
                <a:cs typeface="汉语拼音" panose="020B0604020202020204" pitchFamily="34" charset="0"/>
                <a:sym typeface="+mn-ea"/>
              </a:rPr>
              <a:t>suì</a:t>
            </a:r>
            <a:r>
              <a:rPr lang="en-US" altLang="zh-CN" sz="3200" b="1" dirty="0" smtClean="0">
                <a:latin typeface="汉语拼音" panose="020B0604020202020204" pitchFamily="34" charset="0"/>
                <a:ea typeface="楷体" panose="02010609060101010101" charset="-122"/>
                <a:cs typeface="汉语拼音" panose="020B0604020202020204" pitchFamily="34" charset="0"/>
                <a:sym typeface="+mn-ea"/>
              </a:rPr>
              <a:t> </a:t>
            </a:r>
            <a:r>
              <a:rPr lang="zh-CN" altLang="en-US" sz="3200" b="1" dirty="0" smtClean="0">
                <a:latin typeface="楷体" panose="02010609060101010101" charset="-122"/>
                <a:ea typeface="楷体" panose="02010609060101010101" charset="-122"/>
                <a:sym typeface="+mn-ea"/>
              </a:rPr>
              <a:t>）</a:t>
            </a:r>
            <a:endParaRPr lang="en-US" altLang="zh-CN" b="1" dirty="0">
              <a:sym typeface="+mn-ea"/>
            </a:endParaRPr>
          </a:p>
        </p:txBody>
      </p:sp>
      <p:sp>
        <p:nvSpPr>
          <p:cNvPr id="7" name="文本框 6"/>
          <p:cNvSpPr txBox="1"/>
          <p:nvPr/>
        </p:nvSpPr>
        <p:spPr>
          <a:xfrm>
            <a:off x="2483768" y="2336562"/>
            <a:ext cx="370205" cy="523220"/>
          </a:xfrm>
          <a:prstGeom prst="rect">
            <a:avLst/>
          </a:prstGeom>
          <a:noFill/>
        </p:spPr>
        <p:txBody>
          <a:bodyPr wrap="square" rtlCol="0">
            <a:spAutoFit/>
          </a:bodyPr>
          <a:lstStyle/>
          <a:p>
            <a:r>
              <a:rPr lang="zh-CN" altLang="en-US" sz="2800" dirty="0">
                <a:solidFill>
                  <a:srgbClr val="FF0000"/>
                </a:solidFill>
              </a:rPr>
              <a:t>✔</a:t>
            </a:r>
          </a:p>
        </p:txBody>
      </p:sp>
      <p:sp>
        <p:nvSpPr>
          <p:cNvPr id="13" name="文本框 12"/>
          <p:cNvSpPr txBox="1"/>
          <p:nvPr/>
        </p:nvSpPr>
        <p:spPr>
          <a:xfrm>
            <a:off x="5857979" y="2283718"/>
            <a:ext cx="390525" cy="523220"/>
          </a:xfrm>
          <a:prstGeom prst="rect">
            <a:avLst/>
          </a:prstGeom>
          <a:noFill/>
        </p:spPr>
        <p:txBody>
          <a:bodyPr wrap="square" rtlCol="0">
            <a:spAutoFit/>
          </a:bodyPr>
          <a:lstStyle/>
          <a:p>
            <a:r>
              <a:rPr lang="zh-CN" altLang="en-US" sz="2800" dirty="0">
                <a:solidFill>
                  <a:srgbClr val="FF0000"/>
                </a:solidFill>
              </a:rPr>
              <a:t>✔</a:t>
            </a:r>
          </a:p>
        </p:txBody>
      </p:sp>
      <p:sp>
        <p:nvSpPr>
          <p:cNvPr id="17" name="文本框 16"/>
          <p:cNvSpPr txBox="1"/>
          <p:nvPr/>
        </p:nvSpPr>
        <p:spPr>
          <a:xfrm>
            <a:off x="1331640" y="3560698"/>
            <a:ext cx="390525" cy="523220"/>
          </a:xfrm>
          <a:prstGeom prst="rect">
            <a:avLst/>
          </a:prstGeom>
          <a:noFill/>
        </p:spPr>
        <p:txBody>
          <a:bodyPr wrap="square" rtlCol="0">
            <a:spAutoFit/>
          </a:bodyPr>
          <a:lstStyle/>
          <a:p>
            <a:r>
              <a:rPr lang="zh-CN" altLang="en-US" sz="2800" dirty="0" smtClean="0">
                <a:solidFill>
                  <a:srgbClr val="FF0000"/>
                </a:solidFill>
              </a:rPr>
              <a:t>✔</a:t>
            </a:r>
            <a:endParaRPr lang="zh-CN" altLang="en-US" sz="2800" dirty="0">
              <a:solidFill>
                <a:srgbClr val="FF0000"/>
              </a:solidFill>
            </a:endParaRPr>
          </a:p>
        </p:txBody>
      </p:sp>
      <p:sp>
        <p:nvSpPr>
          <p:cNvPr id="18" name="文本框 17"/>
          <p:cNvSpPr txBox="1"/>
          <p:nvPr/>
        </p:nvSpPr>
        <p:spPr>
          <a:xfrm>
            <a:off x="5837659" y="3579862"/>
            <a:ext cx="390525" cy="523220"/>
          </a:xfrm>
          <a:prstGeom prst="rect">
            <a:avLst/>
          </a:prstGeom>
          <a:noFill/>
        </p:spPr>
        <p:txBody>
          <a:bodyPr wrap="square" rtlCol="0">
            <a:spAutoFit/>
          </a:bodyPr>
          <a:lstStyle/>
          <a:p>
            <a:r>
              <a:rPr lang="zh-CN" altLang="en-US" sz="2800" dirty="0">
                <a:solidFill>
                  <a:srgbClr val="FF0000"/>
                </a:solidFill>
              </a:rPr>
              <a:t>✔</a:t>
            </a:r>
          </a:p>
        </p:txBody>
      </p:sp>
      <p:sp>
        <p:nvSpPr>
          <p:cNvPr id="9" name="文本框 8"/>
          <p:cNvSpPr txBox="1"/>
          <p:nvPr/>
        </p:nvSpPr>
        <p:spPr>
          <a:xfrm>
            <a:off x="401955" y="830395"/>
            <a:ext cx="1668780" cy="523220"/>
          </a:xfrm>
          <a:prstGeom prst="rect">
            <a:avLst/>
          </a:prstGeom>
          <a:noFill/>
          <a:ln w="38100">
            <a:solidFill>
              <a:srgbClr val="FF0000"/>
            </a:solidFill>
          </a:ln>
          <a:extLst>
            <a:ext uri="{909E8E84-426E-40DD-AFC4-6F175D3DCCD1}">
              <a14:hiddenFill xmlns:a14="http://schemas.microsoft.com/office/drawing/2010/main">
                <a:solidFill>
                  <a:srgbClr val="FF0000"/>
                </a:solidFill>
              </a14:hiddenFill>
            </a:ext>
          </a:extLst>
        </p:spPr>
        <p:txBody>
          <a:bodyPr wrap="square" rtlCol="0">
            <a:spAutoFit/>
          </a:bodyPr>
          <a:lstStyle/>
          <a:p>
            <a:pPr algn="ctr"/>
            <a:r>
              <a:rPr lang="zh-CN" altLang="en-US" sz="2800">
                <a:solidFill>
                  <a:schemeClr val="tx1"/>
                </a:solidFill>
                <a:latin typeface="黑体" panose="02010609060101010101" pitchFamily="49" charset="-122"/>
                <a:ea typeface="黑体" panose="02010609060101010101" pitchFamily="49" charset="-122"/>
              </a:rPr>
              <a:t>巩固练习</a:t>
            </a:r>
          </a:p>
        </p:txBody>
      </p:sp>
      <p:sp>
        <p:nvSpPr>
          <p:cNvPr id="21" name="文本框 6"/>
          <p:cNvSpPr txBox="1"/>
          <p:nvPr/>
        </p:nvSpPr>
        <p:spPr>
          <a:xfrm>
            <a:off x="1403648" y="3003798"/>
            <a:ext cx="370205" cy="523220"/>
          </a:xfrm>
          <a:prstGeom prst="rect">
            <a:avLst/>
          </a:prstGeom>
          <a:noFill/>
        </p:spPr>
        <p:txBody>
          <a:bodyPr wrap="square" rtlCol="0">
            <a:spAutoFit/>
          </a:bodyPr>
          <a:lstStyle/>
          <a:p>
            <a:r>
              <a:rPr lang="zh-CN" altLang="en-US" sz="2800" dirty="0">
                <a:solidFill>
                  <a:srgbClr val="FF0000"/>
                </a:solidFill>
              </a:rPr>
              <a:t>✔</a:t>
            </a:r>
          </a:p>
        </p:txBody>
      </p:sp>
      <p:sp>
        <p:nvSpPr>
          <p:cNvPr id="22" name="文本框 6"/>
          <p:cNvSpPr txBox="1"/>
          <p:nvPr/>
        </p:nvSpPr>
        <p:spPr>
          <a:xfrm>
            <a:off x="7020272" y="2859782"/>
            <a:ext cx="370205" cy="523220"/>
          </a:xfrm>
          <a:prstGeom prst="rect">
            <a:avLst/>
          </a:prstGeom>
          <a:noFill/>
        </p:spPr>
        <p:txBody>
          <a:bodyPr wrap="square" rtlCol="0">
            <a:spAutoFit/>
          </a:bodyPr>
          <a:lstStyle/>
          <a:p>
            <a:r>
              <a:rPr lang="zh-CN" altLang="en-US" sz="2800" dirty="0">
                <a:solidFill>
                  <a:srgbClr val="FF0000"/>
                </a:solidFill>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7" grpId="0"/>
      <p:bldP spid="18" grpId="0"/>
      <p:bldP spid="21"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71525" y="1039313"/>
            <a:ext cx="7649210" cy="3194721"/>
          </a:xfrm>
          <a:prstGeom prst="rect">
            <a:avLst/>
          </a:prstGeom>
          <a:noFill/>
        </p:spPr>
        <p:txBody>
          <a:bodyPr wrap="square" rtlCol="0">
            <a:spAutoFit/>
          </a:bodyPr>
          <a:lstStyle/>
          <a:p>
            <a:r>
              <a:rPr lang="zh-CN" altLang="en-US" sz="3200" dirty="0">
                <a:solidFill>
                  <a:schemeClr val="tx1"/>
                </a:solidFill>
                <a:latin typeface="黑体" panose="02010609060101010101" pitchFamily="49" charset="-122"/>
                <a:ea typeface="黑体" panose="02010609060101010101" pitchFamily="49" charset="-122"/>
                <a:cs typeface="楷体" panose="02010609060101010101" charset="-122"/>
                <a:sym typeface="+mn-ea"/>
              </a:rPr>
              <a:t>二</a:t>
            </a:r>
            <a:r>
              <a:rPr lang="zh-CN" altLang="en-US" sz="3200" dirty="0" smtClean="0">
                <a:solidFill>
                  <a:schemeClr val="tx1"/>
                </a:solidFill>
                <a:latin typeface="黑体" panose="02010609060101010101" pitchFamily="49" charset="-122"/>
                <a:ea typeface="黑体" panose="02010609060101010101" pitchFamily="49" charset="-122"/>
                <a:cs typeface="楷体" panose="02010609060101010101" charset="-122"/>
                <a:sym typeface="+mn-ea"/>
              </a:rPr>
              <a:t>、同音字</a:t>
            </a:r>
            <a:r>
              <a:rPr lang="zh-CN" altLang="en-US" sz="3200" dirty="0">
                <a:solidFill>
                  <a:schemeClr val="tx1"/>
                </a:solidFill>
                <a:latin typeface="黑体" panose="02010609060101010101" pitchFamily="49" charset="-122"/>
                <a:ea typeface="黑体" panose="02010609060101010101" pitchFamily="49" charset="-122"/>
                <a:cs typeface="楷体" panose="02010609060101010101" charset="-122"/>
                <a:sym typeface="+mn-ea"/>
              </a:rPr>
              <a:t>组词。</a:t>
            </a:r>
            <a:endParaRPr lang="zh-CN" altLang="en-US" sz="3200" dirty="0">
              <a:solidFill>
                <a:srgbClr val="FF0000"/>
              </a:solidFill>
              <a:latin typeface="黑体" panose="02010609060101010101" pitchFamily="49" charset="-122"/>
              <a:ea typeface="黑体" panose="02010609060101010101" pitchFamily="49" charset="-122"/>
              <a:cs typeface="楷体" panose="02010609060101010101" charset="-122"/>
              <a:sym typeface="+mn-ea"/>
            </a:endParaRPr>
          </a:p>
          <a:p>
            <a:pPr>
              <a:lnSpc>
                <a:spcPct val="110000"/>
              </a:lnSpc>
            </a:pPr>
            <a:r>
              <a:rPr lang="en-US" altLang="zh-CN" sz="3200" dirty="0" err="1" smtClean="0">
                <a:latin typeface="汉语拼音" panose="000B0604020202020204" pitchFamily="34" charset="0"/>
                <a:cs typeface="汉语拼音" panose="000B0604020202020204" pitchFamily="34" charset="0"/>
              </a:rPr>
              <a:t>liáng</a:t>
            </a:r>
            <a:r>
              <a:rPr lang="en-US" altLang="zh-CN" sz="3200" b="1"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高（  ）  栋（  ）   测（  ）</a:t>
            </a:r>
            <a:endParaRPr lang="en-US" altLang="zh-CN" sz="3200" b="1" dirty="0" smtClean="0">
              <a:latin typeface="楷体" panose="02010609060101010101" charset="-122"/>
              <a:ea typeface="楷体" panose="02010609060101010101" charset="-122"/>
              <a:cs typeface="楷体" panose="02010609060101010101" charset="-122"/>
              <a:sym typeface="+mn-ea"/>
            </a:endParaRPr>
          </a:p>
          <a:p>
            <a:pPr>
              <a:lnSpc>
                <a:spcPct val="110000"/>
              </a:lnSpc>
            </a:pPr>
            <a:r>
              <a:rPr lang="en-US" altLang="zh-CN" sz="3200" dirty="0" err="1" smtClean="0">
                <a:latin typeface="汉语拼音" panose="000B0604020202020204" pitchFamily="34" charset="0"/>
                <a:cs typeface="汉语拼音" panose="000B0604020202020204" pitchFamily="34" charset="0"/>
              </a:rPr>
              <a:t>mào</a:t>
            </a:r>
            <a:r>
              <a:rPr lang="en-US" altLang="zh-CN" sz="3200" b="1"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  ）盛   容（  ）  （  ）子</a:t>
            </a:r>
            <a:endParaRPr lang="zh-CN" altLang="en-US" b="1" dirty="0">
              <a:latin typeface="楷体" panose="02010609060101010101" charset="-122"/>
              <a:ea typeface="楷体" panose="02010609060101010101" charset="-122"/>
              <a:cs typeface="楷体" panose="02010609060101010101" charset="-122"/>
              <a:sym typeface="+mn-ea"/>
            </a:endParaRPr>
          </a:p>
          <a:p>
            <a:pPr>
              <a:lnSpc>
                <a:spcPct val="110000"/>
              </a:lnSpc>
            </a:pPr>
            <a:r>
              <a:rPr lang="en-US" altLang="zh-CN" sz="3200" dirty="0" err="1" smtClean="0">
                <a:latin typeface="汉语拼音" panose="000B0604020202020204" pitchFamily="34" charset="0"/>
                <a:cs typeface="汉语拼音" panose="000B0604020202020204" pitchFamily="34" charset="0"/>
              </a:rPr>
              <a:t>miǎo</a:t>
            </a:r>
            <a:r>
              <a:rPr lang="en-US" altLang="zh-CN" sz="3200" b="1"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  ）茫   （  ）视    缥（  ）</a:t>
            </a:r>
            <a:endParaRPr lang="zh-CN" altLang="en-US" sz="3200" b="1" dirty="0">
              <a:latin typeface="楷体" panose="02010609060101010101" charset="-122"/>
              <a:ea typeface="楷体" panose="02010609060101010101" charset="-122"/>
              <a:cs typeface="楷体" panose="02010609060101010101" charset="-122"/>
              <a:sym typeface="+mn-ea"/>
            </a:endParaRPr>
          </a:p>
          <a:p>
            <a:r>
              <a:rPr lang="en-US" altLang="zh-CN" sz="3200" dirty="0" err="1" smtClean="0">
                <a:latin typeface="汉语拼音" panose="000B0604020202020204" pitchFamily="34" charset="0"/>
                <a:cs typeface="汉语拼音" panose="000B0604020202020204" pitchFamily="34" charset="0"/>
              </a:rPr>
              <a:t>huì</a:t>
            </a:r>
            <a:r>
              <a:rPr lang="en-US" altLang="zh-CN" sz="3200" b="1"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  ）画  （  ）合   （  ）面</a:t>
            </a:r>
            <a:endParaRPr lang="en-US" altLang="zh-CN" sz="3200" b="1" dirty="0" smtClean="0">
              <a:latin typeface="楷体" panose="02010609060101010101" charset="-122"/>
              <a:ea typeface="楷体" panose="02010609060101010101" charset="-122"/>
              <a:cs typeface="楷体" panose="02010609060101010101" charset="-122"/>
              <a:sym typeface="+mn-ea"/>
            </a:endParaRPr>
          </a:p>
          <a:p>
            <a:r>
              <a:rPr lang="en-US" altLang="zh-CN" sz="3200" dirty="0" err="1" smtClean="0">
                <a:latin typeface="汉语拼音" panose="000B0604020202020204" pitchFamily="34" charset="0"/>
                <a:cs typeface="汉语拼音" panose="000B0604020202020204" pitchFamily="34" charset="0"/>
              </a:rPr>
              <a:t>yì</a:t>
            </a:r>
            <a:r>
              <a:rPr lang="en-US" altLang="zh-CN" sz="3200" b="1" dirty="0" smtClean="0">
                <a:latin typeface="楷体" panose="02010609060101010101" charset="-122"/>
                <a:ea typeface="楷体" panose="02010609060101010101" charset="-122"/>
                <a:cs typeface="楷体" panose="02010609060101010101" charset="-122"/>
              </a:rPr>
              <a:t>    </a:t>
            </a:r>
            <a:r>
              <a:rPr lang="zh-CN" altLang="en-US" sz="3200" b="1" dirty="0" smtClean="0">
                <a:latin typeface="楷体" panose="02010609060101010101" charset="-122"/>
                <a:ea typeface="楷体" panose="02010609060101010101" charset="-122"/>
                <a:cs typeface="楷体" panose="02010609060101010101" charset="-122"/>
              </a:rPr>
              <a:t>（  ）论   造（  ）   容（  ）</a:t>
            </a:r>
            <a:endParaRPr lang="zh-CN" altLang="en-US" sz="3200" b="1" dirty="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3119419" y="1491630"/>
            <a:ext cx="577497"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粱</a:t>
            </a:r>
            <a:endParaRPr lang="zh-CN" altLang="en-US" sz="2800" b="1" dirty="0">
              <a:solidFill>
                <a:srgbClr val="FF0000"/>
              </a:solidFill>
              <a:latin typeface="楷体" panose="02010609060101010101" charset="-122"/>
              <a:ea typeface="楷体" panose="02010609060101010101" charset="-122"/>
            </a:endParaRPr>
          </a:p>
        </p:txBody>
      </p:sp>
      <p:sp>
        <p:nvSpPr>
          <p:cNvPr id="8" name="文本框 7"/>
          <p:cNvSpPr txBox="1"/>
          <p:nvPr/>
        </p:nvSpPr>
        <p:spPr>
          <a:xfrm>
            <a:off x="5161043" y="1504330"/>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梁</a:t>
            </a:r>
            <a:endParaRPr lang="zh-CN" altLang="en-US" sz="2800" b="1" dirty="0">
              <a:solidFill>
                <a:srgbClr val="FF0000"/>
              </a:solidFill>
              <a:latin typeface="楷体" panose="02010609060101010101" charset="-122"/>
              <a:ea typeface="楷体" panose="02010609060101010101" charset="-122"/>
            </a:endParaRPr>
          </a:p>
        </p:txBody>
      </p:sp>
      <p:sp>
        <p:nvSpPr>
          <p:cNvPr id="14" name="文本框 7"/>
          <p:cNvSpPr txBox="1"/>
          <p:nvPr/>
        </p:nvSpPr>
        <p:spPr>
          <a:xfrm>
            <a:off x="7393291" y="1491630"/>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量</a:t>
            </a:r>
            <a:endParaRPr lang="zh-CN" altLang="en-US" sz="2800" b="1" dirty="0">
              <a:solidFill>
                <a:srgbClr val="FF0000"/>
              </a:solidFill>
              <a:latin typeface="楷体" panose="02010609060101010101" charset="-122"/>
              <a:ea typeface="楷体" panose="02010609060101010101" charset="-122"/>
            </a:endParaRPr>
          </a:p>
        </p:txBody>
      </p:sp>
      <p:sp>
        <p:nvSpPr>
          <p:cNvPr id="15" name="文本框 7"/>
          <p:cNvSpPr txBox="1"/>
          <p:nvPr/>
        </p:nvSpPr>
        <p:spPr>
          <a:xfrm>
            <a:off x="2424739" y="2067694"/>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茂</a:t>
            </a:r>
            <a:endParaRPr lang="zh-CN" altLang="en-US" sz="2800" b="1" dirty="0">
              <a:solidFill>
                <a:srgbClr val="FF0000"/>
              </a:solidFill>
              <a:latin typeface="楷体" panose="02010609060101010101" charset="-122"/>
              <a:ea typeface="楷体" panose="02010609060101010101" charset="-122"/>
            </a:endParaRPr>
          </a:p>
        </p:txBody>
      </p:sp>
      <p:sp>
        <p:nvSpPr>
          <p:cNvPr id="16" name="文本框 7"/>
          <p:cNvSpPr txBox="1"/>
          <p:nvPr/>
        </p:nvSpPr>
        <p:spPr>
          <a:xfrm>
            <a:off x="5089035" y="2067694"/>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貌</a:t>
            </a:r>
            <a:endParaRPr lang="zh-CN" altLang="en-US" sz="2800" b="1" dirty="0">
              <a:solidFill>
                <a:srgbClr val="FF0000"/>
              </a:solidFill>
              <a:latin typeface="楷体" panose="02010609060101010101" charset="-122"/>
              <a:ea typeface="楷体" panose="02010609060101010101" charset="-122"/>
            </a:endParaRPr>
          </a:p>
        </p:txBody>
      </p:sp>
      <p:sp>
        <p:nvSpPr>
          <p:cNvPr id="17" name="文本框 7"/>
          <p:cNvSpPr txBox="1"/>
          <p:nvPr/>
        </p:nvSpPr>
        <p:spPr>
          <a:xfrm>
            <a:off x="6745219" y="2067694"/>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帽</a:t>
            </a:r>
            <a:endParaRPr lang="zh-CN" altLang="en-US" sz="2800" b="1" dirty="0">
              <a:solidFill>
                <a:srgbClr val="FF0000"/>
              </a:solidFill>
              <a:latin typeface="楷体" panose="02010609060101010101" charset="-122"/>
              <a:ea typeface="楷体" panose="02010609060101010101" charset="-122"/>
            </a:endParaRPr>
          </a:p>
        </p:txBody>
      </p:sp>
      <p:sp>
        <p:nvSpPr>
          <p:cNvPr id="18" name="文本框 7"/>
          <p:cNvSpPr txBox="1"/>
          <p:nvPr/>
        </p:nvSpPr>
        <p:spPr>
          <a:xfrm>
            <a:off x="2424739" y="2571750"/>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渺</a:t>
            </a:r>
            <a:endParaRPr lang="zh-CN" altLang="en-US" sz="2800" b="1" dirty="0">
              <a:solidFill>
                <a:srgbClr val="FF0000"/>
              </a:solidFill>
              <a:latin typeface="楷体" panose="02010609060101010101" charset="-122"/>
              <a:ea typeface="楷体" panose="02010609060101010101" charset="-122"/>
            </a:endParaRPr>
          </a:p>
        </p:txBody>
      </p:sp>
      <p:sp>
        <p:nvSpPr>
          <p:cNvPr id="19" name="文本框 7"/>
          <p:cNvSpPr txBox="1"/>
          <p:nvPr/>
        </p:nvSpPr>
        <p:spPr>
          <a:xfrm>
            <a:off x="4584979" y="2643758"/>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藐</a:t>
            </a:r>
            <a:endParaRPr lang="zh-CN" altLang="en-US" sz="2800" b="1" dirty="0">
              <a:solidFill>
                <a:srgbClr val="FF0000"/>
              </a:solidFill>
              <a:latin typeface="楷体" panose="02010609060101010101" charset="-122"/>
              <a:ea typeface="楷体" panose="02010609060101010101" charset="-122"/>
            </a:endParaRPr>
          </a:p>
        </p:txBody>
      </p:sp>
      <p:sp>
        <p:nvSpPr>
          <p:cNvPr id="20" name="文本框 7"/>
          <p:cNvSpPr txBox="1"/>
          <p:nvPr/>
        </p:nvSpPr>
        <p:spPr>
          <a:xfrm>
            <a:off x="7465299" y="2643758"/>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缈</a:t>
            </a:r>
            <a:endParaRPr lang="zh-CN" altLang="en-US" sz="2800" b="1" dirty="0">
              <a:solidFill>
                <a:srgbClr val="FF0000"/>
              </a:solidFill>
              <a:latin typeface="楷体" panose="02010609060101010101" charset="-122"/>
              <a:ea typeface="楷体" panose="02010609060101010101" charset="-122"/>
            </a:endParaRPr>
          </a:p>
        </p:txBody>
      </p:sp>
      <p:sp>
        <p:nvSpPr>
          <p:cNvPr id="21" name="文本框 7"/>
          <p:cNvSpPr txBox="1"/>
          <p:nvPr/>
        </p:nvSpPr>
        <p:spPr>
          <a:xfrm>
            <a:off x="2424739" y="3143254"/>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绘</a:t>
            </a:r>
            <a:endParaRPr lang="zh-CN" altLang="en-US" sz="2800" b="1" dirty="0">
              <a:solidFill>
                <a:srgbClr val="FF0000"/>
              </a:solidFill>
              <a:latin typeface="楷体" panose="02010609060101010101" charset="-122"/>
              <a:ea typeface="楷体" panose="02010609060101010101" charset="-122"/>
            </a:endParaRPr>
          </a:p>
        </p:txBody>
      </p:sp>
      <p:sp>
        <p:nvSpPr>
          <p:cNvPr id="22" name="文本框 7"/>
          <p:cNvSpPr txBox="1"/>
          <p:nvPr/>
        </p:nvSpPr>
        <p:spPr>
          <a:xfrm>
            <a:off x="4440963" y="3147814"/>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汇</a:t>
            </a:r>
            <a:endParaRPr lang="zh-CN" altLang="en-US" sz="2800" b="1" dirty="0">
              <a:solidFill>
                <a:srgbClr val="FF0000"/>
              </a:solidFill>
              <a:latin typeface="楷体" panose="02010609060101010101" charset="-122"/>
              <a:ea typeface="楷体" panose="02010609060101010101" charset="-122"/>
            </a:endParaRPr>
          </a:p>
        </p:txBody>
      </p:sp>
      <p:sp>
        <p:nvSpPr>
          <p:cNvPr id="23" name="文本框 7"/>
          <p:cNvSpPr txBox="1"/>
          <p:nvPr/>
        </p:nvSpPr>
        <p:spPr>
          <a:xfrm>
            <a:off x="6673211" y="3147814"/>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会</a:t>
            </a:r>
            <a:endParaRPr lang="zh-CN" altLang="en-US" sz="2800" b="1" dirty="0">
              <a:solidFill>
                <a:srgbClr val="FF0000"/>
              </a:solidFill>
              <a:latin typeface="楷体" panose="02010609060101010101" charset="-122"/>
              <a:ea typeface="楷体" panose="02010609060101010101" charset="-122"/>
            </a:endParaRPr>
          </a:p>
        </p:txBody>
      </p:sp>
      <p:sp>
        <p:nvSpPr>
          <p:cNvPr id="24" name="文本框 7"/>
          <p:cNvSpPr txBox="1"/>
          <p:nvPr/>
        </p:nvSpPr>
        <p:spPr>
          <a:xfrm>
            <a:off x="2424739" y="3651870"/>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议</a:t>
            </a:r>
            <a:endParaRPr lang="zh-CN" altLang="en-US" sz="2800" b="1" dirty="0">
              <a:solidFill>
                <a:srgbClr val="FF0000"/>
              </a:solidFill>
              <a:latin typeface="楷体" panose="02010609060101010101" charset="-122"/>
              <a:ea typeface="楷体" panose="02010609060101010101" charset="-122"/>
            </a:endParaRPr>
          </a:p>
        </p:txBody>
      </p:sp>
      <p:sp>
        <p:nvSpPr>
          <p:cNvPr id="25" name="文本框 7"/>
          <p:cNvSpPr txBox="1"/>
          <p:nvPr/>
        </p:nvSpPr>
        <p:spPr>
          <a:xfrm>
            <a:off x="5030006" y="3651870"/>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诣</a:t>
            </a:r>
            <a:endParaRPr lang="zh-CN" altLang="en-US" sz="2800" b="1" dirty="0">
              <a:solidFill>
                <a:srgbClr val="FF0000"/>
              </a:solidFill>
              <a:latin typeface="楷体" panose="02010609060101010101" charset="-122"/>
              <a:ea typeface="楷体" panose="02010609060101010101" charset="-122"/>
            </a:endParaRPr>
          </a:p>
        </p:txBody>
      </p:sp>
      <p:sp>
        <p:nvSpPr>
          <p:cNvPr id="26" name="文本框 7"/>
          <p:cNvSpPr txBox="1"/>
          <p:nvPr/>
        </p:nvSpPr>
        <p:spPr>
          <a:xfrm>
            <a:off x="7334262" y="3651870"/>
            <a:ext cx="563085"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易</a:t>
            </a:r>
            <a:endParaRPr lang="zh-CN" altLang="en-US" sz="28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000"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ppt_x"/>
                                          </p:val>
                                        </p:tav>
                                        <p:tav tm="100000">
                                          <p:val>
                                            <p:strVal val="#ppt_x"/>
                                          </p:val>
                                        </p:tav>
                                      </p:tavLst>
                                    </p:anim>
                                    <p:anim calcmode="lin" valueType="num">
                                      <p:cBhvr additive="base">
                                        <p:cTn id="14"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000"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000" fill="hold">
                                          <p:stCondLst>
                                            <p:cond delay="0"/>
                                          </p:stCondLst>
                                        </p:cTn>
                                        <p:tgtEl>
                                          <p:spTgt spid="15"/>
                                        </p:tgtEl>
                                        <p:attrNameLst>
                                          <p:attrName>style.visibility</p:attrName>
                                        </p:attrNameLst>
                                      </p:cBhvr>
                                      <p:to>
                                        <p:strVal val="visible"/>
                                      </p:to>
                                    </p:set>
                                    <p:anim calcmode="lin" valueType="num">
                                      <p:cBhvr additive="base">
                                        <p:cTn id="25" dur="1000" fill="hold"/>
                                        <p:tgtEl>
                                          <p:spTgt spid="15"/>
                                        </p:tgtEl>
                                        <p:attrNameLst>
                                          <p:attrName>ppt_x</p:attrName>
                                        </p:attrNameLst>
                                      </p:cBhvr>
                                      <p:tavLst>
                                        <p:tav tm="0">
                                          <p:val>
                                            <p:strVal val="#ppt_x"/>
                                          </p:val>
                                        </p:tav>
                                        <p:tav tm="100000">
                                          <p:val>
                                            <p:strVal val="#ppt_x"/>
                                          </p:val>
                                        </p:tav>
                                      </p:tavLst>
                                    </p:anim>
                                    <p:anim calcmode="lin" valueType="num">
                                      <p:cBhvr additive="base">
                                        <p:cTn id="26"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000" fill="hold">
                                          <p:stCondLst>
                                            <p:cond delay="0"/>
                                          </p:stCondLst>
                                        </p:cTn>
                                        <p:tgtEl>
                                          <p:spTgt spid="16"/>
                                        </p:tgtEl>
                                        <p:attrNameLst>
                                          <p:attrName>style.visibility</p:attrName>
                                        </p:attrNameLst>
                                      </p:cBhvr>
                                      <p:to>
                                        <p:strVal val="visible"/>
                                      </p:to>
                                    </p:set>
                                    <p:anim calcmode="lin" valueType="num">
                                      <p:cBhvr additive="base">
                                        <p:cTn id="31" dur="1000" fill="hold"/>
                                        <p:tgtEl>
                                          <p:spTgt spid="16"/>
                                        </p:tgtEl>
                                        <p:attrNameLst>
                                          <p:attrName>ppt_x</p:attrName>
                                        </p:attrNameLst>
                                      </p:cBhvr>
                                      <p:tavLst>
                                        <p:tav tm="0">
                                          <p:val>
                                            <p:strVal val="#ppt_x"/>
                                          </p:val>
                                        </p:tav>
                                        <p:tav tm="100000">
                                          <p:val>
                                            <p:strVal val="#ppt_x"/>
                                          </p:val>
                                        </p:tav>
                                      </p:tavLst>
                                    </p:anim>
                                    <p:anim calcmode="lin" valueType="num">
                                      <p:cBhvr additive="base">
                                        <p:cTn id="32"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000" fill="hold">
                                          <p:stCondLst>
                                            <p:cond delay="0"/>
                                          </p:stCondLst>
                                        </p:cTn>
                                        <p:tgtEl>
                                          <p:spTgt spid="17"/>
                                        </p:tgtEl>
                                        <p:attrNameLst>
                                          <p:attrName>style.visibility</p:attrName>
                                        </p:attrNameLst>
                                      </p:cBhvr>
                                      <p:to>
                                        <p:strVal val="visible"/>
                                      </p:to>
                                    </p:set>
                                    <p:anim calcmode="lin" valueType="num">
                                      <p:cBhvr additive="base">
                                        <p:cTn id="37" dur="1000" fill="hold"/>
                                        <p:tgtEl>
                                          <p:spTgt spid="17"/>
                                        </p:tgtEl>
                                        <p:attrNameLst>
                                          <p:attrName>ppt_x</p:attrName>
                                        </p:attrNameLst>
                                      </p:cBhvr>
                                      <p:tavLst>
                                        <p:tav tm="0">
                                          <p:val>
                                            <p:strVal val="#ppt_x"/>
                                          </p:val>
                                        </p:tav>
                                        <p:tav tm="100000">
                                          <p:val>
                                            <p:strVal val="#ppt_x"/>
                                          </p:val>
                                        </p:tav>
                                      </p:tavLst>
                                    </p:anim>
                                    <p:anim calcmode="lin" valueType="num">
                                      <p:cBhvr additive="base">
                                        <p:cTn id="38"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000" fill="hold">
                                          <p:stCondLst>
                                            <p:cond delay="0"/>
                                          </p:stCondLst>
                                        </p:cTn>
                                        <p:tgtEl>
                                          <p:spTgt spid="18"/>
                                        </p:tgtEl>
                                        <p:attrNameLst>
                                          <p:attrName>style.visibility</p:attrName>
                                        </p:attrNameLst>
                                      </p:cBhvr>
                                      <p:to>
                                        <p:strVal val="visible"/>
                                      </p:to>
                                    </p:set>
                                    <p:anim calcmode="lin" valueType="num">
                                      <p:cBhvr additive="base">
                                        <p:cTn id="43" dur="1000" fill="hold"/>
                                        <p:tgtEl>
                                          <p:spTgt spid="18"/>
                                        </p:tgtEl>
                                        <p:attrNameLst>
                                          <p:attrName>ppt_x</p:attrName>
                                        </p:attrNameLst>
                                      </p:cBhvr>
                                      <p:tavLst>
                                        <p:tav tm="0">
                                          <p:val>
                                            <p:strVal val="#ppt_x"/>
                                          </p:val>
                                        </p:tav>
                                        <p:tav tm="100000">
                                          <p:val>
                                            <p:strVal val="#ppt_x"/>
                                          </p:val>
                                        </p:tav>
                                      </p:tavLst>
                                    </p:anim>
                                    <p:anim calcmode="lin" valueType="num">
                                      <p:cBhvr additive="base">
                                        <p:cTn id="4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000" fill="hold">
                                          <p:stCondLst>
                                            <p:cond delay="0"/>
                                          </p:stCondLst>
                                        </p:cTn>
                                        <p:tgtEl>
                                          <p:spTgt spid="19"/>
                                        </p:tgtEl>
                                        <p:attrNameLst>
                                          <p:attrName>style.visibility</p:attrName>
                                        </p:attrNameLst>
                                      </p:cBhvr>
                                      <p:to>
                                        <p:strVal val="visible"/>
                                      </p:to>
                                    </p:set>
                                    <p:anim calcmode="lin" valueType="num">
                                      <p:cBhvr additive="base">
                                        <p:cTn id="49" dur="1000" fill="hold"/>
                                        <p:tgtEl>
                                          <p:spTgt spid="19"/>
                                        </p:tgtEl>
                                        <p:attrNameLst>
                                          <p:attrName>ppt_x</p:attrName>
                                        </p:attrNameLst>
                                      </p:cBhvr>
                                      <p:tavLst>
                                        <p:tav tm="0">
                                          <p:val>
                                            <p:strVal val="#ppt_x"/>
                                          </p:val>
                                        </p:tav>
                                        <p:tav tm="100000">
                                          <p:val>
                                            <p:strVal val="#ppt_x"/>
                                          </p:val>
                                        </p:tav>
                                      </p:tavLst>
                                    </p:anim>
                                    <p:anim calcmode="lin" valueType="num">
                                      <p:cBhvr additive="base">
                                        <p:cTn id="50"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000" fill="hold">
                                          <p:stCondLst>
                                            <p:cond delay="0"/>
                                          </p:stCondLst>
                                        </p:cTn>
                                        <p:tgtEl>
                                          <p:spTgt spid="20"/>
                                        </p:tgtEl>
                                        <p:attrNameLst>
                                          <p:attrName>style.visibility</p:attrName>
                                        </p:attrNameLst>
                                      </p:cBhvr>
                                      <p:to>
                                        <p:strVal val="visible"/>
                                      </p:to>
                                    </p:set>
                                    <p:anim calcmode="lin" valueType="num">
                                      <p:cBhvr additive="base">
                                        <p:cTn id="55" dur="1000" fill="hold"/>
                                        <p:tgtEl>
                                          <p:spTgt spid="20"/>
                                        </p:tgtEl>
                                        <p:attrNameLst>
                                          <p:attrName>ppt_x</p:attrName>
                                        </p:attrNameLst>
                                      </p:cBhvr>
                                      <p:tavLst>
                                        <p:tav tm="0">
                                          <p:val>
                                            <p:strVal val="#ppt_x"/>
                                          </p:val>
                                        </p:tav>
                                        <p:tav tm="100000">
                                          <p:val>
                                            <p:strVal val="#ppt_x"/>
                                          </p:val>
                                        </p:tav>
                                      </p:tavLst>
                                    </p:anim>
                                    <p:anim calcmode="lin" valueType="num">
                                      <p:cBhvr additive="base">
                                        <p:cTn id="56"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000" fill="hold">
                                          <p:stCondLst>
                                            <p:cond delay="0"/>
                                          </p:stCondLst>
                                        </p:cTn>
                                        <p:tgtEl>
                                          <p:spTgt spid="21"/>
                                        </p:tgtEl>
                                        <p:attrNameLst>
                                          <p:attrName>style.visibility</p:attrName>
                                        </p:attrNameLst>
                                      </p:cBhvr>
                                      <p:to>
                                        <p:strVal val="visible"/>
                                      </p:to>
                                    </p:set>
                                    <p:anim calcmode="lin" valueType="num">
                                      <p:cBhvr additive="base">
                                        <p:cTn id="61" dur="1000" fill="hold"/>
                                        <p:tgtEl>
                                          <p:spTgt spid="21"/>
                                        </p:tgtEl>
                                        <p:attrNameLst>
                                          <p:attrName>ppt_x</p:attrName>
                                        </p:attrNameLst>
                                      </p:cBhvr>
                                      <p:tavLst>
                                        <p:tav tm="0">
                                          <p:val>
                                            <p:strVal val="#ppt_x"/>
                                          </p:val>
                                        </p:tav>
                                        <p:tav tm="100000">
                                          <p:val>
                                            <p:strVal val="#ppt_x"/>
                                          </p:val>
                                        </p:tav>
                                      </p:tavLst>
                                    </p:anim>
                                    <p:anim calcmode="lin" valueType="num">
                                      <p:cBhvr additive="base">
                                        <p:cTn id="62"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000" fill="hold">
                                          <p:stCondLst>
                                            <p:cond delay="0"/>
                                          </p:stCondLst>
                                        </p:cTn>
                                        <p:tgtEl>
                                          <p:spTgt spid="22"/>
                                        </p:tgtEl>
                                        <p:attrNameLst>
                                          <p:attrName>style.visibility</p:attrName>
                                        </p:attrNameLst>
                                      </p:cBhvr>
                                      <p:to>
                                        <p:strVal val="visible"/>
                                      </p:to>
                                    </p:set>
                                    <p:anim calcmode="lin" valueType="num">
                                      <p:cBhvr additive="base">
                                        <p:cTn id="67" dur="1000" fill="hold"/>
                                        <p:tgtEl>
                                          <p:spTgt spid="22"/>
                                        </p:tgtEl>
                                        <p:attrNameLst>
                                          <p:attrName>ppt_x</p:attrName>
                                        </p:attrNameLst>
                                      </p:cBhvr>
                                      <p:tavLst>
                                        <p:tav tm="0">
                                          <p:val>
                                            <p:strVal val="#ppt_x"/>
                                          </p:val>
                                        </p:tav>
                                        <p:tav tm="100000">
                                          <p:val>
                                            <p:strVal val="#ppt_x"/>
                                          </p:val>
                                        </p:tav>
                                      </p:tavLst>
                                    </p:anim>
                                    <p:anim calcmode="lin" valueType="num">
                                      <p:cBhvr additive="base">
                                        <p:cTn id="68"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000" fill="hold">
                                          <p:stCondLst>
                                            <p:cond delay="0"/>
                                          </p:stCondLst>
                                        </p:cTn>
                                        <p:tgtEl>
                                          <p:spTgt spid="23"/>
                                        </p:tgtEl>
                                        <p:attrNameLst>
                                          <p:attrName>style.visibility</p:attrName>
                                        </p:attrNameLst>
                                      </p:cBhvr>
                                      <p:to>
                                        <p:strVal val="visible"/>
                                      </p:to>
                                    </p:set>
                                    <p:anim calcmode="lin" valueType="num">
                                      <p:cBhvr additive="base">
                                        <p:cTn id="73" dur="1000" fill="hold"/>
                                        <p:tgtEl>
                                          <p:spTgt spid="23"/>
                                        </p:tgtEl>
                                        <p:attrNameLst>
                                          <p:attrName>ppt_x</p:attrName>
                                        </p:attrNameLst>
                                      </p:cBhvr>
                                      <p:tavLst>
                                        <p:tav tm="0">
                                          <p:val>
                                            <p:strVal val="#ppt_x"/>
                                          </p:val>
                                        </p:tav>
                                        <p:tav tm="100000">
                                          <p:val>
                                            <p:strVal val="#ppt_x"/>
                                          </p:val>
                                        </p:tav>
                                      </p:tavLst>
                                    </p:anim>
                                    <p:anim calcmode="lin" valueType="num">
                                      <p:cBhvr additive="base">
                                        <p:cTn id="74"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000" fill="hold">
                                          <p:stCondLst>
                                            <p:cond delay="0"/>
                                          </p:stCondLst>
                                        </p:cTn>
                                        <p:tgtEl>
                                          <p:spTgt spid="24"/>
                                        </p:tgtEl>
                                        <p:attrNameLst>
                                          <p:attrName>style.visibility</p:attrName>
                                        </p:attrNameLst>
                                      </p:cBhvr>
                                      <p:to>
                                        <p:strVal val="visible"/>
                                      </p:to>
                                    </p:set>
                                    <p:anim calcmode="lin" valueType="num">
                                      <p:cBhvr additive="base">
                                        <p:cTn id="79" dur="1000" fill="hold"/>
                                        <p:tgtEl>
                                          <p:spTgt spid="24"/>
                                        </p:tgtEl>
                                        <p:attrNameLst>
                                          <p:attrName>ppt_x</p:attrName>
                                        </p:attrNameLst>
                                      </p:cBhvr>
                                      <p:tavLst>
                                        <p:tav tm="0">
                                          <p:val>
                                            <p:strVal val="#ppt_x"/>
                                          </p:val>
                                        </p:tav>
                                        <p:tav tm="100000">
                                          <p:val>
                                            <p:strVal val="#ppt_x"/>
                                          </p:val>
                                        </p:tav>
                                      </p:tavLst>
                                    </p:anim>
                                    <p:anim calcmode="lin" valueType="num">
                                      <p:cBhvr additive="base">
                                        <p:cTn id="80" dur="10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000" fill="hold">
                                          <p:stCondLst>
                                            <p:cond delay="0"/>
                                          </p:stCondLst>
                                        </p:cTn>
                                        <p:tgtEl>
                                          <p:spTgt spid="25"/>
                                        </p:tgtEl>
                                        <p:attrNameLst>
                                          <p:attrName>style.visibility</p:attrName>
                                        </p:attrNameLst>
                                      </p:cBhvr>
                                      <p:to>
                                        <p:strVal val="visible"/>
                                      </p:to>
                                    </p:set>
                                    <p:anim calcmode="lin" valueType="num">
                                      <p:cBhvr additive="base">
                                        <p:cTn id="85" dur="1000" fill="hold"/>
                                        <p:tgtEl>
                                          <p:spTgt spid="25"/>
                                        </p:tgtEl>
                                        <p:attrNameLst>
                                          <p:attrName>ppt_x</p:attrName>
                                        </p:attrNameLst>
                                      </p:cBhvr>
                                      <p:tavLst>
                                        <p:tav tm="0">
                                          <p:val>
                                            <p:strVal val="#ppt_x"/>
                                          </p:val>
                                        </p:tav>
                                        <p:tav tm="100000">
                                          <p:val>
                                            <p:strVal val="#ppt_x"/>
                                          </p:val>
                                        </p:tav>
                                      </p:tavLst>
                                    </p:anim>
                                    <p:anim calcmode="lin" valueType="num">
                                      <p:cBhvr additive="base">
                                        <p:cTn id="86"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000" fill="hold">
                                          <p:stCondLst>
                                            <p:cond delay="0"/>
                                          </p:stCondLst>
                                        </p:cTn>
                                        <p:tgtEl>
                                          <p:spTgt spid="26"/>
                                        </p:tgtEl>
                                        <p:attrNameLst>
                                          <p:attrName>style.visibility</p:attrName>
                                        </p:attrNameLst>
                                      </p:cBhvr>
                                      <p:to>
                                        <p:strVal val="visible"/>
                                      </p:to>
                                    </p:set>
                                    <p:anim calcmode="lin" valueType="num">
                                      <p:cBhvr additive="base">
                                        <p:cTn id="91" dur="1000" fill="hold"/>
                                        <p:tgtEl>
                                          <p:spTgt spid="26"/>
                                        </p:tgtEl>
                                        <p:attrNameLst>
                                          <p:attrName>ppt_x</p:attrName>
                                        </p:attrNameLst>
                                      </p:cBhvr>
                                      <p:tavLst>
                                        <p:tav tm="0">
                                          <p:val>
                                            <p:strVal val="#ppt_x"/>
                                          </p:val>
                                        </p:tav>
                                        <p:tav tm="100000">
                                          <p:val>
                                            <p:strVal val="#ppt_x"/>
                                          </p:val>
                                        </p:tav>
                                      </p:tavLst>
                                    </p:anim>
                                    <p:anim calcmode="lin" valueType="num">
                                      <p:cBhvr additive="base">
                                        <p:cTn id="92"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4" grpId="0"/>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5724" y="1071552"/>
            <a:ext cx="8494395" cy="3884140"/>
          </a:xfrm>
          <a:prstGeom prst="rect">
            <a:avLst/>
          </a:prstGeom>
          <a:noFill/>
        </p:spPr>
        <p:txBody>
          <a:bodyPr wrap="square" rtlCol="0">
            <a:spAutoFit/>
          </a:bodyPr>
          <a:lstStyle/>
          <a:p>
            <a:pPr>
              <a:lnSpc>
                <a:spcPct val="140000"/>
              </a:lnSpc>
            </a:pPr>
            <a:r>
              <a:rPr lang="zh-CN" altLang="en-US" sz="2800" b="1" dirty="0" smtClean="0">
                <a:latin typeface="楷体" pitchFamily="49" charset="-122"/>
                <a:ea typeface="楷体" pitchFamily="49" charset="-122"/>
                <a:sym typeface="+mn-ea"/>
              </a:rPr>
              <a:t>（</a:t>
            </a:r>
            <a:r>
              <a:rPr lang="en-US" altLang="zh-CN" sz="2800" b="1" dirty="0" smtClean="0">
                <a:latin typeface="楷体" pitchFamily="49" charset="-122"/>
                <a:ea typeface="楷体" pitchFamily="49" charset="-122"/>
                <a:sym typeface="+mn-ea"/>
              </a:rPr>
              <a:t>1</a:t>
            </a:r>
            <a:r>
              <a:rPr lang="zh-CN" altLang="en-US" sz="2800" b="1" dirty="0" smtClean="0">
                <a:latin typeface="楷体" pitchFamily="49" charset="-122"/>
                <a:ea typeface="楷体" pitchFamily="49" charset="-122"/>
                <a:sym typeface="+mn-ea"/>
              </a:rPr>
              <a:t>）不怀好意（含有贬义的</a:t>
            </a:r>
            <a:r>
              <a:rPr lang="zh-CN" altLang="en-US" sz="3200" b="1" dirty="0" smtClean="0">
                <a:latin typeface="楷体" pitchFamily="49" charset="-122"/>
                <a:ea typeface="楷体" pitchFamily="49" charset="-122"/>
                <a:sym typeface="+mn-ea"/>
              </a:rPr>
              <a:t>）</a:t>
            </a:r>
            <a:endParaRPr lang="zh-CN" altLang="en-US" sz="3200" dirty="0">
              <a:latin typeface="黑体" panose="02010609060101010101" pitchFamily="49" charset="-122"/>
              <a:ea typeface="黑体" panose="02010609060101010101" pitchFamily="49" charset="-122"/>
              <a:sym typeface="+mn-ea"/>
            </a:endParaRPr>
          </a:p>
          <a:p>
            <a:pPr>
              <a:lnSpc>
                <a:spcPct val="140000"/>
              </a:lnSpc>
            </a:pPr>
            <a:r>
              <a:rPr lang="en-US" altLang="zh-CN" sz="2800" b="1" dirty="0" smtClean="0">
                <a:latin typeface="楷体" panose="02010609060101010101" charset="-122"/>
                <a:ea typeface="楷体" panose="02010609060101010101" charset="-122"/>
                <a:cs typeface="楷体" panose="02010609060101010101" charset="-122"/>
                <a:sym typeface="+mn-ea"/>
              </a:rPr>
              <a:t>   </a:t>
            </a:r>
            <a:r>
              <a:rPr lang="en-US" altLang="zh-CN" sz="2800" b="1" u="sng" dirty="0" smtClean="0">
                <a:latin typeface="楷体" panose="02010609060101010101" charset="-122"/>
                <a:ea typeface="楷体" panose="02010609060101010101" charset="-122"/>
                <a:cs typeface="楷体" panose="02010609060101010101" charset="-122"/>
                <a:sym typeface="+mn-ea"/>
              </a:rPr>
              <a:t>         </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zh-CN" altLang="en-US" sz="2800" b="1" dirty="0" smtClean="0">
                <a:latin typeface="楷体" panose="02010609060101010101" charset="-122"/>
                <a:ea typeface="楷体" panose="02010609060101010101" charset="-122"/>
                <a:cs typeface="楷体" panose="02010609060101010101" charset="-122"/>
                <a:sym typeface="+mn-ea"/>
              </a:rPr>
              <a:t>（</a:t>
            </a:r>
            <a:r>
              <a:rPr lang="en-US" altLang="zh-CN" sz="2800" b="1" dirty="0" smtClean="0">
                <a:latin typeface="楷体" panose="02010609060101010101" charset="-122"/>
                <a:ea typeface="楷体" panose="02010609060101010101" charset="-122"/>
                <a:cs typeface="楷体" panose="02010609060101010101" charset="-122"/>
                <a:sym typeface="+mn-ea"/>
              </a:rPr>
              <a:t>2</a:t>
            </a:r>
            <a:r>
              <a:rPr lang="zh-CN" altLang="en-US" sz="2800" b="1" dirty="0" smtClean="0">
                <a:latin typeface="楷体" panose="02010609060101010101" charset="-122"/>
                <a:ea typeface="楷体" panose="02010609060101010101" charset="-122"/>
                <a:cs typeface="楷体" panose="02010609060101010101" charset="-122"/>
                <a:sym typeface="+mn-ea"/>
              </a:rPr>
              <a:t>）清清楚楚（</a:t>
            </a:r>
            <a:r>
              <a:rPr lang="en-US" altLang="zh-CN" sz="2800" b="1" dirty="0" err="1" smtClean="0">
                <a:latin typeface="楷体" panose="02010609060101010101" charset="-122"/>
                <a:ea typeface="楷体" panose="02010609060101010101" charset="-122"/>
                <a:cs typeface="楷体" panose="02010609060101010101" charset="-122"/>
                <a:sym typeface="+mn-ea"/>
              </a:rPr>
              <a:t>aabb</a:t>
            </a:r>
            <a:r>
              <a:rPr lang="zh-CN" altLang="en-US" sz="2800" b="1" dirty="0" smtClean="0">
                <a:latin typeface="楷体" panose="02010609060101010101" charset="-122"/>
                <a:ea typeface="楷体" panose="02010609060101010101" charset="-122"/>
                <a:cs typeface="楷体" panose="02010609060101010101" charset="-122"/>
                <a:sym typeface="+mn-ea"/>
              </a:rPr>
              <a:t>式）</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zh-CN" altLang="en-US" sz="2800" b="1" dirty="0" smtClean="0">
                <a:latin typeface="楷体" panose="02010609060101010101" charset="-122"/>
                <a:ea typeface="楷体" panose="02010609060101010101" charset="-122"/>
                <a:cs typeface="楷体" panose="02010609060101010101" charset="-122"/>
                <a:sym typeface="+mn-ea"/>
              </a:rPr>
              <a:t>   </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zh-CN" altLang="en-US" sz="2800" b="1" dirty="0" smtClean="0">
                <a:latin typeface="楷体" panose="02010609060101010101" charset="-122"/>
                <a:ea typeface="楷体" panose="02010609060101010101" charset="-122"/>
                <a:cs typeface="楷体" panose="02010609060101010101" charset="-122"/>
                <a:sym typeface="+mn-ea"/>
              </a:rPr>
              <a:t>（</a:t>
            </a:r>
            <a:r>
              <a:rPr lang="en-US" altLang="zh-CN" sz="2800" b="1" dirty="0" smtClean="0">
                <a:latin typeface="楷体" panose="02010609060101010101" charset="-122"/>
                <a:ea typeface="楷体" panose="02010609060101010101" charset="-122"/>
                <a:cs typeface="楷体" panose="02010609060101010101" charset="-122"/>
                <a:sym typeface="+mn-ea"/>
              </a:rPr>
              <a:t>3</a:t>
            </a:r>
            <a:r>
              <a:rPr lang="zh-CN" altLang="en-US" sz="2800" b="1" dirty="0" smtClean="0">
                <a:latin typeface="楷体" panose="02010609060101010101" charset="-122"/>
                <a:ea typeface="楷体" panose="02010609060101010101" charset="-122"/>
                <a:cs typeface="楷体" panose="02010609060101010101" charset="-122"/>
                <a:sym typeface="+mn-ea"/>
              </a:rPr>
              <a:t>）随时随地（</a:t>
            </a:r>
            <a:r>
              <a:rPr lang="en-US" altLang="zh-CN" sz="2800" b="1" dirty="0" smtClean="0">
                <a:latin typeface="楷体" panose="02010609060101010101" charset="-122"/>
                <a:ea typeface="楷体" panose="02010609060101010101" charset="-122"/>
                <a:cs typeface="楷体" panose="02010609060101010101" charset="-122"/>
                <a:sym typeface="+mn-ea"/>
              </a:rPr>
              <a:t>ABAC</a:t>
            </a:r>
            <a:r>
              <a:rPr lang="zh-CN" altLang="en-US" sz="2800" b="1" dirty="0" smtClean="0">
                <a:latin typeface="楷体" panose="02010609060101010101" charset="-122"/>
                <a:ea typeface="楷体" panose="02010609060101010101" charset="-122"/>
                <a:cs typeface="楷体" panose="02010609060101010101" charset="-122"/>
                <a:sym typeface="+mn-ea"/>
              </a:rPr>
              <a:t>式）</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en-US" altLang="zh-CN" sz="2800" b="1" dirty="0" smtClean="0">
                <a:latin typeface="楷体" panose="02010609060101010101" charset="-122"/>
                <a:ea typeface="楷体" panose="02010609060101010101" charset="-122"/>
                <a:cs typeface="楷体" panose="02010609060101010101" charset="-122"/>
                <a:sym typeface="+mn-ea"/>
              </a:rPr>
              <a:t>   </a:t>
            </a:r>
            <a:r>
              <a:rPr lang="en-US" altLang="zh-CN" sz="2800" b="1" u="sng" dirty="0" smtClean="0">
                <a:latin typeface="楷体" panose="02010609060101010101" charset="-122"/>
                <a:ea typeface="楷体" panose="02010609060101010101" charset="-122"/>
                <a:cs typeface="楷体" panose="02010609060101010101" charset="-122"/>
                <a:sym typeface="+mn-ea"/>
              </a:rPr>
              <a:t>         </a:t>
            </a:r>
            <a:r>
              <a:rPr lang="zh-CN" altLang="en-US" sz="3200" b="1" u="sng"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a:t>
            </a:r>
            <a:r>
              <a:rPr lang="zh-CN" altLang="en-US" sz="3200" b="1" u="sng"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a:t>
            </a:r>
            <a:r>
              <a:rPr lang="zh-CN" altLang="en-US" sz="3200" b="1" u="sng" dirty="0" smtClean="0">
                <a:latin typeface="楷体" panose="02010609060101010101" charset="-122"/>
                <a:ea typeface="楷体" panose="02010609060101010101" charset="-122"/>
                <a:cs typeface="楷体" panose="02010609060101010101" charset="-122"/>
                <a:sym typeface="+mn-ea"/>
              </a:rPr>
              <a:t>         </a:t>
            </a:r>
            <a:r>
              <a:rPr lang="zh-CN" altLang="en-US" sz="3200" b="1" dirty="0" smtClean="0">
                <a:latin typeface="楷体" panose="02010609060101010101" charset="-122"/>
                <a:ea typeface="楷体" panose="02010609060101010101" charset="-122"/>
                <a:cs typeface="楷体" panose="02010609060101010101" charset="-122"/>
                <a:sym typeface="+mn-ea"/>
              </a:rPr>
              <a:t>。</a:t>
            </a:r>
            <a:endParaRPr lang="en-US" altLang="zh-CN" sz="3200" b="1" dirty="0" smtClean="0">
              <a:latin typeface="黑体" panose="02010609060101010101" pitchFamily="49" charset="-122"/>
              <a:ea typeface="黑体" panose="02010609060101010101" pitchFamily="49" charset="-122"/>
              <a:cs typeface="楷体" panose="02010609060101010101" charset="-122"/>
              <a:sym typeface="+mn-ea"/>
            </a:endParaRPr>
          </a:p>
        </p:txBody>
      </p:sp>
      <p:sp>
        <p:nvSpPr>
          <p:cNvPr id="5" name="文本框 4"/>
          <p:cNvSpPr txBox="1"/>
          <p:nvPr/>
        </p:nvSpPr>
        <p:spPr>
          <a:xfrm>
            <a:off x="3275856" y="1758251"/>
            <a:ext cx="1835780"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小肚鸡肠</a:t>
            </a:r>
            <a:endParaRPr lang="zh-CN" altLang="en-US" sz="3200" b="1" dirty="0">
              <a:solidFill>
                <a:srgbClr val="FF0000"/>
              </a:solidFill>
              <a:latin typeface="楷体" panose="02010609060101010101" charset="-122"/>
              <a:ea typeface="楷体" panose="02010609060101010101" charset="-122"/>
            </a:endParaRPr>
          </a:p>
        </p:txBody>
      </p:sp>
      <p:sp>
        <p:nvSpPr>
          <p:cNvPr id="6" name="文本框 5"/>
          <p:cNvSpPr txBox="1"/>
          <p:nvPr/>
        </p:nvSpPr>
        <p:spPr>
          <a:xfrm>
            <a:off x="928662" y="1714496"/>
            <a:ext cx="182195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为非作歹</a:t>
            </a:r>
            <a:endParaRPr lang="zh-CN" altLang="en-US" sz="3200" b="1" dirty="0">
              <a:solidFill>
                <a:srgbClr val="FF0000"/>
              </a:solidFill>
              <a:latin typeface="楷体" panose="02010609060101010101" charset="-122"/>
              <a:ea typeface="楷体" panose="02010609060101010101" charset="-122"/>
            </a:endParaRPr>
          </a:p>
        </p:txBody>
      </p:sp>
      <p:sp>
        <p:nvSpPr>
          <p:cNvPr id="7" name="文本框 6"/>
          <p:cNvSpPr txBox="1"/>
          <p:nvPr/>
        </p:nvSpPr>
        <p:spPr>
          <a:xfrm>
            <a:off x="3286116" y="4214826"/>
            <a:ext cx="214767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无声无息</a:t>
            </a:r>
            <a:endParaRPr lang="zh-CN" altLang="en-US" sz="3200" b="1" dirty="0">
              <a:solidFill>
                <a:srgbClr val="FF0000"/>
              </a:solidFill>
              <a:latin typeface="楷体" panose="02010609060101010101" charset="-122"/>
              <a:ea typeface="楷体" panose="02010609060101010101" charset="-122"/>
            </a:endParaRPr>
          </a:p>
        </p:txBody>
      </p:sp>
      <p:sp>
        <p:nvSpPr>
          <p:cNvPr id="8" name="文本框 7"/>
          <p:cNvSpPr txBox="1"/>
          <p:nvPr/>
        </p:nvSpPr>
        <p:spPr>
          <a:xfrm>
            <a:off x="5609728" y="1758251"/>
            <a:ext cx="1914600"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醉生梦死</a:t>
            </a:r>
            <a:endParaRPr lang="zh-CN" altLang="en-US" sz="3200" b="1" dirty="0">
              <a:solidFill>
                <a:srgbClr val="FF0000"/>
              </a:solidFill>
              <a:latin typeface="楷体" panose="02010609060101010101" charset="-122"/>
              <a:ea typeface="楷体" panose="02010609060101010101" charset="-122"/>
            </a:endParaRPr>
          </a:p>
        </p:txBody>
      </p:sp>
      <p:sp>
        <p:nvSpPr>
          <p:cNvPr id="9" name="文本框 8"/>
          <p:cNvSpPr txBox="1"/>
          <p:nvPr/>
        </p:nvSpPr>
        <p:spPr>
          <a:xfrm>
            <a:off x="857224" y="2935779"/>
            <a:ext cx="188038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大大方方</a:t>
            </a:r>
            <a:endParaRPr lang="zh-CN" altLang="en-US" sz="3200" b="1" dirty="0">
              <a:solidFill>
                <a:srgbClr val="FF0000"/>
              </a:solidFill>
              <a:latin typeface="楷体" panose="02010609060101010101" charset="-122"/>
              <a:ea typeface="楷体" panose="02010609060101010101" charset="-122"/>
            </a:endParaRPr>
          </a:p>
        </p:txBody>
      </p:sp>
      <p:sp>
        <p:nvSpPr>
          <p:cNvPr id="10" name="文本框 9"/>
          <p:cNvSpPr txBox="1"/>
          <p:nvPr/>
        </p:nvSpPr>
        <p:spPr>
          <a:xfrm>
            <a:off x="3357554" y="2935779"/>
            <a:ext cx="201622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红红火火</a:t>
            </a:r>
            <a:endParaRPr lang="zh-CN" altLang="en-US" sz="3200" b="1" dirty="0">
              <a:solidFill>
                <a:srgbClr val="FF0000"/>
              </a:solidFill>
              <a:latin typeface="楷体" panose="02010609060101010101" charset="-122"/>
              <a:ea typeface="楷体" panose="02010609060101010101" charset="-122"/>
            </a:endParaRPr>
          </a:p>
        </p:txBody>
      </p:sp>
      <p:sp>
        <p:nvSpPr>
          <p:cNvPr id="15" name="文本框 14"/>
          <p:cNvSpPr txBox="1"/>
          <p:nvPr/>
        </p:nvSpPr>
        <p:spPr>
          <a:xfrm>
            <a:off x="840284" y="4227936"/>
            <a:ext cx="1872208"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无忧无虑</a:t>
            </a:r>
            <a:endParaRPr lang="zh-CN" altLang="en-US" sz="3200" b="1" dirty="0">
              <a:solidFill>
                <a:srgbClr val="FF0000"/>
              </a:solidFill>
              <a:latin typeface="楷体" panose="02010609060101010101" charset="-122"/>
              <a:ea typeface="楷体" panose="02010609060101010101" charset="-122"/>
            </a:endParaRPr>
          </a:p>
        </p:txBody>
      </p:sp>
      <p:sp>
        <p:nvSpPr>
          <p:cNvPr id="16" name="文本框 15"/>
          <p:cNvSpPr txBox="1"/>
          <p:nvPr/>
        </p:nvSpPr>
        <p:spPr>
          <a:xfrm>
            <a:off x="5609728" y="2935779"/>
            <a:ext cx="1872208"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明明白白</a:t>
            </a:r>
            <a:endParaRPr lang="zh-CN" altLang="en-US" sz="3200" b="1" dirty="0">
              <a:solidFill>
                <a:srgbClr val="FF0000"/>
              </a:solidFill>
              <a:latin typeface="楷体" panose="02010609060101010101" charset="-122"/>
              <a:ea typeface="楷体" panose="02010609060101010101" charset="-122"/>
            </a:endParaRPr>
          </a:p>
        </p:txBody>
      </p:sp>
      <p:sp>
        <p:nvSpPr>
          <p:cNvPr id="18" name="文本框 17"/>
          <p:cNvSpPr txBox="1"/>
          <p:nvPr/>
        </p:nvSpPr>
        <p:spPr>
          <a:xfrm>
            <a:off x="142844" y="142860"/>
            <a:ext cx="5307330" cy="584775"/>
          </a:xfrm>
          <a:prstGeom prst="rect">
            <a:avLst/>
          </a:prstGeom>
          <a:noFill/>
        </p:spPr>
        <p:txBody>
          <a:bodyPr wrap="square" rtlCol="0">
            <a:spAutoFit/>
          </a:bodyPr>
          <a:lstStyle/>
          <a:p>
            <a:r>
              <a:rPr lang="zh-CN" altLang="en-US" sz="2800" dirty="0">
                <a:latin typeface="黑体" panose="02010609060101010101" pitchFamily="49" charset="-122"/>
                <a:ea typeface="黑体" panose="02010609060101010101" pitchFamily="49" charset="-122"/>
              </a:rPr>
              <a:t>三</a:t>
            </a:r>
            <a:r>
              <a:rPr lang="zh-CN" altLang="en-US" sz="2800" dirty="0" smtClean="0">
                <a:latin typeface="黑体" panose="02010609060101010101" pitchFamily="49" charset="-122"/>
                <a:ea typeface="黑体" panose="02010609060101010101" pitchFamily="49" charset="-122"/>
              </a:rPr>
              <a:t>、成语练习</a:t>
            </a:r>
            <a:r>
              <a:rPr lang="zh-CN" altLang="en-US" sz="3200" dirty="0" smtClean="0">
                <a:latin typeface="黑体" panose="02010609060101010101" pitchFamily="49" charset="-122"/>
                <a:ea typeface="黑体" panose="02010609060101010101" pitchFamily="49" charset="-122"/>
              </a:rPr>
              <a:t>。</a:t>
            </a:r>
            <a:endParaRPr lang="zh-CN" altLang="en-US" sz="3200" dirty="0">
              <a:latin typeface="黑体" panose="02010609060101010101" pitchFamily="49" charset="-122"/>
              <a:ea typeface="黑体" panose="02010609060101010101" pitchFamily="49" charset="-122"/>
            </a:endParaRPr>
          </a:p>
        </p:txBody>
      </p:sp>
      <p:sp>
        <p:nvSpPr>
          <p:cNvPr id="21" name="文本框 6"/>
          <p:cNvSpPr txBox="1"/>
          <p:nvPr/>
        </p:nvSpPr>
        <p:spPr>
          <a:xfrm>
            <a:off x="5609728" y="4181488"/>
            <a:ext cx="214767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自由自在</a:t>
            </a:r>
            <a:endParaRPr lang="zh-CN" altLang="en-US" sz="3200" b="1" dirty="0">
              <a:solidFill>
                <a:srgbClr val="FF0000"/>
              </a:solidFill>
              <a:latin typeface="楷体" panose="02010609060101010101" charset="-122"/>
              <a:ea typeface="楷体" panose="02010609060101010101" charset="-122"/>
            </a:endParaRPr>
          </a:p>
        </p:txBody>
      </p:sp>
      <p:sp>
        <p:nvSpPr>
          <p:cNvPr id="13" name="文本框 17"/>
          <p:cNvSpPr txBox="1"/>
          <p:nvPr/>
        </p:nvSpPr>
        <p:spPr>
          <a:xfrm>
            <a:off x="142844" y="642926"/>
            <a:ext cx="5307330" cy="584775"/>
          </a:xfrm>
          <a:prstGeom prst="rect">
            <a:avLst/>
          </a:prstGeom>
          <a:noFill/>
        </p:spPr>
        <p:txBody>
          <a:bodyPr wrap="square" rtlCol="0">
            <a:spAutoFit/>
          </a:bodyPr>
          <a:lstStyle/>
          <a:p>
            <a:r>
              <a:rPr lang="en-US" altLang="zh-CN" sz="2800" dirty="0" smtClean="0">
                <a:latin typeface="黑体" panose="02010609060101010101" pitchFamily="49" charset="-122"/>
                <a:ea typeface="黑体" panose="02010609060101010101" pitchFamily="49" charset="-122"/>
              </a:rPr>
              <a:t>1.</a:t>
            </a:r>
            <a:r>
              <a:rPr lang="zh-CN" altLang="en-US" sz="2800" dirty="0" smtClean="0">
                <a:latin typeface="黑体" panose="02010609060101010101" pitchFamily="49" charset="-122"/>
                <a:ea typeface="黑体" panose="02010609060101010101" pitchFamily="49" charset="-122"/>
              </a:rPr>
              <a:t>仿写成语</a:t>
            </a:r>
            <a:r>
              <a:rPr lang="zh-CN" altLang="en-US" sz="3200" dirty="0" smtClean="0">
                <a:latin typeface="黑体" panose="02010609060101010101" pitchFamily="49" charset="-122"/>
                <a:ea typeface="黑体" panose="02010609060101010101" pitchFamily="49" charset="-122"/>
              </a:rPr>
              <a:t>。</a:t>
            </a:r>
            <a:endParaRPr lang="zh-CN" altLang="en-US" sz="32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5" grpId="0"/>
      <p:bldP spid="16" grpId="0"/>
      <p:bldP spid="2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8085" y="1290585"/>
            <a:ext cx="8494395" cy="2505301"/>
          </a:xfrm>
          <a:prstGeom prst="rect">
            <a:avLst/>
          </a:prstGeom>
          <a:noFill/>
        </p:spPr>
        <p:txBody>
          <a:bodyPr wrap="square" rtlCol="0">
            <a:spAutoFit/>
          </a:bodyPr>
          <a:lstStyle/>
          <a:p>
            <a:pPr>
              <a:lnSpc>
                <a:spcPct val="140000"/>
              </a:lnSpc>
            </a:pPr>
            <a:r>
              <a:rPr lang="zh-CN" altLang="en-US" sz="2800" b="1" dirty="0" smtClean="0">
                <a:latin typeface="楷体" panose="02010609060101010101" charset="-122"/>
                <a:ea typeface="楷体" panose="02010609060101010101" charset="-122"/>
                <a:cs typeface="楷体" panose="02010609060101010101" charset="-122"/>
                <a:sym typeface="+mn-ea"/>
              </a:rPr>
              <a:t>（   ）尽脑汁  翻（  ）覆（  ） （  ）不作声  </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zh-CN" altLang="en-US" sz="2800" b="1" dirty="0" smtClean="0">
                <a:latin typeface="楷体" panose="02010609060101010101" charset="-122"/>
                <a:ea typeface="楷体" panose="02010609060101010101" charset="-122"/>
                <a:cs typeface="楷体" panose="02010609060101010101" charset="-122"/>
                <a:sym typeface="+mn-ea"/>
              </a:rPr>
              <a:t>养（  ）处（  ） 自我安（  ）   运（  ）自由</a:t>
            </a:r>
            <a:endParaRPr lang="en-US" altLang="zh-CN" sz="2800" b="1" dirty="0" smtClean="0">
              <a:latin typeface="楷体" panose="02010609060101010101" charset="-122"/>
              <a:ea typeface="楷体" panose="02010609060101010101" charset="-122"/>
              <a:cs typeface="楷体" panose="02010609060101010101" charset="-122"/>
              <a:sym typeface="+mn-ea"/>
            </a:endParaRPr>
          </a:p>
          <a:p>
            <a:pPr>
              <a:lnSpc>
                <a:spcPct val="140000"/>
              </a:lnSpc>
            </a:pPr>
            <a:r>
              <a:rPr lang="zh-CN" altLang="en-US" sz="2800" b="1" dirty="0" smtClean="0">
                <a:latin typeface="楷体" panose="02010609060101010101" charset="-122"/>
                <a:ea typeface="楷体" panose="02010609060101010101" charset="-122"/>
                <a:cs typeface="楷体" panose="02010609060101010101" charset="-122"/>
                <a:sym typeface="+mn-ea"/>
              </a:rPr>
              <a:t>（  ）尽脑汁是形容苦思积虑，费尽脑筋，想尽办法。它的近义词有</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r>
              <a:rPr lang="zh-CN" altLang="en-US" sz="2800" b="1" u="sng" dirty="0" smtClean="0">
                <a:latin typeface="楷体" panose="02010609060101010101" charset="-122"/>
                <a:ea typeface="楷体" panose="02010609060101010101" charset="-122"/>
                <a:cs typeface="楷体" panose="02010609060101010101" charset="-122"/>
                <a:sym typeface="+mn-ea"/>
              </a:rPr>
              <a:t>          </a:t>
            </a:r>
            <a:r>
              <a:rPr lang="zh-CN" altLang="en-US" sz="2800" b="1" dirty="0" smtClean="0">
                <a:latin typeface="楷体" panose="02010609060101010101" charset="-122"/>
                <a:ea typeface="楷体" panose="02010609060101010101" charset="-122"/>
                <a:cs typeface="楷体" panose="02010609060101010101" charset="-122"/>
                <a:sym typeface="+mn-ea"/>
              </a:rPr>
              <a:t>。</a:t>
            </a:r>
            <a:endParaRPr lang="en-US" altLang="zh-CN" sz="3200" b="1" dirty="0" smtClean="0">
              <a:latin typeface="黑体" panose="02010609060101010101" pitchFamily="49" charset="-122"/>
              <a:ea typeface="黑体" panose="02010609060101010101" pitchFamily="49" charset="-122"/>
              <a:cs typeface="楷体" panose="02010609060101010101" charset="-122"/>
              <a:sym typeface="+mn-ea"/>
            </a:endParaRPr>
          </a:p>
        </p:txBody>
      </p:sp>
      <p:sp>
        <p:nvSpPr>
          <p:cNvPr id="5" name="文本框 4"/>
          <p:cNvSpPr txBox="1"/>
          <p:nvPr/>
        </p:nvSpPr>
        <p:spPr>
          <a:xfrm>
            <a:off x="3779912" y="1348911"/>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来</a:t>
            </a:r>
            <a:endParaRPr lang="zh-CN" altLang="en-US" sz="3200" b="1" dirty="0">
              <a:solidFill>
                <a:srgbClr val="FF0000"/>
              </a:solidFill>
              <a:latin typeface="楷体" panose="02010609060101010101" charset="-122"/>
              <a:ea typeface="楷体" panose="02010609060101010101" charset="-122"/>
            </a:endParaRPr>
          </a:p>
        </p:txBody>
      </p:sp>
      <p:sp>
        <p:nvSpPr>
          <p:cNvPr id="6" name="文本框 5"/>
          <p:cNvSpPr txBox="1"/>
          <p:nvPr/>
        </p:nvSpPr>
        <p:spPr>
          <a:xfrm>
            <a:off x="794789" y="1348911"/>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绞</a:t>
            </a:r>
            <a:endParaRPr lang="zh-CN" altLang="en-US" sz="3200" b="1" dirty="0">
              <a:solidFill>
                <a:srgbClr val="FF0000"/>
              </a:solidFill>
              <a:latin typeface="楷体" panose="02010609060101010101" charset="-122"/>
              <a:ea typeface="楷体" panose="02010609060101010101" charset="-122"/>
            </a:endParaRPr>
          </a:p>
        </p:txBody>
      </p:sp>
      <p:sp>
        <p:nvSpPr>
          <p:cNvPr id="8" name="文本框 7"/>
          <p:cNvSpPr txBox="1"/>
          <p:nvPr/>
        </p:nvSpPr>
        <p:spPr>
          <a:xfrm>
            <a:off x="6470311" y="1362021"/>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默</a:t>
            </a:r>
            <a:endParaRPr lang="zh-CN" altLang="en-US" sz="3200" b="1" dirty="0">
              <a:solidFill>
                <a:srgbClr val="FF0000"/>
              </a:solidFill>
              <a:latin typeface="楷体" panose="02010609060101010101" charset="-122"/>
              <a:ea typeface="楷体" panose="02010609060101010101" charset="-122"/>
            </a:endParaRPr>
          </a:p>
        </p:txBody>
      </p:sp>
      <p:sp>
        <p:nvSpPr>
          <p:cNvPr id="9" name="文本框 8"/>
          <p:cNvSpPr txBox="1"/>
          <p:nvPr/>
        </p:nvSpPr>
        <p:spPr>
          <a:xfrm>
            <a:off x="2627784" y="3102300"/>
            <a:ext cx="188038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挖空心思</a:t>
            </a:r>
            <a:endParaRPr lang="zh-CN" altLang="en-US" sz="3200" b="1" dirty="0">
              <a:solidFill>
                <a:srgbClr val="FF0000"/>
              </a:solidFill>
              <a:latin typeface="楷体" panose="02010609060101010101" charset="-122"/>
              <a:ea typeface="楷体" panose="02010609060101010101" charset="-122"/>
            </a:endParaRPr>
          </a:p>
        </p:txBody>
      </p:sp>
      <p:sp>
        <p:nvSpPr>
          <p:cNvPr id="10" name="文本框 9"/>
          <p:cNvSpPr txBox="1"/>
          <p:nvPr/>
        </p:nvSpPr>
        <p:spPr>
          <a:xfrm>
            <a:off x="4783832" y="3102300"/>
            <a:ext cx="201622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冥思苦想</a:t>
            </a:r>
            <a:endParaRPr lang="zh-CN" altLang="en-US" sz="3200" b="1" dirty="0">
              <a:solidFill>
                <a:srgbClr val="FF0000"/>
              </a:solidFill>
              <a:latin typeface="楷体" panose="02010609060101010101" charset="-122"/>
              <a:ea typeface="楷体" panose="02010609060101010101" charset="-122"/>
            </a:endParaRPr>
          </a:p>
        </p:txBody>
      </p:sp>
      <p:sp>
        <p:nvSpPr>
          <p:cNvPr id="16" name="文本框 15"/>
          <p:cNvSpPr txBox="1"/>
          <p:nvPr/>
        </p:nvSpPr>
        <p:spPr>
          <a:xfrm>
            <a:off x="6876256" y="3102300"/>
            <a:ext cx="1872208"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左思右想</a:t>
            </a:r>
            <a:endParaRPr lang="zh-CN" altLang="en-US" sz="3200" b="1" dirty="0">
              <a:solidFill>
                <a:srgbClr val="FF0000"/>
              </a:solidFill>
              <a:latin typeface="楷体" panose="02010609060101010101" charset="-122"/>
              <a:ea typeface="楷体" panose="02010609060101010101" charset="-122"/>
            </a:endParaRPr>
          </a:p>
        </p:txBody>
      </p:sp>
      <p:sp>
        <p:nvSpPr>
          <p:cNvPr id="13" name="文本框 17"/>
          <p:cNvSpPr txBox="1"/>
          <p:nvPr/>
        </p:nvSpPr>
        <p:spPr>
          <a:xfrm>
            <a:off x="255237" y="696060"/>
            <a:ext cx="5307330" cy="584775"/>
          </a:xfrm>
          <a:prstGeom prst="rect">
            <a:avLst/>
          </a:prstGeom>
          <a:noFill/>
        </p:spPr>
        <p:txBody>
          <a:bodyPr wrap="square" rtlCol="0">
            <a:spAutoFit/>
          </a:bodyPr>
          <a:lstStyle/>
          <a:p>
            <a:r>
              <a:rPr lang="en-US" altLang="zh-CN" sz="2800" dirty="0" smtClean="0">
                <a:latin typeface="黑体" panose="02010609060101010101" pitchFamily="49" charset="-122"/>
                <a:ea typeface="黑体" panose="02010609060101010101" pitchFamily="49" charset="-122"/>
              </a:rPr>
              <a:t>2.</a:t>
            </a:r>
            <a:r>
              <a:rPr lang="zh-CN" altLang="en-US" sz="2800" dirty="0" smtClean="0">
                <a:latin typeface="黑体" panose="02010609060101010101" pitchFamily="49" charset="-122"/>
                <a:ea typeface="黑体" panose="02010609060101010101" pitchFamily="49" charset="-122"/>
              </a:rPr>
              <a:t>补充成语，然后填空</a:t>
            </a:r>
            <a:r>
              <a:rPr lang="zh-CN" altLang="en-US" sz="3200" dirty="0" smtClean="0">
                <a:latin typeface="黑体" panose="02010609060101010101" pitchFamily="49" charset="-122"/>
                <a:ea typeface="黑体" panose="02010609060101010101" pitchFamily="49" charset="-122"/>
              </a:rPr>
              <a:t>。</a:t>
            </a:r>
            <a:endParaRPr lang="zh-CN" altLang="en-US" sz="3200" dirty="0">
              <a:latin typeface="黑体" panose="02010609060101010101" pitchFamily="49" charset="-122"/>
              <a:ea typeface="黑体" panose="02010609060101010101" pitchFamily="49" charset="-122"/>
            </a:endParaRPr>
          </a:p>
        </p:txBody>
      </p:sp>
      <p:sp>
        <p:nvSpPr>
          <p:cNvPr id="17" name="文本框 4"/>
          <p:cNvSpPr txBox="1"/>
          <p:nvPr/>
        </p:nvSpPr>
        <p:spPr>
          <a:xfrm>
            <a:off x="5259285" y="1348911"/>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去</a:t>
            </a:r>
            <a:endParaRPr lang="zh-CN" altLang="en-US" sz="3200" b="1" dirty="0">
              <a:solidFill>
                <a:srgbClr val="FF0000"/>
              </a:solidFill>
              <a:latin typeface="楷体" panose="02010609060101010101" charset="-122"/>
              <a:ea typeface="楷体" panose="02010609060101010101" charset="-122"/>
            </a:endParaRPr>
          </a:p>
        </p:txBody>
      </p:sp>
      <p:sp>
        <p:nvSpPr>
          <p:cNvPr id="19" name="文本框 4"/>
          <p:cNvSpPr txBox="1"/>
          <p:nvPr/>
        </p:nvSpPr>
        <p:spPr>
          <a:xfrm>
            <a:off x="1082821" y="1924975"/>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尊</a:t>
            </a:r>
            <a:endParaRPr lang="zh-CN" altLang="en-US" sz="3200" b="1" dirty="0">
              <a:solidFill>
                <a:srgbClr val="FF0000"/>
              </a:solidFill>
              <a:latin typeface="楷体" panose="02010609060101010101" charset="-122"/>
              <a:ea typeface="楷体" panose="02010609060101010101" charset="-122"/>
            </a:endParaRPr>
          </a:p>
        </p:txBody>
      </p:sp>
      <p:sp>
        <p:nvSpPr>
          <p:cNvPr id="22" name="文本框 4"/>
          <p:cNvSpPr txBox="1"/>
          <p:nvPr/>
        </p:nvSpPr>
        <p:spPr>
          <a:xfrm>
            <a:off x="4827237" y="1924975"/>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慰</a:t>
            </a:r>
            <a:endParaRPr lang="zh-CN" altLang="en-US" sz="3200" b="1" dirty="0">
              <a:solidFill>
                <a:srgbClr val="FF0000"/>
              </a:solidFill>
              <a:latin typeface="楷体" panose="02010609060101010101" charset="-122"/>
              <a:ea typeface="楷体" panose="02010609060101010101" charset="-122"/>
            </a:endParaRPr>
          </a:p>
        </p:txBody>
      </p:sp>
      <p:sp>
        <p:nvSpPr>
          <p:cNvPr id="23" name="文本框 4"/>
          <p:cNvSpPr txBox="1"/>
          <p:nvPr/>
        </p:nvSpPr>
        <p:spPr>
          <a:xfrm>
            <a:off x="6843461" y="1924975"/>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转</a:t>
            </a:r>
            <a:endParaRPr lang="zh-CN" altLang="en-US" sz="3200" b="1" dirty="0">
              <a:solidFill>
                <a:srgbClr val="FF0000"/>
              </a:solidFill>
              <a:latin typeface="楷体" panose="02010609060101010101" charset="-122"/>
              <a:ea typeface="楷体" panose="02010609060101010101" charset="-122"/>
            </a:endParaRPr>
          </a:p>
        </p:txBody>
      </p:sp>
      <p:sp>
        <p:nvSpPr>
          <p:cNvPr id="21" name="文本框 4"/>
          <p:cNvSpPr txBox="1"/>
          <p:nvPr/>
        </p:nvSpPr>
        <p:spPr>
          <a:xfrm>
            <a:off x="2522981" y="1924975"/>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优</a:t>
            </a:r>
            <a:endParaRPr lang="zh-CN" altLang="en-US" sz="3200" b="1" dirty="0">
              <a:solidFill>
                <a:srgbClr val="FF0000"/>
              </a:solidFill>
              <a:latin typeface="楷体" panose="02010609060101010101" charset="-122"/>
              <a:ea typeface="楷体" panose="02010609060101010101" charset="-122"/>
            </a:endParaRPr>
          </a:p>
        </p:txBody>
      </p:sp>
      <p:sp>
        <p:nvSpPr>
          <p:cNvPr id="25" name="文本框 5"/>
          <p:cNvSpPr txBox="1"/>
          <p:nvPr/>
        </p:nvSpPr>
        <p:spPr>
          <a:xfrm>
            <a:off x="735481" y="2522247"/>
            <a:ext cx="571504" cy="584775"/>
          </a:xfrm>
          <a:prstGeom prst="rect">
            <a:avLst/>
          </a:prstGeom>
          <a:noFill/>
        </p:spPr>
        <p:txBody>
          <a:bodyPr wrap="square" rtlCol="0">
            <a:spAutoFit/>
          </a:bodyPr>
          <a:lstStyle/>
          <a:p>
            <a:r>
              <a:rPr lang="zh-CN" altLang="en-US" sz="3200" b="1" dirty="0" smtClean="0">
                <a:solidFill>
                  <a:srgbClr val="FF0000"/>
                </a:solidFill>
                <a:latin typeface="楷体" panose="02010609060101010101" charset="-122"/>
                <a:ea typeface="楷体" panose="02010609060101010101" charset="-122"/>
              </a:rPr>
              <a:t>绞</a:t>
            </a:r>
            <a:endParaRPr lang="zh-CN" altLang="en-US" sz="32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6" grpId="0"/>
      <p:bldP spid="17" grpId="0"/>
      <p:bldP spid="19" grpId="0"/>
      <p:bldP spid="22" grpId="0"/>
      <p:bldP spid="23" grpId="0"/>
      <p:bldP spid="21" grpId="0"/>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5536" y="500048"/>
            <a:ext cx="8281792" cy="2412968"/>
          </a:xfrm>
          <a:prstGeom prst="rect">
            <a:avLst/>
          </a:prstGeom>
          <a:noFill/>
        </p:spPr>
        <p:txBody>
          <a:bodyPr wrap="square" rtlCol="0">
            <a:spAutoFit/>
          </a:bodyPr>
          <a:lstStyle/>
          <a:p>
            <a:pPr>
              <a:lnSpc>
                <a:spcPct val="130000"/>
              </a:lnSpc>
            </a:pPr>
            <a:r>
              <a:rPr lang="zh-CN" altLang="en-US" sz="3200" dirty="0" smtClean="0">
                <a:solidFill>
                  <a:schemeClr val="tx1"/>
                </a:solidFill>
                <a:latin typeface="黑体" panose="02010609060101010101" pitchFamily="49" charset="-122"/>
                <a:ea typeface="黑体" panose="02010609060101010101" pitchFamily="49" charset="-122"/>
              </a:rPr>
              <a:t>四</a:t>
            </a:r>
            <a:r>
              <a:rPr lang="zh-CN" altLang="en-US" sz="3200" dirty="0">
                <a:solidFill>
                  <a:schemeClr val="tx1"/>
                </a:solidFill>
                <a:latin typeface="黑体" panose="02010609060101010101" pitchFamily="49" charset="-122"/>
                <a:ea typeface="黑体" panose="02010609060101010101" pitchFamily="49" charset="-122"/>
              </a:rPr>
              <a:t>、句子练习。</a:t>
            </a:r>
            <a:endParaRPr lang="zh-CN" altLang="en-US" dirty="0"/>
          </a:p>
          <a:p>
            <a:pPr>
              <a:lnSpc>
                <a:spcPct val="130000"/>
              </a:lnSpc>
            </a:pPr>
            <a:r>
              <a:rPr lang="en-US" altLang="zh-CN" sz="2800" b="1" dirty="0" smtClean="0">
                <a:latin typeface="楷体" pitchFamily="49" charset="-122"/>
                <a:ea typeface="楷体" pitchFamily="49" charset="-122"/>
                <a:cs typeface="楷体" panose="02010609060101010101" charset="-122"/>
                <a:sym typeface="+mn-ea"/>
              </a:rPr>
              <a:t>   1.</a:t>
            </a:r>
            <a:r>
              <a:rPr lang="zh-CN" altLang="en-US" sz="2800" b="1" dirty="0" smtClean="0">
                <a:latin typeface="楷体" panose="02010609060101010101" charset="-122"/>
                <a:ea typeface="楷体" panose="02010609060101010101" charset="-122"/>
                <a:cs typeface="楷体" panose="02010609060101010101" charset="-122"/>
              </a:rPr>
              <a:t>后来，我甚至学会了滑翔，在街道上空，在白桦林梢头，在青青的草地和澄澈的湖面上盘旋。 </a:t>
            </a:r>
            <a:r>
              <a:rPr lang="zh-CN" altLang="en-US" sz="2800" b="1" dirty="0" smtClean="0">
                <a:latin typeface="楷体" pitchFamily="49" charset="-122"/>
                <a:ea typeface="楷体" pitchFamily="49" charset="-122"/>
                <a:cs typeface="楷体" panose="02010609060101010101" charset="-122"/>
                <a:sym typeface="+mn-ea"/>
              </a:rPr>
              <a:t>（仿写排比句 ）</a:t>
            </a:r>
            <a:endParaRPr lang="zh-CN" altLang="en-US" sz="2800" u="sng"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9" name="文本框 3"/>
          <p:cNvSpPr txBox="1"/>
          <p:nvPr/>
        </p:nvSpPr>
        <p:spPr>
          <a:xfrm>
            <a:off x="467544" y="2985795"/>
            <a:ext cx="8208912" cy="954107"/>
          </a:xfrm>
          <a:prstGeom prst="rect">
            <a:avLst/>
          </a:prstGeom>
          <a:noFill/>
        </p:spPr>
        <p:txBody>
          <a:bodyPr wrap="square" rtlCol="0">
            <a:spAutoFit/>
          </a:bodyPr>
          <a:lstStyle/>
          <a:p>
            <a:pPr indent="533400"/>
            <a:r>
              <a:rPr lang="zh-CN" altLang="en-US" sz="2800" b="1" dirty="0" smtClean="0">
                <a:solidFill>
                  <a:srgbClr val="FF0000"/>
                </a:solidFill>
                <a:latin typeface="楷体" panose="02010609060101010101" charset="-122"/>
                <a:ea typeface="楷体" panose="02010609060101010101" charset="-122"/>
              </a:rPr>
              <a:t>爱如泉水，涓涓不息；爱如灯塔，照亮前方；爱如火炬，温暖你我</a:t>
            </a:r>
            <a:r>
              <a:rPr lang="en-US" altLang="zh-CN" sz="2800" b="1" dirty="0" smtClean="0">
                <a:solidFill>
                  <a:srgbClr val="FF0000"/>
                </a:solidFill>
                <a:latin typeface="楷体" panose="02010609060101010101" charset="-122"/>
                <a:ea typeface="楷体" panose="02010609060101010101" charset="-122"/>
              </a:rPr>
              <a:t>……</a:t>
            </a:r>
            <a:endParaRPr lang="zh-CN" altLang="en-US" sz="2800" b="1" dirty="0" smtClean="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3"/>
          <p:cNvSpPr txBox="1"/>
          <p:nvPr/>
        </p:nvSpPr>
        <p:spPr>
          <a:xfrm>
            <a:off x="827585" y="4076469"/>
            <a:ext cx="5760640"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舞蹈演员的手指就是常作兰花状。</a:t>
            </a:r>
            <a:endParaRPr lang="zh-CN" altLang="en-US" sz="2800" b="1" dirty="0">
              <a:solidFill>
                <a:srgbClr val="FF0000"/>
              </a:solidFill>
              <a:latin typeface="楷体" panose="02010609060101010101" charset="-122"/>
              <a:ea typeface="楷体" panose="02010609060101010101" charset="-122"/>
            </a:endParaRPr>
          </a:p>
        </p:txBody>
      </p:sp>
      <p:sp>
        <p:nvSpPr>
          <p:cNvPr id="13" name="文本框 2"/>
          <p:cNvSpPr txBox="1"/>
          <p:nvPr/>
        </p:nvSpPr>
        <p:spPr>
          <a:xfrm>
            <a:off x="323528" y="411510"/>
            <a:ext cx="8352928" cy="1456361"/>
          </a:xfrm>
          <a:prstGeom prst="rect">
            <a:avLst/>
          </a:prstGeom>
          <a:noFill/>
        </p:spPr>
        <p:txBody>
          <a:bodyPr wrap="square" rtlCol="0">
            <a:spAutoFit/>
          </a:bodyPr>
          <a:lstStyle/>
          <a:p>
            <a:pPr indent="533400">
              <a:lnSpc>
                <a:spcPct val="110000"/>
              </a:lnSpc>
            </a:pPr>
            <a:r>
              <a:rPr lang="en-US" altLang="zh-CN" sz="2800" b="1" dirty="0" smtClean="0">
                <a:latin typeface="楷体" pitchFamily="49" charset="-122"/>
                <a:ea typeface="楷体" pitchFamily="49" charset="-122"/>
                <a:cs typeface="楷体" panose="02010609060101010101" charset="-122"/>
                <a:sym typeface="+mn-ea"/>
              </a:rPr>
              <a:t>2.</a:t>
            </a:r>
            <a:r>
              <a:rPr lang="zh-CN" altLang="en-US" sz="2800" b="1" dirty="0" smtClean="0">
                <a:latin typeface="楷体" panose="02010609060101010101" charset="-122"/>
                <a:ea typeface="楷体" panose="02010609060101010101" charset="-122"/>
                <a:cs typeface="楷体" panose="02010609060101010101" charset="-122"/>
                <a:sym typeface="+mn-ea"/>
              </a:rPr>
              <a:t>身材矮而胖，头大而肥，构造简单，人家有两个关节，他只有一个。</a:t>
            </a:r>
            <a:r>
              <a:rPr lang="zh-CN" altLang="en-US" sz="2800" b="1" dirty="0" smtClean="0">
                <a:latin typeface="楷体" pitchFamily="49" charset="-122"/>
                <a:ea typeface="楷体" pitchFamily="49" charset="-122"/>
                <a:cs typeface="楷体" panose="02010609060101010101" charset="-122"/>
                <a:sym typeface="+mn-ea"/>
              </a:rPr>
              <a:t>（读句子，试着用一两句话写一个人的外貌。）</a:t>
            </a:r>
            <a:endParaRPr lang="zh-CN" altLang="en-US" sz="2800" u="sng" dirty="0">
              <a:latin typeface="楷体" panose="02010609060101010101" charset="-122"/>
              <a:ea typeface="楷体" panose="02010609060101010101" charset="-122"/>
              <a:cs typeface="楷体" panose="02010609060101010101" charset="-122"/>
            </a:endParaRPr>
          </a:p>
        </p:txBody>
      </p:sp>
      <p:sp>
        <p:nvSpPr>
          <p:cNvPr id="4" name="文本框 2"/>
          <p:cNvSpPr txBox="1"/>
          <p:nvPr/>
        </p:nvSpPr>
        <p:spPr>
          <a:xfrm>
            <a:off x="323528" y="3003798"/>
            <a:ext cx="8352928" cy="982385"/>
          </a:xfrm>
          <a:prstGeom prst="rect">
            <a:avLst/>
          </a:prstGeom>
          <a:noFill/>
        </p:spPr>
        <p:txBody>
          <a:bodyPr wrap="square" rtlCol="0">
            <a:spAutoFit/>
          </a:bodyPr>
          <a:lstStyle/>
          <a:p>
            <a:pPr indent="533400">
              <a:lnSpc>
                <a:spcPct val="110000"/>
              </a:lnSpc>
            </a:pPr>
            <a:r>
              <a:rPr lang="en-US" altLang="zh-CN" sz="2800" b="1" dirty="0" smtClean="0">
                <a:latin typeface="楷体" pitchFamily="49" charset="-122"/>
                <a:ea typeface="楷体" pitchFamily="49" charset="-122"/>
                <a:cs typeface="楷体" panose="02010609060101010101" charset="-122"/>
                <a:sym typeface="+mn-ea"/>
              </a:rPr>
              <a:t>3.</a:t>
            </a:r>
            <a:r>
              <a:rPr lang="zh-CN" altLang="en-US" sz="2800" b="1" dirty="0" smtClean="0">
                <a:latin typeface="楷体" panose="02010609060101010101" charset="-122"/>
                <a:ea typeface="楷体" panose="02010609060101010101" charset="-122"/>
                <a:cs typeface="楷体" panose="02010609060101010101" charset="-122"/>
                <a:sym typeface="+mn-ea"/>
              </a:rPr>
              <a:t>舞蹈演员的手指不是常作兰花状吗？</a:t>
            </a:r>
            <a:r>
              <a:rPr lang="zh-CN" altLang="en-US" sz="2800" b="1" dirty="0" smtClean="0">
                <a:latin typeface="楷体" pitchFamily="49" charset="-122"/>
                <a:ea typeface="楷体" pitchFamily="49" charset="-122"/>
                <a:cs typeface="楷体" panose="02010609060101010101" charset="-122"/>
                <a:sym typeface="+mn-ea"/>
              </a:rPr>
              <a:t> （改为陈述句）</a:t>
            </a:r>
            <a:endParaRPr lang="zh-CN" altLang="en-US" sz="2800" u="sng" dirty="0">
              <a:latin typeface="楷体" panose="02010609060101010101" charset="-122"/>
              <a:ea typeface="楷体" panose="02010609060101010101" charset="-122"/>
              <a:cs typeface="楷体" panose="02010609060101010101" charset="-122"/>
            </a:endParaRPr>
          </a:p>
        </p:txBody>
      </p:sp>
      <p:sp>
        <p:nvSpPr>
          <p:cNvPr id="5" name="文本框 3"/>
          <p:cNvSpPr txBox="1"/>
          <p:nvPr/>
        </p:nvSpPr>
        <p:spPr>
          <a:xfrm>
            <a:off x="395536" y="1923678"/>
            <a:ext cx="8280920" cy="954107"/>
          </a:xfrm>
          <a:prstGeom prst="rect">
            <a:avLst/>
          </a:prstGeom>
          <a:noFill/>
        </p:spPr>
        <p:txBody>
          <a:bodyPr wrap="square" rtlCol="0">
            <a:spAutoFit/>
          </a:bodyPr>
          <a:lstStyle/>
          <a:p>
            <a:pPr indent="622300"/>
            <a:r>
              <a:rPr lang="zh-CN" altLang="en-US" sz="2800" b="1" dirty="0" smtClean="0">
                <a:solidFill>
                  <a:srgbClr val="FF0000"/>
                </a:solidFill>
                <a:latin typeface="楷体" panose="02010609060101010101" charset="-122"/>
                <a:ea typeface="楷体" panose="02010609060101010101" charset="-122"/>
              </a:rPr>
              <a:t>她，是个漂亮的女孩儿，她有一双水汪汪的大眼睛，一头乌黑发亮的长发，一口整整齐齐的牙齿。</a:t>
            </a:r>
            <a:endParaRPr lang="zh-CN" altLang="en-US" sz="28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0843" y="661906"/>
            <a:ext cx="8843645" cy="4358116"/>
          </a:xfrm>
          <a:prstGeom prst="rect">
            <a:avLst/>
          </a:prstGeom>
          <a:noFill/>
        </p:spPr>
        <p:txBody>
          <a:bodyPr wrap="square" rtlCol="0">
            <a:spAutoFit/>
          </a:bodyPr>
          <a:lstStyle/>
          <a:p>
            <a:pPr>
              <a:lnSpc>
                <a:spcPct val="110000"/>
              </a:lnSpc>
            </a:pPr>
            <a:r>
              <a:rPr lang="zh-CN" altLang="en-US" sz="2800" dirty="0" smtClean="0">
                <a:latin typeface="黑体" panose="02010609060101010101" pitchFamily="49" charset="-122"/>
                <a:ea typeface="黑体" panose="02010609060101010101" pitchFamily="49" charset="-122"/>
                <a:cs typeface="楷体" panose="02010609060101010101" charset="-122"/>
              </a:rPr>
              <a:t>读片段，回答问题。</a:t>
            </a:r>
            <a:endParaRPr lang="zh-CN" altLang="en-US" sz="2800" dirty="0" smtClean="0">
              <a:latin typeface="楷体" panose="02010609060101010101" charset="-122"/>
              <a:ea typeface="楷体" panose="02010609060101010101" charset="-122"/>
              <a:cs typeface="楷体" panose="02010609060101010101" charset="-122"/>
            </a:endParaRPr>
          </a:p>
          <a:p>
            <a:pPr indent="622300">
              <a:lnSpc>
                <a:spcPct val="110000"/>
              </a:lnSpc>
            </a:pPr>
            <a:r>
              <a:rPr lang="zh-CN" altLang="en-US" sz="2800" b="1" dirty="0" smtClean="0">
                <a:latin typeface="楷体" panose="02010609060101010101" charset="-122"/>
                <a:ea typeface="楷体" panose="02010609060101010101" charset="-122"/>
                <a:cs typeface="楷体" panose="02010609060101010101" charset="-122"/>
              </a:rPr>
              <a:t>五指中地位最优、相貌最堂皇的，无如中指。他居于中央，左右都有屏障，他身高最高，无名指、食指贴身左右，像关公左右的关平、周仓，一文一武，片刻不离。他永远不受外物冲撞，所以曲线优美，处处显示着养尊处优。每逢做事，名义上他是参加的，实际并不出力。他因为身体啊长，取物时，往往最先碰到物，好像取得这物是他一人的功劳，其实他碰到之后就退在一旁，让大拇指、食指去出力，他只是在旁略为扶衬而已。</a:t>
            </a:r>
            <a:endParaRPr lang="en-US" altLang="zh-CN" sz="3200" dirty="0" smtClean="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120843" y="89280"/>
            <a:ext cx="3162300" cy="523220"/>
          </a:xfrm>
          <a:prstGeom prst="rect">
            <a:avLst/>
          </a:prstGeom>
          <a:noFill/>
        </p:spPr>
        <p:txBody>
          <a:bodyPr wrap="square" rtlCol="0">
            <a:spAutoFit/>
          </a:bodyPr>
          <a:lstStyle/>
          <a:p>
            <a:r>
              <a:rPr lang="zh-CN" altLang="en-US" sz="2800" b="1" dirty="0">
                <a:latin typeface="黑体" panose="02010609060101010101" pitchFamily="49" charset="-122"/>
                <a:ea typeface="黑体" panose="02010609060101010101" pitchFamily="49" charset="-122"/>
              </a:rPr>
              <a:t>五</a:t>
            </a:r>
            <a:r>
              <a:rPr lang="zh-CN" altLang="en-US" sz="2800" b="1" dirty="0" smtClean="0">
                <a:latin typeface="黑体" panose="02010609060101010101" pitchFamily="49" charset="-122"/>
                <a:ea typeface="黑体" panose="02010609060101010101" pitchFamily="49" charset="-122"/>
              </a:rPr>
              <a:t>、</a:t>
            </a:r>
            <a:r>
              <a:rPr lang="zh-CN" altLang="en-US" sz="2800" b="1" dirty="0">
                <a:latin typeface="黑体" panose="02010609060101010101" pitchFamily="49" charset="-122"/>
                <a:ea typeface="黑体" panose="02010609060101010101" pitchFamily="49" charset="-122"/>
              </a:rPr>
              <a:t>课文练习。</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06758" y="615112"/>
            <a:ext cx="8257419" cy="2246769"/>
          </a:xfrm>
          <a:prstGeom prst="rect">
            <a:avLst/>
          </a:prstGeom>
          <a:noFill/>
        </p:spPr>
        <p:txBody>
          <a:bodyPr wrap="square" rtlCol="0" anchor="t">
            <a:spAutoFit/>
          </a:bodyPr>
          <a:lstStyle/>
          <a:p>
            <a:r>
              <a:rPr lang="en-US" sz="2800" b="1" dirty="0" smtClean="0">
                <a:latin typeface="新宋体" panose="02010609030101010101" charset="-122"/>
                <a:ea typeface="新宋体" panose="02010609030101010101" charset="-122"/>
                <a:cs typeface="新宋体" panose="02010609030101010101" charset="-122"/>
                <a:sym typeface="+mn-ea"/>
              </a:rPr>
              <a:t>1.</a:t>
            </a:r>
            <a:r>
              <a:rPr lang="zh-CN" altLang="en-US" sz="2800" b="1" dirty="0" smtClean="0">
                <a:latin typeface="新宋体" panose="02010609030101010101" charset="-122"/>
                <a:ea typeface="新宋体" panose="02010609030101010101" charset="-122"/>
                <a:cs typeface="新宋体" panose="02010609030101010101" charset="-122"/>
                <a:sym typeface="+mn-ea"/>
              </a:rPr>
              <a:t>联系上下文，理解“养尊处优”一词的意思。</a:t>
            </a:r>
            <a:endParaRPr lang="en-US" altLang="zh-CN" sz="2800" b="1" dirty="0">
              <a:latin typeface="新宋体" panose="02010609030101010101" charset="-122"/>
              <a:ea typeface="新宋体" panose="02010609030101010101" charset="-122"/>
              <a:cs typeface="新宋体" panose="02010609030101010101" charset="-122"/>
              <a:sym typeface="+mn-ea"/>
            </a:endParaRPr>
          </a:p>
          <a:p>
            <a:r>
              <a:rPr lang="en-US" altLang="zh-CN" sz="2800" b="1" dirty="0" smtClean="0">
                <a:latin typeface="新宋体" panose="02010609030101010101" charset="-122"/>
                <a:ea typeface="新宋体" panose="02010609030101010101" charset="-122"/>
                <a:cs typeface="新宋体" panose="02010609030101010101" charset="-122"/>
                <a:sym typeface="+mn-ea"/>
              </a:rPr>
              <a:t>____________________________________________________________________________________________________________________________________________________________________________________</a:t>
            </a:r>
          </a:p>
        </p:txBody>
      </p:sp>
      <p:sp>
        <p:nvSpPr>
          <p:cNvPr id="9" name="文本框 2"/>
          <p:cNvSpPr txBox="1"/>
          <p:nvPr/>
        </p:nvSpPr>
        <p:spPr>
          <a:xfrm>
            <a:off x="346434" y="2899926"/>
            <a:ext cx="8330443" cy="1384995"/>
          </a:xfrm>
          <a:prstGeom prst="rect">
            <a:avLst/>
          </a:prstGeom>
          <a:noFill/>
        </p:spPr>
        <p:txBody>
          <a:bodyPr wrap="square" rtlCol="0" anchor="t">
            <a:spAutoFit/>
          </a:bodyPr>
          <a:lstStyle/>
          <a:p>
            <a:r>
              <a:rPr lang="en-US" sz="2800" b="1" dirty="0" smtClean="0">
                <a:latin typeface="新宋体" panose="02010609030101010101" charset="-122"/>
                <a:ea typeface="新宋体" panose="02010609030101010101" charset="-122"/>
                <a:cs typeface="新宋体" panose="02010609030101010101" charset="-122"/>
                <a:sym typeface="+mn-ea"/>
              </a:rPr>
              <a:t>2.</a:t>
            </a:r>
            <a:r>
              <a:rPr lang="zh-CN" altLang="en-US" sz="2800" b="1" dirty="0" smtClean="0">
                <a:latin typeface="新宋体" panose="02010609030101010101" charset="-122"/>
                <a:ea typeface="新宋体" panose="02010609030101010101" charset="-122"/>
                <a:cs typeface="新宋体" panose="02010609030101010101" charset="-122"/>
                <a:sym typeface="+mn-ea"/>
              </a:rPr>
              <a:t>短文中的中指给你留下什么印象</a:t>
            </a:r>
            <a:r>
              <a:rPr lang="en-US" altLang="zh-CN" sz="2800" b="1" dirty="0" smtClean="0">
                <a:latin typeface="新宋体" panose="02010609030101010101" charset="-122"/>
                <a:ea typeface="新宋体" panose="02010609030101010101" charset="-122"/>
                <a:cs typeface="新宋体" panose="02010609030101010101" charset="-122"/>
                <a:sym typeface="+mn-ea"/>
              </a:rPr>
              <a:t>?</a:t>
            </a:r>
            <a:r>
              <a:rPr lang="zh-CN" altLang="en-US" sz="2800" b="1" dirty="0" smtClean="0">
                <a:latin typeface="新宋体" panose="02010609030101010101" charset="-122"/>
                <a:ea typeface="新宋体" panose="02010609030101010101" charset="-122"/>
                <a:cs typeface="新宋体" panose="02010609030101010101" charset="-122"/>
                <a:sym typeface="+mn-ea"/>
              </a:rPr>
              <a:t>生活中你见过类似的人么</a:t>
            </a:r>
            <a:r>
              <a:rPr lang="en-US" altLang="zh-CN" sz="2800" b="1" dirty="0" smtClean="0">
                <a:latin typeface="新宋体" panose="02010609030101010101" charset="-122"/>
                <a:ea typeface="新宋体" panose="02010609030101010101" charset="-122"/>
                <a:cs typeface="新宋体" panose="02010609030101010101" charset="-122"/>
                <a:sym typeface="+mn-ea"/>
              </a:rPr>
              <a:t>?</a:t>
            </a:r>
            <a:endParaRPr lang="en-US" altLang="zh-CN" sz="2800" b="1" dirty="0">
              <a:latin typeface="新宋体" panose="02010609030101010101" charset="-122"/>
              <a:ea typeface="新宋体" panose="02010609030101010101" charset="-122"/>
              <a:cs typeface="新宋体" panose="02010609030101010101" charset="-122"/>
              <a:sym typeface="+mn-ea"/>
            </a:endParaRPr>
          </a:p>
          <a:p>
            <a:r>
              <a:rPr lang="en-US" altLang="zh-CN" sz="2800" b="1" dirty="0" smtClean="0">
                <a:latin typeface="新宋体" panose="02010609030101010101" charset="-122"/>
                <a:ea typeface="新宋体" panose="02010609030101010101" charset="-122"/>
                <a:cs typeface="新宋体" panose="02010609030101010101" charset="-122"/>
                <a:sym typeface="+mn-ea"/>
              </a:rPr>
              <a:t>_____________________________________________</a:t>
            </a:r>
          </a:p>
        </p:txBody>
      </p:sp>
      <p:sp>
        <p:nvSpPr>
          <p:cNvPr id="11" name="文本框 5"/>
          <p:cNvSpPr txBox="1"/>
          <p:nvPr/>
        </p:nvSpPr>
        <p:spPr>
          <a:xfrm>
            <a:off x="406758" y="1031200"/>
            <a:ext cx="8135888" cy="1815882"/>
          </a:xfrm>
          <a:prstGeom prst="rect">
            <a:avLst/>
          </a:prstGeom>
          <a:noFill/>
        </p:spPr>
        <p:txBody>
          <a:bodyPr wrap="square" rtlCol="0">
            <a:spAutoFit/>
          </a:bodyPr>
          <a:lstStyle/>
          <a:p>
            <a:pPr indent="622300"/>
            <a:r>
              <a:rPr lang="zh-CN" altLang="en-US" sz="2800" b="1" dirty="0" smtClean="0">
                <a:solidFill>
                  <a:srgbClr val="FF0000"/>
                </a:solidFill>
                <a:latin typeface="楷体" panose="02010609060101010101" charset="-122"/>
                <a:ea typeface="楷体" panose="02010609060101010101" charset="-122"/>
              </a:rPr>
              <a:t>养尊处优原本是指生活上物质条件非常好，不了解外面世界的现实，一般做贬义。在这里是用中指隐喻的手法表现在日常生活中不做事但享受了更好待遇的人。</a:t>
            </a:r>
            <a:endParaRPr lang="zh-CN" altLang="en-US" sz="2800" b="1" dirty="0">
              <a:solidFill>
                <a:srgbClr val="FF0000"/>
              </a:solidFill>
              <a:latin typeface="楷体" panose="02010609060101010101" charset="-122"/>
              <a:ea typeface="楷体" panose="02010609060101010101" charset="-122"/>
            </a:endParaRPr>
          </a:p>
        </p:txBody>
      </p:sp>
      <p:sp>
        <p:nvSpPr>
          <p:cNvPr id="7" name="文本框 5"/>
          <p:cNvSpPr txBox="1"/>
          <p:nvPr/>
        </p:nvSpPr>
        <p:spPr>
          <a:xfrm>
            <a:off x="958900" y="3751322"/>
            <a:ext cx="368510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charset="-122"/>
                <a:ea typeface="楷体" panose="02010609060101010101" charset="-122"/>
              </a:rPr>
              <a:t>慵懒，见过，刘禅</a:t>
            </a:r>
            <a:r>
              <a:rPr lang="zh-CN" altLang="en-US" sz="2800" b="1" dirty="0">
                <a:solidFill>
                  <a:srgbClr val="FF0000"/>
                </a:solidFill>
                <a:latin typeface="楷体" panose="02010609060101010101" charset="-122"/>
                <a:ea typeface="楷体" panose="02010609060101010101" charset="-122"/>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37194" y="571486"/>
            <a:ext cx="8159750" cy="954107"/>
          </a:xfrm>
          <a:prstGeom prst="rect">
            <a:avLst/>
          </a:prstGeom>
          <a:noFill/>
        </p:spPr>
        <p:txBody>
          <a:bodyPr wrap="square" rtlCol="0" anchor="t">
            <a:spAutoFit/>
          </a:bodyPr>
          <a:lstStyle/>
          <a:p>
            <a:r>
              <a:rPr lang="en-US" sz="2800" b="1" dirty="0" smtClean="0">
                <a:latin typeface="新宋体" panose="02010609030101010101" charset="-122"/>
                <a:ea typeface="新宋体" panose="02010609030101010101" charset="-122"/>
                <a:cs typeface="新宋体" panose="02010609030101010101" charset="-122"/>
                <a:sym typeface="+mn-ea"/>
              </a:rPr>
              <a:t>3.</a:t>
            </a:r>
            <a:r>
              <a:rPr lang="zh-CN" altLang="en-US" sz="2800" b="1" dirty="0" smtClean="0">
                <a:latin typeface="新宋体" panose="02010609030101010101" charset="-122"/>
                <a:ea typeface="新宋体" panose="02010609030101010101" charset="-122"/>
                <a:cs typeface="新宋体" panose="02010609030101010101" charset="-122"/>
                <a:sym typeface="+mn-ea"/>
              </a:rPr>
              <a:t>你了解关公么</a:t>
            </a:r>
            <a:r>
              <a:rPr lang="en-US" altLang="zh-CN" sz="2800" b="1" dirty="0" smtClean="0">
                <a:latin typeface="新宋体" panose="02010609030101010101" charset="-122"/>
                <a:ea typeface="新宋体" panose="02010609030101010101" charset="-122"/>
                <a:cs typeface="新宋体" panose="02010609030101010101" charset="-122"/>
                <a:sym typeface="+mn-ea"/>
              </a:rPr>
              <a:t>?</a:t>
            </a:r>
            <a:r>
              <a:rPr lang="zh-CN" altLang="en-US" sz="2800" b="1" dirty="0" smtClean="0">
                <a:latin typeface="新宋体" panose="02010609030101010101" charset="-122"/>
                <a:ea typeface="新宋体" panose="02010609030101010101" charset="-122"/>
                <a:cs typeface="新宋体" panose="02010609030101010101" charset="-122"/>
                <a:sym typeface="+mn-ea"/>
              </a:rPr>
              <a:t>他是哪部名著中的人物</a:t>
            </a:r>
            <a:r>
              <a:rPr lang="en-US" altLang="zh-CN" sz="2800" b="1" dirty="0" smtClean="0">
                <a:latin typeface="新宋体" panose="02010609030101010101" charset="-122"/>
                <a:ea typeface="新宋体" panose="02010609030101010101" charset="-122"/>
                <a:cs typeface="新宋体" panose="02010609030101010101" charset="-122"/>
                <a:sym typeface="+mn-ea"/>
              </a:rPr>
              <a:t>?</a:t>
            </a:r>
            <a:r>
              <a:rPr lang="zh-CN" altLang="en-US" sz="2800" b="1" dirty="0" smtClean="0">
                <a:latin typeface="新宋体" panose="02010609030101010101" charset="-122"/>
                <a:ea typeface="新宋体" panose="02010609030101010101" charset="-122"/>
                <a:cs typeface="新宋体" panose="02010609030101010101" charset="-122"/>
                <a:sym typeface="+mn-ea"/>
              </a:rPr>
              <a:t>简单介绍一下他的故事吧</a:t>
            </a:r>
            <a:r>
              <a:rPr lang="en-US" altLang="zh-CN" sz="2800" b="1" dirty="0" smtClean="0">
                <a:latin typeface="新宋体" panose="02010609030101010101" charset="-122"/>
                <a:ea typeface="新宋体" panose="02010609030101010101" charset="-122"/>
                <a:cs typeface="新宋体" panose="02010609030101010101" charset="-122"/>
                <a:sym typeface="+mn-ea"/>
              </a:rPr>
              <a:t>!</a:t>
            </a:r>
          </a:p>
        </p:txBody>
      </p:sp>
      <p:sp>
        <p:nvSpPr>
          <p:cNvPr id="11" name="文本框 5"/>
          <p:cNvSpPr txBox="1"/>
          <p:nvPr/>
        </p:nvSpPr>
        <p:spPr>
          <a:xfrm>
            <a:off x="468560" y="1563638"/>
            <a:ext cx="8028384" cy="2677656"/>
          </a:xfrm>
          <a:prstGeom prst="rect">
            <a:avLst/>
          </a:prstGeom>
          <a:noFill/>
        </p:spPr>
        <p:txBody>
          <a:bodyPr wrap="square" rtlCol="0">
            <a:spAutoFit/>
          </a:bodyPr>
          <a:lstStyle/>
          <a:p>
            <a:pPr indent="622300"/>
            <a:r>
              <a:rPr lang="zh-CN" altLang="en-US" sz="2800" b="1" dirty="0" smtClean="0">
                <a:solidFill>
                  <a:srgbClr val="FF0000"/>
                </a:solidFill>
                <a:latin typeface="楷体" panose="02010609060101010101" charset="-122"/>
                <a:ea typeface="楷体" panose="02010609060101010101" charset="-122"/>
              </a:rPr>
              <a:t>关公又名关羽，字云长，是罗贯中的三国演义中的人物，他与刘备、张飞在桃园结义金兰。他的故事有很多，比如水淹七军、单刀赴会、过五关斩六将等，他的坐骑为赤兔，为孙权所杀，死于麦城。他为人忠义，有勇有谋，但可惜太过自负，傲物不羁。</a:t>
            </a:r>
            <a:endParaRPr lang="zh-CN" altLang="en-US" sz="2800" b="1" dirty="0">
              <a:solidFill>
                <a:srgbClr val="FF0000"/>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 y="0"/>
            <a:ext cx="9139428" cy="5143500"/>
          </a:xfrm>
          <a:prstGeom prst="rect">
            <a:avLst/>
          </a:prstGeom>
        </p:spPr>
      </p:pic>
      <p:sp>
        <p:nvSpPr>
          <p:cNvPr id="10" name="文本框 3"/>
          <p:cNvSpPr txBox="1"/>
          <p:nvPr/>
        </p:nvSpPr>
        <p:spPr>
          <a:xfrm>
            <a:off x="651128" y="1419622"/>
            <a:ext cx="7834196" cy="1107996"/>
          </a:xfrm>
          <a:prstGeom prst="rect">
            <a:avLst/>
          </a:prstGeom>
          <a:noFill/>
          <a:effectLst/>
        </p:spPr>
        <p:txBody>
          <a:bodyPr wrap="none" rtlCol="0">
            <a:spAutoFit/>
          </a:bodyPr>
          <a:lstStyle/>
          <a:p>
            <a:pPr algn="ctr"/>
            <a:r>
              <a:rPr kumimoji="1" lang="zh-CN" altLang="en-US" sz="6600" b="1" dirty="0">
                <a:solidFill>
                  <a:srgbClr val="FF6600"/>
                </a:solidFill>
                <a:latin typeface="Xingkai SC" panose="02010800040101010101" pitchFamily="2" charset="-122"/>
                <a:ea typeface="Xingkai SC" panose="02010800040101010101" pitchFamily="2" charset="-122"/>
              </a:rPr>
              <a:t>七彩课堂  伴你成长</a:t>
            </a:r>
          </a:p>
        </p:txBody>
      </p:sp>
      <p:grpSp>
        <p:nvGrpSpPr>
          <p:cNvPr id="11" name="组合 3"/>
          <p:cNvGrpSpPr/>
          <p:nvPr/>
        </p:nvGrpSpPr>
        <p:grpSpPr>
          <a:xfrm>
            <a:off x="6968256" y="2"/>
            <a:ext cx="1927372" cy="771551"/>
            <a:chOff x="6968256" y="-1"/>
            <a:chExt cx="1927372" cy="771551"/>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r="5468"/>
            <a:stretch>
              <a:fillRect/>
            </a:stretch>
          </p:blipFill>
          <p:spPr>
            <a:xfrm>
              <a:off x="6968256" y="-1"/>
              <a:ext cx="961585" cy="771551"/>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9408" y="124932"/>
              <a:ext cx="1346220" cy="553738"/>
            </a:xfrm>
            <a:prstGeom prst="rect">
              <a:avLst/>
            </a:prstGeom>
          </p:spPr>
        </p:pic>
        <p:sp>
          <p:nvSpPr>
            <p:cNvPr id="14" name="文本框 35"/>
            <p:cNvSpPr txBox="1"/>
            <p:nvPr/>
          </p:nvSpPr>
          <p:spPr>
            <a:xfrm>
              <a:off x="7079329" y="509940"/>
              <a:ext cx="946093" cy="253916"/>
            </a:xfrm>
            <a:prstGeom prst="rect">
              <a:avLst/>
            </a:prstGeom>
            <a:noFill/>
          </p:spPr>
          <p:txBody>
            <a:bodyPr wrap="none" rtlCol="0">
              <a:spAutoFit/>
            </a:bodyPr>
            <a:lstStyle/>
            <a:p>
              <a:pPr algn="dist"/>
              <a:r>
                <a:rPr kumimoji="1" lang="en-US" altLang="zh-CN" sz="1050" dirty="0">
                  <a:solidFill>
                    <a:prstClr val="white">
                      <a:lumMod val="75000"/>
                    </a:prstClr>
                  </a:solidFill>
                </a:rPr>
                <a:t>QICAIKETANG</a:t>
              </a:r>
              <a:endParaRPr kumimoji="1" lang="zh-CN" altLang="en-US" sz="1050" dirty="0">
                <a:solidFill>
                  <a:prstClr val="white">
                    <a:lumMod val="75000"/>
                  </a:prstClr>
                </a:solidFill>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平衡">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平衡">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平衡">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3908</TotalTime>
  <Words>3999</Words>
  <Application>Microsoft Office PowerPoint</Application>
  <PresentationFormat>全屏显示(16:9)</PresentationFormat>
  <Paragraphs>226</Paragraphs>
  <Slides>44</Slides>
  <Notes>31</Notes>
  <HiddenSlides>0</HiddenSlides>
  <MMClips>0</MMClips>
  <ScaleCrop>false</ScaleCrop>
  <HeadingPairs>
    <vt:vector size="4" baseType="variant">
      <vt:variant>
        <vt:lpstr>主题</vt:lpstr>
      </vt:variant>
      <vt:variant>
        <vt:i4>1</vt:i4>
      </vt:variant>
      <vt:variant>
        <vt:lpstr>幻灯片标题</vt:lpstr>
      </vt:variant>
      <vt:variant>
        <vt:i4>44</vt:i4>
      </vt:variant>
    </vt:vector>
  </HeadingPairs>
  <TitlesOfParts>
    <vt:vector size="45" baseType="lpstr">
      <vt:lpstr>平衡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timebook</cp:lastModifiedBy>
  <cp:revision>469</cp:revision>
  <dcterms:created xsi:type="dcterms:W3CDTF">2019-08-10T12:25:05Z</dcterms:created>
  <dcterms:modified xsi:type="dcterms:W3CDTF">2021-12-24T09:14:42Z</dcterms:modified>
</cp:coreProperties>
</file>