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93" r:id="rId8"/>
    <p:sldId id="302" r:id="rId9"/>
    <p:sldId id="265" r:id="rId10"/>
    <p:sldId id="264" r:id="rId11"/>
    <p:sldId id="304" r:id="rId12"/>
    <p:sldId id="311" r:id="rId13"/>
    <p:sldId id="267" r:id="rId14"/>
    <p:sldId id="310" r:id="rId15"/>
    <p:sldId id="312" r:id="rId16"/>
    <p:sldId id="295" r:id="rId17"/>
    <p:sldId id="268" r:id="rId18"/>
    <p:sldId id="297" r:id="rId19"/>
    <p:sldId id="269" r:id="rId20"/>
    <p:sldId id="270" r:id="rId21"/>
    <p:sldId id="271" r:id="rId22"/>
    <p:sldId id="272" r:id="rId23"/>
    <p:sldId id="313" r:id="rId24"/>
    <p:sldId id="307" r:id="rId25"/>
    <p:sldId id="308" r:id="rId26"/>
    <p:sldId id="284" r:id="rId27"/>
    <p:sldId id="285" r:id="rId28"/>
    <p:sldId id="286" r:id="rId29"/>
    <p:sldId id="305" r:id="rId30"/>
    <p:sldId id="300" r:id="rId31"/>
    <p:sldId id="287" r:id="rId32"/>
    <p:sldId id="309" r:id="rId33"/>
    <p:sldId id="289" r:id="rId34"/>
    <p:sldId id="292" r:id="rId3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C685-8E46-41E9-8CE0-2B15ED923F81}" type="datetimeFigureOut">
              <a:rPr lang="zh-CN" altLang="en-US" smtClean="0"/>
              <a:pPr/>
              <a:t>2021/12/24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5F12-C34E-4694-8D92-AAF6C7DCF1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2400300"/>
            <a:ext cx="6400800" cy="1200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62932" y="1086978"/>
            <a:ext cx="9021537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2" y="1047540"/>
            <a:ext cx="9021537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2" y="2232487"/>
            <a:ext cx="9021537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129448"/>
            <a:ext cx="8229600" cy="1102519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714376"/>
            <a:ext cx="7772400" cy="1021556"/>
          </a:xfrm>
          <a:prstGeom prst="rect">
            <a:avLst/>
          </a:prstGeo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910953"/>
            <a:ext cx="7772400" cy="100369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4629150"/>
            <a:ext cx="40005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 flipV="1">
            <a:off x="69413" y="1782623"/>
            <a:ext cx="9013515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7" y="1756107"/>
            <a:ext cx="9013781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7" y="1851660"/>
            <a:ext cx="9014621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374904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085850"/>
            <a:ext cx="3749040" cy="3429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  <a:prstGeom prst="rect">
            <a:avLst/>
          </a:prstGeo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3733800" cy="5715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085850"/>
            <a:ext cx="3733800" cy="5715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1685925"/>
            <a:ext cx="3733800" cy="29146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1685925"/>
            <a:ext cx="3733800" cy="29146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  <a:prstGeom prst="rect">
            <a:avLst/>
          </a:prstGeo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200150"/>
            <a:ext cx="1905000" cy="3371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200150"/>
            <a:ext cx="5715000" cy="337185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3675413"/>
            <a:ext cx="7315200" cy="3917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4084369"/>
            <a:ext cx="7315200" cy="514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8862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3512666"/>
            <a:ext cx="900684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9" y="3487856"/>
            <a:ext cx="900663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1" y="3579919"/>
            <a:ext cx="9006637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9" y="50007"/>
            <a:ext cx="9001873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11680" cy="4388644"/>
          </a:xfrm>
          <a:prstGeom prst="rect">
            <a:avLst/>
          </a:prstGeo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05980"/>
            <a:ext cx="5562600" cy="4388644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3710" y="1504133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第六单元</a:t>
            </a:r>
            <a:r>
              <a:rPr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复习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277" y="109038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Box 2"/>
          <p:cNvSpPr txBox="1"/>
          <p:nvPr/>
        </p:nvSpPr>
        <p:spPr>
          <a:xfrm>
            <a:off x="189166" y="109163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流程图: 延期 3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易读错的字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511072" y="181498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弗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80573" y="1347614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f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ú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779" y="184768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膑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47022" y="1347614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b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ìn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74076" y="184768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肆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31971" y="1347614"/>
            <a:ext cx="4844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ì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50367" y="335472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撕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23449" y="284781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s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ī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23779" y="334787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龇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72056" y="2847812"/>
            <a:ext cx="535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ī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74076" y="327644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桅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74076" y="2704936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w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éi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21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261408" y="3274911"/>
            <a:ext cx="218503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矛</a:t>
            </a: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茅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1560" y="1132234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矛    誉    丧    耀    蔑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785" y="3398021"/>
            <a:ext cx="2347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容易混淆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61408" y="257926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誉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37672" y="257926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誊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53496" y="2579263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荣誉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54550" y="2579263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誊写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5786" y="2671596"/>
            <a:ext cx="2347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写成别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字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-83185" y="411510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易写错的字</a:t>
              </a:r>
            </a:p>
          </p:txBody>
        </p:sp>
      </p:grpSp>
      <p:sp>
        <p:nvSpPr>
          <p:cNvPr id="15" name="文本框 8"/>
          <p:cNvSpPr txBox="1"/>
          <p:nvPr/>
        </p:nvSpPr>
        <p:spPr>
          <a:xfrm>
            <a:off x="785785" y="1901543"/>
            <a:ext cx="2347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易多写一笔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3261408" y="180921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丧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4355976" y="405365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耀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3261408" y="405365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矛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785785" y="4145985"/>
            <a:ext cx="2347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易少写一笔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5569282" y="405365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蔑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6" grpId="0"/>
      <p:bldP spid="9" grpId="0" bldLvl="0" animBg="1"/>
      <p:bldP spid="10" grpId="0"/>
      <p:bldP spid="11" grpId="0"/>
      <p:bldP spid="12" grpId="0"/>
      <p:bldP spid="13" grpId="0"/>
      <p:bldP spid="14" grpId="0" bldLvl="0" animBg="1"/>
      <p:bldP spid="15" grpId="0" bldLvl="0" animBg="1"/>
      <p:bldP spid="16" grpId="0"/>
      <p:bldP spid="17" grpId="0"/>
      <p:bldP spid="18" grpId="0"/>
      <p:bldP spid="19" grpId="0" bldLvl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991" y="2265134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泄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①饿。 ②农作物歉收或没有收成。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991" y="1261304"/>
            <a:ext cx="83724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扭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①掉转。 ②拧（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nǐng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）；拧伤。 ③揪住不放。 ④身体摆动。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-83185" y="597986"/>
            <a:ext cx="2174875" cy="509751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多义字</a:t>
              </a:r>
            </a:p>
          </p:txBody>
        </p:sp>
      </p:grpSp>
      <p:sp>
        <p:nvSpPr>
          <p:cNvPr id="10" name="文本框 2"/>
          <p:cNvSpPr txBox="1"/>
          <p:nvPr/>
        </p:nvSpPr>
        <p:spPr>
          <a:xfrm>
            <a:off x="375991" y="3200658"/>
            <a:ext cx="837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获利。 ②胜。与“输”相对。 ③通“盈”。充满。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15619" y="1347614"/>
            <a:ext cx="7056783" cy="2736304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rgbClr val="CCFFCC"/>
              </a:gs>
              <a:gs pos="100000">
                <a:srgbClr val="D1C39F">
                  <a:lumMod val="0"/>
                  <a:alpha val="39000"/>
                </a:srgb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99716" y="1457897"/>
            <a:ext cx="6659880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依次  等级  肩膀  挖苦   信心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夸耀  讥讽  轻蔑  调换   环游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航行  调换  放肆  帽子   桅杆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吓唬  顶端  船舱  海鸥   瞄准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词语积累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27788" y="58465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《自相矛盾》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576" y="1236796"/>
            <a:ext cx="77508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自相矛盾：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指的是一个人说话、行动前后抵触，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不一致；也指同伙间的相互争吵或冲突。出自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韩非子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3174" y="2857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《田忌赛马》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928676"/>
            <a:ext cx="8858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垂头丧气：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形容失望或受到挫折时情绪低沉的样子。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0" y="1762819"/>
            <a:ext cx="9036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胸有成竹：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原意是画竹子以前，心里已经有了竹子的形象。后用以比喻办事以前，已经有全面的设想和安排。成：现成。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0" y="3219822"/>
            <a:ext cx="9001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得意扬扬：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形容非常满足、高兴，神气十足的样子。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-19050" y="400564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目瞪口呆：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形容因吃惊或害怕或激动而发愣、发傻的样子。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65939" y="21429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《跳水》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84355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风平浪静：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指没有风浪，好像什么事情都没有发生一样，比喻平静无事。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0" y="17722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哭笑不得：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哭也不好，笑也不好。形容很尴尬。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0" y="2343756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龇牙咧嘴：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”龇牙咧嘴“是出自吴承恩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西游记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中的一个成语，有两个意思：①形容凶狠的样子；②形容疼痛难忍的样子。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0" y="3629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摇摇晃晃：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左右摇摆，不稳定。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0" y="410427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心惊胆战：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战：通“颤”，发抖，意思是形容十分害怕的样子。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2067694"/>
            <a:ext cx="1440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abcc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式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11760" y="122262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摇摇晃晃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11760" y="206769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得意扬扬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11760" y="284920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垂头丧气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1329378"/>
            <a:ext cx="144000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aabb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式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2868252"/>
            <a:ext cx="144000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神态描写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2411760" y="337336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哭笑不得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6495695" y="284920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目瞪口呆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4427983" y="284920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得意扬扬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4437508" y="337336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龇牙咧嘴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4" grpId="0"/>
      <p:bldP spid="15" grpId="0"/>
      <p:bldP spid="17" grpId="0"/>
      <p:bldP spid="19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6552" y="1674320"/>
            <a:ext cx="835191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扑通一声，孩子像颗炮弹扎进了海里。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（《跳水》）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108520" y="334120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比喻句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4740" y="1118230"/>
            <a:ext cx="81356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田忌觉得很扫兴，垂头丧气地准备离开赛马场。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（《田忌赛马》）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齐威王正在得意洋洋地夸耀自己的马。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（《田忌赛马》）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这下，齐威王目瞪口呆了。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（《田忌赛马》）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180528" y="406128"/>
            <a:ext cx="3714744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神态描写的句子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7504" y="1190238"/>
            <a:ext cx="8820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水手们又大笑起来，只有那个孩子哭笑不得，眼巴巴地望着猴子坐在桅杆的第一根横木上。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（《跳水》）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齐威王正在得意洋洋地夸耀自己的马。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（《田忌赛马》）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这下，齐威王目瞪口呆了。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（《田忌赛马》）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180528" y="334120"/>
            <a:ext cx="3714744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神态描写的句子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450" y="987574"/>
            <a:ext cx="874903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孙膑招呼田忌过来，拍着他的肩膀说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（《田忌赛马》）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孙膑还没有说完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田忌瞪了他一眼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（《田忌赛马》）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猴子忽然跳到他面前，摘下他的帽子戴在自己的头上，很快地爬上了桅杆。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0" y="214296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450" y="987574"/>
            <a:ext cx="874903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猴子坐在桅杆的第一根横木上，摘下帽子来用牙齿咬，用爪子撕，好像故意逗他生气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它用后脚钩住绳子，把帽子挂在最高的那根横木的一头，然后坐在桅杆的顶端，扭着身子，龇（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zi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）牙咧嘴地做着怪样。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0" y="214296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7466" y="1031994"/>
            <a:ext cx="8533006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孩子气极了，他的手放开了绳子和桅杆，张开胳膊，摇摇晃晃地走上横木去取帽子。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它用后脚钩住绳子，把帽子挂在最高的那根横木的一头，然后坐在桅杆的顶端，扭着身子，龇（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zi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）牙咧嘴地做着怪样。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0" y="214296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6024" y="1203598"/>
            <a:ext cx="8460432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田忌没信心地说：“那还不是照样输！” 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（《田忌赛马》）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孙膑胸有成竹地说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你就照我的主意办吧。”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（《田忌赛马》）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船长又喊：“向海里跳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不然我就开枪了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!”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（《跳水》）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627534"/>
            <a:ext cx="349188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流程图: 延期 4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085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语言描写的句子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494532"/>
            <a:ext cx="824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它显然知道大家拿它取乐，因而更加放肆起来。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心理描写的句子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35496" y="1347614"/>
            <a:ext cx="89644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猴子不但不理，还撕得更凶了。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孩子一边追赶一边喊。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（《跳水》）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即使他走到横木头上拿到了帽子，也难以回转身来。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（《跳水》）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2135" y="1866186"/>
            <a:ext cx="8032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“自相矛盾”告诉我们说话做事都要讲究实事求是，不能到最后，自己都不知道自己说的是什么，自己与自己产生矛盾。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074098"/>
            <a:ext cx="6545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《自相矛盾》告诉了我们什么道理？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54018"/>
            <a:ext cx="2893060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本单元知识点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85167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故事的主角是田忌、孙膑和齐威王，是中国历史上有名的揭示如何善用自己的长处去对付对手的短处，从而在竞技中获胜的事例。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520" y="571486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田忌赛马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这个故事的主角是谁？告诉了人们什么方面的知识？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9140" y="905688"/>
            <a:ext cx="86033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体现的策略有：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indent="447675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一是劣势中找到优势。世上不是没有好马，只是缺少伯乐；相信自己总有自己独到的优势所在。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7675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二是学会取舍。什么都想得到，往往什么都得不到，舍掉小我成就大我是上策。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7675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三是以己之长攻敌之短。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7675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四是先谋后战。谋略在先事半功倍，焉有不胜之理。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indent="447675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五是在局部，从没有以弱胜强，实力永远是取胜的基础。</a:t>
            </a:r>
            <a:endParaRPr lang="zh-CN" altLang="en-US"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267494"/>
            <a:ext cx="7020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《田忌赛马》体现了什么战略？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9525" y="428610"/>
            <a:ext cx="76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528" y="449610"/>
            <a:ext cx="88464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跳水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这篇课文讲了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甲板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上的人和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猴子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之间发生的故事。故事是在事物的联系和变化中发生的： 因为环游了世界往回航行，又遇到风平浪静，心情愉快，就拿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猴子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取乐，这使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猴子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更加放肆； 放肆，又拿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船长的儿子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取乐，摘走了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的帽子； 爬上桅杆撕咬帽子和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故意逗船长儿子生气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水手们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的笑声伤害了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的自尊心， 就爬上桅杆追 ；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猴子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把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的帽子挂到了桅杆顶端的横木的一头，自尊和幼稚使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丢开桅杆走向横木；这时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机智、沉着地喝令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跳水，勇敢的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水手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跳入海中抢救，终于使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船长儿子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脱险。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604882"/>
            <a:ext cx="88296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楚人有鬻盾与矛者，誉之曰：“吾盾之坚，物莫能陷也。”又誉其矛曰：“吾矛之利，于物莫不陷也。”或曰：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以子之矛，陷子之盾，何如？”其人弗能应也。夫不可陷之盾与无不陷之矛，不可同世而立。 </a:t>
            </a:r>
            <a:br>
              <a:rPr lang="zh-CN" altLang="en-US" sz="3200" b="1" dirty="0" smtClean="0">
                <a:latin typeface="楷体" pitchFamily="49" charset="-122"/>
                <a:ea typeface="楷体" pitchFamily="49" charset="-122"/>
              </a:rPr>
            </a:b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7221" y="60995"/>
            <a:ext cx="902811" cy="52322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 dirty="0" smtClean="0">
                <a:solidFill>
                  <a:schemeClr val="lt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课文</a:t>
            </a:r>
            <a:endParaRPr lang="zh-CN" altLang="en-US" sz="2800" dirty="0">
              <a:solidFill>
                <a:schemeClr val="lt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108520" y="65702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积累背诵</a:t>
              </a:r>
            </a:p>
          </p:txBody>
        </p:sp>
      </p:grpSp>
      <p:pic>
        <p:nvPicPr>
          <p:cNvPr id="11" name="图片 10" descr="4e38ca3650d3683a3f936e7cd6a299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856" y="3194306"/>
            <a:ext cx="3501745" cy="19697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52971" y="1192416"/>
            <a:ext cx="5855333" cy="25314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莫道君行早，更有早行人。</a:t>
            </a:r>
            <a:endParaRPr lang="en-US" altLang="zh-CN" sz="3200" b="1" dirty="0" smtClean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近水知鱼性，近山识鸟音。</a:t>
            </a:r>
            <a:endParaRPr lang="en-US" altLang="zh-CN" sz="3200" b="1" dirty="0" smtClean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路遥知马力，日久见人心。</a:t>
            </a:r>
            <a:endParaRPr lang="en-US" altLang="zh-CN" sz="3200" b="1" dirty="0" smtClean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读书须用意，一字值千金。</a:t>
            </a:r>
            <a:endParaRPr lang="en-US" altLang="zh-CN" sz="3200" b="1" dirty="0" smtClean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32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听君一席话，胜读十年书。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9235" y="267336"/>
            <a:ext cx="156210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8032" y="915566"/>
            <a:ext cx="8676456" cy="3516347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吾生也有涯，而知也无涯。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庄子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非淡泊无以明志，非宁静无以致远。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诸葛亮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书读的越多而不加思考，你就会觉得你知道得很多；而当你读书而思考得越多的时候，你就会越清楚地看到，你知道得很少。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伏尔泰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锲而舍之，朽木不折；锲而不舍，金石可镂。人类学会走路，也得学会摔跤，而且只有经过摔跤他才能学会走路。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0990" y="318771"/>
            <a:ext cx="84963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160" y="1491633"/>
            <a:ext cx="8792845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、给下面红体字选择正确的读音画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弗（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fó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fú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）能   大肆（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sì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shì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撕（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sī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shī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）开    桅（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wēi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wéi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）杆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龇（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zī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cī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）牙咧嘴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11760" y="2336562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81675" y="2214560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71604" y="3416682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✔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1955" y="830395"/>
            <a:ext cx="16687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475656" y="2840618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22" name="文本框 6"/>
          <p:cNvSpPr txBox="1"/>
          <p:nvPr/>
        </p:nvSpPr>
        <p:spPr>
          <a:xfrm>
            <a:off x="6876256" y="2859782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525" y="817189"/>
            <a:ext cx="764921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二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、同音字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组词。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sz="3200" dirty="0" err="1" smtClean="0"/>
              <a:t>máo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）盾 （  ）草   抛（  ）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dirty="0" err="1" smtClean="0"/>
              <a:t>dèng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姓（  ）（  ）眼   板（  ）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sz="3200" dirty="0" err="1" smtClean="0"/>
              <a:t>yù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）见  （  ）赛   荣（  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sz="3200" dirty="0" err="1" smtClean="0"/>
              <a:t>niǔ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）打   电（  ） （  ）扣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sz="3200" dirty="0" err="1" smtClean="0"/>
              <a:t>sōu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）集   一（  ） （  ）饭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14546" y="1349494"/>
            <a:ext cx="57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矛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71934" y="1278056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6715140" y="1278056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928926" y="184956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邓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4143372" y="184956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6858016" y="184956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凳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2195736" y="242163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4211960" y="242163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6858016" y="242106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2071670" y="29211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4786314" y="29211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6215074" y="29211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纽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7"/>
          <p:cNvSpPr txBox="1"/>
          <p:nvPr/>
        </p:nvSpPr>
        <p:spPr>
          <a:xfrm>
            <a:off x="2143108" y="3421196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7"/>
          <p:cNvSpPr txBox="1"/>
          <p:nvPr/>
        </p:nvSpPr>
        <p:spPr>
          <a:xfrm>
            <a:off x="4786314" y="334975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7"/>
          <p:cNvSpPr txBox="1"/>
          <p:nvPr/>
        </p:nvSpPr>
        <p:spPr>
          <a:xfrm>
            <a:off x="6215074" y="3421196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馊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5724" y="1071552"/>
            <a:ext cx="8494395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）自相矛盾（成语故事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）得意扬扬（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ABCC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式）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）摇摇晃晃（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AABB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式）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32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22315" y="1724021"/>
            <a:ext cx="183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愚公移山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28662" y="1733546"/>
            <a:ext cx="182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鹬蚌相争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31840" y="4233876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白白胖胖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70004" y="1742376"/>
            <a:ext cx="19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望梅止渴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7224" y="2933704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大名鼎鼎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41948" y="295275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想入非非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4208886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清清楚楚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89637" y="2943229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怒气冲冲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2844" y="142860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、成语练习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6"/>
          <p:cNvSpPr txBox="1"/>
          <p:nvPr/>
        </p:nvSpPr>
        <p:spPr>
          <a:xfrm>
            <a:off x="5652120" y="4219223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大大方方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142844" y="642926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仿写成语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8486" y="857240"/>
            <a:ext cx="8494395" cy="362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胸（   ）成竹  （  ）（  ）浪静 （  ）头丧气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atinLnBrk="1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目（  ）口（   ）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）（  ）不得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龇（  ）咧嘴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atinLnBrk="1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）（  ）头丧气是表示神态的成语，我还会写：</a:t>
            </a:r>
            <a:endParaRPr lang="en-US" altLang="zh-CN" sz="2800" b="1" u="sng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atinLnBrk="1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atinLnBrk="1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）画“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 的成语的意思是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________________________________________________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80416" y="91556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风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33805" y="90070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20712" y="92867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9492" y="2696602"/>
            <a:ext cx="188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聚精会神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82698" y="269660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全神贯注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40152" y="269660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大惊失色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105638" y="357174"/>
            <a:ext cx="5307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补充成语，然后填空。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4"/>
          <p:cNvSpPr txBox="1"/>
          <p:nvPr/>
        </p:nvSpPr>
        <p:spPr>
          <a:xfrm>
            <a:off x="4360536" y="92867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平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933222" y="151068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4"/>
          <p:cNvSpPr txBox="1"/>
          <p:nvPr/>
        </p:nvSpPr>
        <p:spPr>
          <a:xfrm>
            <a:off x="3639406" y="15192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4"/>
          <p:cNvSpPr txBox="1"/>
          <p:nvPr/>
        </p:nvSpPr>
        <p:spPr>
          <a:xfrm>
            <a:off x="4701451" y="15192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4"/>
          <p:cNvSpPr txBox="1"/>
          <p:nvPr/>
        </p:nvSpPr>
        <p:spPr>
          <a:xfrm>
            <a:off x="7082718" y="15192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牙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249654" y="3219822"/>
            <a:ext cx="8483702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atinLnBrk="1">
              <a:lnSpc>
                <a:spcPct val="140000"/>
              </a:lnSpc>
              <a:defRPr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             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哭</a:t>
            </a:r>
            <a:r>
              <a:rPr lang="zh-CN" altLang="en-US" dirty="0">
                <a:solidFill>
                  <a:srgbClr val="FF0000"/>
                </a:solidFill>
              </a:rPr>
              <a:t>也不是，笑也不是，形容处境尴尬，不知如何是</a:t>
            </a:r>
            <a:r>
              <a:rPr lang="zh-CN" altLang="en-US" dirty="0" smtClean="0">
                <a:solidFill>
                  <a:srgbClr val="FF0000"/>
                </a:solidFill>
              </a:rPr>
              <a:t>好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4"/>
          <p:cNvSpPr txBox="1"/>
          <p:nvPr/>
        </p:nvSpPr>
        <p:spPr>
          <a:xfrm>
            <a:off x="2391622" y="15192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呆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7"/>
          <p:cNvSpPr txBox="1"/>
          <p:nvPr/>
        </p:nvSpPr>
        <p:spPr>
          <a:xfrm>
            <a:off x="1496266" y="212053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6" grpId="0"/>
      <p:bldP spid="17" grpId="0"/>
      <p:bldP spid="19" grpId="0"/>
      <p:bldP spid="20" grpId="0"/>
      <p:bldP spid="22" grpId="0"/>
      <p:bldP spid="23" grpId="0"/>
      <p:bldP spid="24" grpId="0"/>
      <p:bldP spid="21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152" y="500048"/>
            <a:ext cx="8677328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、句子练习。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扑通一声，孩子扎进了海里。 （改成比喻句）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 2.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他走到横木头上拿到了帽子。②他难以回转身来。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（用关联词语连成一句话）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1695" y="1714494"/>
            <a:ext cx="6750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扑通一声，孩子像颗炮弹扎进了海里。   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684322" y="3435846"/>
            <a:ext cx="7704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即使他走到横木头上拿到了帽子，也难以回转身来。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647056" y="1501901"/>
            <a:ext cx="795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我刚走到语文老师办室室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看见小东垂头丧气从里边出来。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59024" y="531763"/>
            <a:ext cx="8352928" cy="98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田忌觉得很扫兴，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垂头丧气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地准备离开赛马场。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 （用红体字词语造句）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395536" y="2532027"/>
            <a:ext cx="835292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补充句子。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夫不可陷之盾与无不陷之矛，</a:t>
            </a:r>
            <a:r>
              <a:rPr lang="zh-CN" altLang="en-US" sz="2800" b="1" u="sng" dirty="0" smtClean="0">
                <a:latin typeface="楷体" pitchFamily="49" charset="-122"/>
                <a:ea typeface="楷体" pitchFamily="49" charset="-122"/>
              </a:rPr>
              <a:t>            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5604777" y="2984634"/>
            <a:ext cx="2639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不可同世而立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504" y="889778"/>
            <a:ext cx="8843645" cy="341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读片段，回答问题。</a:t>
            </a:r>
            <a:endParaRPr lang="zh-CN" altLang="en-US" sz="28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正在这时候，船长从船舱里出来，手里拿着一支枪。他本来是想打海鸥的，看见儿子在桅杆顶端的横木上，就立刻瞄准儿子喊：“向海里跳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快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不跳我就开枪了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!”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孩子心惊胆战，站在横木上摇摇晃晃的，没听明白爸爸的话。船长又喊：“向海里跳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不然我就开枪了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</a:t>
            </a:r>
            <a:r>
              <a:rPr lang="en-US" altLang="zh-CN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!”</a:t>
            </a:r>
            <a:r>
              <a:rPr lang="zh-CN" altLang="en-US" sz="28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他刚喊出“三”，孩子就纵身从横木上跳了下来。</a:t>
            </a:r>
            <a:endParaRPr lang="en-US" altLang="zh-CN" sz="28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04" y="339502"/>
            <a:ext cx="316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课文练习。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601746"/>
            <a:ext cx="8592125" cy="341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选文的主要人物是（   ）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514350" indent="-514350"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A.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孩子           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B.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水手们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514350" indent="-514350"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C.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船长           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D.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以上都是</a:t>
            </a: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船长面临的是什么困境？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_____________________________________________</a:t>
            </a:r>
            <a:endParaRPr lang="zh-CN" altLang="en-US" sz="2800" b="1" u="sng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3.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选文通过对船长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和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的描写，表现了船长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               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的特点。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21" name="文本框 5"/>
          <p:cNvSpPr txBox="1"/>
          <p:nvPr/>
        </p:nvSpPr>
        <p:spPr>
          <a:xfrm>
            <a:off x="4216520" y="58688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5"/>
          <p:cNvSpPr txBox="1"/>
          <p:nvPr/>
        </p:nvSpPr>
        <p:spPr>
          <a:xfrm>
            <a:off x="820018" y="2453801"/>
            <a:ext cx="8072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必须在短时间内做出决定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救下儿子的性命。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3536895" y="2930054"/>
            <a:ext cx="1071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语言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5127581" y="2925292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动作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1377810" y="3392020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遇事沉着冷静的人，机智果断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10" name="文本框 3"/>
          <p:cNvSpPr txBox="1"/>
          <p:nvPr/>
        </p:nvSpPr>
        <p:spPr>
          <a:xfrm>
            <a:off x="651128" y="1419622"/>
            <a:ext cx="7834196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11" name="组合 3"/>
          <p:cNvGrpSpPr/>
          <p:nvPr/>
        </p:nvGrpSpPr>
        <p:grpSpPr>
          <a:xfrm>
            <a:off x="6968256" y="2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079329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4259</TotalTime>
  <Words>2698</Words>
  <Application>Microsoft Office PowerPoint</Application>
  <PresentationFormat>全屏显示(16:9)</PresentationFormat>
  <Paragraphs>218</Paragraphs>
  <Slides>34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timebook</cp:lastModifiedBy>
  <cp:revision>482</cp:revision>
  <dcterms:created xsi:type="dcterms:W3CDTF">2019-08-10T12:25:05Z</dcterms:created>
  <dcterms:modified xsi:type="dcterms:W3CDTF">2021-12-24T09:11:14Z</dcterms:modified>
</cp:coreProperties>
</file>