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6" r:id="rId1"/>
  </p:sldMasterIdLst>
  <p:notesMasterIdLst>
    <p:notesMasterId r:id="rId37"/>
  </p:notesMasterIdLst>
  <p:sldIdLst>
    <p:sldId id="257" r:id="rId2"/>
    <p:sldId id="258" r:id="rId3"/>
    <p:sldId id="259" r:id="rId4"/>
    <p:sldId id="261" r:id="rId5"/>
    <p:sldId id="262" r:id="rId6"/>
    <p:sldId id="293" r:id="rId7"/>
    <p:sldId id="265" r:id="rId8"/>
    <p:sldId id="264" r:id="rId9"/>
    <p:sldId id="266" r:id="rId10"/>
    <p:sldId id="304" r:id="rId11"/>
    <p:sldId id="268" r:id="rId12"/>
    <p:sldId id="269" r:id="rId13"/>
    <p:sldId id="271" r:id="rId14"/>
    <p:sldId id="321" r:id="rId15"/>
    <p:sldId id="272" r:id="rId16"/>
    <p:sldId id="273" r:id="rId17"/>
    <p:sldId id="277" r:id="rId18"/>
    <p:sldId id="307" r:id="rId19"/>
    <p:sldId id="309" r:id="rId20"/>
    <p:sldId id="311" r:id="rId21"/>
    <p:sldId id="310" r:id="rId22"/>
    <p:sldId id="315" r:id="rId23"/>
    <p:sldId id="322" r:id="rId24"/>
    <p:sldId id="316" r:id="rId25"/>
    <p:sldId id="323" r:id="rId26"/>
    <p:sldId id="284" r:id="rId27"/>
    <p:sldId id="285" r:id="rId28"/>
    <p:sldId id="286" r:id="rId29"/>
    <p:sldId id="324" r:id="rId30"/>
    <p:sldId id="300" r:id="rId31"/>
    <p:sldId id="287" r:id="rId32"/>
    <p:sldId id="317" r:id="rId33"/>
    <p:sldId id="289" r:id="rId34"/>
    <p:sldId id="290" r:id="rId35"/>
    <p:sldId id="292" r:id="rId3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X" initials="X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1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DC685-8E46-41E9-8CE0-2B15ED923F81}" type="datetimeFigureOut">
              <a:rPr lang="zh-CN" altLang="en-US" smtClean="0"/>
              <a:pPr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75F12-C34E-4694-8D92-AAF6C7DCF18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57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75F12-C34E-4694-8D92-AAF6C7DCF180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75F12-C34E-4694-8D92-AAF6C7DCF180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5" descr="C:\Users\Administrator\Downloads\图\预览图_千图网_编号33812178.jpg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92" t="28457" r="10399" b="13939"/>
          <a:stretch/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22" y="-1411"/>
            <a:ext cx="1026274" cy="48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8" r:id="rId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&#19971;&#24425;-&#35838;&#25991;&#26391;&#35835;-2%20&#26690;&#26519;&#23665;&#27700;.mp4" TargetMode="Externa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93710" y="1504133"/>
            <a:ext cx="5743880" cy="1200329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7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第四单元</a:t>
            </a:r>
            <a:r>
              <a:rPr lang="zh-CN" altLang="en-US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复习</a:t>
            </a:r>
          </a:p>
        </p:txBody>
      </p:sp>
      <p:sp>
        <p:nvSpPr>
          <p:cNvPr id="9" name="矩形 8"/>
          <p:cNvSpPr/>
          <p:nvPr/>
        </p:nvSpPr>
        <p:spPr>
          <a:xfrm flipH="1">
            <a:off x="277" y="109038"/>
            <a:ext cx="3203575" cy="252095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TextBox 2"/>
          <p:cNvSpPr txBox="1"/>
          <p:nvPr/>
        </p:nvSpPr>
        <p:spPr>
          <a:xfrm>
            <a:off x="189166" y="109163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语文    五年级    下册</a:t>
            </a:r>
            <a:endParaRPr lang="zh-CN" altLang="en-US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4"/>
          <p:cNvGrpSpPr/>
          <p:nvPr/>
        </p:nvGrpSpPr>
        <p:grpSpPr>
          <a:xfrm>
            <a:off x="-83185" y="597986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流程图: 延期 3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易读错的字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897003" y="1869584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衷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18080" y="1347614"/>
            <a:ext cx="1358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zh</a:t>
            </a:r>
            <a:r>
              <a:rPr lang="en-US" altLang="zh-CN" sz="3200" dirty="0" err="1" smtClean="0">
                <a:latin typeface="汉语拼音" pitchFamily="34" charset="0"/>
                <a:cs typeface="汉语拼音" pitchFamily="34" charset="0"/>
              </a:rPr>
              <a:t>ōng</a:t>
            </a:r>
            <a:endParaRPr lang="zh-CN" altLang="en-US" sz="3200" dirty="0"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82602" y="1859424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殊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64969" y="1347614"/>
            <a:ext cx="8354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sh</a:t>
            </a:r>
            <a:r>
              <a:rPr lang="en-US" sz="32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ū</a:t>
            </a:r>
            <a:endParaRPr lang="zh-CN" altLang="en-US" sz="3200" dirty="0"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50909" y="1859424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踌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85799" y="1402213"/>
            <a:ext cx="1130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ch</a:t>
            </a:r>
            <a:r>
              <a:rPr lang="en-US" altLang="zh-CN" sz="3200" dirty="0" err="1" smtClean="0">
                <a:latin typeface="汉语拼音" pitchFamily="34" charset="0"/>
                <a:cs typeface="汉语拼音" pitchFamily="34" charset="0"/>
              </a:rPr>
              <a:t>óu</a:t>
            </a:r>
            <a:endParaRPr lang="zh-CN" altLang="en-US" sz="3200" dirty="0"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382376" y="3337309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黯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32069" y="2905261"/>
            <a:ext cx="7008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宋体" pitchFamily="2" charset="-122"/>
                <a:cs typeface="汉语拼音" panose="020B0604020202020204" pitchFamily="34" charset="0"/>
              </a:rPr>
              <a:t>àn</a:t>
            </a:r>
            <a:endParaRPr lang="zh-CN" altLang="en-US" sz="32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382376" y="1849264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躇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328675" y="1402213"/>
            <a:ext cx="9076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ch</a:t>
            </a:r>
            <a:r>
              <a:rPr lang="en-US" altLang="zh-CN" sz="3200" dirty="0" err="1" smtClean="0">
                <a:latin typeface="汉语拼音" pitchFamily="34" charset="0"/>
                <a:cs typeface="汉语拼音" pitchFamily="34" charset="0"/>
              </a:rPr>
              <a:t>ú</a:t>
            </a:r>
            <a:endParaRPr lang="zh-CN" altLang="en-US" sz="32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897003" y="3409319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筹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731893" y="2905263"/>
            <a:ext cx="1130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ea typeface="黑体" panose="02010609060101010101" pitchFamily="49" charset="-122"/>
                <a:cs typeface="汉语拼音" pitchFamily="34" charset="0"/>
              </a:rPr>
              <a:t>ch</a:t>
            </a:r>
            <a:r>
              <a:rPr lang="en-US" altLang="zh-CN" sz="3200" dirty="0" err="1" smtClean="0">
                <a:latin typeface="汉语拼音" pitchFamily="34" charset="0"/>
                <a:cs typeface="汉语拼音" pitchFamily="34" charset="0"/>
              </a:rPr>
              <a:t>óu</a:t>
            </a:r>
            <a:endParaRPr lang="zh-CN" altLang="en-US" sz="3200" dirty="0"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382602" y="3409319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镯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219095" y="2905263"/>
            <a:ext cx="11272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zhu</a:t>
            </a:r>
            <a:r>
              <a:rPr lang="en-US" altLang="zh-CN" sz="32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ó</a:t>
            </a:r>
            <a:endParaRPr lang="zh-CN" altLang="en-US" sz="32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850909" y="3409319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坞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869343" y="2905263"/>
            <a:ext cx="7633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latin typeface="汉语拼音" panose="020B0604020202020204" pitchFamily="34" charset="0"/>
                <a:ea typeface="宋体" pitchFamily="2" charset="-122"/>
                <a:cs typeface="汉语拼音" panose="020B0604020202020204" pitchFamily="34" charset="0"/>
              </a:rPr>
              <a:t>w</a:t>
            </a:r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ù</a:t>
            </a:r>
            <a:endParaRPr lang="en-US" altLang="zh-CN" sz="3200" dirty="0"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4" grpId="0"/>
      <p:bldP spid="18" grpId="0"/>
      <p:bldP spid="21" grpId="0"/>
      <p:bldP spid="26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071538" y="890907"/>
            <a:ext cx="50610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5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仞 龄 衷 祥 </a:t>
            </a:r>
            <a:r>
              <a:rPr lang="zh-CN" altLang="en-US" sz="5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眷</a:t>
            </a:r>
            <a:endParaRPr lang="zh-CN" altLang="en-US" sz="54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2" name="组合 3"/>
          <p:cNvGrpSpPr/>
          <p:nvPr/>
        </p:nvGrpSpPr>
        <p:grpSpPr>
          <a:xfrm>
            <a:off x="0" y="214296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易写错的字</a:t>
              </a:r>
            </a:p>
          </p:txBody>
        </p:sp>
      </p:grpSp>
      <p:sp>
        <p:nvSpPr>
          <p:cNvPr id="15" name="文本框 13"/>
          <p:cNvSpPr txBox="1"/>
          <p:nvPr/>
        </p:nvSpPr>
        <p:spPr>
          <a:xfrm>
            <a:off x="755576" y="2100793"/>
            <a:ext cx="26564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容易少写一笔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6" name="文本框 9"/>
          <p:cNvSpPr txBox="1"/>
          <p:nvPr/>
        </p:nvSpPr>
        <p:spPr>
          <a:xfrm>
            <a:off x="3923928" y="1956777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仞</a:t>
            </a:r>
            <a:endParaRPr lang="zh-CN" altLang="en-US" sz="4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7" name="文本框 9"/>
          <p:cNvSpPr txBox="1"/>
          <p:nvPr/>
        </p:nvSpPr>
        <p:spPr>
          <a:xfrm>
            <a:off x="5148064" y="1956777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龄</a:t>
            </a:r>
            <a:endParaRPr lang="zh-CN" altLang="en-US" sz="4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3923928" y="3036897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祥</a:t>
            </a:r>
            <a:endParaRPr lang="zh-CN" altLang="en-US" sz="4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9" name="文本框 13"/>
          <p:cNvSpPr txBox="1"/>
          <p:nvPr/>
        </p:nvSpPr>
        <p:spPr>
          <a:xfrm>
            <a:off x="755576" y="3180913"/>
            <a:ext cx="26564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容易多写一笔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6228184" y="1956777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衷</a:t>
            </a:r>
            <a:endParaRPr lang="zh-CN" altLang="en-US" sz="4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7236296" y="1956777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眷</a:t>
            </a:r>
            <a:endParaRPr lang="zh-CN" altLang="en-US" sz="4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 bldLvl="0" animBg="1"/>
      <p:bldP spid="16" grpId="0"/>
      <p:bldP spid="17" grpId="0"/>
      <p:bldP spid="18" grpId="0"/>
      <p:bldP spid="19" grpId="0" bldLvl="0" animBg="1"/>
      <p:bldP spid="20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115619" y="1275606"/>
            <a:ext cx="7056783" cy="333037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rgbClr val="CCFFCC"/>
              </a:gs>
              <a:gs pos="100000">
                <a:srgbClr val="D1C39F">
                  <a:lumMod val="0"/>
                  <a:alpha val="39000"/>
                </a:srgbClr>
              </a:gs>
            </a:gsLst>
            <a:lin ang="16200000" scaled="0"/>
          </a:gra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499716" y="1385889"/>
            <a:ext cx="66598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诊所  年龄  土匪  熟练   绷带  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审视  伤势  施行  清醒  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颤抖  崭新  由衷  苍白   慈祥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荣幸  拟定  锻炼  慰问   眷恋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奔赴  繁忙  特殊  签字   下意识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3" name="组合 3"/>
          <p:cNvGrpSpPr/>
          <p:nvPr/>
        </p:nvGrpSpPr>
        <p:grpSpPr>
          <a:xfrm>
            <a:off x="-83185" y="597986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词语积累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753971" y="12347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《军神》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2892" y="915566"/>
            <a:ext cx="8111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一针见血：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比喻文章、说话直截了当，切中要害。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130986" y="1347614"/>
            <a:ext cx="847219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从容镇定：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从容：不紧不慢；镇定：稳定。表示面对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任何事情能够做到淡定自若。比较冷静。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130986" y="2283718"/>
            <a:ext cx="8111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一声不吭：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指一直沉默不语，一句话也没有说过。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3"/>
          <p:cNvSpPr txBox="1"/>
          <p:nvPr/>
        </p:nvSpPr>
        <p:spPr>
          <a:xfrm>
            <a:off x="130986" y="3003798"/>
            <a:ext cx="84721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汗如雨下：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汗珠像下雨似的往下掉。形容出汗很多。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130986" y="3579862"/>
            <a:ext cx="919354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肃然起敬：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肃然：恭敬的样子；起敬：产生敬佩的心情。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形容产生严肃敬仰的感情。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699792" y="330791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《青山处处埋忠骨》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6024" y="1185012"/>
            <a:ext cx="81584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情不自禁：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sym typeface="+mn-ea"/>
              </a:rPr>
              <a:t>指自己控制不了自己的情感，比喻感情激动得不能控制。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446024" y="2121118"/>
            <a:ext cx="79208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不由自主：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由不得自己；控制不了自己。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446024" y="2697182"/>
            <a:ext cx="79208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若有所思：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若：好像。好像在思考着什么。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584455" y="987574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平平安安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55776" y="1923678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一针见血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987574"/>
            <a:ext cx="1728192" cy="5847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3200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aabb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式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552" y="1923678"/>
            <a:ext cx="1728192" cy="46166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含有数字的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13"/>
          <p:cNvSpPr txBox="1"/>
          <p:nvPr/>
        </p:nvSpPr>
        <p:spPr>
          <a:xfrm>
            <a:off x="4788024" y="1040560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千千万万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7" name="文本框 13"/>
          <p:cNvSpPr txBox="1"/>
          <p:nvPr/>
        </p:nvSpPr>
        <p:spPr>
          <a:xfrm>
            <a:off x="4788024" y="1923678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一声不吭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2974181"/>
            <a:ext cx="1728192" cy="46166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描写人物的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13"/>
          <p:cNvSpPr txBox="1"/>
          <p:nvPr/>
        </p:nvSpPr>
        <p:spPr>
          <a:xfrm>
            <a:off x="2627784" y="2851071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从容镇定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4827679" y="2851071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肃然起敬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5" name="文本框 13"/>
          <p:cNvSpPr txBox="1"/>
          <p:nvPr/>
        </p:nvSpPr>
        <p:spPr>
          <a:xfrm>
            <a:off x="2627784" y="3427135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若有所思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6" name="文本框 13"/>
          <p:cNvSpPr txBox="1"/>
          <p:nvPr/>
        </p:nvSpPr>
        <p:spPr>
          <a:xfrm>
            <a:off x="4860032" y="3427135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情不自禁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7" name="文本框 13"/>
          <p:cNvSpPr txBox="1"/>
          <p:nvPr/>
        </p:nvSpPr>
        <p:spPr>
          <a:xfrm>
            <a:off x="6843903" y="2851071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不由自主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6" grpId="0"/>
      <p:bldP spid="7" grpId="0"/>
      <p:bldP spid="10" grpId="0"/>
      <p:bldP spid="12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60454" y="1275606"/>
            <a:ext cx="8604034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那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一次次的分离，岸英不都平平安安回到自己的身边来了吗？ 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（《青山处处埋忠骨》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2" name="组合 3"/>
          <p:cNvGrpSpPr/>
          <p:nvPr/>
        </p:nvGrpSpPr>
        <p:grpSpPr>
          <a:xfrm>
            <a:off x="0" y="483518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反问句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sp>
        <p:nvSpPr>
          <p:cNvPr id="6" name="文本框 2"/>
          <p:cNvSpPr txBox="1"/>
          <p:nvPr/>
        </p:nvSpPr>
        <p:spPr>
          <a:xfrm>
            <a:off x="398591" y="2643758"/>
            <a:ext cx="8637905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28650"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但我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说出那几件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“传世宝”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来，岂不要叫那些富翁们齿冷三天？！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（《清贫》）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5860" y="1422524"/>
            <a:ext cx="85166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青山处处埋忠骨，何须马革裹尸还。</a:t>
            </a:r>
          </a:p>
          <a:p>
            <a:pPr algn="r"/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（《青山处处埋忠骨》）</a:t>
            </a:r>
            <a:endParaRPr lang="zh-CN" altLang="en-US" sz="3200" b="1" dirty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3" name="组合 3"/>
          <p:cNvGrpSpPr/>
          <p:nvPr/>
        </p:nvGrpSpPr>
        <p:grpSpPr>
          <a:xfrm>
            <a:off x="-83185" y="597986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借代句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95536" y="1288263"/>
            <a:ext cx="8135692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病人一声不吭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，他双手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紧紧抓住身下的白床单，手背青筋暴起，汗如雨下。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《军神》）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2" name="组合 3"/>
          <p:cNvGrpSpPr/>
          <p:nvPr/>
        </p:nvGrpSpPr>
        <p:grpSpPr>
          <a:xfrm>
            <a:off x="0" y="555526"/>
            <a:ext cx="35004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动作描写的句子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sp>
        <p:nvSpPr>
          <p:cNvPr id="6" name="文本框 2"/>
          <p:cNvSpPr txBox="1"/>
          <p:nvPr/>
        </p:nvSpPr>
        <p:spPr>
          <a:xfrm>
            <a:off x="395536" y="2584407"/>
            <a:ext cx="8135692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他想说什么又忍住了，挥手让护士出去，然后关上手术室的门，注视着病人，说：“告诉我，你的真名叫什么？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《军神》）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60040" y="1118230"/>
            <a:ext cx="853244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毛主席不由自主地站了起来，仰起头，望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着天花板，强忍着心中的悲痛，目光中流露出无限的眷恋。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（《青山处处埋忠骨》）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2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病人脸色苍白。他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勉力一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笑，说：“我一直在数你的刀数。”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（《军神》）</a:t>
            </a:r>
            <a:endParaRPr lang="zh-CN" altLang="en-US" sz="2800" b="1" dirty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3" name="组合 5"/>
          <p:cNvGrpSpPr/>
          <p:nvPr/>
        </p:nvGrpSpPr>
        <p:grpSpPr>
          <a:xfrm>
            <a:off x="-83184" y="339502"/>
            <a:ext cx="3305175" cy="509476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4111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神态描写的句子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4907" y="2283718"/>
            <a:ext cx="85718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“青海长云暗雪山，孤城遥望玉门关”，诗人在开篇描绘了一幅壮阔苍凉的边塞风景，概括了西北边陲的状貌。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0" y="1347614"/>
            <a:ext cx="9036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●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《从军行》中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作者开篇讲了一个怎样的场景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?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-83185" y="597982"/>
            <a:ext cx="2893060" cy="509476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本单元知识点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4325" y="2053175"/>
            <a:ext cx="86137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这首诗写大好河山，陷于敌手，以“望”字为眼，表现了诗人希望、失望而终不绝望的千回百转的心情。诗境雄伟、严肃、苍凉、悲愤。</a:t>
            </a:r>
            <a:endParaRPr lang="zh-CN" altLang="en-US" sz="28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  <a:sym typeface="+mn-ea"/>
            </a:endParaRPr>
          </a:p>
          <a:p>
            <a:endParaRPr lang="zh-CN" altLang="en-US" sz="2800" b="1" dirty="0" smtClean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endParaRPr lang="zh-CN" altLang="en-US" sz="28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5540" y="642273"/>
            <a:ext cx="83529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《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秋夜将晓出篱门迎凉有感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》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一诗写了什么内容？表达了作者怎样的心情？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6068" y="1779664"/>
            <a:ext cx="81723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   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这篇课文记叙了刘伯承在重庆治疗受伤的眼睛时，拒绝用麻药，表现了刘伯承钢铁般的意志，表达了作者对刘伯承的敬佩和赞扬的感情。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5540" y="875928"/>
            <a:ext cx="7870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《军神》一文的主要内容是什么？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0095" y="1315244"/>
            <a:ext cx="826636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   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课文先写沃克医生给刘伯承检查眼睛伤势，发现这个“邮局职员”是个军人；接着写沃克给刘伯承做手术，刘伯承拒绝用麻药。最后写手术后沃克对刘伯承的钦佩。课文按事情发展的顺序并通过人物对话、神态的描写，表现人物的品质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5540" y="699542"/>
            <a:ext cx="7870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《军神》一文是按照怎样的顺序记叙的？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63691" y="1763980"/>
            <a:ext cx="789674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本文主要讲了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毛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主席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的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爱子毛岸英在抗美援朝的战争中光荣牺牲后，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毛主席得知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这个噩耗后极度痛苦的心情和对岸英遗体是否归葬的抉择过程，表现了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毛主席常人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的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情感、超人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的胸怀。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63687" y="539844"/>
            <a:ext cx="78107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《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青山处处埋忠骨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》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一文主要写了什么内容？表达了怎样的思想感情？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7595" y="1547956"/>
            <a:ext cx="860488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古时候出征的将士阵亡后，一般收尸都是用马皮包裹着运回营地或者家乡埋葬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。这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句诗的意思是：英勇阵亡在外，青山连绵，哪里不是掩埋忠勇之士的好地方，何必一定要运回家乡安葬呢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？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9726" y="465515"/>
            <a:ext cx="86391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读了</a:t>
            </a:r>
            <a:r>
              <a:rPr lang="en-US" altLang="zh-CN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《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青山处处埋忠骨</a:t>
            </a:r>
            <a:r>
              <a:rPr lang="en-US" altLang="zh-CN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》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，请你理解“青山处处埋忠骨，何须马革裹尸还”？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1611" y="1422214"/>
            <a:ext cx="838886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全文分三部分：</a:t>
            </a:r>
          </a:p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第一部分（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1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）方志敏一向过着朴素的生活，从没有奢侈过。概叙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“清贫”，提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契全文。</a:t>
            </a:r>
          </a:p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第二部分（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2—9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）两个事例，详细记叙方志敏在被捕当天，敌人在他的身上一个铜板都没有搜出的事。</a:t>
            </a:r>
          </a:p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第三部分（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10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）高度赞扬革命者的品德。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9726" y="771550"/>
            <a:ext cx="8639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en-US" altLang="zh-CN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《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清贫</a:t>
            </a:r>
            <a:r>
              <a:rPr lang="en-US" altLang="zh-CN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》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一文是分为哪几部分记叙的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09581" y="1341109"/>
            <a:ext cx="856645" cy="500137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68580" tIns="34290" rIns="68580" bIns="34290" rtlCol="0" anchor="t">
            <a:spAutoFit/>
          </a:bodyPr>
          <a:lstStyle/>
          <a:p>
            <a:r>
              <a:rPr lang="zh-CN" altLang="en-US" sz="2800" dirty="0" smtClean="0">
                <a:solidFill>
                  <a:schemeClr val="lt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古诗</a:t>
            </a:r>
            <a:endParaRPr lang="zh-CN" altLang="en-US" sz="2800" dirty="0">
              <a:solidFill>
                <a:schemeClr val="lt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83184" y="597535"/>
            <a:ext cx="2513330" cy="532848"/>
            <a:chOff x="458" y="988"/>
            <a:chExt cx="4134" cy="95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文本框 14">
              <a:hlinkClick r:id="rId2" action="ppaction://hlinkfile"/>
            </p:cNvPr>
            <p:cNvSpPr txBox="1"/>
            <p:nvPr/>
          </p:nvSpPr>
          <p:spPr>
            <a:xfrm>
              <a:off x="458" y="1005"/>
              <a:ext cx="3688" cy="939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楷体" panose="02010609060101010101" charset="-122"/>
                  <a:ea typeface="楷体" panose="02010609060101010101" charset="-122"/>
                </a:rPr>
                <a:t>积累背诵</a:t>
              </a:r>
            </a:p>
          </p:txBody>
        </p:sp>
      </p:grpSp>
      <p:pic>
        <p:nvPicPr>
          <p:cNvPr id="9" name="图片 8" descr="dceb1a0a469d2b82d0143ccb31f44a8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995686"/>
            <a:ext cx="3247954" cy="2283718"/>
          </a:xfrm>
          <a:prstGeom prst="rect">
            <a:avLst/>
          </a:prstGeom>
        </p:spPr>
      </p:pic>
      <p:sp>
        <p:nvSpPr>
          <p:cNvPr id="10" name="文本框 4">
            <a:extLst>
              <a:ext uri="{FF2B5EF4-FFF2-40B4-BE49-F238E27FC236}">
                <a16:creationId xmlns="" xmlns:a16="http://schemas.microsoft.com/office/drawing/2014/main" id="{BC14E16C-3F74-0730-5B8E-3BDD53B52F5E}"/>
              </a:ext>
            </a:extLst>
          </p:cNvPr>
          <p:cNvSpPr txBox="1"/>
          <p:nvPr/>
        </p:nvSpPr>
        <p:spPr>
          <a:xfrm>
            <a:off x="3510849" y="320332"/>
            <a:ext cx="4013479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从军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行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b="1" dirty="0" smtClean="0">
                <a:latin typeface="仿宋" pitchFamily="49" charset="-122"/>
                <a:ea typeface="仿宋" pitchFamily="49" charset="-122"/>
              </a:rPr>
              <a:t>[</a:t>
            </a:r>
            <a:r>
              <a:rPr lang="zh-CN" altLang="en-US" sz="2400" b="1" dirty="0" smtClean="0">
                <a:latin typeface="仿宋" pitchFamily="49" charset="-122"/>
                <a:ea typeface="仿宋" pitchFamily="49" charset="-122"/>
              </a:rPr>
              <a:t>唐</a:t>
            </a:r>
            <a:r>
              <a:rPr lang="en-US" altLang="zh-CN" sz="2400" b="1" dirty="0" smtClean="0">
                <a:latin typeface="仿宋" pitchFamily="49" charset="-122"/>
                <a:ea typeface="仿宋" pitchFamily="49" charset="-122"/>
              </a:rPr>
              <a:t>]</a:t>
            </a:r>
            <a:r>
              <a:rPr lang="zh-CN" altLang="en-US" sz="2400" b="1" dirty="0" smtClean="0">
                <a:latin typeface="仿宋" pitchFamily="49" charset="-122"/>
                <a:ea typeface="仿宋" pitchFamily="49" charset="-122"/>
              </a:rPr>
              <a:t>王昌龄</a:t>
            </a:r>
            <a:endParaRPr lang="en-US" altLang="zh-CN" sz="2400" b="1" dirty="0">
              <a:latin typeface="仿宋" pitchFamily="49" charset="-122"/>
              <a:ea typeface="仿宋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青海长云暗雪山，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孤城遥望玉门关。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黄沙百战穿金甲，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不破楼兰终不还。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7b6038d14884b73d48596d9bbc460b8d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1779662"/>
            <a:ext cx="3025994" cy="2121024"/>
          </a:xfrm>
          <a:prstGeom prst="rect">
            <a:avLst/>
          </a:prstGeom>
        </p:spPr>
      </p:pic>
      <p:sp>
        <p:nvSpPr>
          <p:cNvPr id="4" name="文本框 4">
            <a:extLst>
              <a:ext uri="{FF2B5EF4-FFF2-40B4-BE49-F238E27FC236}">
                <a16:creationId xmlns="" xmlns:a16="http://schemas.microsoft.com/office/drawing/2014/main" id="{BC14E16C-3F74-0730-5B8E-3BDD53B52F5E}"/>
              </a:ext>
            </a:extLst>
          </p:cNvPr>
          <p:cNvSpPr txBox="1"/>
          <p:nvPr/>
        </p:nvSpPr>
        <p:spPr>
          <a:xfrm>
            <a:off x="539552" y="339502"/>
            <a:ext cx="5555483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秋夜将晓出篱门迎凉有感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[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宋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]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陆游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仿宋" pitchFamily="49" charset="-122"/>
              <a:ea typeface="仿宋" pitchFamily="49" charset="-122"/>
            </a:endParaRPr>
          </a:p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</a:rPr>
              <a:t>三万里河东入海，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</a:endParaRPr>
          </a:p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</a:rPr>
              <a:t>五千仞岳上摩天。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</a:endParaRPr>
          </a:p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</a:rPr>
              <a:t>遗民泪尽胡尘里，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</a:endParaRPr>
          </a:p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</a:rPr>
              <a:t>南望王师又一年。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4">
            <a:extLst>
              <a:ext uri="{FF2B5EF4-FFF2-40B4-BE49-F238E27FC236}">
                <a16:creationId xmlns="" xmlns:a16="http://schemas.microsoft.com/office/drawing/2014/main" id="{BC14E16C-3F74-0730-5B8E-3BDD53B52F5E}"/>
              </a:ext>
            </a:extLst>
          </p:cNvPr>
          <p:cNvSpPr txBox="1"/>
          <p:nvPr/>
        </p:nvSpPr>
        <p:spPr>
          <a:xfrm>
            <a:off x="1187624" y="320332"/>
            <a:ext cx="7536683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        闻官军收河南河北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             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en-US" altLang="zh-CN" sz="2400" b="1" dirty="0" smtClean="0">
                <a:solidFill>
                  <a:prstClr val="black"/>
                </a:solidFill>
                <a:latin typeface="仿宋" pitchFamily="49" charset="-122"/>
                <a:ea typeface="仿宋" pitchFamily="49" charset="-122"/>
              </a:rPr>
              <a:t>[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唐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]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杜甫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仿宋" pitchFamily="49" charset="-122"/>
              <a:ea typeface="仿宋" pitchFamily="49" charset="-122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</a:rPr>
              <a:t>剑外忽传收蓟北，初闻涕泪满衣裳。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</a:rPr>
              <a:t>却看妻子愁何在，漫卷诗书喜欲狂。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</a:rPr>
              <a:t>白日放歌须纵酒，青春作伴好还乡。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</a:rPr>
              <a:t>即从巴峡穿巫峡，便下襄阳向洛阳。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771800" y="699542"/>
            <a:ext cx="3779912" cy="33932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凉州</a:t>
            </a:r>
            <a:r>
              <a:rPr lang="zh-CN" altLang="en-US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词</a:t>
            </a:r>
            <a:endParaRPr lang="en-US" altLang="zh-CN" sz="3600" b="1" dirty="0" smtClean="0">
              <a:solidFill>
                <a:srgbClr val="7030A0"/>
              </a:solidFill>
              <a:latin typeface="黑体" pitchFamily="49" charset="-122"/>
              <a:ea typeface="黑体" pitchFamily="49" charset="-122"/>
            </a:endParaRPr>
          </a:p>
          <a:p>
            <a:pPr algn="ctr"/>
            <a:r>
              <a:rPr lang="en-US" altLang="zh-CN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[</a:t>
            </a:r>
            <a:r>
              <a:rPr lang="zh-CN" altLang="en-US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唐</a:t>
            </a:r>
            <a:r>
              <a:rPr lang="en-US" altLang="zh-CN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]</a:t>
            </a:r>
            <a:r>
              <a:rPr lang="zh-CN" altLang="en-US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王</a:t>
            </a:r>
            <a:r>
              <a:rPr lang="zh-CN" altLang="en-US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之涣</a:t>
            </a:r>
          </a:p>
          <a:p>
            <a:pPr algn="ctr"/>
            <a:r>
              <a:rPr lang="zh-CN" altLang="en-US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黄河远上白云间</a:t>
            </a:r>
            <a:r>
              <a:rPr lang="zh-CN" altLang="en-US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，</a:t>
            </a:r>
            <a:endParaRPr lang="en-US" altLang="zh-CN" sz="3600" b="1" dirty="0" smtClean="0">
              <a:solidFill>
                <a:srgbClr val="7030A0"/>
              </a:solidFill>
              <a:latin typeface="黑体" pitchFamily="49" charset="-122"/>
              <a:ea typeface="黑体" pitchFamily="49" charset="-122"/>
            </a:endParaRPr>
          </a:p>
          <a:p>
            <a:pPr algn="ctr"/>
            <a:r>
              <a:rPr lang="zh-CN" altLang="en-US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一</a:t>
            </a:r>
            <a:r>
              <a:rPr lang="zh-CN" altLang="en-US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片孤城万仞山。</a:t>
            </a:r>
            <a:br>
              <a:rPr lang="zh-CN" altLang="en-US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</a:br>
            <a:r>
              <a:rPr lang="zh-CN" altLang="en-US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羌笛何须怨杨柳</a:t>
            </a:r>
            <a:r>
              <a:rPr lang="zh-CN" altLang="en-US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，</a:t>
            </a:r>
            <a:endParaRPr lang="en-US" altLang="zh-CN" sz="3600" b="1" dirty="0" smtClean="0">
              <a:solidFill>
                <a:srgbClr val="7030A0"/>
              </a:solidFill>
              <a:latin typeface="黑体" pitchFamily="49" charset="-122"/>
              <a:ea typeface="黑体" pitchFamily="49" charset="-122"/>
            </a:endParaRPr>
          </a:p>
          <a:p>
            <a:pPr algn="ctr"/>
            <a:r>
              <a:rPr lang="zh-CN" altLang="en-US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春风</a:t>
            </a:r>
            <a:r>
              <a:rPr lang="zh-CN" altLang="en-US" sz="36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不度玉门关</a:t>
            </a:r>
            <a:r>
              <a:rPr lang="zh-CN" altLang="en-US" sz="3600" dirty="0" smtClean="0"/>
              <a:t>。</a:t>
            </a:r>
            <a:endParaRPr lang="zh-CN" altLang="en-US" sz="3600" dirty="0" smtClean="0"/>
          </a:p>
        </p:txBody>
      </p:sp>
      <p:sp>
        <p:nvSpPr>
          <p:cNvPr id="2" name="文本框 1"/>
          <p:cNvSpPr txBox="1"/>
          <p:nvPr/>
        </p:nvSpPr>
        <p:spPr>
          <a:xfrm>
            <a:off x="229235" y="267336"/>
            <a:ext cx="1562100" cy="499586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68580" tIns="34290" rIns="68580" bIns="34290" rtlCol="0" anchor="t">
            <a:spAutoFit/>
          </a:bodyPr>
          <a:lstStyle/>
          <a:p>
            <a:r>
              <a:rPr lang="zh-CN" altLang="en-US" sz="2800" dirty="0">
                <a:solidFill>
                  <a:schemeClr val="lt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日积月累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87624" y="411510"/>
            <a:ext cx="8303605" cy="32085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endParaRPr lang="zh-CN" altLang="en-US" sz="3600" dirty="0">
              <a:solidFill>
                <a:srgbClr val="7030A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 dirty="0" smtClean="0">
                <a:solidFill>
                  <a:srgbClr val="7030A0"/>
                </a:solidFill>
              </a:rPr>
              <a:t>           </a:t>
            </a:r>
            <a:r>
              <a:rPr lang="zh-CN" altLang="en-US" sz="32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黄鹤楼送孟浩然之广陵</a:t>
            </a:r>
            <a:endParaRPr lang="en-US" altLang="zh-CN" sz="3200" b="1" dirty="0" smtClean="0">
              <a:solidFill>
                <a:srgbClr val="7030A0"/>
              </a:solidFill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32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           </a:t>
            </a:r>
            <a:r>
              <a:rPr lang="en-US" altLang="zh-CN" sz="32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[</a:t>
            </a:r>
            <a:r>
              <a:rPr lang="zh-CN" altLang="en-US" sz="32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唐</a:t>
            </a:r>
            <a:r>
              <a:rPr lang="en-US" altLang="zh-CN" sz="32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]</a:t>
            </a:r>
            <a:r>
              <a:rPr lang="zh-CN" altLang="en-US" sz="32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李白</a:t>
            </a:r>
            <a:endParaRPr lang="zh-CN" altLang="en-US" sz="3200" b="1" dirty="0" smtClean="0">
              <a:solidFill>
                <a:srgbClr val="7030A0"/>
              </a:solidFill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32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故人西辞黄鹤楼，烟花三月下扬州。</a:t>
            </a:r>
          </a:p>
          <a:p>
            <a:r>
              <a:rPr lang="zh-CN" altLang="en-US" sz="3200" b="1" dirty="0" smtClean="0">
                <a:solidFill>
                  <a:srgbClr val="7030A0"/>
                </a:solidFill>
                <a:latin typeface="黑体" pitchFamily="49" charset="-122"/>
                <a:ea typeface="黑体" pitchFamily="49" charset="-122"/>
              </a:rPr>
              <a:t>孤帆远影碧空尽，唯见长江天际流。</a:t>
            </a:r>
          </a:p>
          <a:p>
            <a:endParaRPr lang="zh-CN" altLang="en-US" sz="3600" b="1" dirty="0" smtClean="0">
              <a:solidFill>
                <a:srgbClr val="7030A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74721" y="40288"/>
            <a:ext cx="6853663" cy="2531462"/>
          </a:xfrm>
          <a:prstGeom prst="rect">
            <a:avLst/>
          </a:prstGeom>
          <a:solidFill>
            <a:schemeClr val="bg1"/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         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出塞</a:t>
            </a:r>
            <a:endParaRPr lang="en-US" altLang="zh-CN" sz="32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       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[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唐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]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王昌龄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</a:t>
            </a:r>
            <a:endParaRPr lang="en-US" altLang="zh-CN" sz="32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秦时明月汉时关，万里长征人未还。</a:t>
            </a:r>
            <a:endParaRPr lang="en-US" altLang="zh-CN" sz="32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但使龙城飞将在，不教胡马度阴山。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0990" y="318771"/>
            <a:ext cx="849630" cy="499586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68580" tIns="34290" rIns="68580" bIns="34290" rtlCol="0" anchor="t">
            <a:spAutoFit/>
          </a:bodyPr>
          <a:lstStyle/>
          <a:p>
            <a:r>
              <a:rPr lang="zh-CN" altLang="en-US" sz="2800" dirty="0">
                <a:solidFill>
                  <a:schemeClr val="lt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拓展</a:t>
            </a:r>
          </a:p>
        </p:txBody>
      </p:sp>
      <p:pic>
        <p:nvPicPr>
          <p:cNvPr id="4" name="图片 3" descr="ef49626f2d0f28f296b686ff494db3c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622" y="2643758"/>
            <a:ext cx="3357554" cy="24499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368152" y="-20538"/>
            <a:ext cx="6588224" cy="3516347"/>
          </a:xfrm>
          <a:prstGeom prst="rect">
            <a:avLst/>
          </a:prstGeom>
          <a:solidFill>
            <a:schemeClr val="bg1"/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         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草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/>
            </a:r>
            <a:br>
              <a:rPr lang="en-US" altLang="zh-CN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</a:b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　　       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[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唐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]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白居易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/>
            </a:r>
            <a:b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</a:b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　　离离原上草，一岁一枯荣。</a:t>
            </a:r>
            <a:b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</a:b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　　野火烧不尽，春风吹又生。</a:t>
            </a:r>
            <a:b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</a:b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　　远芳侵古道，晴翠接荒城。</a:t>
            </a:r>
            <a:b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</a:b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　　又送王孙去，萋萋满别情。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0990" y="318771"/>
            <a:ext cx="849630" cy="499586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68580" tIns="34290" rIns="68580" bIns="34290" rtlCol="0" anchor="t">
            <a:spAutoFit/>
          </a:bodyPr>
          <a:lstStyle/>
          <a:p>
            <a:r>
              <a:rPr lang="zh-CN" altLang="en-US" sz="2800" dirty="0">
                <a:solidFill>
                  <a:schemeClr val="lt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拓展</a:t>
            </a:r>
          </a:p>
        </p:txBody>
      </p:sp>
      <p:pic>
        <p:nvPicPr>
          <p:cNvPr id="4" name="图片 3" descr="e2838033f5641241b04ab40dc1efcc9d.jpg"/>
          <p:cNvPicPr>
            <a:picLocks noChangeAspect="1"/>
          </p:cNvPicPr>
          <p:nvPr/>
        </p:nvPicPr>
        <p:blipFill rotWithShape="1">
          <a:blip r:embed="rId2"/>
          <a:srcRect b="22690"/>
          <a:stretch/>
        </p:blipFill>
        <p:spPr>
          <a:xfrm>
            <a:off x="2555776" y="3522270"/>
            <a:ext cx="3962214" cy="12817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1160" y="1491633"/>
            <a:ext cx="8792845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一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、给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下面字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选择正确的读音画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✔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。</a:t>
            </a:r>
            <a:endParaRPr lang="zh-CN" altLang="en-US" sz="32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由衷（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charset="-122"/>
                <a:cs typeface="汉语拼音" panose="000B0604020202020204" pitchFamily="34" charset="0"/>
                <a:sym typeface="+mn-ea"/>
              </a:rPr>
              <a:t>zōng</a:t>
            </a:r>
            <a:r>
              <a:rPr lang="en-US" altLang="zh-CN" sz="2800" b="1" dirty="0" smtClean="0">
                <a:latin typeface="汉语拼音" panose="000B0604020202020204" pitchFamily="34" charset="0"/>
                <a:ea typeface="楷体" panose="02010609060101010101" charset="-122"/>
                <a:cs typeface="汉语拼音" panose="000B0604020202020204" pitchFamily="34" charset="0"/>
                <a:sym typeface="+mn-ea"/>
              </a:rPr>
              <a:t>   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charset="-122"/>
                <a:cs typeface="汉语拼音" panose="000B0604020202020204" pitchFamily="34" charset="0"/>
                <a:sym typeface="+mn-ea"/>
              </a:rPr>
              <a:t>zhōng</a:t>
            </a:r>
            <a:r>
              <a:rPr lang="en-US" altLang="zh-CN" sz="2800" b="1" dirty="0" smtClean="0">
                <a:latin typeface="汉语拼音" panose="000B0604020202020204" pitchFamily="34" charset="0"/>
                <a:ea typeface="楷体" panose="02010609060101010101" charset="-122"/>
                <a:cs typeface="汉语拼音" panose="000B0604020202020204" pitchFamily="34" charset="0"/>
                <a:sym typeface="+mn-ea"/>
              </a:rPr>
              <a:t>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   特殊（</a:t>
            </a:r>
            <a:r>
              <a:rPr lang="en-US" sz="3200" dirty="0" err="1" smtClean="0">
                <a:latin typeface="汉语拼音" panose="000B0604020202020204" pitchFamily="34" charset="0"/>
                <a:cs typeface="汉语拼音" panose="000B0604020202020204" pitchFamily="34" charset="0"/>
              </a:rPr>
              <a:t>sū</a:t>
            </a:r>
            <a:r>
              <a:rPr lang="en-US" altLang="zh-CN" sz="3200" b="1" dirty="0" smtClean="0">
                <a:latin typeface="汉语拼音" panose="000B0604020202020204" pitchFamily="34" charset="0"/>
                <a:ea typeface="楷体" panose="02010609060101010101" charset="-122"/>
                <a:cs typeface="汉语拼音" panose="000B0604020202020204" pitchFamily="34" charset="0"/>
                <a:sym typeface="+mn-ea"/>
              </a:rPr>
              <a:t>  </a:t>
            </a:r>
            <a:r>
              <a:rPr lang="en-US" sz="3200" dirty="0" err="1" smtClean="0">
                <a:latin typeface="汉语拼音" panose="000B0604020202020204" pitchFamily="34" charset="0"/>
                <a:cs typeface="汉语拼音" panose="000B0604020202020204" pitchFamily="34" charset="0"/>
              </a:rPr>
              <a:t>shū</a:t>
            </a:r>
            <a:r>
              <a:rPr lang="en-US" altLang="zh-CN" sz="3200" b="1" dirty="0" smtClean="0">
                <a:latin typeface="汉语拼音" panose="000B0604020202020204" pitchFamily="34" charset="0"/>
                <a:ea typeface="楷体" panose="02010609060101010101" charset="-122"/>
                <a:cs typeface="汉语拼音" panose="000B0604020202020204" pitchFamily="34" charset="0"/>
                <a:sym typeface="+mn-ea"/>
              </a:rPr>
              <a:t>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  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筹（</a:t>
            </a:r>
            <a:r>
              <a:rPr lang="en-US" sz="3200" dirty="0" err="1" smtClean="0">
                <a:latin typeface="汉语拼音" panose="000B0604020202020204" pitchFamily="34" charset="0"/>
                <a:cs typeface="汉语拼音" panose="000B0604020202020204" pitchFamily="34" charset="0"/>
              </a:rPr>
              <a:t>cóu</a:t>
            </a:r>
            <a:r>
              <a:rPr lang="en-US" sz="3200" dirty="0" smtClean="0">
                <a:latin typeface="汉语拼音" panose="000B0604020202020204" pitchFamily="34" charset="0"/>
                <a:cs typeface="汉语拼音" panose="000B0604020202020204" pitchFamily="34" charset="0"/>
              </a:rPr>
              <a:t> </a:t>
            </a:r>
            <a:r>
              <a:rPr lang="en-US" altLang="zh-CN" sz="3200" b="1" dirty="0" smtClean="0"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  <a:sym typeface="+mn-ea"/>
              </a:rPr>
              <a:t> </a:t>
            </a:r>
            <a:r>
              <a:rPr lang="en-US" sz="3200" dirty="0" err="1" smtClean="0">
                <a:latin typeface="汉语拼音" panose="000B0604020202020204" pitchFamily="34" charset="0"/>
                <a:cs typeface="汉语拼音" panose="000B0604020202020204" pitchFamily="34" charset="0"/>
              </a:rPr>
              <a:t>chóu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）备     镯（</a:t>
            </a:r>
            <a:r>
              <a:rPr lang="en-US" sz="3200" dirty="0" err="1" smtClean="0">
                <a:latin typeface="汉语拼音" panose="000B0604020202020204" pitchFamily="34" charset="0"/>
                <a:cs typeface="汉语拼音" panose="000B0604020202020204" pitchFamily="34" charset="0"/>
              </a:rPr>
              <a:t>zhuó</a:t>
            </a:r>
            <a:r>
              <a:rPr lang="en-US" altLang="zh-CN" sz="3200" b="1" dirty="0" smtClean="0"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  <a:sym typeface="+mn-ea"/>
              </a:rPr>
              <a:t>  </a:t>
            </a:r>
            <a:r>
              <a:rPr lang="en-US" sz="3200" dirty="0" err="1" smtClean="0">
                <a:latin typeface="汉语拼音" panose="000B0604020202020204" pitchFamily="34" charset="0"/>
                <a:cs typeface="汉语拼音" panose="000B0604020202020204" pitchFamily="34" charset="0"/>
              </a:rPr>
              <a:t>zuó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）子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黯（</a:t>
            </a:r>
            <a:r>
              <a:rPr lang="en-US" altLang="zh-CN" sz="3200" b="1" dirty="0" err="1" smtClean="0">
                <a:latin typeface="汉语拼音" panose="000B0604020202020204" pitchFamily="34" charset="0"/>
                <a:ea typeface="楷体" panose="02010609060101010101" charset="-122"/>
                <a:cs typeface="汉语拼音" panose="000B0604020202020204" pitchFamily="34" charset="0"/>
                <a:sym typeface="+mn-ea"/>
              </a:rPr>
              <a:t>àn</a:t>
            </a:r>
            <a:r>
              <a:rPr lang="en-US" altLang="zh-CN" sz="3200" b="1" dirty="0" smtClean="0">
                <a:latin typeface="汉语拼音" panose="000B0604020202020204" pitchFamily="34" charset="0"/>
                <a:ea typeface="楷体" panose="02010609060101010101" charset="-122"/>
                <a:cs typeface="汉语拼音" panose="000B0604020202020204" pitchFamily="34" charset="0"/>
                <a:sym typeface="+mn-ea"/>
              </a:rPr>
              <a:t>   </a:t>
            </a:r>
            <a:r>
              <a:rPr lang="en-US" altLang="zh-CN" sz="3200" b="1" dirty="0" err="1" smtClean="0">
                <a:latin typeface="汉语拼音" panose="000B0604020202020204" pitchFamily="34" charset="0"/>
                <a:ea typeface="楷体" panose="02010609060101010101" charset="-122"/>
                <a:cs typeface="汉语拼音" panose="000B0604020202020204" pitchFamily="34" charset="0"/>
                <a:sym typeface="+mn-ea"/>
              </a:rPr>
              <a:t>nàn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）然      踌躇（</a:t>
            </a:r>
            <a:r>
              <a:rPr lang="en-US" sz="3200" b="1" dirty="0" err="1" smtClean="0">
                <a:latin typeface="楷体" pitchFamily="49" charset="-122"/>
                <a:ea typeface="楷体" pitchFamily="49" charset="-122"/>
              </a:rPr>
              <a:t>cú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sym typeface="+mn-ea"/>
              </a:rPr>
              <a:t>chú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）</a:t>
            </a:r>
            <a:endParaRPr lang="en-US" altLang="zh-CN" b="1" dirty="0"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75860" y="2211710"/>
            <a:ext cx="370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853741" y="2266464"/>
            <a:ext cx="390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403648" y="3357568"/>
            <a:ext cx="390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✔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308308" y="3435846"/>
            <a:ext cx="390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01955" y="830395"/>
            <a:ext cx="1668780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巩固练习</a:t>
            </a:r>
          </a:p>
        </p:txBody>
      </p:sp>
      <p:sp>
        <p:nvSpPr>
          <p:cNvPr id="21" name="文本框 6"/>
          <p:cNvSpPr txBox="1"/>
          <p:nvPr/>
        </p:nvSpPr>
        <p:spPr>
          <a:xfrm>
            <a:off x="2483772" y="2715766"/>
            <a:ext cx="370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  <p:sp>
        <p:nvSpPr>
          <p:cNvPr id="22" name="文本框 6"/>
          <p:cNvSpPr txBox="1"/>
          <p:nvPr/>
        </p:nvSpPr>
        <p:spPr>
          <a:xfrm>
            <a:off x="6372204" y="2787774"/>
            <a:ext cx="370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7" grpId="0"/>
      <p:bldP spid="18" grpId="0"/>
      <p:bldP spid="21" grpId="0"/>
      <p:bldP spid="2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1525" y="483518"/>
            <a:ext cx="7649210" cy="344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二</a:t>
            </a:r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、同音字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组词。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sz="3200" dirty="0" err="1" smtClean="0">
                <a:latin typeface="汉语拼音" panose="000B0604020202020204" pitchFamily="34" charset="0"/>
                <a:cs typeface="汉语拼音" panose="000B0604020202020204" pitchFamily="34" charset="0"/>
              </a:rPr>
              <a:t>yí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  ）忘  （  ）问  （  ）动 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sz="3200" dirty="0" err="1" smtClean="0">
                <a:latin typeface="汉语拼音" panose="000B0604020202020204" pitchFamily="34" charset="0"/>
                <a:cs typeface="汉语拼音" panose="000B0604020202020204" pitchFamily="34" charset="0"/>
              </a:rPr>
              <a:t>zé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  ）任   法（  ）  光（  ）</a:t>
            </a:r>
            <a:endParaRPr lang="zh-CN" altLang="en-US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sz="3200" dirty="0" err="1" smtClean="0">
                <a:latin typeface="汉语拼音" panose="000B0604020202020204" pitchFamily="34" charset="0"/>
                <a:cs typeface="汉语拼音" panose="000B0604020202020204" pitchFamily="34" charset="0"/>
              </a:rPr>
              <a:t>zhǎn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  ）新   开（  ） （  ）断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sz="3200" dirty="0" err="1" smtClean="0">
                <a:latin typeface="汉语拼音" panose="000B0604020202020204" pitchFamily="34" charset="0"/>
                <a:cs typeface="汉语拼音" panose="000B0604020202020204" pitchFamily="34" charset="0"/>
              </a:rPr>
              <a:t>juàn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疲（  ）  试（  ） （  ）恋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sz="3200" dirty="0" err="1" smtClean="0">
                <a:latin typeface="汉语拼音" panose="000B0604020202020204" pitchFamily="34" charset="0"/>
                <a:cs typeface="汉语拼音" panose="000B0604020202020204" pitchFamily="34" charset="0"/>
              </a:rPr>
              <a:t>qiān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变（  ） （  ）字  （  ）引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67161" y="1235961"/>
            <a:ext cx="577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遗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229338" y="1164523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疑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7"/>
          <p:cNvSpPr txBox="1"/>
          <p:nvPr/>
        </p:nvSpPr>
        <p:spPr>
          <a:xfrm>
            <a:off x="6252567" y="1194073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移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7"/>
          <p:cNvSpPr txBox="1"/>
          <p:nvPr/>
        </p:nvSpPr>
        <p:spPr>
          <a:xfrm>
            <a:off x="2267174" y="1736027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责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7"/>
          <p:cNvSpPr txBox="1"/>
          <p:nvPr/>
        </p:nvSpPr>
        <p:spPr>
          <a:xfrm>
            <a:off x="4910380" y="1736027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则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7" name="文本框 7"/>
          <p:cNvSpPr txBox="1"/>
          <p:nvPr/>
        </p:nvSpPr>
        <p:spPr>
          <a:xfrm>
            <a:off x="6982082" y="1807465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泽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文本框 7"/>
          <p:cNvSpPr txBox="1"/>
          <p:nvPr/>
        </p:nvSpPr>
        <p:spPr>
          <a:xfrm>
            <a:off x="2352731" y="2307531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崭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文本框 7"/>
          <p:cNvSpPr txBox="1"/>
          <p:nvPr/>
        </p:nvSpPr>
        <p:spPr>
          <a:xfrm>
            <a:off x="4992644" y="2307531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展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0" name="文本框 7"/>
          <p:cNvSpPr txBox="1"/>
          <p:nvPr/>
        </p:nvSpPr>
        <p:spPr>
          <a:xfrm>
            <a:off x="6458327" y="2307531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斩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1" name="文本框 7"/>
          <p:cNvSpPr txBox="1"/>
          <p:nvPr/>
        </p:nvSpPr>
        <p:spPr>
          <a:xfrm>
            <a:off x="3144819" y="2807597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倦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2" name="文本框 7"/>
          <p:cNvSpPr txBox="1"/>
          <p:nvPr/>
        </p:nvSpPr>
        <p:spPr>
          <a:xfrm>
            <a:off x="5161043" y="2807597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卷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3" name="文本框 7"/>
          <p:cNvSpPr txBox="1"/>
          <p:nvPr/>
        </p:nvSpPr>
        <p:spPr>
          <a:xfrm>
            <a:off x="6601203" y="2807597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眷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4" name="文本框 7"/>
          <p:cNvSpPr txBox="1"/>
          <p:nvPr/>
        </p:nvSpPr>
        <p:spPr>
          <a:xfrm>
            <a:off x="3010129" y="3307663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迁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5" name="文本框 7"/>
          <p:cNvSpPr txBox="1"/>
          <p:nvPr/>
        </p:nvSpPr>
        <p:spPr>
          <a:xfrm>
            <a:off x="4448414" y="3307663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签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6" name="文本框 7"/>
          <p:cNvSpPr txBox="1"/>
          <p:nvPr/>
        </p:nvSpPr>
        <p:spPr>
          <a:xfrm>
            <a:off x="6482016" y="3307663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牵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6117" y="1492439"/>
            <a:ext cx="8494395" cy="259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sym typeface="+mn-ea"/>
              </a:rPr>
              <a:t>平平安安（</a:t>
            </a:r>
            <a:r>
              <a:rPr lang="en-US" altLang="zh-CN" sz="2800" b="1" dirty="0" err="1" smtClean="0">
                <a:latin typeface="楷体" pitchFamily="49" charset="-122"/>
                <a:ea typeface="楷体" pitchFamily="49" charset="-122"/>
                <a:sym typeface="+mn-ea"/>
              </a:rPr>
              <a:t>aabb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sym typeface="+mn-ea"/>
              </a:rPr>
              <a:t>式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  <a:sym typeface="+mn-ea"/>
              </a:rPr>
              <a:t>）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2800" b="1" dirty="0" smtClean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一声不吭（含有数字的）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2800" b="1" dirty="0" smtClean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57947" y="2200958"/>
            <a:ext cx="1835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从从容容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29055" y="2200958"/>
            <a:ext cx="1821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千千万万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043963" y="2200958"/>
            <a:ext cx="19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高高兴兴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57617" y="3343966"/>
            <a:ext cx="1880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九牛一毛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57947" y="3343966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四面八方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186839" y="3343966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五颜六色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72782" y="402799"/>
            <a:ext cx="5307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三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、成语练习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框 17"/>
          <p:cNvSpPr txBox="1"/>
          <p:nvPr/>
        </p:nvSpPr>
        <p:spPr>
          <a:xfrm>
            <a:off x="272782" y="981286"/>
            <a:ext cx="5307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仿写成语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4109" y="1119391"/>
            <a:ext cx="8494395" cy="250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一针见血        形容静坐沉思的样子。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情不自禁        比喻说话直截了当，切中要害。 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若有所思        沉着冷静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不慌乱。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从容镇定        自己控制不了自己的情感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1" name="文本框 17"/>
          <p:cNvSpPr txBox="1"/>
          <p:nvPr/>
        </p:nvSpPr>
        <p:spPr>
          <a:xfrm>
            <a:off x="328385" y="476449"/>
            <a:ext cx="5307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把词语和相对应的意思连一连。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2195736" y="1548019"/>
            <a:ext cx="1143008" cy="5000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185741" y="2190961"/>
            <a:ext cx="1357322" cy="11430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2042865" y="1548019"/>
            <a:ext cx="1571636" cy="11430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2114303" y="2762465"/>
            <a:ext cx="1428760" cy="5000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1520" y="214296"/>
            <a:ext cx="874963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、句子练习。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en-US" altLang="zh-CN" sz="2800" b="1" dirty="0" smtClean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朝鲜战场上我们有多少优秀儿女献出了生命，他们的父母难道就不悲痛吗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？（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改为陈述句）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30000"/>
              </a:lnSpc>
            </a:pP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30000"/>
              </a:lnSpc>
            </a:pP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主席仰起头望着天花板，强忍着心中的悲痛，目光中流露出无限的眷恋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（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仿写神态描写的句子）</a:t>
            </a:r>
            <a:endParaRPr lang="zh-CN" altLang="en-US" sz="2800" u="sng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4755" y="2065630"/>
            <a:ext cx="81908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朝鲜战场上我们有多少优秀儿女献出了生命，他们的父母也悲痛。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557599" y="4208770"/>
            <a:ext cx="8190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他吓得面色如土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舌头僵住了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说不出话来。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3"/>
          <p:cNvSpPr txBox="1"/>
          <p:nvPr/>
        </p:nvSpPr>
        <p:spPr>
          <a:xfrm>
            <a:off x="1043607" y="1748744"/>
            <a:ext cx="8568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慈祥的神情在沃克医生的脸上浮出。</a:t>
            </a:r>
          </a:p>
        </p:txBody>
      </p:sp>
      <p:sp>
        <p:nvSpPr>
          <p:cNvPr id="13" name="文本框 2"/>
          <p:cNvSpPr txBox="1"/>
          <p:nvPr/>
        </p:nvSpPr>
        <p:spPr>
          <a:xfrm>
            <a:off x="324699" y="613593"/>
            <a:ext cx="8352928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3.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沃克医生的脸上浮出慈祥的神情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。（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不改变句意，给句子换一种说法。）</a:t>
            </a:r>
            <a:endParaRPr lang="zh-CN" altLang="en-US" sz="2800" u="sng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2"/>
          <p:cNvSpPr txBox="1"/>
          <p:nvPr/>
        </p:nvSpPr>
        <p:spPr>
          <a:xfrm>
            <a:off x="324699" y="2427734"/>
            <a:ext cx="8352928" cy="982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4.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沃克医生站起身熟练地打开病人右眼上的绷带。 （缩句）</a:t>
            </a:r>
            <a:endParaRPr lang="zh-CN" altLang="en-US" sz="2800" u="sng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1043607" y="3560698"/>
            <a:ext cx="8568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沃克医生站起身打开绷带。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2"/>
          <p:cNvSpPr txBox="1"/>
          <p:nvPr/>
        </p:nvSpPr>
        <p:spPr>
          <a:xfrm>
            <a:off x="323528" y="619792"/>
            <a:ext cx="8352928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5.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理解句子。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sz="2800" b="1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“青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山处处埋忠骨，何须马革裹尸还”的意思？</a:t>
            </a:r>
            <a:endParaRPr lang="zh-CN" altLang="en-US" sz="2800" u="sng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466372" y="1851670"/>
            <a:ext cx="81380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这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句诗的意思是：英勇阵亡在外，青山连绵，哪里不是掩埋忠勇之士的好地方，何必一定要运回家乡安葬呢？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6867" y="555526"/>
            <a:ext cx="8483605" cy="3520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五、读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片段，回答问题。</a:t>
            </a:r>
            <a:endParaRPr lang="zh-CN" altLang="en-US" sz="28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秘书将电报记录稿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交毛主席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签字的一瞬间，毛主席下意识地踌躇了一会儿，那神情分明在说</a:t>
            </a: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，难道岸英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真的回不来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了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？父子真的不能相见了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？毛主席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黯然的目光转向窗外，右手指指写字台，示意秘书将</a:t>
            </a: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电报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记录稿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放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在上面。 </a:t>
            </a:r>
            <a:endParaRPr lang="en-US" altLang="zh-CN" sz="24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第二天早上，秘书来到毛主席的卧室。毛主席已经出去了</a:t>
            </a: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，签过字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的电报记录稿被放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在了枕头</a:t>
            </a: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上，下面是被泪水打湿的枕巾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24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4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青山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处处埋忠骨，何须马革裹尸还。 </a:t>
            </a:r>
            <a:endParaRPr lang="en-US" altLang="zh-CN" sz="24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80528" y="420123"/>
            <a:ext cx="8639944" cy="4401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1.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“忠骨”的意思是</a:t>
            </a:r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______________________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，在本文中是指</a:t>
            </a:r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</a:t>
            </a:r>
            <a:r>
              <a:rPr lang="en-US" altLang="zh-CN" sz="2800" b="1" u="sng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                         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。</a:t>
            </a:r>
            <a:endParaRPr lang="en-US" altLang="zh-CN" sz="28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2.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毛主席签字的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电报记录稿，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反映了什么？</a:t>
            </a:r>
            <a:endParaRPr lang="en-US" altLang="zh-CN" sz="28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  <a:sym typeface="+mn-ea"/>
            </a:endParaRPr>
          </a:p>
          <a:p>
            <a:r>
              <a:rPr lang="en-US" altLang="zh-CN" sz="2800" b="1" u="sng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______________________________________________________________________________________________</a:t>
            </a:r>
          </a:p>
          <a:p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3.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从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“下面是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被泪水打湿的枕巾”这句话中，我们看到了什么？</a:t>
            </a:r>
            <a:endParaRPr lang="en-US" altLang="zh-CN" sz="28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  <a:sym typeface="+mn-ea"/>
            </a:endParaRPr>
          </a:p>
          <a:p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_____________________________________________________________________________________________________________________________________________</a:t>
            </a:r>
            <a:endParaRPr lang="zh-CN" altLang="en-US" sz="2400" b="1" dirty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8" name="文本框 5"/>
          <p:cNvSpPr txBox="1"/>
          <p:nvPr/>
        </p:nvSpPr>
        <p:spPr>
          <a:xfrm>
            <a:off x="4049953" y="411510"/>
            <a:ext cx="2187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忠臣的遗骸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5"/>
          <p:cNvSpPr txBox="1"/>
          <p:nvPr/>
        </p:nvSpPr>
        <p:spPr>
          <a:xfrm>
            <a:off x="180528" y="1707654"/>
            <a:ext cx="8639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毛主席为革命事业献出一切的崇高品质和无产阶级革命家的博大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胸怀。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5"/>
          <p:cNvSpPr txBox="1"/>
          <p:nvPr/>
        </p:nvSpPr>
        <p:spPr>
          <a:xfrm>
            <a:off x="2537950" y="868257"/>
            <a:ext cx="33075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毛岸英烈士的遗体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5"/>
          <p:cNvSpPr txBox="1"/>
          <p:nvPr/>
        </p:nvSpPr>
        <p:spPr>
          <a:xfrm>
            <a:off x="180528" y="3407271"/>
            <a:ext cx="8639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这泪水不仅仅是悲痛，是失去爱子心里滴出的血，仿佛也看到朝鲜人民那滚滚而落的热泪，滴落地下溅起一串串歌颂和永远铭记的英雄之歌，一代代流传！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2" grpId="0"/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图片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29" y="-4508"/>
            <a:ext cx="9155259" cy="5152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3"/>
          <p:cNvSpPr txBox="1"/>
          <p:nvPr/>
        </p:nvSpPr>
        <p:spPr>
          <a:xfrm>
            <a:off x="651128" y="1419622"/>
            <a:ext cx="7834196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2" name="组合 3"/>
          <p:cNvGrpSpPr/>
          <p:nvPr/>
        </p:nvGrpSpPr>
        <p:grpSpPr>
          <a:xfrm>
            <a:off x="6968256" y="2"/>
            <a:ext cx="1927372" cy="771551"/>
            <a:chOff x="6968256" y="-1"/>
            <a:chExt cx="1927372" cy="77155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7" name="文本框 35"/>
            <p:cNvSpPr txBox="1"/>
            <p:nvPr/>
          </p:nvSpPr>
          <p:spPr>
            <a:xfrm>
              <a:off x="7079329" y="509940"/>
              <a:ext cx="94609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平衡">
  <a:themeElements>
    <a:clrScheme name="平衡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平衡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平衡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4641</TotalTime>
  <Words>1738</Words>
  <Application>Microsoft Office PowerPoint</Application>
  <PresentationFormat>全屏显示(16:9)</PresentationFormat>
  <Paragraphs>209</Paragraphs>
  <Slides>35</Slides>
  <Notes>20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36" baseType="lpstr">
      <vt:lpstr>平衡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dxq</cp:lastModifiedBy>
  <cp:revision>536</cp:revision>
  <dcterms:created xsi:type="dcterms:W3CDTF">2019-08-10T12:25:05Z</dcterms:created>
  <dcterms:modified xsi:type="dcterms:W3CDTF">2023-12-19T11:20:56Z</dcterms:modified>
</cp:coreProperties>
</file>