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1" r:id="rId3"/>
    <p:sldId id="262" r:id="rId4"/>
    <p:sldId id="263" r:id="rId5"/>
  </p:sldIdLst>
  <p:sldSz cx="9144000" cy="5143500" type="screen16x9"/>
  <p:notesSz cx="6858000" cy="9144000"/>
  <p:embeddedFontLst>
    <p:embeddedFont>
      <p:font typeface="仿宋" panose="02010609060101010101" pitchFamily="49" charset="-122"/>
      <p:regular r:id="rId6"/>
    </p:embeddedFont>
    <p:embeddedFont>
      <p:font typeface="Franklin Gothic Book" panose="020B0604020202020204" charset="0"/>
      <p:regular r:id="rId7"/>
      <p:italic r:id="rId8"/>
    </p:embeddedFont>
    <p:embeddedFont>
      <p:font typeface="黑体" panose="02010609060101010101" pitchFamily="49" charset="-122"/>
      <p:regular r:id="rId9"/>
    </p:embeddedFont>
    <p:embeddedFont>
      <p:font typeface="楷体" panose="02010609060101010101" pitchFamily="49" charset="-122"/>
      <p:regular r:id="rId10"/>
    </p:embeddedFont>
    <p:embeddedFont>
      <p:font typeface="Wingdings 2" panose="05000000000000000000" charset="2"/>
      <p:regular r:id="rId1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342" y="-90"/>
      </p:cViewPr>
      <p:guideLst>
        <p:guide orient="horz" pos="160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9"/>
          <p:cNvSpPr txBox="1"/>
          <p:nvPr/>
        </p:nvSpPr>
        <p:spPr>
          <a:xfrm>
            <a:off x="2432146" y="570557"/>
            <a:ext cx="2662937" cy="461665"/>
          </a:xfrm>
          <a:prstGeom prst="rect">
            <a:avLst/>
          </a:prstGeom>
          <a:noFill/>
          <a:ln w="9525">
            <a:noFill/>
          </a:ln>
        </p:spPr>
        <p:txBody>
          <a:bodyPr wrap="square">
            <a:spAutoFit/>
          </a:bodyPr>
          <a:lstStyle/>
          <a:p>
            <a:pPr indent="0"/>
            <a:r>
              <a:rPr lang="zh-CN" altLang="en-US" sz="2400" dirty="0" smtClean="0"/>
              <a:t>读</a:t>
            </a:r>
            <a:r>
              <a:rPr lang="en-US" altLang="zh-CN" sz="2400" dirty="0" smtClean="0"/>
              <a:t>《</a:t>
            </a:r>
            <a:r>
              <a:rPr lang="zh-CN" altLang="en-US" sz="2400" dirty="0" smtClean="0"/>
              <a:t>草房子</a:t>
            </a:r>
            <a:r>
              <a:rPr lang="en-US" altLang="zh-CN" sz="2400" dirty="0" smtClean="0"/>
              <a:t>》</a:t>
            </a:r>
            <a:r>
              <a:rPr lang="zh-CN" altLang="en-US" sz="2400" dirty="0" smtClean="0"/>
              <a:t>有感</a:t>
            </a:r>
            <a:endParaRPr lang="zh-CN" altLang="en-US" sz="2400" dirty="0"/>
          </a:p>
        </p:txBody>
      </p:sp>
      <p:sp>
        <p:nvSpPr>
          <p:cNvPr id="5" name="矩形 4"/>
          <p:cNvSpPr/>
          <p:nvPr/>
        </p:nvSpPr>
        <p:spPr>
          <a:xfrm>
            <a:off x="467544" y="1295866"/>
            <a:ext cx="6840760" cy="3046988"/>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a:t>
            </a:r>
            <a:r>
              <a:rPr lang="zh-CN" altLang="en-US" sz="2400" b="1" dirty="0" smtClean="0">
                <a:solidFill>
                  <a:srgbClr val="FF0000"/>
                </a:solidFill>
                <a:latin typeface="楷体" pitchFamily="49" charset="-122"/>
                <a:ea typeface="楷体" pitchFamily="49" charset="-122"/>
                <a:cs typeface="宋体" panose="02010600030101010101" pitchFamily="2" charset="-122"/>
              </a:rPr>
              <a:t>暑假</a:t>
            </a:r>
            <a:r>
              <a:rPr lang="zh-CN" altLang="en-US" sz="2400" b="1" dirty="0">
                <a:solidFill>
                  <a:srgbClr val="FF0000"/>
                </a:solidFill>
                <a:latin typeface="楷体" pitchFamily="49" charset="-122"/>
                <a:ea typeface="楷体" pitchFamily="49" charset="-122"/>
                <a:cs typeface="宋体" panose="02010600030101010101" pitchFamily="2" charset="-122"/>
              </a:rPr>
              <a:t>里，我阅读了曹文轩的</a:t>
            </a:r>
            <a:r>
              <a:rPr lang="en-US" altLang="zh-CN" sz="2400" b="1" dirty="0">
                <a:solidFill>
                  <a:srgbClr val="FF0000"/>
                </a:solidFill>
                <a:latin typeface="楷体" pitchFamily="49" charset="-122"/>
                <a:ea typeface="楷体" pitchFamily="49" charset="-122"/>
                <a:cs typeface="宋体" panose="02010600030101010101" pitchFamily="2" charset="-122"/>
              </a:rPr>
              <a:t>《</a:t>
            </a:r>
            <a:r>
              <a:rPr lang="zh-CN" altLang="en-US" sz="2400" b="1" dirty="0">
                <a:solidFill>
                  <a:srgbClr val="FF0000"/>
                </a:solidFill>
                <a:latin typeface="楷体" pitchFamily="49" charset="-122"/>
                <a:ea typeface="楷体" pitchFamily="49" charset="-122"/>
                <a:cs typeface="宋体" panose="02010600030101010101" pitchFamily="2" charset="-122"/>
              </a:rPr>
              <a:t>草房子</a:t>
            </a:r>
            <a:r>
              <a:rPr lang="en-US" altLang="zh-CN" sz="2400" b="1" dirty="0">
                <a:solidFill>
                  <a:srgbClr val="FF0000"/>
                </a:solidFill>
                <a:latin typeface="楷体" pitchFamily="49" charset="-122"/>
                <a:ea typeface="楷体" pitchFamily="49" charset="-122"/>
                <a:cs typeface="宋体" panose="02010600030101010101" pitchFamily="2" charset="-122"/>
              </a:rPr>
              <a:t>》</a:t>
            </a:r>
            <a:r>
              <a:rPr lang="zh-CN" altLang="en-US" sz="2400" b="1" dirty="0">
                <a:solidFill>
                  <a:srgbClr val="FF0000"/>
                </a:solidFill>
                <a:latin typeface="楷体" pitchFamily="49" charset="-122"/>
                <a:ea typeface="楷体" pitchFamily="49" charset="-122"/>
                <a:cs typeface="宋体" panose="02010600030101010101" pitchFamily="2" charset="-122"/>
              </a:rPr>
              <a:t>，掩卷深思，我感触很深。</a:t>
            </a:r>
          </a:p>
          <a:p>
            <a:pPr lvl="0"/>
            <a:r>
              <a:rPr lang="zh-CN" altLang="en-US" sz="2400" b="1" dirty="0">
                <a:solidFill>
                  <a:srgbClr val="000000"/>
                </a:solidFill>
                <a:latin typeface="楷体" pitchFamily="49" charset="-122"/>
                <a:ea typeface="楷体" pitchFamily="49" charset="-122"/>
                <a:cs typeface="宋体" panose="02010600030101010101" pitchFamily="2" charset="-122"/>
              </a:rPr>
              <a:t>　　主人公桑桑淘气，富于幻想，当他得知自己生命垂危，毫无希望时，</a:t>
            </a:r>
            <a:r>
              <a:rPr lang="zh-CN" altLang="en-US" sz="2400" b="1" dirty="0">
                <a:solidFill>
                  <a:srgbClr val="FF0000"/>
                </a:solidFill>
                <a:latin typeface="楷体" pitchFamily="49" charset="-122"/>
                <a:ea typeface="楷体" pitchFamily="49" charset="-122"/>
                <a:cs typeface="宋体" panose="02010600030101010101" pitchFamily="2" charset="-122"/>
              </a:rPr>
              <a:t>他没有抱怨，没有暴躁。</a:t>
            </a:r>
            <a:r>
              <a:rPr lang="zh-CN" altLang="en-US" sz="2400" b="1" dirty="0">
                <a:latin typeface="楷体" pitchFamily="49" charset="-122"/>
                <a:ea typeface="楷体" pitchFamily="49" charset="-122"/>
                <a:cs typeface="宋体" panose="02010600030101010101" pitchFamily="2" charset="-122"/>
              </a:rPr>
              <a:t>这时“桑桑对谁都比以往任何时候显得善良”，享受地喝下苦药，他从这奇苦中获得那块“鼠疮”的消除。</a:t>
            </a:r>
            <a:r>
              <a:rPr lang="zh-CN" altLang="en-US" sz="2400" b="1" dirty="0">
                <a:solidFill>
                  <a:srgbClr val="FF0000"/>
                </a:solidFill>
                <a:latin typeface="楷体" pitchFamily="49" charset="-122"/>
                <a:ea typeface="楷体" pitchFamily="49" charset="-122"/>
                <a:cs typeface="宋体" panose="02010600030101010101" pitchFamily="2" charset="-122"/>
              </a:rPr>
              <a:t>踏破生与死的界限，他认识到了生命夺目的美丽。</a:t>
            </a:r>
          </a:p>
        </p:txBody>
      </p:sp>
      <p:cxnSp>
        <p:nvCxnSpPr>
          <p:cNvPr id="7" name="直接连接符 6"/>
          <p:cNvCxnSpPr/>
          <p:nvPr/>
        </p:nvCxnSpPr>
        <p:spPr>
          <a:xfrm>
            <a:off x="7268890" y="1108943"/>
            <a:ext cx="0" cy="3416320"/>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365280" y="1304017"/>
            <a:ext cx="1476164" cy="1323439"/>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开</a:t>
            </a:r>
            <a:r>
              <a:rPr lang="zh-CN" altLang="en-US" sz="2000" b="1">
                <a:solidFill>
                  <a:srgbClr val="0070C0"/>
                </a:solidFill>
                <a:latin typeface="仿宋" panose="02010609060101010101" charset="-122"/>
                <a:ea typeface="仿宋" panose="02010609060101010101" charset="-122"/>
                <a:cs typeface="仿宋" panose="02010609060101010101" charset="-122"/>
              </a:rPr>
              <a:t>头开</a:t>
            </a:r>
            <a:r>
              <a:rPr lang="zh-CN" altLang="en-US" sz="2000" b="1" dirty="0">
                <a:solidFill>
                  <a:srgbClr val="0070C0"/>
                </a:solidFill>
                <a:latin typeface="仿宋" panose="02010609060101010101" charset="-122"/>
                <a:ea typeface="仿宋" panose="02010609060101010101" charset="-122"/>
                <a:cs typeface="仿宋" panose="02010609060101010101" charset="-122"/>
              </a:rPr>
              <a:t>门</a:t>
            </a:r>
            <a:r>
              <a:rPr lang="zh-CN" altLang="en-US" sz="2000" b="1">
                <a:solidFill>
                  <a:srgbClr val="0070C0"/>
                </a:solidFill>
                <a:latin typeface="仿宋" panose="02010609060101010101" charset="-122"/>
                <a:ea typeface="仿宋" panose="02010609060101010101" charset="-122"/>
                <a:cs typeface="仿宋" panose="02010609060101010101" charset="-122"/>
              </a:rPr>
              <a:t>见</a:t>
            </a:r>
            <a:r>
              <a:rPr lang="zh-CN" altLang="en-US" sz="2000" b="1" smtClean="0">
                <a:solidFill>
                  <a:srgbClr val="0070C0"/>
                </a:solidFill>
                <a:latin typeface="仿宋" panose="02010609060101010101" charset="-122"/>
                <a:ea typeface="仿宋" panose="02010609060101010101" charset="-122"/>
                <a:cs typeface="仿宋" panose="02010609060101010101" charset="-122"/>
              </a:rPr>
              <a:t>山，</a:t>
            </a:r>
            <a:r>
              <a:rPr lang="zh-CN" altLang="en-US" sz="2000" b="1" dirty="0">
                <a:solidFill>
                  <a:srgbClr val="0070C0"/>
                </a:solidFill>
                <a:latin typeface="仿宋" panose="02010609060101010101" charset="-122"/>
                <a:ea typeface="仿宋" panose="02010609060101010101" charset="-122"/>
                <a:cs typeface="仿宋" panose="02010609060101010101" charset="-122"/>
              </a:rPr>
              <a:t>紧扣文题，引出下文。</a:t>
            </a:r>
            <a:endParaRPr lang="en-US" altLang="zh-CN" sz="2000" b="1" dirty="0">
              <a:solidFill>
                <a:srgbClr val="0070C0"/>
              </a:solidFill>
              <a:latin typeface="仿宋" panose="02010609060101010101" charset="-122"/>
              <a:ea typeface="仿宋" panose="02010609060101010101" charset="-122"/>
              <a:cs typeface="仿宋" panose="02010609060101010101" charset="-122"/>
            </a:endParaRPr>
          </a:p>
        </p:txBody>
      </p:sp>
      <p:sp>
        <p:nvSpPr>
          <p:cNvPr id="10" name="矩形 9"/>
          <p:cNvSpPr/>
          <p:nvPr/>
        </p:nvSpPr>
        <p:spPr>
          <a:xfrm>
            <a:off x="7416163" y="2787774"/>
            <a:ext cx="1476164" cy="1631216"/>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楷体_GB2312" charset="0"/>
              </a:rPr>
              <a:t>    写</a:t>
            </a:r>
            <a:r>
              <a:rPr lang="zh-CN" altLang="en-US" sz="2000" b="1" dirty="0">
                <a:solidFill>
                  <a:srgbClr val="0070C0"/>
                </a:solidFill>
                <a:latin typeface="仿宋" panose="02010609060101010101" charset="-122"/>
                <a:ea typeface="仿宋" panose="02010609060101010101" charset="-122"/>
                <a:cs typeface="楷体_GB2312" charset="0"/>
              </a:rPr>
              <a:t>桑桑面对苦难</a:t>
            </a:r>
            <a:r>
              <a:rPr lang="zh-CN" altLang="en-US" sz="2000" b="1" dirty="0" smtClean="0">
                <a:solidFill>
                  <a:srgbClr val="0070C0"/>
                </a:solidFill>
                <a:latin typeface="仿宋" panose="02010609060101010101" charset="-122"/>
                <a:ea typeface="仿宋" panose="02010609060101010101" charset="-122"/>
                <a:cs typeface="楷体_GB2312" charset="0"/>
              </a:rPr>
              <a:t>的态度</a:t>
            </a:r>
            <a:r>
              <a:rPr lang="zh-CN" altLang="en-US" sz="2000" b="1" dirty="0">
                <a:solidFill>
                  <a:srgbClr val="0070C0"/>
                </a:solidFill>
                <a:latin typeface="仿宋" panose="02010609060101010101" charset="-122"/>
                <a:ea typeface="仿宋" panose="02010609060101010101" charset="-122"/>
                <a:cs typeface="楷体_GB2312" charset="0"/>
              </a:rPr>
              <a:t>和做法，表达自己的感受。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794484"/>
            <a:ext cx="6657330" cy="3416320"/>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a:t>
            </a:r>
            <a:r>
              <a:rPr lang="zh-CN" altLang="en-US" sz="2400" b="1" dirty="0" smtClean="0">
                <a:solidFill>
                  <a:srgbClr val="FF0000"/>
                </a:solidFill>
                <a:latin typeface="楷体" pitchFamily="49" charset="-122"/>
                <a:ea typeface="楷体" pitchFamily="49" charset="-122"/>
                <a:cs typeface="宋体" panose="02010600030101010101" pitchFamily="2" charset="-122"/>
              </a:rPr>
              <a:t>杜小康</a:t>
            </a:r>
            <a:r>
              <a:rPr lang="zh-CN" altLang="en-US" sz="2400" b="1" dirty="0">
                <a:solidFill>
                  <a:srgbClr val="FF0000"/>
                </a:solidFill>
                <a:latin typeface="楷体" pitchFamily="49" charset="-122"/>
                <a:ea typeface="楷体" pitchFamily="49" charset="-122"/>
                <a:cs typeface="宋体" panose="02010600030101010101" pitchFamily="2" charset="-122"/>
              </a:rPr>
              <a:t>从小就生活在大红门里，显得与众不同。杜家突然一落千丈，他和父亲去三百里外的芦苇荡放鸭，狂风、暴雨、孤独、忧伤</a:t>
            </a:r>
            <a:r>
              <a:rPr lang="en-US" altLang="zh-CN" sz="2400" b="1" dirty="0">
                <a:solidFill>
                  <a:srgbClr val="FF0000"/>
                </a:solidFill>
                <a:latin typeface="楷体" pitchFamily="49" charset="-122"/>
                <a:ea typeface="楷体" pitchFamily="49" charset="-122"/>
                <a:cs typeface="宋体" panose="02010600030101010101" pitchFamily="2" charset="-122"/>
              </a:rPr>
              <a:t>……</a:t>
            </a:r>
            <a:r>
              <a:rPr lang="zh-CN" altLang="en-US" sz="2400" b="1" dirty="0">
                <a:solidFill>
                  <a:srgbClr val="FF0000"/>
                </a:solidFill>
                <a:latin typeface="楷体" pitchFamily="49" charset="-122"/>
                <a:ea typeface="楷体" pitchFamily="49" charset="-122"/>
                <a:cs typeface="宋体" panose="02010600030101010101" pitchFamily="2" charset="-122"/>
              </a:rPr>
              <a:t>这一切困扰着他。不久，父亲重病，厄运再次降临，杜家一贫如洗，杜小康“他有父亲的悲伤，却没有父亲的</a:t>
            </a:r>
            <a:r>
              <a:rPr lang="zh-CN" altLang="en-US" sz="2400" b="1">
                <a:solidFill>
                  <a:srgbClr val="FF0000"/>
                </a:solidFill>
                <a:latin typeface="楷体" pitchFamily="49" charset="-122"/>
                <a:ea typeface="楷体" pitchFamily="49" charset="-122"/>
                <a:cs typeface="宋体" panose="02010600030101010101" pitchFamily="2" charset="-122"/>
              </a:rPr>
              <a:t>绝</a:t>
            </a:r>
            <a:r>
              <a:rPr lang="zh-CN" altLang="en-US" sz="2400" b="1" smtClean="0">
                <a:solidFill>
                  <a:srgbClr val="FF0000"/>
                </a:solidFill>
                <a:latin typeface="楷体" pitchFamily="49" charset="-122"/>
                <a:ea typeface="楷体" pitchFamily="49" charset="-122"/>
                <a:cs typeface="宋体" panose="02010600030101010101" pitchFamily="2" charset="-122"/>
              </a:rPr>
              <a:t>望”。</a:t>
            </a:r>
            <a:r>
              <a:rPr lang="zh-CN" altLang="en-US" sz="2400" b="1">
                <a:solidFill>
                  <a:srgbClr val="FF0000"/>
                </a:solidFill>
                <a:latin typeface="楷体" pitchFamily="49" charset="-122"/>
                <a:ea typeface="楷体" pitchFamily="49" charset="-122"/>
                <a:cs typeface="宋体" panose="02010600030101010101" pitchFamily="2" charset="-122"/>
              </a:rPr>
              <a:t>在</a:t>
            </a:r>
            <a:r>
              <a:rPr lang="zh-CN" altLang="en-US" sz="2400" b="1" dirty="0">
                <a:solidFill>
                  <a:srgbClr val="FF0000"/>
                </a:solidFill>
                <a:latin typeface="楷体" pitchFamily="49" charset="-122"/>
                <a:ea typeface="楷体" pitchFamily="49" charset="-122"/>
                <a:cs typeface="宋体" panose="02010600030101010101" pitchFamily="2" charset="-122"/>
              </a:rPr>
              <a:t>与挫折的较量中，他更坚强，他自己在学校门口摆摊，他成了生活的强者。我坚信桑校长说的“日后，麻油地最有出息的孩子，也许就是杜</a:t>
            </a:r>
            <a:r>
              <a:rPr lang="zh-CN" altLang="en-US" sz="2400" b="1">
                <a:solidFill>
                  <a:srgbClr val="FF0000"/>
                </a:solidFill>
                <a:latin typeface="楷体" pitchFamily="49" charset="-122"/>
                <a:ea typeface="楷体" pitchFamily="49" charset="-122"/>
                <a:cs typeface="宋体" panose="02010600030101010101" pitchFamily="2" charset="-122"/>
              </a:rPr>
              <a:t>小</a:t>
            </a:r>
            <a:r>
              <a:rPr lang="zh-CN" altLang="en-US" sz="2400" b="1" smtClean="0">
                <a:solidFill>
                  <a:srgbClr val="FF0000"/>
                </a:solidFill>
                <a:latin typeface="楷体" pitchFamily="49" charset="-122"/>
                <a:ea typeface="楷体" pitchFamily="49" charset="-122"/>
                <a:cs typeface="宋体" panose="02010600030101010101" pitchFamily="2" charset="-122"/>
              </a:rPr>
              <a:t>康”。</a:t>
            </a:r>
            <a:endParaRPr lang="zh-CN" altLang="en-US" sz="24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68890" y="699542"/>
            <a:ext cx="1" cy="3825721"/>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380312" y="1059582"/>
            <a:ext cx="1476164" cy="1938992"/>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写</a:t>
            </a:r>
            <a:r>
              <a:rPr lang="zh-CN" altLang="en-US" sz="2000" b="1" dirty="0">
                <a:solidFill>
                  <a:srgbClr val="0070C0"/>
                </a:solidFill>
                <a:latin typeface="仿宋" panose="02010609060101010101" charset="-122"/>
                <a:ea typeface="仿宋" panose="02010609060101010101" charset="-122"/>
                <a:cs typeface="仿宋" panose="02010609060101010101" charset="-122"/>
              </a:rPr>
              <a:t>杜小康面对苦难的态度和做法。借桑校长的话表达自己的看法。</a:t>
            </a:r>
            <a:endParaRPr lang="en-US" altLang="zh-CN" sz="2000" b="1" dirty="0">
              <a:solidFill>
                <a:srgbClr val="0070C0"/>
              </a:solidFill>
              <a:latin typeface="仿宋" panose="02010609060101010101" charset="-122"/>
              <a:ea typeface="仿宋" panose="02010609060101010101" charset="-122"/>
              <a:cs typeface="仿宋" panose="02010609060101010101" charset="-122"/>
            </a:endParaRPr>
          </a:p>
        </p:txBody>
      </p:sp>
    </p:spTree>
    <p:extLst>
      <p:ext uri="{BB962C8B-B14F-4D97-AF65-F5344CB8AC3E}">
        <p14:creationId xmlns:p14="http://schemas.microsoft.com/office/powerpoint/2010/main" val="23290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699542"/>
            <a:ext cx="6801346" cy="3416320"/>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还有</a:t>
            </a:r>
            <a:r>
              <a:rPr lang="zh-CN" altLang="en-US" sz="2400" b="1" dirty="0">
                <a:solidFill>
                  <a:srgbClr val="000000"/>
                </a:solidFill>
                <a:latin typeface="楷体" pitchFamily="49" charset="-122"/>
                <a:ea typeface="楷体" pitchFamily="49" charset="-122"/>
                <a:cs typeface="宋体" panose="02010600030101010101" pitchFamily="2" charset="-122"/>
              </a:rPr>
              <a:t>纸月、陆鹤、细马等都经历了太多太多的困苦、磨难，他们都以顽强不屈的精神展现出人生的精彩。</a:t>
            </a:r>
          </a:p>
          <a:p>
            <a:pPr lvl="0"/>
            <a:r>
              <a:rPr lang="zh-CN" altLang="en-US" sz="2400" b="1" dirty="0">
                <a:solidFill>
                  <a:srgbClr val="000000"/>
                </a:solidFill>
                <a:latin typeface="楷体" pitchFamily="49" charset="-122"/>
                <a:ea typeface="楷体" pitchFamily="49" charset="-122"/>
                <a:cs typeface="宋体" panose="02010600030101010101" pitchFamily="2" charset="-122"/>
              </a:rPr>
              <a:t>　　桑桑、杜小康、纸月、陆鹤、细马，面对苦难不但没有屈服，反而在苦难中</a:t>
            </a:r>
            <a:r>
              <a:rPr lang="zh-CN" altLang="en-US" sz="2400" b="1">
                <a:solidFill>
                  <a:srgbClr val="000000"/>
                </a:solidFill>
                <a:latin typeface="楷体" pitchFamily="49" charset="-122"/>
                <a:ea typeface="楷体" pitchFamily="49" charset="-122"/>
                <a:cs typeface="宋体" panose="02010600030101010101" pitchFamily="2" charset="-122"/>
              </a:rPr>
              <a:t>成</a:t>
            </a:r>
            <a:r>
              <a:rPr lang="zh-CN" altLang="en-US" sz="2400" b="1" smtClean="0">
                <a:solidFill>
                  <a:srgbClr val="000000"/>
                </a:solidFill>
                <a:latin typeface="楷体" pitchFamily="49" charset="-122"/>
                <a:ea typeface="楷体" pitchFamily="49" charset="-122"/>
                <a:cs typeface="宋体" panose="02010600030101010101" pitchFamily="2" charset="-122"/>
              </a:rPr>
              <a:t>长起</a:t>
            </a:r>
            <a:r>
              <a:rPr lang="zh-CN" altLang="en-US" sz="2400" b="1" dirty="0">
                <a:solidFill>
                  <a:srgbClr val="000000"/>
                </a:solidFill>
                <a:latin typeface="楷体" pitchFamily="49" charset="-122"/>
                <a:ea typeface="楷体" pitchFamily="49" charset="-122"/>
                <a:cs typeface="宋体" panose="02010600030101010101" pitchFamily="2" charset="-122"/>
              </a:rPr>
              <a:t>来。</a:t>
            </a:r>
            <a:r>
              <a:rPr lang="zh-CN" altLang="en-US" sz="2400" b="1" dirty="0">
                <a:solidFill>
                  <a:srgbClr val="FF0000"/>
                </a:solidFill>
                <a:latin typeface="楷体" pitchFamily="49" charset="-122"/>
                <a:ea typeface="楷体" pitchFamily="49" charset="-122"/>
                <a:cs typeface="宋体" panose="02010600030101010101" pitchFamily="2" charset="-122"/>
              </a:rPr>
              <a:t>低头问自己：我有麻油地孩子那样顽强不屈的精神吗？从小到大，我可以说生活在“蜜罐里”，衣来伸手，饭来张口，一碰到困难就爱发脾气，想家人给我解决。我缺少的正是这种顽强拼搏的精神啊</a:t>
            </a:r>
            <a:r>
              <a:rPr lang="zh-CN" altLang="en-US" sz="2400" b="1" dirty="0" smtClean="0">
                <a:solidFill>
                  <a:srgbClr val="FF0000"/>
                </a:solidFill>
                <a:latin typeface="楷体" pitchFamily="49" charset="-122"/>
                <a:ea typeface="楷体" pitchFamily="49" charset="-122"/>
                <a:cs typeface="宋体" panose="02010600030101010101" pitchFamily="2" charset="-122"/>
              </a:rPr>
              <a:t>！</a:t>
            </a:r>
            <a:endParaRPr lang="en-US" altLang="zh-CN" sz="24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32886" y="699542"/>
            <a:ext cx="18002" cy="3825721"/>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415525" y="2549079"/>
            <a:ext cx="1476164" cy="1323439"/>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联系实际，把</a:t>
            </a:r>
            <a:r>
              <a:rPr lang="zh-CN" altLang="en-US" sz="2000" b="1" dirty="0">
                <a:solidFill>
                  <a:srgbClr val="0070C0"/>
                </a:solidFill>
                <a:latin typeface="仿宋" panose="02010609060101010101" charset="-122"/>
                <a:ea typeface="仿宋" panose="02010609060101010101" charset="-122"/>
                <a:cs typeface="仿宋" panose="02010609060101010101" charset="-122"/>
              </a:rPr>
              <a:t>感受写具体，很真实。</a:t>
            </a:r>
            <a:endParaRPr lang="en-US" altLang="zh-CN" sz="2000" b="1" dirty="0">
              <a:solidFill>
                <a:srgbClr val="0070C0"/>
              </a:solidFill>
              <a:latin typeface="仿宋" panose="02010609060101010101" charset="-122"/>
              <a:ea typeface="仿宋" panose="02010609060101010101" charset="-122"/>
              <a:cs typeface="仿宋" panose="02010609060101010101" charset="-122"/>
            </a:endParaRPr>
          </a:p>
        </p:txBody>
      </p:sp>
    </p:spTree>
    <p:extLst>
      <p:ext uri="{BB962C8B-B14F-4D97-AF65-F5344CB8AC3E}">
        <p14:creationId xmlns:p14="http://schemas.microsoft.com/office/powerpoint/2010/main" val="23290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699542"/>
            <a:ext cx="6801346" cy="1569660"/>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a:t>
            </a:r>
            <a:r>
              <a:rPr lang="en-US" altLang="zh-CN" sz="2400" b="1" dirty="0">
                <a:solidFill>
                  <a:srgbClr val="000000"/>
                </a:solidFill>
                <a:latin typeface="楷体" pitchFamily="49" charset="-122"/>
                <a:ea typeface="楷体" pitchFamily="49" charset="-122"/>
                <a:cs typeface="宋体" panose="02010600030101010101" pitchFamily="2" charset="-122"/>
              </a:rPr>
              <a:t>《</a:t>
            </a:r>
            <a:r>
              <a:rPr lang="zh-CN" altLang="en-US" sz="2400" b="1" dirty="0">
                <a:solidFill>
                  <a:srgbClr val="000000"/>
                </a:solidFill>
                <a:latin typeface="楷体" pitchFamily="49" charset="-122"/>
                <a:ea typeface="楷体" pitchFamily="49" charset="-122"/>
                <a:cs typeface="宋体" panose="02010600030101010101" pitchFamily="2" charset="-122"/>
              </a:rPr>
              <a:t>草房子</a:t>
            </a:r>
            <a:r>
              <a:rPr lang="en-US" altLang="zh-CN" sz="2400" b="1" dirty="0">
                <a:solidFill>
                  <a:srgbClr val="000000"/>
                </a:solidFill>
                <a:latin typeface="楷体" pitchFamily="49" charset="-122"/>
                <a:ea typeface="楷体" pitchFamily="49" charset="-122"/>
                <a:cs typeface="宋体" panose="02010600030101010101" pitchFamily="2" charset="-122"/>
              </a:rPr>
              <a:t>》</a:t>
            </a:r>
            <a:r>
              <a:rPr lang="zh-CN" altLang="en-US" sz="2400" b="1" dirty="0">
                <a:solidFill>
                  <a:srgbClr val="000000"/>
                </a:solidFill>
                <a:latin typeface="楷体" pitchFamily="49" charset="-122"/>
                <a:ea typeface="楷体" pitchFamily="49" charset="-122"/>
                <a:cs typeface="宋体" panose="02010600030101010101" pitchFamily="2" charset="-122"/>
              </a:rPr>
              <a:t>教会了我很多，它像一座灯塔给我指明了</a:t>
            </a:r>
            <a:r>
              <a:rPr lang="zh-CN" altLang="en-US" sz="2400" b="1">
                <a:solidFill>
                  <a:srgbClr val="000000"/>
                </a:solidFill>
                <a:latin typeface="楷体" pitchFamily="49" charset="-122"/>
                <a:ea typeface="楷体" pitchFamily="49" charset="-122"/>
                <a:cs typeface="宋体" panose="02010600030101010101" pitchFamily="2" charset="-122"/>
              </a:rPr>
              <a:t>方</a:t>
            </a:r>
            <a:r>
              <a:rPr lang="zh-CN" altLang="en-US" sz="2400" b="1" smtClean="0">
                <a:solidFill>
                  <a:srgbClr val="000000"/>
                </a:solidFill>
                <a:latin typeface="楷体" pitchFamily="49" charset="-122"/>
                <a:ea typeface="楷体" pitchFamily="49" charset="-122"/>
                <a:cs typeface="宋体" panose="02010600030101010101" pitchFamily="2" charset="-122"/>
              </a:rPr>
              <a:t>向。未</a:t>
            </a:r>
            <a:r>
              <a:rPr lang="zh-CN" altLang="en-US" sz="2400" b="1" dirty="0">
                <a:solidFill>
                  <a:srgbClr val="000000"/>
                </a:solidFill>
                <a:latin typeface="楷体" pitchFamily="49" charset="-122"/>
                <a:ea typeface="楷体" pitchFamily="49" charset="-122"/>
                <a:cs typeface="宋体" panose="02010600030101010101" pitchFamily="2" charset="-122"/>
              </a:rPr>
              <a:t>来，我一定要像麻油地的孩子那样坚强地去面对生活中的种种困苦和磨难，活出精彩的人生。</a:t>
            </a:r>
            <a:endParaRPr lang="en-US" altLang="zh-CN" sz="24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50888" y="699542"/>
            <a:ext cx="0" cy="1440160"/>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308304" y="771550"/>
            <a:ext cx="1728476" cy="1015663"/>
          </a:xfrm>
          <a:prstGeom prst="rect">
            <a:avLst/>
          </a:prstGeom>
        </p:spPr>
        <p:txBody>
          <a:bodyPr wrap="square">
            <a:spAutoFit/>
          </a:bodyPr>
          <a:lstStyle/>
          <a:p>
            <a:pPr lvl="0"/>
            <a:r>
              <a:rPr lang="zh-CN" altLang="en-US" sz="2000" b="1" smtClean="0">
                <a:solidFill>
                  <a:srgbClr val="0070C0"/>
                </a:solidFill>
                <a:latin typeface="仿宋" panose="02010609060101010101" charset="-122"/>
                <a:ea typeface="仿宋" panose="02010609060101010101" charset="-122"/>
                <a:cs typeface="仿宋" panose="02010609060101010101" charset="-122"/>
              </a:rPr>
              <a:t>    结</a:t>
            </a:r>
            <a:r>
              <a:rPr lang="zh-CN" altLang="en-US" sz="2000" b="1" dirty="0">
                <a:solidFill>
                  <a:srgbClr val="0070C0"/>
                </a:solidFill>
                <a:latin typeface="仿宋" panose="02010609060101010101" charset="-122"/>
                <a:ea typeface="仿宋" panose="02010609060101010101" charset="-122"/>
                <a:cs typeface="仿宋" panose="02010609060101010101" charset="-122"/>
              </a:rPr>
              <a:t>尾总结全文，表达感想，突出中心。</a:t>
            </a:r>
            <a:endParaRPr lang="en-US" altLang="zh-CN" sz="2000" b="1" dirty="0">
              <a:solidFill>
                <a:srgbClr val="0070C0"/>
              </a:solidFill>
              <a:latin typeface="仿宋" panose="02010609060101010101" charset="-122"/>
              <a:ea typeface="仿宋" panose="02010609060101010101" charset="-122"/>
              <a:cs typeface="仿宋" panose="02010609060101010101" charset="-122"/>
            </a:endParaRPr>
          </a:p>
        </p:txBody>
      </p:sp>
      <p:sp>
        <p:nvSpPr>
          <p:cNvPr id="9" name="文本框 99"/>
          <p:cNvSpPr txBox="1"/>
          <p:nvPr/>
        </p:nvSpPr>
        <p:spPr>
          <a:xfrm>
            <a:off x="683568" y="2659434"/>
            <a:ext cx="7848872" cy="2000548"/>
          </a:xfrm>
          <a:prstGeom prst="rect">
            <a:avLst/>
          </a:prstGeom>
          <a:solidFill>
            <a:schemeClr val="accent6">
              <a:lumMod val="20000"/>
              <a:lumOff val="80000"/>
            </a:schemeClr>
          </a:solidFill>
          <a:ln w="9525">
            <a:noFill/>
          </a:ln>
        </p:spPr>
        <p:txBody>
          <a:bodyPr wrap="square">
            <a:spAutoFit/>
          </a:bodyPr>
          <a:lstStyle/>
          <a:p>
            <a:pPr indent="306070"/>
            <a:r>
              <a:rPr lang="en-US" altLang="zh-CN" sz="2800" b="1" dirty="0" smtClean="0">
                <a:solidFill>
                  <a:srgbClr val="FF0000"/>
                </a:solidFill>
                <a:latin typeface="宋体" pitchFamily="2" charset="-122"/>
                <a:ea typeface="宋体" pitchFamily="2" charset="-122"/>
                <a:cs typeface="楷体" panose="02010609060101010101" pitchFamily="49" charset="-122"/>
              </a:rPr>
              <a:t>  </a:t>
            </a:r>
            <a:r>
              <a:rPr lang="zh-CN" sz="2800" b="1" dirty="0" smtClean="0">
                <a:solidFill>
                  <a:srgbClr val="FF0000"/>
                </a:solidFill>
                <a:latin typeface="宋体" pitchFamily="2" charset="-122"/>
                <a:ea typeface="宋体" pitchFamily="2" charset="-122"/>
                <a:cs typeface="楷体" panose="02010609060101010101" pitchFamily="49" charset="-122"/>
              </a:rPr>
              <a:t>点</a:t>
            </a:r>
            <a:r>
              <a:rPr lang="zh-CN" sz="2800" b="1" smtClean="0">
                <a:solidFill>
                  <a:srgbClr val="FF0000"/>
                </a:solidFill>
                <a:latin typeface="宋体" pitchFamily="2" charset="-122"/>
                <a:ea typeface="宋体" pitchFamily="2" charset="-122"/>
                <a:cs typeface="楷体" panose="02010609060101010101" pitchFamily="49" charset="-122"/>
              </a:rPr>
              <a:t>评：</a:t>
            </a:r>
            <a:r>
              <a:rPr lang="zh-CN" altLang="en-US" sz="2400" b="1" smtClean="0">
                <a:latin typeface="宋体" pitchFamily="2" charset="-122"/>
                <a:ea typeface="宋体" pitchFamily="2" charset="-122"/>
                <a:cs typeface="楷体" panose="02010609060101010101" pitchFamily="49" charset="-122"/>
              </a:rPr>
              <a:t>这</a:t>
            </a:r>
            <a:r>
              <a:rPr lang="zh-CN" altLang="en-US" sz="2400" b="1" dirty="0">
                <a:latin typeface="宋体" pitchFamily="2" charset="-122"/>
                <a:ea typeface="宋体" pitchFamily="2" charset="-122"/>
                <a:cs typeface="楷体" panose="02010609060101010101" pitchFamily="49" charset="-122"/>
              </a:rPr>
              <a:t>篇习作的结构是“总</a:t>
            </a:r>
            <a:r>
              <a:rPr lang="en-US" altLang="zh-CN" sz="2400" b="1" dirty="0">
                <a:latin typeface="宋体" pitchFamily="2" charset="-122"/>
                <a:ea typeface="宋体" pitchFamily="2" charset="-122"/>
                <a:cs typeface="楷体" panose="02010609060101010101" pitchFamily="49" charset="-122"/>
              </a:rPr>
              <a:t>——</a:t>
            </a:r>
            <a:r>
              <a:rPr lang="zh-CN" altLang="en-US" sz="2400" b="1" dirty="0">
                <a:latin typeface="宋体" pitchFamily="2" charset="-122"/>
                <a:ea typeface="宋体" pitchFamily="2" charset="-122"/>
                <a:cs typeface="楷体" panose="02010609060101010101" pitchFamily="49" charset="-122"/>
              </a:rPr>
              <a:t>分</a:t>
            </a:r>
            <a:r>
              <a:rPr lang="en-US" altLang="zh-CN" sz="2400" b="1" dirty="0">
                <a:latin typeface="宋体" pitchFamily="2" charset="-122"/>
                <a:ea typeface="宋体" pitchFamily="2" charset="-122"/>
                <a:cs typeface="楷体" panose="02010609060101010101" pitchFamily="49" charset="-122"/>
              </a:rPr>
              <a:t>——</a:t>
            </a:r>
            <a:r>
              <a:rPr lang="zh-CN" altLang="en-US" sz="2400" b="1" dirty="0">
                <a:latin typeface="宋体" pitchFamily="2" charset="-122"/>
                <a:ea typeface="宋体" pitchFamily="2" charset="-122"/>
                <a:cs typeface="楷体" panose="02010609060101010101" pitchFamily="49" charset="-122"/>
              </a:rPr>
              <a:t>总”。开头扣题，引出下文对内容和感受的表述。中间部分写了桑桑的苦难、杜小康的苦难，简写了纸月、陆鹤、细马的苦难，并写了自己的</a:t>
            </a:r>
            <a:r>
              <a:rPr lang="zh-CN" altLang="en-US" sz="2400" b="1">
                <a:latin typeface="宋体" pitchFamily="2" charset="-122"/>
                <a:ea typeface="宋体" pitchFamily="2" charset="-122"/>
                <a:cs typeface="楷体" panose="02010609060101010101" pitchFamily="49" charset="-122"/>
              </a:rPr>
              <a:t>看</a:t>
            </a:r>
            <a:r>
              <a:rPr lang="zh-CN" altLang="en-US" sz="2400" b="1" smtClean="0">
                <a:latin typeface="宋体" pitchFamily="2" charset="-122"/>
                <a:ea typeface="宋体" pitchFamily="2" charset="-122"/>
                <a:cs typeface="楷体" panose="02010609060101010101" pitchFamily="49" charset="-122"/>
              </a:rPr>
              <a:t>法和感</a:t>
            </a:r>
            <a:r>
              <a:rPr lang="zh-CN" altLang="en-US" sz="2400" b="1">
                <a:latin typeface="宋体" pitchFamily="2" charset="-122"/>
                <a:ea typeface="宋体" pitchFamily="2" charset="-122"/>
                <a:cs typeface="楷体" panose="02010609060101010101" pitchFamily="49" charset="-122"/>
              </a:rPr>
              <a:t>受</a:t>
            </a:r>
            <a:r>
              <a:rPr lang="zh-CN" altLang="en-US" sz="2400" b="1" smtClean="0">
                <a:latin typeface="宋体" pitchFamily="2" charset="-122"/>
                <a:ea typeface="宋体" pitchFamily="2" charset="-122"/>
                <a:cs typeface="楷体" panose="02010609060101010101" pitchFamily="49" charset="-122"/>
              </a:rPr>
              <a:t>，而且联系实</a:t>
            </a:r>
            <a:r>
              <a:rPr lang="zh-CN" altLang="en-US" sz="2400" b="1" dirty="0">
                <a:latin typeface="宋体" pitchFamily="2" charset="-122"/>
                <a:ea typeface="宋体" pitchFamily="2" charset="-122"/>
                <a:cs typeface="楷体" panose="02010609060101010101" pitchFamily="49" charset="-122"/>
              </a:rPr>
              <a:t>际把感受写具体。结尾总结全文，表达感想，使文章中心明确。</a:t>
            </a:r>
          </a:p>
        </p:txBody>
      </p:sp>
    </p:spTree>
    <p:extLst>
      <p:ext uri="{BB962C8B-B14F-4D97-AF65-F5344CB8AC3E}">
        <p14:creationId xmlns:p14="http://schemas.microsoft.com/office/powerpoint/2010/main" val="20052012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Fan</Template>
  <TotalTime>31</TotalTime>
  <Words>552</Words>
  <Application>Microsoft Office PowerPoint</Application>
  <PresentationFormat>全屏显示(16:9)</PresentationFormat>
  <Paragraphs>13</Paragraphs>
  <Slides>4</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vt:i4>
      </vt:variant>
    </vt:vector>
  </HeadingPairs>
  <TitlesOfParts>
    <vt:vector size="13" baseType="lpstr">
      <vt:lpstr>Arial</vt:lpstr>
      <vt:lpstr>宋体</vt:lpstr>
      <vt:lpstr>仿宋</vt:lpstr>
      <vt:lpstr>Franklin Gothic Book</vt:lpstr>
      <vt:lpstr>黑体</vt:lpstr>
      <vt:lpstr>楷体</vt:lpstr>
      <vt:lpstr>楷体_GB2312</vt:lpstr>
      <vt:lpstr>Wingdings 2</vt:lpstr>
      <vt:lpstr>暗香扑面</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dxq</dc:creator>
  <cp:lastModifiedBy>timebook</cp:lastModifiedBy>
  <cp:revision>39</cp:revision>
  <dcterms:created xsi:type="dcterms:W3CDTF">2019-09-02T04:02:00Z</dcterms:created>
  <dcterms:modified xsi:type="dcterms:W3CDTF">2021-12-09T03:48:41Z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