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864" r:id="rId2"/>
    <p:sldId id="323" r:id="rId3"/>
    <p:sldId id="854" r:id="rId4"/>
    <p:sldId id="855" r:id="rId5"/>
    <p:sldId id="856" r:id="rId6"/>
    <p:sldId id="857" r:id="rId7"/>
    <p:sldId id="867" r:id="rId8"/>
    <p:sldId id="859" r:id="rId9"/>
    <p:sldId id="865" r:id="rId10"/>
    <p:sldId id="823" r:id="rId11"/>
    <p:sldId id="835" r:id="rId12"/>
    <p:sldId id="860" r:id="rId13"/>
    <p:sldId id="861" r:id="rId14"/>
    <p:sldId id="866" r:id="rId15"/>
    <p:sldId id="862" r:id="rId16"/>
    <p:sldId id="868" r:id="rId17"/>
    <p:sldId id="760" r:id="rId18"/>
    <p:sldId id="846" r:id="rId19"/>
    <p:sldId id="872" r:id="rId20"/>
    <p:sldId id="873" r:id="rId21"/>
    <p:sldId id="874" r:id="rId22"/>
    <p:sldId id="848" r:id="rId23"/>
    <p:sldId id="870" r:id="rId24"/>
    <p:sldId id="869" r:id="rId25"/>
    <p:sldId id="849" r:id="rId26"/>
    <p:sldId id="871" r:id="rId27"/>
    <p:sldId id="853" r:id="rId28"/>
    <p:sldId id="847" r:id="rId29"/>
    <p:sldId id="824" r:id="rId30"/>
  </p:sldIdLst>
  <p:sldSz cx="9144000" cy="5143500" type="screen16x9"/>
  <p:notesSz cx="6858000" cy="9144000"/>
  <p:embeddedFontLst>
    <p:embeddedFont>
      <p:font typeface="Calibri" pitchFamily="34" charset="0"/>
      <p:regular r:id="rId33"/>
      <p:bold r:id="rId34"/>
      <p:italic r:id="rId35"/>
      <p:boldItalic r:id="rId36"/>
    </p:embeddedFont>
    <p:embeddedFont>
      <p:font typeface="黑体" pitchFamily="49" charset="-122"/>
      <p:regular r:id="rId37"/>
    </p:embeddedFont>
    <p:embeddedFont>
      <p:font typeface="仿宋" pitchFamily="49" charset="-122"/>
      <p:regular r:id="rId38"/>
    </p:embeddedFont>
    <p:embeddedFont>
      <p:font typeface="微软雅黑" pitchFamily="34" charset="-122"/>
      <p:regular r:id="rId39"/>
      <p:bold r:id="rId40"/>
    </p:embeddedFont>
    <p:embeddedFont>
      <p:font typeface="楷体" pitchFamily="49" charset="-122"/>
      <p:regular r:id="rId41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46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9900"/>
    <a:srgbClr val="FF9F9F"/>
    <a:srgbClr val="FFBF53"/>
    <a:srgbClr val="FFF2DD"/>
    <a:srgbClr val="FF6600"/>
    <a:srgbClr val="FF0000"/>
    <a:srgbClr val="EE6060"/>
    <a:srgbClr val="FF9933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5" autoAdjust="0"/>
    <p:restoredTop sz="91728" autoAdjust="0"/>
  </p:normalViewPr>
  <p:slideViewPr>
    <p:cSldViewPr>
      <p:cViewPr varScale="1">
        <p:scale>
          <a:sx n="104" d="100"/>
          <a:sy n="104" d="100"/>
        </p:scale>
        <p:origin x="-876" y="-90"/>
      </p:cViewPr>
      <p:guideLst>
        <p:guide orient="horz" pos="146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2023/11/1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65041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2023/11/1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534" y="685800"/>
            <a:ext cx="6094934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2900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07352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75823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73312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看完老师和同学的演示，说一说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5054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9391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1470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5" r:id="rId5"/>
  </p:sldLayoutIdLst>
  <p:transition spd="slow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gif"/><Relationship Id="rId5" Type="http://schemas.openxmlformats.org/officeDocument/2006/relationships/image" Target="../media/image6.png"/><Relationship Id="rId4" Type="http://schemas.openxmlformats.org/officeDocument/2006/relationships/hyperlink" Target="&#36164;&#26009;&#38142;&#25509;/&#35270;&#39057;/&#35838;&#26412;&#21095;&#23567;&#33521;&#38596;&#38632;&#26469;.mp4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7C0A432-ABE5-7362-A624-98330CC8E29F}"/>
              </a:ext>
            </a:extLst>
          </p:cNvPr>
          <p:cNvSpPr txBox="1"/>
          <p:nvPr/>
        </p:nvSpPr>
        <p:spPr>
          <a:xfrm>
            <a:off x="5724128" y="885949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solidFill>
                  <a:srgbClr val="FF0000"/>
                </a:solidFill>
              </a:rPr>
              <a:t>QQ</a:t>
            </a:r>
            <a:r>
              <a:rPr lang="zh-CN" altLang="en-US" sz="2400" dirty="0">
                <a:solidFill>
                  <a:srgbClr val="FF0000"/>
                </a:solidFill>
              </a:rPr>
              <a:t>：</a:t>
            </a:r>
            <a:r>
              <a:rPr lang="en-US" altLang="zh-CN" sz="2400" dirty="0">
                <a:solidFill>
                  <a:srgbClr val="FF0000"/>
                </a:solidFill>
              </a:rPr>
              <a:t>263900239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0910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980" y="0"/>
            <a:ext cx="9179935" cy="514350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xmlns="" id="{17C12F97-BEA8-D995-7A02-76C9FACE2F84}"/>
              </a:ext>
            </a:extLst>
          </p:cNvPr>
          <p:cNvSpPr/>
          <p:nvPr/>
        </p:nvSpPr>
        <p:spPr>
          <a:xfrm>
            <a:off x="-36457" y="2029140"/>
            <a:ext cx="9179936" cy="119068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"/>
          <p:cNvSpPr txBox="1"/>
          <p:nvPr/>
        </p:nvSpPr>
        <p:spPr>
          <a:xfrm>
            <a:off x="186090" y="16332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语文 五年级 下册</a:t>
            </a:r>
          </a:p>
        </p:txBody>
      </p:sp>
      <p:sp>
        <p:nvSpPr>
          <p:cNvPr id="4" name="矩形 3"/>
          <p:cNvSpPr/>
          <p:nvPr/>
        </p:nvSpPr>
        <p:spPr>
          <a:xfrm>
            <a:off x="1451575" y="2053057"/>
            <a:ext cx="6131807" cy="1107996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>
            <a:softEdge rad="31750"/>
          </a:effectLst>
        </p:spPr>
        <p:txBody>
          <a:bodyPr wrap="none" rtlCol="0" anchor="t">
            <a:spAutoFit/>
          </a:bodyPr>
          <a:lstStyle/>
          <a:p>
            <a:r>
              <a:rPr lang="zh-CN" altLang="en-US" sz="6600" b="1" dirty="0">
                <a:ln w="19050">
                  <a:noFill/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怎么表演课本剧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357305" y="838002"/>
            <a:ext cx="2630519" cy="8242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35496" y="838002"/>
            <a:ext cx="3272959" cy="769441"/>
          </a:xfrm>
          <a:prstGeom prst="rect">
            <a:avLst/>
          </a:prstGeom>
          <a:noFill/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rPr>
              <a:t>口语交际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1470"/>
            <a:ext cx="1282378" cy="50405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051720" y="687478"/>
            <a:ext cx="4815339" cy="3500619"/>
            <a:chOff x="1979712" y="411510"/>
            <a:chExt cx="4815339" cy="3500619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xmlns="" id="{5520268C-3FA5-5E42-85F2-D78B59E952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79712" y="411510"/>
              <a:ext cx="4815339" cy="3500619"/>
            </a:xfrm>
            <a:prstGeom prst="rect">
              <a:avLst/>
            </a:prstGeom>
          </p:spPr>
        </p:pic>
        <p:pic>
          <p:nvPicPr>
            <p:cNvPr id="2" name="图片 1">
              <a:hlinkClick r:id="rId4" action="ppaction://hlinkfile"/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07" t="18981" r="11410"/>
            <a:stretch/>
          </p:blipFill>
          <p:spPr>
            <a:xfrm>
              <a:off x="2155413" y="826755"/>
              <a:ext cx="4463936" cy="2664296"/>
            </a:xfrm>
            <a:prstGeom prst="roundRect">
              <a:avLst>
                <a:gd name="adj" fmla="val 11080"/>
              </a:avLst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2974046" y="4182264"/>
            <a:ext cx="29706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00B050"/>
                </a:solidFill>
                <a:latin typeface="仿宋" pitchFamily="49" charset="-122"/>
                <a:ea typeface="仿宋" pitchFamily="49" charset="-122"/>
              </a:rPr>
              <a:t>点击图片  播放视频</a:t>
            </a:r>
          </a:p>
        </p:txBody>
      </p:sp>
      <p:pic>
        <p:nvPicPr>
          <p:cNvPr id="6" name="图片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86959">
            <a:off x="5266941" y="3179060"/>
            <a:ext cx="1058863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1073567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485686"/>
            <a:ext cx="8496944" cy="3670240"/>
          </a:xfrm>
          <a:prstGeom prst="rect">
            <a:avLst/>
          </a:prstGeom>
          <a:noFill/>
        </p:spPr>
        <p:txBody>
          <a:bodyPr wrap="square" lIns="91445" tIns="45722" rIns="91445" bIns="4572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视频中，同学们表演的是哪一篇课文的内容？   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dirty="0">
                <a:latin typeface="+mj-ea"/>
                <a:ea typeface="+mj-ea"/>
              </a:rPr>
              <a:t>这些同学将课文进行加工后，搬上舞台进行表演，这就是课本剧表演。你喜欢吗？</a:t>
            </a:r>
            <a:endParaRPr lang="en-US" altLang="zh-CN" sz="3200" b="1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我们也来举行一次课本剧表演活动吧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!</a:t>
            </a:r>
            <a:endParaRPr lang="en-US" altLang="zh-CN" sz="32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15816" y="1408709"/>
            <a:ext cx="3168352" cy="584775"/>
          </a:xfrm>
          <a:prstGeom prst="wedgeRectCallout">
            <a:avLst>
              <a:gd name="adj1" fmla="val -69886"/>
              <a:gd name="adj2" fmla="val -48548"/>
            </a:avLst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>
                <a:solidFill>
                  <a:srgbClr val="FF0000"/>
                </a:solidFill>
              </a:rPr>
              <a:t>《</a:t>
            </a:r>
            <a:r>
              <a:rPr lang="zh-CN" altLang="en-US" sz="3200" b="1">
                <a:solidFill>
                  <a:srgbClr val="FF0000"/>
                </a:solidFill>
              </a:rPr>
              <a:t>小英雄雨来</a:t>
            </a:r>
            <a:r>
              <a:rPr lang="en-US" altLang="zh-CN" sz="3200" b="1">
                <a:solidFill>
                  <a:srgbClr val="FF0000"/>
                </a:solidFill>
              </a:rPr>
              <a:t>》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80308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9532" y="483518"/>
            <a:ext cx="8424936" cy="1454248"/>
          </a:xfrm>
          <a:prstGeom prst="rect">
            <a:avLst/>
          </a:prstGeom>
          <a:noFill/>
        </p:spPr>
        <p:txBody>
          <a:bodyPr wrap="square" lIns="91445" tIns="45722" rIns="91445" bIns="4572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默读本次口语交际的内容，说一说：本次口语交际的任务是什么？</a:t>
            </a:r>
            <a:endParaRPr lang="en-US" altLang="zh-CN" sz="32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699792" y="3393572"/>
            <a:ext cx="389241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要讨论哪些内容呢？</a:t>
            </a:r>
            <a:endParaRPr lang="en-US" altLang="zh-CN" sz="32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209927"/>
            <a:ext cx="889942" cy="1158144"/>
          </a:xfrm>
          <a:prstGeom prst="rect">
            <a:avLst/>
          </a:prstGeom>
        </p:spPr>
      </p:pic>
      <p:sp>
        <p:nvSpPr>
          <p:cNvPr id="6" name="圆角矩形标注 5"/>
          <p:cNvSpPr/>
          <p:nvPr/>
        </p:nvSpPr>
        <p:spPr>
          <a:xfrm>
            <a:off x="2267744" y="2464963"/>
            <a:ext cx="4896544" cy="648072"/>
          </a:xfrm>
          <a:prstGeom prst="wedgeRoundRectCallout">
            <a:avLst>
              <a:gd name="adj1" fmla="val -55959"/>
              <a:gd name="adj2" fmla="val -7560"/>
              <a:gd name="adj3" fmla="val 16667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b="1"/>
              <a:t>讨论怎么表演课本剧。</a:t>
            </a:r>
          </a:p>
        </p:txBody>
      </p:sp>
    </p:spTree>
    <p:extLst>
      <p:ext uri="{BB962C8B-B14F-4D97-AF65-F5344CB8AC3E}">
        <p14:creationId xmlns:p14="http://schemas.microsoft.com/office/powerpoint/2010/main" val="426214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CB26ADFD-4B6E-AD10-FCA6-CC9AB4EEC9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8152"/>
            <a:ext cx="9144000" cy="4847196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1323123" y="1554113"/>
            <a:ext cx="1080120" cy="465471"/>
          </a:xfrm>
          <a:prstGeom prst="ellipse">
            <a:avLst/>
          </a:prstGeom>
          <a:grpFill/>
          <a:ln>
            <a:solidFill>
              <a:schemeClr val="accent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331640" y="2408684"/>
            <a:ext cx="1080120" cy="465471"/>
          </a:xfrm>
          <a:prstGeom prst="ellipse">
            <a:avLst/>
          </a:prstGeom>
          <a:grpFill/>
          <a:ln>
            <a:solidFill>
              <a:schemeClr val="accent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1377383" y="555526"/>
            <a:ext cx="971600" cy="542642"/>
          </a:xfrm>
          <a:prstGeom prst="ellipse">
            <a:avLst/>
          </a:prstGeom>
          <a:grpFill/>
          <a:ln>
            <a:solidFill>
              <a:schemeClr val="accent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>
            <a:off x="4788024" y="987574"/>
            <a:ext cx="240321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5868144" y="1923678"/>
            <a:ext cx="158417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2987824" y="2835410"/>
            <a:ext cx="324036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6395447" y="4202420"/>
            <a:ext cx="244827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2939063" y="4659982"/>
            <a:ext cx="57563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328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1131590"/>
            <a:ext cx="7560840" cy="2455484"/>
          </a:xfrm>
          <a:prstGeom prst="rect">
            <a:avLst/>
          </a:prstGeom>
          <a:noFill/>
        </p:spPr>
        <p:txBody>
          <a:bodyPr wrap="square" lIns="91445" tIns="45722" rIns="91445" bIns="4572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    明确了口语交际的任务和要讨论的内容，接下来我们看看每一条讨论的重点是什么。</a:t>
            </a:r>
            <a:endParaRPr lang="en-US" altLang="zh-CN" sz="36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66018583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流程图: 离页连接符 1"/>
          <p:cNvSpPr/>
          <p:nvPr/>
        </p:nvSpPr>
        <p:spPr>
          <a:xfrm>
            <a:off x="3275856" y="123478"/>
            <a:ext cx="2275272" cy="772529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173 w 10173"/>
              <a:gd name="connsiteY0" fmla="*/ 0 h 10000"/>
              <a:gd name="connsiteX1" fmla="*/ 10173 w 10173"/>
              <a:gd name="connsiteY1" fmla="*/ 0 h 10000"/>
              <a:gd name="connsiteX2" fmla="*/ 10173 w 10173"/>
              <a:gd name="connsiteY2" fmla="*/ 8000 h 10000"/>
              <a:gd name="connsiteX3" fmla="*/ 5173 w 10173"/>
              <a:gd name="connsiteY3" fmla="*/ 10000 h 10000"/>
              <a:gd name="connsiteX4" fmla="*/ 173 w 10173"/>
              <a:gd name="connsiteY4" fmla="*/ 8000 h 10000"/>
              <a:gd name="connsiteX5" fmla="*/ 173 w 10173"/>
              <a:gd name="connsiteY5" fmla="*/ 0 h 10000"/>
              <a:gd name="connsiteX0" fmla="*/ 173 w 10173"/>
              <a:gd name="connsiteY0" fmla="*/ 325 h 10325"/>
              <a:gd name="connsiteX1" fmla="*/ 10173 w 10173"/>
              <a:gd name="connsiteY1" fmla="*/ 325 h 10325"/>
              <a:gd name="connsiteX2" fmla="*/ 10173 w 10173"/>
              <a:gd name="connsiteY2" fmla="*/ 8325 h 10325"/>
              <a:gd name="connsiteX3" fmla="*/ 5173 w 10173"/>
              <a:gd name="connsiteY3" fmla="*/ 10325 h 10325"/>
              <a:gd name="connsiteX4" fmla="*/ 173 w 10173"/>
              <a:gd name="connsiteY4" fmla="*/ 8325 h 10325"/>
              <a:gd name="connsiteX5" fmla="*/ 173 w 10173"/>
              <a:gd name="connsiteY5" fmla="*/ 325 h 10325"/>
              <a:gd name="connsiteX0" fmla="*/ 173 w 10380"/>
              <a:gd name="connsiteY0" fmla="*/ 325 h 10325"/>
              <a:gd name="connsiteX1" fmla="*/ 10173 w 10380"/>
              <a:gd name="connsiteY1" fmla="*/ 325 h 10325"/>
              <a:gd name="connsiteX2" fmla="*/ 10173 w 10380"/>
              <a:gd name="connsiteY2" fmla="*/ 8325 h 10325"/>
              <a:gd name="connsiteX3" fmla="*/ 5173 w 10380"/>
              <a:gd name="connsiteY3" fmla="*/ 10325 h 10325"/>
              <a:gd name="connsiteX4" fmla="*/ 173 w 10380"/>
              <a:gd name="connsiteY4" fmla="*/ 8325 h 10325"/>
              <a:gd name="connsiteX5" fmla="*/ 173 w 10380"/>
              <a:gd name="connsiteY5" fmla="*/ 325 h 10325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380" h="10441">
                <a:moveTo>
                  <a:pt x="173" y="441"/>
                </a:moveTo>
                <a:cubicBezTo>
                  <a:pt x="3506" y="-291"/>
                  <a:pt x="6918" y="14"/>
                  <a:pt x="10173" y="441"/>
                </a:cubicBezTo>
                <a:cubicBezTo>
                  <a:pt x="10640" y="3413"/>
                  <a:pt x="10173" y="5774"/>
                  <a:pt x="10173" y="8441"/>
                </a:cubicBezTo>
                <a:cubicBezTo>
                  <a:pt x="8506" y="9657"/>
                  <a:pt x="6840" y="9774"/>
                  <a:pt x="5173" y="10441"/>
                </a:cubicBezTo>
                <a:cubicBezTo>
                  <a:pt x="3506" y="9774"/>
                  <a:pt x="1918" y="9657"/>
                  <a:pt x="173" y="8441"/>
                </a:cubicBezTo>
                <a:cubicBezTo>
                  <a:pt x="173" y="5774"/>
                  <a:pt x="-217" y="3474"/>
                  <a:pt x="173" y="441"/>
                </a:cubicBezTo>
                <a:close/>
              </a:path>
            </a:pathLst>
          </a:custGeom>
          <a:solidFill>
            <a:srgbClr val="92D050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39551" y="880118"/>
            <a:ext cx="8064897" cy="781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>
              <a:lnSpc>
                <a:spcPct val="14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思考：什么样的课文适合表演课本剧？</a:t>
            </a:r>
          </a:p>
        </p:txBody>
      </p:sp>
      <p:sp>
        <p:nvSpPr>
          <p:cNvPr id="6" name="流程图: 可选过程 5"/>
          <p:cNvSpPr/>
          <p:nvPr/>
        </p:nvSpPr>
        <p:spPr>
          <a:xfrm>
            <a:off x="3426346" y="195486"/>
            <a:ext cx="1999092" cy="576063"/>
          </a:xfrm>
          <a:prstGeom prst="flowChartAlternateProcess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选课文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4512" y="1700690"/>
            <a:ext cx="83959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+mn-ea"/>
              </a:rPr>
              <a:t>    如果在</a:t>
            </a:r>
            <a:r>
              <a:rPr lang="en-US" altLang="zh-CN" sz="3200" b="1" dirty="0">
                <a:latin typeface="+mn-ea"/>
              </a:rPr>
              <a:t>《</a:t>
            </a:r>
            <a:r>
              <a:rPr lang="zh-CN" altLang="en-US" sz="3200" b="1" dirty="0">
                <a:latin typeface="+mn-ea"/>
              </a:rPr>
              <a:t>草船借箭</a:t>
            </a:r>
            <a:r>
              <a:rPr lang="en-US" altLang="zh-CN" sz="3200" b="1" dirty="0">
                <a:latin typeface="+mn-ea"/>
              </a:rPr>
              <a:t>》</a:t>
            </a:r>
            <a:r>
              <a:rPr lang="zh-CN" altLang="en-US" sz="3200" b="1" dirty="0">
                <a:latin typeface="+mn-ea"/>
              </a:rPr>
              <a:t>和</a:t>
            </a:r>
            <a:r>
              <a:rPr lang="en-US" altLang="zh-CN" sz="3200" b="1" dirty="0">
                <a:latin typeface="+mn-ea"/>
              </a:rPr>
              <a:t>《</a:t>
            </a:r>
            <a:r>
              <a:rPr lang="zh-CN" altLang="en-US" sz="3200" b="1" dirty="0">
                <a:latin typeface="+mn-ea"/>
              </a:rPr>
              <a:t>父爱之舟</a:t>
            </a:r>
            <a:r>
              <a:rPr lang="en-US" altLang="zh-CN" sz="3200" b="1" dirty="0">
                <a:latin typeface="+mn-ea"/>
              </a:rPr>
              <a:t>》</a:t>
            </a:r>
            <a:r>
              <a:rPr lang="zh-CN" altLang="en-US" sz="3200" b="1" dirty="0">
                <a:latin typeface="+mn-ea"/>
              </a:rPr>
              <a:t>这两篇课文中选择，你会选择哪篇？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03648" y="3075806"/>
            <a:ext cx="5832648" cy="954107"/>
          </a:xfrm>
          <a:prstGeom prst="wedgeRectCallout">
            <a:avLst>
              <a:gd name="adj1" fmla="val 54405"/>
              <a:gd name="adj2" fmla="val -731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sz="28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algn="l"/>
            <a:r>
              <a:rPr lang="zh-CN" altLang="en-US" dirty="0"/>
              <a:t>       选择</a:t>
            </a:r>
            <a:r>
              <a:rPr lang="en-US" altLang="zh-CN" dirty="0"/>
              <a:t>《</a:t>
            </a:r>
            <a:r>
              <a:rPr lang="zh-CN" altLang="en-US" dirty="0"/>
              <a:t>草船借箭</a:t>
            </a:r>
            <a:r>
              <a:rPr lang="en-US" altLang="zh-CN" dirty="0"/>
              <a:t>》</a:t>
            </a:r>
            <a:r>
              <a:rPr lang="zh-CN" altLang="en-US" dirty="0"/>
              <a:t>，它的情节更跌宕、人物对话更丰富。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3129620"/>
            <a:ext cx="707078" cy="1133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59339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771550"/>
            <a:ext cx="83529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如果只有四个人表演，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景阳冈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红楼春趣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这两篇课文应该选择哪篇呢？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51720" y="2499742"/>
            <a:ext cx="5976664" cy="954107"/>
          </a:xfrm>
          <a:prstGeom prst="wedgeRectCallout">
            <a:avLst>
              <a:gd name="adj1" fmla="val -57128"/>
              <a:gd name="adj2" fmla="val -16695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>
              <a:defRPr sz="28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dirty="0"/>
              <a:t>    选择</a:t>
            </a:r>
            <a:r>
              <a:rPr lang="en-US" altLang="zh-CN" dirty="0"/>
              <a:t>《</a:t>
            </a:r>
            <a:r>
              <a:rPr lang="zh-CN" altLang="en-US" dirty="0"/>
              <a:t>景阳冈</a:t>
            </a:r>
            <a:r>
              <a:rPr lang="en-US" altLang="zh-CN" dirty="0"/>
              <a:t>》</a:t>
            </a:r>
            <a:r>
              <a:rPr lang="zh-CN" altLang="en-US" dirty="0"/>
              <a:t>，</a:t>
            </a:r>
            <a:r>
              <a:rPr lang="en-US" altLang="zh-CN" dirty="0"/>
              <a:t>《</a:t>
            </a:r>
            <a:r>
              <a:rPr lang="zh-CN" altLang="en-US" dirty="0"/>
              <a:t>红楼春趣</a:t>
            </a:r>
            <a:r>
              <a:rPr lang="en-US" altLang="zh-CN" dirty="0"/>
              <a:t>》</a:t>
            </a:r>
            <a:r>
              <a:rPr lang="zh-CN" altLang="en-US" dirty="0"/>
              <a:t>中的人物比较多，我们的人数不够。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3568" y="2526108"/>
            <a:ext cx="975279" cy="1182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74995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对角圆角矩形 7"/>
          <p:cNvSpPr/>
          <p:nvPr/>
        </p:nvSpPr>
        <p:spPr>
          <a:xfrm>
            <a:off x="1092696" y="1500304"/>
            <a:ext cx="6985203" cy="2736304"/>
          </a:xfrm>
          <a:prstGeom prst="round2DiagRect">
            <a:avLst/>
          </a:prstGeom>
          <a:solidFill>
            <a:schemeClr val="bg1"/>
          </a:solidFill>
          <a:ln w="38100">
            <a:solidFill>
              <a:srgbClr val="00B050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720090">
              <a:lnSpc>
                <a:spcPct val="140000"/>
              </a:lnSpc>
            </a:pP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indent="720090">
              <a:lnSpc>
                <a:spcPct val="140000"/>
              </a:lnSpc>
            </a:pP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indent="720090">
              <a:lnSpc>
                <a:spcPct val="140000"/>
              </a:lnSpc>
            </a:pP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indent="720090" algn="l">
              <a:lnSpc>
                <a:spcPct val="140000"/>
              </a:lnSpc>
            </a:pPr>
            <a:endParaRPr lang="zh-CN" altLang="en-US" sz="24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92696" y="2144689"/>
            <a:ext cx="6985204" cy="2091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>
                <a:latin typeface="+mn-ea"/>
                <a:cs typeface="Arial" panose="020B0604020202020204" pitchFamily="34" charset="0"/>
                <a:sym typeface="+mn-ea"/>
              </a:rPr>
              <a:t>   </a:t>
            </a:r>
            <a:r>
              <a:rPr lang="en-US" altLang="zh-CN" sz="2800" b="1" dirty="0">
                <a:solidFill>
                  <a:srgbClr val="0000FF"/>
                </a:solidFill>
                <a:latin typeface="+mn-ea"/>
                <a:cs typeface="Arial" panose="020B0604020202020204" pitchFamily="34" charset="0"/>
                <a:sym typeface="+mn-ea"/>
              </a:rPr>
              <a:t> 1.</a:t>
            </a:r>
            <a:r>
              <a:rPr lang="zh-CN" altLang="en-US" sz="2800" b="1" dirty="0">
                <a:latin typeface="+mn-ea"/>
                <a:cs typeface="Arial" panose="020B0604020202020204" pitchFamily="34" charset="0"/>
                <a:sym typeface="+mn-ea"/>
              </a:rPr>
              <a:t>情节跌宕起伏，人物对话丰富的课文往往更能吸引观众。</a:t>
            </a:r>
            <a:endParaRPr lang="en-US" altLang="zh-CN" sz="2800" b="1" dirty="0">
              <a:latin typeface="+mn-ea"/>
              <a:cs typeface="Arial" panose="020B0604020202020204" pitchFamily="34" charset="0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+mn-ea"/>
                <a:cs typeface="Arial" panose="020B0604020202020204" pitchFamily="34" charset="0"/>
                <a:sym typeface="+mn-ea"/>
              </a:rPr>
              <a:t>    </a:t>
            </a:r>
            <a:r>
              <a:rPr lang="en-US" altLang="zh-CN" sz="2800" b="1" dirty="0">
                <a:solidFill>
                  <a:srgbClr val="0000FF"/>
                </a:solidFill>
                <a:latin typeface="+mn-ea"/>
                <a:cs typeface="Arial" panose="020B0604020202020204" pitchFamily="34" charset="0"/>
                <a:sym typeface="+mn-ea"/>
              </a:rPr>
              <a:t>2.</a:t>
            </a:r>
            <a:r>
              <a:rPr lang="zh-CN" altLang="en-US" sz="2800" b="1" dirty="0">
                <a:latin typeface="+mn-ea"/>
                <a:cs typeface="Arial" panose="020B0604020202020204" pitchFamily="34" charset="0"/>
                <a:sym typeface="+mn-ea"/>
              </a:rPr>
              <a:t>选择课文要考虑文中人物的数量，故事的环境等因素。</a:t>
            </a:r>
            <a:endParaRPr lang="en-US" altLang="zh-CN" sz="2800" b="1" dirty="0">
              <a:latin typeface="+mn-ea"/>
              <a:cs typeface="Arial" panose="020B0604020202020204" pitchFamily="34" charset="0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771800" y="195486"/>
            <a:ext cx="3842593" cy="1016000"/>
            <a:chOff x="2889647" y="546852"/>
            <a:chExt cx="3842593" cy="1016000"/>
          </a:xfrm>
        </p:grpSpPr>
        <p:sp>
          <p:nvSpPr>
            <p:cNvPr id="9" name="文本框 8"/>
            <p:cNvSpPr txBox="1"/>
            <p:nvPr/>
          </p:nvSpPr>
          <p:spPr>
            <a:xfrm>
              <a:off x="3131840" y="781100"/>
              <a:ext cx="3600400" cy="781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720090" algn="l">
                <a:lnSpc>
                  <a:spcPct val="140000"/>
                </a:lnSpc>
              </a:pPr>
              <a:r>
                <a:rPr lang="zh-CN" altLang="en-US" sz="3200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  <a:sym typeface="+mn-ea"/>
                </a:rPr>
                <a:t>一</a:t>
              </a:r>
              <a:r>
                <a:rPr lang="zh-CN" altLang="en-US" sz="3200" dirty="0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  <a:sym typeface="+mn-ea"/>
                </a:rPr>
                <a:t>起来</a:t>
              </a:r>
              <a:r>
                <a:rPr lang="zh-CN" altLang="en-US" sz="3200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  <a:sym typeface="+mn-ea"/>
                </a:rPr>
                <a:t>归纳</a:t>
              </a:r>
              <a:endParaRPr lang="zh-CN" altLang="en-US" sz="2800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9647" y="546852"/>
              <a:ext cx="1014413" cy="10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TextBox 2"/>
          <p:cNvSpPr txBox="1"/>
          <p:nvPr/>
        </p:nvSpPr>
        <p:spPr>
          <a:xfrm>
            <a:off x="1308720" y="1621469"/>
            <a:ext cx="3505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j-ea"/>
                <a:ea typeface="+mj-ea"/>
              </a:rPr>
              <a:t>选课文时要注意：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流程图: 离页连接符 1"/>
          <p:cNvSpPr/>
          <p:nvPr/>
        </p:nvSpPr>
        <p:spPr>
          <a:xfrm>
            <a:off x="3319463" y="313953"/>
            <a:ext cx="2328954" cy="75259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173 w 10173"/>
              <a:gd name="connsiteY0" fmla="*/ 0 h 10000"/>
              <a:gd name="connsiteX1" fmla="*/ 10173 w 10173"/>
              <a:gd name="connsiteY1" fmla="*/ 0 h 10000"/>
              <a:gd name="connsiteX2" fmla="*/ 10173 w 10173"/>
              <a:gd name="connsiteY2" fmla="*/ 8000 h 10000"/>
              <a:gd name="connsiteX3" fmla="*/ 5173 w 10173"/>
              <a:gd name="connsiteY3" fmla="*/ 10000 h 10000"/>
              <a:gd name="connsiteX4" fmla="*/ 173 w 10173"/>
              <a:gd name="connsiteY4" fmla="*/ 8000 h 10000"/>
              <a:gd name="connsiteX5" fmla="*/ 173 w 10173"/>
              <a:gd name="connsiteY5" fmla="*/ 0 h 10000"/>
              <a:gd name="connsiteX0" fmla="*/ 173 w 10173"/>
              <a:gd name="connsiteY0" fmla="*/ 325 h 10325"/>
              <a:gd name="connsiteX1" fmla="*/ 10173 w 10173"/>
              <a:gd name="connsiteY1" fmla="*/ 325 h 10325"/>
              <a:gd name="connsiteX2" fmla="*/ 10173 w 10173"/>
              <a:gd name="connsiteY2" fmla="*/ 8325 h 10325"/>
              <a:gd name="connsiteX3" fmla="*/ 5173 w 10173"/>
              <a:gd name="connsiteY3" fmla="*/ 10325 h 10325"/>
              <a:gd name="connsiteX4" fmla="*/ 173 w 10173"/>
              <a:gd name="connsiteY4" fmla="*/ 8325 h 10325"/>
              <a:gd name="connsiteX5" fmla="*/ 173 w 10173"/>
              <a:gd name="connsiteY5" fmla="*/ 325 h 10325"/>
              <a:gd name="connsiteX0" fmla="*/ 173 w 10380"/>
              <a:gd name="connsiteY0" fmla="*/ 325 h 10325"/>
              <a:gd name="connsiteX1" fmla="*/ 10173 w 10380"/>
              <a:gd name="connsiteY1" fmla="*/ 325 h 10325"/>
              <a:gd name="connsiteX2" fmla="*/ 10173 w 10380"/>
              <a:gd name="connsiteY2" fmla="*/ 8325 h 10325"/>
              <a:gd name="connsiteX3" fmla="*/ 5173 w 10380"/>
              <a:gd name="connsiteY3" fmla="*/ 10325 h 10325"/>
              <a:gd name="connsiteX4" fmla="*/ 173 w 10380"/>
              <a:gd name="connsiteY4" fmla="*/ 8325 h 10325"/>
              <a:gd name="connsiteX5" fmla="*/ 173 w 10380"/>
              <a:gd name="connsiteY5" fmla="*/ 325 h 10325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380" h="10441">
                <a:moveTo>
                  <a:pt x="173" y="441"/>
                </a:moveTo>
                <a:cubicBezTo>
                  <a:pt x="3506" y="-291"/>
                  <a:pt x="6918" y="14"/>
                  <a:pt x="10173" y="441"/>
                </a:cubicBezTo>
                <a:cubicBezTo>
                  <a:pt x="10640" y="3413"/>
                  <a:pt x="10173" y="5774"/>
                  <a:pt x="10173" y="8441"/>
                </a:cubicBezTo>
                <a:cubicBezTo>
                  <a:pt x="8506" y="9657"/>
                  <a:pt x="6840" y="9774"/>
                  <a:pt x="5173" y="10441"/>
                </a:cubicBezTo>
                <a:cubicBezTo>
                  <a:pt x="3506" y="9774"/>
                  <a:pt x="1918" y="9657"/>
                  <a:pt x="173" y="8441"/>
                </a:cubicBezTo>
                <a:cubicBezTo>
                  <a:pt x="173" y="5774"/>
                  <a:pt x="-217" y="3474"/>
                  <a:pt x="173" y="441"/>
                </a:cubicBezTo>
                <a:close/>
              </a:path>
            </a:pathLst>
          </a:custGeom>
          <a:solidFill>
            <a:srgbClr val="92D050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11560" y="1315219"/>
            <a:ext cx="82809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/>
            <a:r>
              <a:rPr lang="zh-CN" altLang="en-US" sz="3000" b="1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 怎样分角色呢？让我</a:t>
            </a:r>
            <a:r>
              <a:rPr lang="zh-CN" altLang="en-US" sz="3000" b="1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们以</a:t>
            </a:r>
            <a:r>
              <a:rPr lang="en-US" altLang="zh-CN" sz="3000" b="1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《</a:t>
            </a:r>
            <a:r>
              <a:rPr lang="zh-CN" altLang="en-US" sz="30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草</a:t>
            </a:r>
            <a:r>
              <a:rPr lang="zh-CN" altLang="en-US" sz="30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船</a:t>
            </a:r>
            <a:r>
              <a:rPr lang="zh-CN" altLang="en-US" sz="30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借箭</a:t>
            </a:r>
            <a:r>
              <a:rPr lang="en-US" altLang="zh-CN" sz="3000" b="1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》</a:t>
            </a:r>
            <a:r>
              <a:rPr lang="zh-CN" altLang="en-US" sz="3000" b="1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为</a:t>
            </a:r>
            <a:r>
              <a:rPr lang="zh-CN" altLang="en-US" sz="3000" b="1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例，来看一看我们班哪些同学适合</a:t>
            </a:r>
            <a:r>
              <a:rPr lang="zh-CN" altLang="en-US" sz="3000" b="1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表演哪些</a:t>
            </a:r>
            <a:r>
              <a:rPr lang="zh-CN" altLang="en-US" sz="3000" b="1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角色。</a:t>
            </a:r>
          </a:p>
        </p:txBody>
      </p:sp>
      <p:sp>
        <p:nvSpPr>
          <p:cNvPr id="6" name="矩形 5"/>
          <p:cNvSpPr/>
          <p:nvPr/>
        </p:nvSpPr>
        <p:spPr>
          <a:xfrm>
            <a:off x="3344161" y="346590"/>
            <a:ext cx="2265680" cy="57594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分角色</a:t>
            </a:r>
          </a:p>
        </p:txBody>
      </p:sp>
      <p:sp>
        <p:nvSpPr>
          <p:cNvPr id="12" name="矩形 11"/>
          <p:cNvSpPr/>
          <p:nvPr/>
        </p:nvSpPr>
        <p:spPr>
          <a:xfrm>
            <a:off x="611560" y="3146218"/>
            <a:ext cx="1826142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3200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草船借箭</a:t>
            </a:r>
          </a:p>
        </p:txBody>
      </p:sp>
      <p:sp>
        <p:nvSpPr>
          <p:cNvPr id="14" name="TextBox 11"/>
          <p:cNvSpPr txBox="1">
            <a:spLocks noChangeArrowheads="1"/>
          </p:cNvSpPr>
          <p:nvPr/>
        </p:nvSpPr>
        <p:spPr bwMode="auto">
          <a:xfrm>
            <a:off x="2904624" y="2616756"/>
            <a:ext cx="1266693" cy="523220"/>
          </a:xfrm>
          <a:prstGeom prst="rect">
            <a:avLst/>
          </a:prstGeom>
          <a:solidFill>
            <a:srgbClr val="FFF2DD"/>
          </a:solidFill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none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诸葛亮</a:t>
            </a:r>
          </a:p>
        </p:txBody>
      </p:sp>
      <p:sp>
        <p:nvSpPr>
          <p:cNvPr id="16" name="TextBox 11"/>
          <p:cNvSpPr txBox="1">
            <a:spLocks noChangeArrowheads="1"/>
          </p:cNvSpPr>
          <p:nvPr/>
        </p:nvSpPr>
        <p:spPr bwMode="auto">
          <a:xfrm>
            <a:off x="4402032" y="2736237"/>
            <a:ext cx="688839" cy="284257"/>
          </a:xfrm>
          <a:prstGeom prst="striped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zh-CN" altLang="en-US" sz="2400" b="1" dirty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5360385" y="2616756"/>
            <a:ext cx="2160240" cy="523220"/>
          </a:xfrm>
          <a:custGeom>
            <a:avLst/>
            <a:gdLst>
              <a:gd name="connsiteX0" fmla="*/ 0 w 1992628"/>
              <a:gd name="connsiteY0" fmla="*/ 158418 h 1584175"/>
              <a:gd name="connsiteX1" fmla="*/ 158418 w 1992628"/>
              <a:gd name="connsiteY1" fmla="*/ 0 h 1584175"/>
              <a:gd name="connsiteX2" fmla="*/ 1834211 w 1992628"/>
              <a:gd name="connsiteY2" fmla="*/ 0 h 1584175"/>
              <a:gd name="connsiteX3" fmla="*/ 1992629 w 1992628"/>
              <a:gd name="connsiteY3" fmla="*/ 158418 h 1584175"/>
              <a:gd name="connsiteX4" fmla="*/ 1992628 w 1992628"/>
              <a:gd name="connsiteY4" fmla="*/ 1425758 h 1584175"/>
              <a:gd name="connsiteX5" fmla="*/ 1834210 w 1992628"/>
              <a:gd name="connsiteY5" fmla="*/ 1584176 h 1584175"/>
              <a:gd name="connsiteX6" fmla="*/ 158418 w 1992628"/>
              <a:gd name="connsiteY6" fmla="*/ 1584175 h 1584175"/>
              <a:gd name="connsiteX7" fmla="*/ 0 w 1992628"/>
              <a:gd name="connsiteY7" fmla="*/ 1425757 h 1584175"/>
              <a:gd name="connsiteX8" fmla="*/ 0 w 1992628"/>
              <a:gd name="connsiteY8" fmla="*/ 158418 h 1584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92628" h="1584175">
                <a:moveTo>
                  <a:pt x="0" y="158418"/>
                </a:moveTo>
                <a:cubicBezTo>
                  <a:pt x="0" y="70926"/>
                  <a:pt x="70926" y="0"/>
                  <a:pt x="158418" y="0"/>
                </a:cubicBezTo>
                <a:lnTo>
                  <a:pt x="1834211" y="0"/>
                </a:lnTo>
                <a:cubicBezTo>
                  <a:pt x="1921703" y="0"/>
                  <a:pt x="1992629" y="70926"/>
                  <a:pt x="1992629" y="158418"/>
                </a:cubicBezTo>
                <a:cubicBezTo>
                  <a:pt x="1992629" y="580865"/>
                  <a:pt x="1992628" y="1003311"/>
                  <a:pt x="1992628" y="1425758"/>
                </a:cubicBezTo>
                <a:cubicBezTo>
                  <a:pt x="1992628" y="1513250"/>
                  <a:pt x="1921702" y="1584176"/>
                  <a:pt x="1834210" y="1584176"/>
                </a:cubicBezTo>
                <a:lnTo>
                  <a:pt x="158418" y="1584175"/>
                </a:lnTo>
                <a:cubicBezTo>
                  <a:pt x="70926" y="1584175"/>
                  <a:pt x="0" y="1513249"/>
                  <a:pt x="0" y="1425757"/>
                </a:cubicBezTo>
                <a:lnTo>
                  <a:pt x="0" y="158418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7839" tIns="137839" rIns="137839" bIns="137839" numCol="1" spcCol="1270" anchor="ctr" anchorCtr="0">
            <a:noAutofit/>
          </a:bodyPr>
          <a:lstStyle/>
          <a:p>
            <a:pPr lvl="0" algn="ctr" defTabSz="10668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800" b="1" kern="1200" dirty="0"/>
              <a:t>神机妙算</a:t>
            </a:r>
            <a:endParaRPr lang="zh-CN" sz="2800" b="1" kern="1200" dirty="0"/>
          </a:p>
        </p:txBody>
      </p:sp>
      <p:sp>
        <p:nvSpPr>
          <p:cNvPr id="19" name="TextBox 11"/>
          <p:cNvSpPr txBox="1">
            <a:spLocks noChangeArrowheads="1"/>
          </p:cNvSpPr>
          <p:nvPr/>
        </p:nvSpPr>
        <p:spPr bwMode="auto">
          <a:xfrm>
            <a:off x="2906129" y="3319125"/>
            <a:ext cx="1268296" cy="523220"/>
          </a:xfrm>
          <a:prstGeom prst="rect">
            <a:avLst/>
          </a:prstGeom>
          <a:solidFill>
            <a:srgbClr val="FFF2DD"/>
          </a:solidFill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none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周  瑜</a:t>
            </a:r>
          </a:p>
        </p:txBody>
      </p:sp>
      <p:sp>
        <p:nvSpPr>
          <p:cNvPr id="20" name="TextBox 11"/>
          <p:cNvSpPr txBox="1">
            <a:spLocks noChangeArrowheads="1"/>
          </p:cNvSpPr>
          <p:nvPr/>
        </p:nvSpPr>
        <p:spPr bwMode="auto">
          <a:xfrm>
            <a:off x="2904623" y="3992746"/>
            <a:ext cx="1268296" cy="523220"/>
          </a:xfrm>
          <a:prstGeom prst="rect">
            <a:avLst/>
          </a:prstGeom>
          <a:solidFill>
            <a:srgbClr val="FFF2DD"/>
          </a:solidFill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none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黄  盖</a:t>
            </a:r>
          </a:p>
        </p:txBody>
      </p:sp>
      <p:sp>
        <p:nvSpPr>
          <p:cNvPr id="21" name="TextBox 11"/>
          <p:cNvSpPr txBox="1">
            <a:spLocks noChangeArrowheads="1"/>
          </p:cNvSpPr>
          <p:nvPr/>
        </p:nvSpPr>
        <p:spPr bwMode="auto">
          <a:xfrm>
            <a:off x="4387339" y="3438606"/>
            <a:ext cx="688839" cy="284257"/>
          </a:xfrm>
          <a:prstGeom prst="striped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zh-CN" altLang="en-US" sz="2400" b="1" dirty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2" name="TextBox 11"/>
          <p:cNvSpPr txBox="1">
            <a:spLocks noChangeArrowheads="1"/>
          </p:cNvSpPr>
          <p:nvPr/>
        </p:nvSpPr>
        <p:spPr bwMode="auto">
          <a:xfrm>
            <a:off x="4407601" y="4112227"/>
            <a:ext cx="688839" cy="284257"/>
          </a:xfrm>
          <a:prstGeom prst="striped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zh-CN" altLang="en-US" sz="2400" b="1" dirty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5360385" y="3271896"/>
            <a:ext cx="2160240" cy="523220"/>
          </a:xfrm>
          <a:custGeom>
            <a:avLst/>
            <a:gdLst>
              <a:gd name="connsiteX0" fmla="*/ 0 w 1992628"/>
              <a:gd name="connsiteY0" fmla="*/ 158418 h 1584175"/>
              <a:gd name="connsiteX1" fmla="*/ 158418 w 1992628"/>
              <a:gd name="connsiteY1" fmla="*/ 0 h 1584175"/>
              <a:gd name="connsiteX2" fmla="*/ 1834211 w 1992628"/>
              <a:gd name="connsiteY2" fmla="*/ 0 h 1584175"/>
              <a:gd name="connsiteX3" fmla="*/ 1992629 w 1992628"/>
              <a:gd name="connsiteY3" fmla="*/ 158418 h 1584175"/>
              <a:gd name="connsiteX4" fmla="*/ 1992628 w 1992628"/>
              <a:gd name="connsiteY4" fmla="*/ 1425758 h 1584175"/>
              <a:gd name="connsiteX5" fmla="*/ 1834210 w 1992628"/>
              <a:gd name="connsiteY5" fmla="*/ 1584176 h 1584175"/>
              <a:gd name="connsiteX6" fmla="*/ 158418 w 1992628"/>
              <a:gd name="connsiteY6" fmla="*/ 1584175 h 1584175"/>
              <a:gd name="connsiteX7" fmla="*/ 0 w 1992628"/>
              <a:gd name="connsiteY7" fmla="*/ 1425757 h 1584175"/>
              <a:gd name="connsiteX8" fmla="*/ 0 w 1992628"/>
              <a:gd name="connsiteY8" fmla="*/ 158418 h 1584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92628" h="1584175">
                <a:moveTo>
                  <a:pt x="0" y="158418"/>
                </a:moveTo>
                <a:cubicBezTo>
                  <a:pt x="0" y="70926"/>
                  <a:pt x="70926" y="0"/>
                  <a:pt x="158418" y="0"/>
                </a:cubicBezTo>
                <a:lnTo>
                  <a:pt x="1834211" y="0"/>
                </a:lnTo>
                <a:cubicBezTo>
                  <a:pt x="1921703" y="0"/>
                  <a:pt x="1992629" y="70926"/>
                  <a:pt x="1992629" y="158418"/>
                </a:cubicBezTo>
                <a:cubicBezTo>
                  <a:pt x="1992629" y="580865"/>
                  <a:pt x="1992628" y="1003311"/>
                  <a:pt x="1992628" y="1425758"/>
                </a:cubicBezTo>
                <a:cubicBezTo>
                  <a:pt x="1992628" y="1513250"/>
                  <a:pt x="1921702" y="1584176"/>
                  <a:pt x="1834210" y="1584176"/>
                </a:cubicBezTo>
                <a:lnTo>
                  <a:pt x="158418" y="1584175"/>
                </a:lnTo>
                <a:cubicBezTo>
                  <a:pt x="70926" y="1584175"/>
                  <a:pt x="0" y="1513249"/>
                  <a:pt x="0" y="1425757"/>
                </a:cubicBezTo>
                <a:lnTo>
                  <a:pt x="0" y="158418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7839" tIns="137839" rIns="137839" bIns="137839" numCol="1" spcCol="1270" anchor="ctr" anchorCtr="0">
            <a:noAutofit/>
          </a:bodyPr>
          <a:lstStyle/>
          <a:p>
            <a:pPr lvl="0" algn="ctr" defTabSz="1066800">
              <a:spcBef>
                <a:spcPct val="0"/>
              </a:spcBef>
              <a:spcAft>
                <a:spcPct val="35000"/>
              </a:spcAft>
            </a:pPr>
            <a:r>
              <a:rPr lang="zh-CN" altLang="en-US" sz="2800" b="1"/>
              <a:t>妒才忌能</a:t>
            </a:r>
            <a:endParaRPr lang="zh-CN" sz="2800" b="1" kern="1200" dirty="0"/>
          </a:p>
        </p:txBody>
      </p:sp>
      <p:sp>
        <p:nvSpPr>
          <p:cNvPr id="26" name="任意多边形 25"/>
          <p:cNvSpPr/>
          <p:nvPr/>
        </p:nvSpPr>
        <p:spPr>
          <a:xfrm>
            <a:off x="5360385" y="3958897"/>
            <a:ext cx="2160240" cy="523220"/>
          </a:xfrm>
          <a:custGeom>
            <a:avLst/>
            <a:gdLst>
              <a:gd name="connsiteX0" fmla="*/ 0 w 1992628"/>
              <a:gd name="connsiteY0" fmla="*/ 158418 h 1584175"/>
              <a:gd name="connsiteX1" fmla="*/ 158418 w 1992628"/>
              <a:gd name="connsiteY1" fmla="*/ 0 h 1584175"/>
              <a:gd name="connsiteX2" fmla="*/ 1834211 w 1992628"/>
              <a:gd name="connsiteY2" fmla="*/ 0 h 1584175"/>
              <a:gd name="connsiteX3" fmla="*/ 1992629 w 1992628"/>
              <a:gd name="connsiteY3" fmla="*/ 158418 h 1584175"/>
              <a:gd name="connsiteX4" fmla="*/ 1992628 w 1992628"/>
              <a:gd name="connsiteY4" fmla="*/ 1425758 h 1584175"/>
              <a:gd name="connsiteX5" fmla="*/ 1834210 w 1992628"/>
              <a:gd name="connsiteY5" fmla="*/ 1584176 h 1584175"/>
              <a:gd name="connsiteX6" fmla="*/ 158418 w 1992628"/>
              <a:gd name="connsiteY6" fmla="*/ 1584175 h 1584175"/>
              <a:gd name="connsiteX7" fmla="*/ 0 w 1992628"/>
              <a:gd name="connsiteY7" fmla="*/ 1425757 h 1584175"/>
              <a:gd name="connsiteX8" fmla="*/ 0 w 1992628"/>
              <a:gd name="connsiteY8" fmla="*/ 158418 h 1584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92628" h="1584175">
                <a:moveTo>
                  <a:pt x="0" y="158418"/>
                </a:moveTo>
                <a:cubicBezTo>
                  <a:pt x="0" y="70926"/>
                  <a:pt x="70926" y="0"/>
                  <a:pt x="158418" y="0"/>
                </a:cubicBezTo>
                <a:lnTo>
                  <a:pt x="1834211" y="0"/>
                </a:lnTo>
                <a:cubicBezTo>
                  <a:pt x="1921703" y="0"/>
                  <a:pt x="1992629" y="70926"/>
                  <a:pt x="1992629" y="158418"/>
                </a:cubicBezTo>
                <a:cubicBezTo>
                  <a:pt x="1992629" y="580865"/>
                  <a:pt x="1992628" y="1003311"/>
                  <a:pt x="1992628" y="1425758"/>
                </a:cubicBezTo>
                <a:cubicBezTo>
                  <a:pt x="1992628" y="1513250"/>
                  <a:pt x="1921702" y="1584176"/>
                  <a:pt x="1834210" y="1584176"/>
                </a:cubicBezTo>
                <a:lnTo>
                  <a:pt x="158418" y="1584175"/>
                </a:lnTo>
                <a:cubicBezTo>
                  <a:pt x="70926" y="1584175"/>
                  <a:pt x="0" y="1513249"/>
                  <a:pt x="0" y="1425757"/>
                </a:cubicBezTo>
                <a:lnTo>
                  <a:pt x="0" y="158418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7839" tIns="137839" rIns="137839" bIns="137839" numCol="1" spcCol="1270" anchor="ctr" anchorCtr="0">
            <a:noAutofit/>
          </a:bodyPr>
          <a:lstStyle/>
          <a:p>
            <a:pPr lvl="0" algn="ctr" defTabSz="10668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800" b="1" kern="1200" dirty="0"/>
              <a:t>忠厚老实</a:t>
            </a:r>
            <a:endParaRPr lang="zh-CN" sz="2800" b="1" kern="12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4" grpId="0" animBg="1"/>
      <p:bldP spid="16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5" grpId="0" animBg="1"/>
      <p:bldP spid="2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对角圆角矩形 2"/>
          <p:cNvSpPr/>
          <p:nvPr/>
        </p:nvSpPr>
        <p:spPr>
          <a:xfrm>
            <a:off x="1218391" y="1419623"/>
            <a:ext cx="6737985" cy="2860714"/>
          </a:xfrm>
          <a:prstGeom prst="round2DiagRect">
            <a:avLst/>
          </a:prstGeom>
          <a:solidFill>
            <a:schemeClr val="bg1"/>
          </a:solidFill>
          <a:ln w="38100">
            <a:solidFill>
              <a:srgbClr val="00B050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720090">
              <a:lnSpc>
                <a:spcPct val="140000"/>
              </a:lnSpc>
            </a:pP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indent="720090">
              <a:lnSpc>
                <a:spcPct val="140000"/>
              </a:lnSpc>
            </a:pP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indent="720090">
              <a:lnSpc>
                <a:spcPct val="140000"/>
              </a:lnSpc>
            </a:pP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indent="720090" algn="l">
              <a:lnSpc>
                <a:spcPct val="140000"/>
              </a:lnSpc>
            </a:pPr>
            <a:endParaRPr lang="zh-CN" altLang="en-US" sz="24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338087" y="2075300"/>
            <a:ext cx="648323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n-ea"/>
                <a:cs typeface="Arial" panose="020B0604020202020204" pitchFamily="34" charset="0"/>
                <a:sym typeface="+mn-ea"/>
              </a:rPr>
              <a:t>    </a:t>
            </a:r>
            <a:r>
              <a:rPr lang="en-US" altLang="zh-CN" sz="2800" b="1" dirty="0">
                <a:solidFill>
                  <a:srgbClr val="0000FF"/>
                </a:solidFill>
                <a:latin typeface="+mn-ea"/>
                <a:cs typeface="Arial" panose="020B0604020202020204" pitchFamily="34" charset="0"/>
                <a:sym typeface="+mn-ea"/>
              </a:rPr>
              <a:t>1.</a:t>
            </a:r>
            <a:r>
              <a:rPr lang="zh-CN" altLang="en-US" sz="2800" b="1" dirty="0">
                <a:latin typeface="+mn-ea"/>
                <a:cs typeface="Arial" panose="020B0604020202020204" pitchFamily="34" charset="0"/>
                <a:sym typeface="+mn-ea"/>
              </a:rPr>
              <a:t>“演员”与角色的形象、性格的相似度是否比较高。</a:t>
            </a:r>
            <a:endParaRPr lang="en-US" altLang="zh-CN" sz="2800" b="1" dirty="0">
              <a:latin typeface="+mn-ea"/>
              <a:cs typeface="Arial" panose="020B0604020202020204" pitchFamily="34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n-ea"/>
                <a:cs typeface="Arial" panose="020B0604020202020204" pitchFamily="34" charset="0"/>
                <a:sym typeface="+mn-ea"/>
              </a:rPr>
              <a:t>   </a:t>
            </a:r>
            <a:r>
              <a:rPr lang="en-US" altLang="zh-CN" sz="2800" b="1" dirty="0">
                <a:solidFill>
                  <a:srgbClr val="0000FF"/>
                </a:solidFill>
                <a:latin typeface="+mn-ea"/>
                <a:cs typeface="Arial" panose="020B0604020202020204" pitchFamily="34" charset="0"/>
                <a:sym typeface="+mn-ea"/>
              </a:rPr>
              <a:t> 2.</a:t>
            </a:r>
            <a:r>
              <a:rPr lang="zh-CN" altLang="en-US" sz="2800" b="1" dirty="0">
                <a:latin typeface="+mn-ea"/>
                <a:cs typeface="Arial" panose="020B0604020202020204" pitchFamily="34" charset="0"/>
                <a:sym typeface="+mn-ea"/>
              </a:rPr>
              <a:t>“演员”能否表现出角色的特点。</a:t>
            </a:r>
            <a:endParaRPr lang="en-US" altLang="zh-CN" sz="2800" b="1" dirty="0">
              <a:latin typeface="+mn-ea"/>
              <a:cs typeface="Arial" panose="020B0604020202020204" pitchFamily="34" charset="0"/>
              <a:sym typeface="+mn-ea"/>
            </a:endParaRPr>
          </a:p>
          <a:p>
            <a:pPr indent="720090"/>
            <a:endParaRPr lang="zh-CN" altLang="en-US" sz="2800" b="1" dirty="0">
              <a:latin typeface="+mn-ea"/>
              <a:cs typeface="Arial" panose="020B0604020202020204" pitchFamily="34" charset="0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17329" y="1474515"/>
            <a:ext cx="5400600" cy="605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分角色时，我们要考虑：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  <a:sym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764385" y="123478"/>
            <a:ext cx="3842593" cy="1016000"/>
            <a:chOff x="2889647" y="546852"/>
            <a:chExt cx="3842593" cy="1016000"/>
          </a:xfrm>
        </p:grpSpPr>
        <p:sp>
          <p:nvSpPr>
            <p:cNvPr id="6" name="文本框 8"/>
            <p:cNvSpPr txBox="1"/>
            <p:nvPr/>
          </p:nvSpPr>
          <p:spPr>
            <a:xfrm>
              <a:off x="3131840" y="781100"/>
              <a:ext cx="3600400" cy="781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720090" algn="l">
                <a:lnSpc>
                  <a:spcPct val="140000"/>
                </a:lnSpc>
              </a:pPr>
              <a:r>
                <a:rPr lang="zh-CN" altLang="en-US" sz="3200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  <a:sym typeface="+mn-ea"/>
                </a:rPr>
                <a:t>一</a:t>
              </a:r>
              <a:r>
                <a:rPr lang="zh-CN" altLang="en-US" sz="3200" dirty="0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  <a:sym typeface="+mn-ea"/>
                </a:rPr>
                <a:t>起来</a:t>
              </a:r>
              <a:r>
                <a:rPr lang="zh-CN" altLang="en-US" sz="3200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  <a:sym typeface="+mn-ea"/>
                </a:rPr>
                <a:t>归纳</a:t>
              </a:r>
              <a:endParaRPr lang="zh-CN" altLang="en-US" sz="2800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9647" y="546852"/>
              <a:ext cx="1014413" cy="10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2971328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8"/>
          <p:cNvSpPr txBox="1"/>
          <p:nvPr/>
        </p:nvSpPr>
        <p:spPr>
          <a:xfrm>
            <a:off x="539552" y="1923678"/>
            <a:ext cx="8146234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 结合我们前面观看的视频思考：要演好课本剧需要哪些准备呢？</a:t>
            </a:r>
          </a:p>
        </p:txBody>
      </p:sp>
      <p:sp>
        <p:nvSpPr>
          <p:cNvPr id="4" name="流程图: 离页连接符 1"/>
          <p:cNvSpPr/>
          <p:nvPr/>
        </p:nvSpPr>
        <p:spPr>
          <a:xfrm>
            <a:off x="3395174" y="811040"/>
            <a:ext cx="2256946" cy="75259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173 w 10173"/>
              <a:gd name="connsiteY0" fmla="*/ 0 h 10000"/>
              <a:gd name="connsiteX1" fmla="*/ 10173 w 10173"/>
              <a:gd name="connsiteY1" fmla="*/ 0 h 10000"/>
              <a:gd name="connsiteX2" fmla="*/ 10173 w 10173"/>
              <a:gd name="connsiteY2" fmla="*/ 8000 h 10000"/>
              <a:gd name="connsiteX3" fmla="*/ 5173 w 10173"/>
              <a:gd name="connsiteY3" fmla="*/ 10000 h 10000"/>
              <a:gd name="connsiteX4" fmla="*/ 173 w 10173"/>
              <a:gd name="connsiteY4" fmla="*/ 8000 h 10000"/>
              <a:gd name="connsiteX5" fmla="*/ 173 w 10173"/>
              <a:gd name="connsiteY5" fmla="*/ 0 h 10000"/>
              <a:gd name="connsiteX0" fmla="*/ 173 w 10173"/>
              <a:gd name="connsiteY0" fmla="*/ 325 h 10325"/>
              <a:gd name="connsiteX1" fmla="*/ 10173 w 10173"/>
              <a:gd name="connsiteY1" fmla="*/ 325 h 10325"/>
              <a:gd name="connsiteX2" fmla="*/ 10173 w 10173"/>
              <a:gd name="connsiteY2" fmla="*/ 8325 h 10325"/>
              <a:gd name="connsiteX3" fmla="*/ 5173 w 10173"/>
              <a:gd name="connsiteY3" fmla="*/ 10325 h 10325"/>
              <a:gd name="connsiteX4" fmla="*/ 173 w 10173"/>
              <a:gd name="connsiteY4" fmla="*/ 8325 h 10325"/>
              <a:gd name="connsiteX5" fmla="*/ 173 w 10173"/>
              <a:gd name="connsiteY5" fmla="*/ 325 h 10325"/>
              <a:gd name="connsiteX0" fmla="*/ 173 w 10380"/>
              <a:gd name="connsiteY0" fmla="*/ 325 h 10325"/>
              <a:gd name="connsiteX1" fmla="*/ 10173 w 10380"/>
              <a:gd name="connsiteY1" fmla="*/ 325 h 10325"/>
              <a:gd name="connsiteX2" fmla="*/ 10173 w 10380"/>
              <a:gd name="connsiteY2" fmla="*/ 8325 h 10325"/>
              <a:gd name="connsiteX3" fmla="*/ 5173 w 10380"/>
              <a:gd name="connsiteY3" fmla="*/ 10325 h 10325"/>
              <a:gd name="connsiteX4" fmla="*/ 173 w 10380"/>
              <a:gd name="connsiteY4" fmla="*/ 8325 h 10325"/>
              <a:gd name="connsiteX5" fmla="*/ 173 w 10380"/>
              <a:gd name="connsiteY5" fmla="*/ 325 h 10325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380" h="10441">
                <a:moveTo>
                  <a:pt x="173" y="441"/>
                </a:moveTo>
                <a:cubicBezTo>
                  <a:pt x="3506" y="-291"/>
                  <a:pt x="6918" y="14"/>
                  <a:pt x="10173" y="441"/>
                </a:cubicBezTo>
                <a:cubicBezTo>
                  <a:pt x="10640" y="3413"/>
                  <a:pt x="10173" y="5774"/>
                  <a:pt x="10173" y="8441"/>
                </a:cubicBezTo>
                <a:cubicBezTo>
                  <a:pt x="8506" y="9657"/>
                  <a:pt x="6840" y="9774"/>
                  <a:pt x="5173" y="10441"/>
                </a:cubicBezTo>
                <a:cubicBezTo>
                  <a:pt x="3506" y="9774"/>
                  <a:pt x="1918" y="9657"/>
                  <a:pt x="173" y="8441"/>
                </a:cubicBezTo>
                <a:cubicBezTo>
                  <a:pt x="173" y="5774"/>
                  <a:pt x="-217" y="3474"/>
                  <a:pt x="173" y="441"/>
                </a:cubicBezTo>
                <a:close/>
              </a:path>
            </a:pathLst>
          </a:custGeom>
          <a:solidFill>
            <a:srgbClr val="92D050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429873" y="853202"/>
            <a:ext cx="2265680" cy="57594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怎么演</a:t>
            </a:r>
          </a:p>
        </p:txBody>
      </p:sp>
    </p:spTree>
    <p:extLst>
      <p:ext uri="{BB962C8B-B14F-4D97-AF65-F5344CB8AC3E}">
        <p14:creationId xmlns:p14="http://schemas.microsoft.com/office/powerpoint/2010/main" val="174669109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对角圆角矩形 2"/>
          <p:cNvSpPr/>
          <p:nvPr/>
        </p:nvSpPr>
        <p:spPr>
          <a:xfrm>
            <a:off x="1187197" y="1635646"/>
            <a:ext cx="6985203" cy="2232248"/>
          </a:xfrm>
          <a:prstGeom prst="round2DiagRect">
            <a:avLst/>
          </a:prstGeom>
          <a:solidFill>
            <a:schemeClr val="bg1"/>
          </a:solidFill>
          <a:ln w="38100">
            <a:solidFill>
              <a:srgbClr val="00B050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720090">
              <a:lnSpc>
                <a:spcPct val="140000"/>
              </a:lnSpc>
            </a:pP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indent="720090">
              <a:lnSpc>
                <a:spcPct val="140000"/>
              </a:lnSpc>
            </a:pP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indent="720090">
              <a:lnSpc>
                <a:spcPct val="140000"/>
              </a:lnSpc>
            </a:pP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indent="720090" algn="l">
              <a:lnSpc>
                <a:spcPct val="140000"/>
              </a:lnSpc>
            </a:pPr>
            <a:endParaRPr lang="zh-CN" altLang="en-US" sz="24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70158" y="2355726"/>
            <a:ext cx="6984775" cy="1284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n-ea"/>
                <a:cs typeface="Arial" panose="020B0604020202020204" pitchFamily="34" charset="0"/>
                <a:sym typeface="+mn-ea"/>
              </a:rPr>
              <a:t>   </a:t>
            </a:r>
            <a:r>
              <a:rPr lang="en-US" altLang="zh-CN" sz="2800" b="1" dirty="0">
                <a:solidFill>
                  <a:srgbClr val="0000FF"/>
                </a:solidFill>
                <a:latin typeface="+mn-ea"/>
                <a:cs typeface="Arial" panose="020B0604020202020204" pitchFamily="34" charset="0"/>
                <a:sym typeface="+mn-ea"/>
              </a:rPr>
              <a:t>1.</a:t>
            </a:r>
            <a:r>
              <a:rPr lang="zh-CN" altLang="en-US" sz="2800" b="1" dirty="0">
                <a:latin typeface="+mn-ea"/>
                <a:cs typeface="Arial" panose="020B0604020202020204" pitchFamily="34" charset="0"/>
                <a:sym typeface="+mn-ea"/>
              </a:rPr>
              <a:t>如何设计角色的台词、表情、动作等。</a:t>
            </a:r>
            <a:endParaRPr lang="en-US" altLang="zh-CN" sz="2800" b="1" dirty="0">
              <a:latin typeface="+mn-ea"/>
              <a:cs typeface="Arial" panose="020B0604020202020204" pitchFamily="34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0000FF"/>
                </a:solidFill>
                <a:latin typeface="+mn-ea"/>
                <a:cs typeface="Arial" panose="020B0604020202020204" pitchFamily="34" charset="0"/>
                <a:sym typeface="+mn-ea"/>
              </a:rPr>
              <a:t>   2.</a:t>
            </a:r>
            <a:r>
              <a:rPr lang="zh-CN" altLang="en-US" sz="2800" b="1" dirty="0">
                <a:latin typeface="+mn-ea"/>
                <a:cs typeface="Arial" panose="020B0604020202020204" pitchFamily="34" charset="0"/>
                <a:sym typeface="+mn-ea"/>
              </a:rPr>
              <a:t>需要准备哪些服装和道具。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2781134" y="195486"/>
            <a:ext cx="3842593" cy="1016000"/>
            <a:chOff x="2889647" y="546852"/>
            <a:chExt cx="3842593" cy="1016000"/>
          </a:xfrm>
        </p:grpSpPr>
        <p:sp>
          <p:nvSpPr>
            <p:cNvPr id="7" name="文本框 8"/>
            <p:cNvSpPr txBox="1"/>
            <p:nvPr/>
          </p:nvSpPr>
          <p:spPr>
            <a:xfrm>
              <a:off x="3131840" y="781100"/>
              <a:ext cx="3600400" cy="781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720090" algn="l">
                <a:lnSpc>
                  <a:spcPct val="140000"/>
                </a:lnSpc>
              </a:pPr>
              <a:r>
                <a:rPr lang="zh-CN" altLang="en-US" sz="3200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  <a:sym typeface="+mn-ea"/>
                </a:rPr>
                <a:t>一</a:t>
              </a:r>
              <a:r>
                <a:rPr lang="zh-CN" altLang="en-US" sz="3200" dirty="0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  <a:sym typeface="+mn-ea"/>
                </a:rPr>
                <a:t>起来</a:t>
              </a:r>
              <a:r>
                <a:rPr lang="zh-CN" altLang="en-US" sz="3200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  <a:sym typeface="+mn-ea"/>
                </a:rPr>
                <a:t>归纳</a:t>
              </a:r>
              <a:endParaRPr lang="zh-CN" altLang="en-US" sz="2800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9647" y="546852"/>
              <a:ext cx="1014413" cy="10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文本框 6"/>
          <p:cNvSpPr txBox="1"/>
          <p:nvPr/>
        </p:nvSpPr>
        <p:spPr>
          <a:xfrm>
            <a:off x="1390062" y="1732159"/>
            <a:ext cx="5400600" cy="695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关于怎么演，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我们要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考虑：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9365002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9592" y="1131590"/>
            <a:ext cx="734481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请同学们默读教材</a:t>
            </a:r>
            <a:r>
              <a:rPr lang="zh-CN" altLang="en-US" sz="32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第三部分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的内容，交流：讨论的时候，主持人和组员应该怎么做呢？请用不同的符号标记出来。</a:t>
            </a:r>
            <a:r>
              <a:rPr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329803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9B68567F-66D5-6FC9-9FE9-004C54185E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5821"/>
            <a:ext cx="9144000" cy="3259126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1807927" y="1275607"/>
            <a:ext cx="216024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6056399" y="3291831"/>
            <a:ext cx="230425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5801025" y="1308265"/>
            <a:ext cx="2592288" cy="0"/>
          </a:xfrm>
          <a:prstGeom prst="line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400425" y="1762085"/>
            <a:ext cx="2376264" cy="0"/>
          </a:xfrm>
          <a:prstGeom prst="line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4648897" y="1745469"/>
            <a:ext cx="327971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4237134" y="3774115"/>
            <a:ext cx="2376264" cy="0"/>
          </a:xfrm>
          <a:prstGeom prst="line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4273138" y="3723879"/>
            <a:ext cx="230425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889296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对角圆角矩形 22"/>
          <p:cNvSpPr/>
          <p:nvPr/>
        </p:nvSpPr>
        <p:spPr>
          <a:xfrm>
            <a:off x="4716424" y="1511504"/>
            <a:ext cx="3672000" cy="2772000"/>
          </a:xfrm>
          <a:prstGeom prst="round2DiagRect">
            <a:avLst/>
          </a:prstGeom>
          <a:solidFill>
            <a:schemeClr val="bg1"/>
          </a:solidFill>
          <a:ln w="38100">
            <a:solidFill>
              <a:srgbClr val="00B050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720090">
              <a:lnSpc>
                <a:spcPct val="140000"/>
              </a:lnSpc>
            </a:pP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indent="720090">
              <a:lnSpc>
                <a:spcPct val="140000"/>
              </a:lnSpc>
            </a:pP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indent="720090">
              <a:lnSpc>
                <a:spcPct val="140000"/>
              </a:lnSpc>
            </a:pP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indent="720090" algn="l">
              <a:lnSpc>
                <a:spcPct val="140000"/>
              </a:lnSpc>
            </a:pPr>
            <a:endParaRPr lang="zh-CN" altLang="en-US" sz="24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" name="对角圆角矩形 13"/>
          <p:cNvSpPr/>
          <p:nvPr/>
        </p:nvSpPr>
        <p:spPr>
          <a:xfrm>
            <a:off x="834544" y="1527942"/>
            <a:ext cx="3672408" cy="2772000"/>
          </a:xfrm>
          <a:prstGeom prst="round2DiagRect">
            <a:avLst/>
          </a:prstGeom>
          <a:solidFill>
            <a:schemeClr val="bg1"/>
          </a:solidFill>
          <a:ln w="38100">
            <a:solidFill>
              <a:srgbClr val="00B050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720090">
              <a:lnSpc>
                <a:spcPct val="140000"/>
              </a:lnSpc>
            </a:pP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indent="720090">
              <a:lnSpc>
                <a:spcPct val="140000"/>
              </a:lnSpc>
            </a:pP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indent="720090">
              <a:lnSpc>
                <a:spcPct val="140000"/>
              </a:lnSpc>
            </a:pP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indent="720090" algn="l">
              <a:lnSpc>
                <a:spcPct val="140000"/>
              </a:lnSpc>
            </a:pPr>
            <a:endParaRPr lang="zh-CN" altLang="en-US" sz="24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650704" y="131436"/>
            <a:ext cx="3842593" cy="1016000"/>
            <a:chOff x="2889647" y="546852"/>
            <a:chExt cx="3842593" cy="1016000"/>
          </a:xfrm>
        </p:grpSpPr>
        <p:sp>
          <p:nvSpPr>
            <p:cNvPr id="16" name="文本框 8"/>
            <p:cNvSpPr txBox="1"/>
            <p:nvPr/>
          </p:nvSpPr>
          <p:spPr>
            <a:xfrm>
              <a:off x="3131840" y="781100"/>
              <a:ext cx="3600400" cy="781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720090" algn="l">
                <a:lnSpc>
                  <a:spcPct val="140000"/>
                </a:lnSpc>
              </a:pPr>
              <a:r>
                <a:rPr lang="zh-CN" altLang="en-US" sz="3200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  <a:sym typeface="+mn-ea"/>
                </a:rPr>
                <a:t>一</a:t>
              </a:r>
              <a:r>
                <a:rPr lang="zh-CN" altLang="en-US" sz="3200" dirty="0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  <a:sym typeface="+mn-ea"/>
                </a:rPr>
                <a:t>起来</a:t>
              </a:r>
              <a:r>
                <a:rPr lang="zh-CN" altLang="en-US" sz="3200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  <a:sym typeface="+mn-ea"/>
                </a:rPr>
                <a:t>归纳</a:t>
              </a:r>
              <a:endParaRPr lang="zh-CN" altLang="en-US" sz="2800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endParaRPr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9647" y="546852"/>
              <a:ext cx="1014413" cy="10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extBox 18"/>
          <p:cNvSpPr txBox="1"/>
          <p:nvPr/>
        </p:nvSpPr>
        <p:spPr>
          <a:xfrm>
            <a:off x="1050913" y="1571596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对主持人的要求：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544" y="1975180"/>
            <a:ext cx="3672408" cy="2264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400" b="1" dirty="0"/>
              <a:t>小组成员轮流主持</a:t>
            </a:r>
            <a:endParaRPr lang="en-US" altLang="zh-CN" sz="2400" b="1" dirty="0"/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400" b="1" dirty="0"/>
              <a:t>引导每位组员发表意见</a:t>
            </a:r>
            <a:endParaRPr lang="en-US" altLang="zh-CN" sz="2400" b="1" dirty="0"/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400" b="1" dirty="0"/>
              <a:t>组内意见不统一时要组织协调并尊重大家的共同决定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51871" y="1571596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对组员的要求：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4780" y="2291676"/>
            <a:ext cx="3335288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400" b="1" dirty="0"/>
              <a:t>清楚表达自己的想法</a:t>
            </a:r>
            <a:endParaRPr lang="en-US" altLang="zh-CN" sz="2400" b="1" dirty="0"/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400" b="1" dirty="0"/>
              <a:t>认真听取别人的意见</a:t>
            </a:r>
            <a:endParaRPr lang="en-US" altLang="zh-CN" sz="2400" b="1" dirty="0"/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400" b="1" dirty="0"/>
              <a:t>尊重协商后的结果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331640" y="987574"/>
            <a:ext cx="6768752" cy="1887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4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师生合作</a:t>
            </a:r>
            <a:endParaRPr lang="en-US" altLang="zh-CN" sz="4400" b="1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演练讨论“选课文”部分。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6429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664763"/>
            <a:ext cx="8424936" cy="1057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主持人的哪些做法值得学习？组员的表现有哪些好的地方、哪些需要改进的地方？</a:t>
            </a:r>
            <a:endParaRPr lang="en-US" altLang="zh-CN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366" y="2033724"/>
            <a:ext cx="1080000" cy="1357878"/>
          </a:xfrm>
          <a:prstGeom prst="rect">
            <a:avLst/>
          </a:prstGeom>
        </p:spPr>
      </p:pic>
      <p:sp>
        <p:nvSpPr>
          <p:cNvPr id="6" name="矩形标注 5"/>
          <p:cNvSpPr/>
          <p:nvPr/>
        </p:nvSpPr>
        <p:spPr>
          <a:xfrm>
            <a:off x="1619672" y="2166481"/>
            <a:ext cx="6676132" cy="1080120"/>
          </a:xfrm>
          <a:prstGeom prst="wedgeRectCallout">
            <a:avLst>
              <a:gd name="adj1" fmla="val -53776"/>
              <a:gd name="adj2" fmla="val -7166"/>
            </a:avLst>
          </a:pr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+mn-ea"/>
              </a:rPr>
              <a:t>    主持人不仅让有想法的同学充分地表达了观点，而且还关注到了那些不太主动发言的同学。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044" y="3398953"/>
            <a:ext cx="1080000" cy="1360801"/>
          </a:xfrm>
          <a:prstGeom prst="rect">
            <a:avLst/>
          </a:prstGeom>
        </p:spPr>
      </p:pic>
      <p:sp>
        <p:nvSpPr>
          <p:cNvPr id="8" name="矩形标注 7"/>
          <p:cNvSpPr/>
          <p:nvPr/>
        </p:nvSpPr>
        <p:spPr>
          <a:xfrm>
            <a:off x="971600" y="3672396"/>
            <a:ext cx="6513834" cy="847084"/>
          </a:xfrm>
          <a:prstGeom prst="wedgeRectCallout">
            <a:avLst>
              <a:gd name="adj1" fmla="val 53626"/>
              <a:gd name="adj2" fmla="val -26331"/>
            </a:avLst>
          </a:prstGeom>
          <a:solidFill>
            <a:schemeClr val="bg1"/>
          </a:solidFill>
          <a:ln>
            <a:solidFill>
              <a:schemeClr val="accent2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>
                <a:solidFill>
                  <a:schemeClr val="tx1"/>
                </a:solidFill>
              </a:rPr>
              <a:t>        组员发言都比较积极；需要改进的就是当意见不同意时，还是有些激动。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C27480A8-9303-D22D-3E4F-1E70555FF749}"/>
              </a:ext>
            </a:extLst>
          </p:cNvPr>
          <p:cNvSpPr txBox="1"/>
          <p:nvPr/>
        </p:nvSpPr>
        <p:spPr>
          <a:xfrm>
            <a:off x="3851920" y="29496"/>
            <a:ext cx="19680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说一说</a:t>
            </a:r>
            <a:endParaRPr lang="zh-CN" alt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07798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544" y="507956"/>
            <a:ext cx="8424936" cy="540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如果你是主持人，要怎样引导大家积极发言？</a:t>
            </a:r>
            <a:endParaRPr lang="en-US" altLang="zh-CN" sz="2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203598"/>
            <a:ext cx="828000" cy="1331010"/>
          </a:xfrm>
          <a:prstGeom prst="rect">
            <a:avLst/>
          </a:prstGeom>
        </p:spPr>
      </p:pic>
      <p:sp>
        <p:nvSpPr>
          <p:cNvPr id="5" name="矩形标注 4"/>
          <p:cNvSpPr/>
          <p:nvPr/>
        </p:nvSpPr>
        <p:spPr>
          <a:xfrm>
            <a:off x="1475656" y="1414684"/>
            <a:ext cx="6768752" cy="936104"/>
          </a:xfrm>
          <a:prstGeom prst="wedgeRectCallout">
            <a:avLst>
              <a:gd name="adj1" fmla="val -53020"/>
              <a:gd name="adj2" fmla="val -18901"/>
            </a:avLst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>
                <a:solidFill>
                  <a:schemeClr val="tx1"/>
                </a:solidFill>
              </a:rPr>
              <a:t>        主持人可以先说说自己的想法，开拓组员的思路，鼓励他们积极参与到讨论中来。</a:t>
            </a:r>
          </a:p>
        </p:txBody>
      </p:sp>
      <p:sp>
        <p:nvSpPr>
          <p:cNvPr id="6" name="矩形 5"/>
          <p:cNvSpPr/>
          <p:nvPr/>
        </p:nvSpPr>
        <p:spPr>
          <a:xfrm>
            <a:off x="467544" y="2774484"/>
            <a:ext cx="77048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组员意见不同时，作为主持人要怎样协调？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56376" y="3435990"/>
            <a:ext cx="864000" cy="1296000"/>
          </a:xfrm>
          <a:prstGeom prst="rect">
            <a:avLst/>
          </a:prstGeom>
        </p:spPr>
      </p:pic>
      <p:sp>
        <p:nvSpPr>
          <p:cNvPr id="8" name="矩形标注 7"/>
          <p:cNvSpPr/>
          <p:nvPr/>
        </p:nvSpPr>
        <p:spPr>
          <a:xfrm>
            <a:off x="1151527" y="3651870"/>
            <a:ext cx="6567071" cy="1080120"/>
          </a:xfrm>
          <a:prstGeom prst="wedgeRectCallout">
            <a:avLst>
              <a:gd name="adj1" fmla="val 52196"/>
              <a:gd name="adj2" fmla="val -16866"/>
            </a:avLst>
          </a:prstGeom>
          <a:solidFill>
            <a:schemeClr val="bg1"/>
          </a:solidFill>
          <a:ln>
            <a:solidFill>
              <a:srgbClr val="FF9F9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sz="2400" b="1">
                <a:solidFill>
                  <a:schemeClr val="tx1"/>
                </a:solidFill>
              </a:rPr>
              <a:t>        可以让组员说一说支持或反对的理由，让大家共同评判后得出结论，从而取得一致。</a:t>
            </a:r>
          </a:p>
        </p:txBody>
      </p:sp>
    </p:spTree>
    <p:extLst>
      <p:ext uri="{BB962C8B-B14F-4D97-AF65-F5344CB8AC3E}">
        <p14:creationId xmlns:p14="http://schemas.microsoft.com/office/powerpoint/2010/main" val="263766575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544" y="771550"/>
            <a:ext cx="8424936" cy="1057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作为组员，如果自己的意见和别人的意见出现分歧怎么办？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198387"/>
            <a:ext cx="1080000" cy="1330346"/>
          </a:xfrm>
          <a:prstGeom prst="rect">
            <a:avLst/>
          </a:prstGeom>
        </p:spPr>
      </p:pic>
      <p:sp>
        <p:nvSpPr>
          <p:cNvPr id="4" name="矩形标注 3"/>
          <p:cNvSpPr/>
          <p:nvPr/>
        </p:nvSpPr>
        <p:spPr>
          <a:xfrm>
            <a:off x="1619672" y="2198390"/>
            <a:ext cx="6984776" cy="1957536"/>
          </a:xfrm>
          <a:prstGeom prst="wedgeRectCallout">
            <a:avLst>
              <a:gd name="adj1" fmla="val -53380"/>
              <a:gd name="adj2" fmla="val -18668"/>
            </a:avLst>
          </a:prstGeom>
          <a:solidFill>
            <a:schemeClr val="bg1"/>
          </a:solidFill>
          <a:ln>
            <a:solidFill>
              <a:schemeClr val="tx2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>
                <a:solidFill>
                  <a:schemeClr val="tx1"/>
                </a:solidFill>
              </a:rPr>
              <a:t>       当自己的意见和别人不同时，我会充分表达自己的想法，并注意听别人的观点和理由；如果别人理由充分，已经达成一致，我就不会再坚持自己的观点了。</a:t>
            </a:r>
          </a:p>
        </p:txBody>
      </p:sp>
    </p:spTree>
    <p:extLst>
      <p:ext uri="{BB962C8B-B14F-4D97-AF65-F5344CB8AC3E}">
        <p14:creationId xmlns:p14="http://schemas.microsoft.com/office/powerpoint/2010/main" val="360243497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359532" y="575738"/>
            <a:ext cx="8424936" cy="1281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四人一组，自主进行“选课文”“分角色”角度的讨论。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9446" y="2318909"/>
            <a:ext cx="554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+mn-ea"/>
              </a:rPr>
              <a:t>    </a:t>
            </a:r>
            <a:r>
              <a:rPr lang="en-US" altLang="zh-CN" sz="2400" b="1" dirty="0">
                <a:latin typeface="+mn-ea"/>
              </a:rPr>
              <a:t>1.</a:t>
            </a:r>
            <a:r>
              <a:rPr lang="zh-CN" altLang="en-US" sz="2400" b="1" dirty="0">
                <a:latin typeface="+mn-ea"/>
              </a:rPr>
              <a:t>小组内轮流当主持人。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9446" y="2817273"/>
            <a:ext cx="70129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+mn-ea"/>
              </a:rPr>
              <a:t>    </a:t>
            </a:r>
            <a:r>
              <a:rPr lang="en-US" altLang="zh-CN" sz="2400" b="1" dirty="0">
                <a:latin typeface="+mn-ea"/>
              </a:rPr>
              <a:t>2.</a:t>
            </a:r>
            <a:r>
              <a:rPr lang="zh-CN" altLang="en-US" sz="2400" b="1" dirty="0">
                <a:latin typeface="+mn-ea"/>
              </a:rPr>
              <a:t>每一个环节的讨论时间不要太久，尽量控制在</a:t>
            </a:r>
            <a:r>
              <a:rPr lang="en-US" altLang="zh-CN" sz="2400" b="1" dirty="0">
                <a:latin typeface="+mn-ea"/>
              </a:rPr>
              <a:t>2</a:t>
            </a:r>
            <a:r>
              <a:rPr lang="zh-CN" altLang="en-US" sz="2400" b="1" dirty="0">
                <a:latin typeface="+mn-ea"/>
              </a:rPr>
              <a:t>分钟以内。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59446" y="3684969"/>
            <a:ext cx="70129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+mn-ea"/>
              </a:rPr>
              <a:t>    </a:t>
            </a:r>
            <a:r>
              <a:rPr lang="en-US" altLang="zh-CN" sz="2400" b="1" dirty="0">
                <a:latin typeface="+mn-ea"/>
              </a:rPr>
              <a:t>3.</a:t>
            </a:r>
            <a:r>
              <a:rPr lang="zh-CN" altLang="en-US" sz="2400" b="1" dirty="0">
                <a:latin typeface="+mn-ea"/>
              </a:rPr>
              <a:t>先确定每个环节由谁来主持，以保证讨论有序、高效地进行。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59446" y="1825535"/>
            <a:ext cx="115212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提示：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68775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38503" y="2283718"/>
            <a:ext cx="71603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+mn-ea"/>
              </a:rPr>
              <a:t>    “怎么演”可以分为“人物的语言、表情、动作”和“服装、道具”两项内容，分别进行讨论。服装、道具的准备是辅助性问题，不是必需的，不要在这一环节花费过多的时间和精力。</a:t>
            </a:r>
          </a:p>
        </p:txBody>
      </p:sp>
      <p:sp>
        <p:nvSpPr>
          <p:cNvPr id="3" name="矩形 2"/>
          <p:cNvSpPr/>
          <p:nvPr/>
        </p:nvSpPr>
        <p:spPr>
          <a:xfrm>
            <a:off x="611560" y="497773"/>
            <a:ext cx="8208911" cy="1281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四人一组，自主进行“怎么演”角度的讨论。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8504" y="1779662"/>
            <a:ext cx="120769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提示：</a:t>
            </a:r>
          </a:p>
        </p:txBody>
      </p:sp>
      <p:sp>
        <p:nvSpPr>
          <p:cNvPr id="6" name="矩形 5"/>
          <p:cNvSpPr/>
          <p:nvPr/>
        </p:nvSpPr>
        <p:spPr>
          <a:xfrm>
            <a:off x="1204681" y="3993241"/>
            <a:ext cx="7124752" cy="573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在讨论之前，来看看下面的范例。</a:t>
            </a:r>
          </a:p>
        </p:txBody>
      </p:sp>
    </p:spTree>
    <p:extLst>
      <p:ext uri="{BB962C8B-B14F-4D97-AF65-F5344CB8AC3E}">
        <p14:creationId xmlns:p14="http://schemas.microsoft.com/office/powerpoint/2010/main" val="90316486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5796136" y="1059582"/>
            <a:ext cx="3150232" cy="2813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结合左边的剧本，回顾</a:t>
            </a:r>
            <a:r>
              <a:rPr lang="en-US" altLang="zh-CN" sz="28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西门豹治邺</a:t>
            </a:r>
            <a:r>
              <a:rPr lang="en-US" altLang="zh-CN" sz="28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课文，思考：从课文到剧本，都有哪些变化？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DDB8E300-C4A4-A3D0-4964-88ABABE1F8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482"/>
            <a:ext cx="5668942" cy="5143500"/>
          </a:xfrm>
          <a:prstGeom prst="rect">
            <a:avLst/>
          </a:prstGeom>
        </p:spPr>
      </p:pic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xmlns="" id="{437DB63B-5322-E8C0-260C-34DABA06A0CD}"/>
              </a:ext>
            </a:extLst>
          </p:cNvPr>
          <p:cNvCxnSpPr/>
          <p:nvPr/>
        </p:nvCxnSpPr>
        <p:spPr>
          <a:xfrm>
            <a:off x="5668942" y="699542"/>
            <a:ext cx="0" cy="381642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0274316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对角圆角矩形 7"/>
          <p:cNvSpPr/>
          <p:nvPr/>
        </p:nvSpPr>
        <p:spPr>
          <a:xfrm>
            <a:off x="1088367" y="1707654"/>
            <a:ext cx="6985203" cy="2376264"/>
          </a:xfrm>
          <a:prstGeom prst="round2DiagRect">
            <a:avLst/>
          </a:prstGeom>
          <a:solidFill>
            <a:schemeClr val="bg1"/>
          </a:solidFill>
          <a:ln w="38100">
            <a:solidFill>
              <a:srgbClr val="00B050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720090">
              <a:lnSpc>
                <a:spcPct val="140000"/>
              </a:lnSpc>
            </a:pP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indent="720090">
              <a:lnSpc>
                <a:spcPct val="140000"/>
              </a:lnSpc>
            </a:pP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indent="720090">
              <a:lnSpc>
                <a:spcPct val="140000"/>
              </a:lnSpc>
            </a:pP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indent="720090" algn="l">
              <a:lnSpc>
                <a:spcPct val="140000"/>
              </a:lnSpc>
            </a:pPr>
            <a:endParaRPr lang="zh-CN" altLang="en-US" sz="24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68601" y="1910901"/>
            <a:ext cx="6624736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要将课文中叙述性的语言转换为人物的对话、动作和神态。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设计的人物语言、动作和神态要符合角色的内心和性格特点。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2659672" y="364870"/>
            <a:ext cx="3842593" cy="1016000"/>
            <a:chOff x="2889647" y="546852"/>
            <a:chExt cx="3842593" cy="1016000"/>
          </a:xfrm>
        </p:grpSpPr>
        <p:sp>
          <p:nvSpPr>
            <p:cNvPr id="10" name="文本框 8"/>
            <p:cNvSpPr txBox="1"/>
            <p:nvPr/>
          </p:nvSpPr>
          <p:spPr>
            <a:xfrm>
              <a:off x="3131840" y="781100"/>
              <a:ext cx="3600400" cy="781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720090" algn="l">
                <a:lnSpc>
                  <a:spcPct val="140000"/>
                </a:lnSpc>
              </a:pPr>
              <a:r>
                <a:rPr lang="zh-CN" altLang="en-US" sz="3200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  <a:sym typeface="+mn-ea"/>
                </a:rPr>
                <a:t>一</a:t>
              </a:r>
              <a:r>
                <a:rPr lang="zh-CN" altLang="en-US" sz="3200" dirty="0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  <a:sym typeface="+mn-ea"/>
                </a:rPr>
                <a:t>起来</a:t>
              </a:r>
              <a:r>
                <a:rPr lang="zh-CN" altLang="en-US" sz="3200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  <a:sym typeface="+mn-ea"/>
                </a:rPr>
                <a:t>归纳</a:t>
              </a:r>
              <a:endParaRPr lang="zh-CN" altLang="en-US" sz="2800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9647" y="546852"/>
              <a:ext cx="1014413" cy="10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19973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/>
          <p:nvPr/>
        </p:nvSpPr>
        <p:spPr>
          <a:xfrm>
            <a:off x="1187624" y="1635646"/>
            <a:ext cx="7011813" cy="1430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    每组根据选择的课文，展开具体讨论。</a:t>
            </a:r>
          </a:p>
        </p:txBody>
      </p:sp>
    </p:spTree>
    <p:extLst>
      <p:ext uri="{BB962C8B-B14F-4D97-AF65-F5344CB8AC3E}">
        <p14:creationId xmlns:p14="http://schemas.microsoft.com/office/powerpoint/2010/main" val="3516254491"/>
      </p:ext>
    </p:extLst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71600" y="1203598"/>
            <a:ext cx="7272808" cy="2192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请四个小组分别上台展示四个讨论环节，全班评选优秀小组、最佳主持人、最佳组员。</a:t>
            </a:r>
          </a:p>
        </p:txBody>
      </p:sp>
    </p:spTree>
    <p:extLst>
      <p:ext uri="{BB962C8B-B14F-4D97-AF65-F5344CB8AC3E}">
        <p14:creationId xmlns:p14="http://schemas.microsoft.com/office/powerpoint/2010/main" val="22178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0849376"/>
              </p:ext>
            </p:extLst>
          </p:nvPr>
        </p:nvGraphicFramePr>
        <p:xfrm>
          <a:off x="309837" y="987574"/>
          <a:ext cx="8524326" cy="340085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46552">
                  <a:extLst>
                    <a:ext uri="{9D8B030D-6E8A-4147-A177-3AD203B41FA5}">
                      <a16:colId xmlns:a16="http://schemas.microsoft.com/office/drawing/2014/main" xmlns="" val="1166563320"/>
                    </a:ext>
                  </a:extLst>
                </a:gridCol>
                <a:gridCol w="4913478">
                  <a:extLst>
                    <a:ext uri="{9D8B030D-6E8A-4147-A177-3AD203B41FA5}">
                      <a16:colId xmlns:a16="http://schemas.microsoft.com/office/drawing/2014/main" xmlns="" val="248406409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xmlns="" val="2448020582"/>
                    </a:ext>
                  </a:extLst>
                </a:gridCol>
              </a:tblGrid>
              <a:tr h="4154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主持人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组员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69417529"/>
                  </a:ext>
                </a:extLst>
              </a:tr>
              <a:tr h="240955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要求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 b="1" dirty="0"/>
                        <a:t>1.</a:t>
                      </a:r>
                      <a:r>
                        <a:rPr lang="zh-CN" altLang="en-US" sz="2400" b="1" dirty="0"/>
                        <a:t>提出讨论任务，说明讨论的标准。</a:t>
                      </a:r>
                      <a:endParaRPr lang="en-US" altLang="zh-CN" sz="2400" b="1" dirty="0"/>
                    </a:p>
                    <a:p>
                      <a:r>
                        <a:rPr lang="en-US" altLang="zh-CN" sz="2400" b="1" dirty="0"/>
                        <a:t>2.</a:t>
                      </a:r>
                      <a:r>
                        <a:rPr lang="zh-CN" altLang="en-US" sz="2400" b="1" dirty="0"/>
                        <a:t>引导每个人发表意见，说出自己的观点及理由。</a:t>
                      </a:r>
                    </a:p>
                    <a:p>
                      <a:r>
                        <a:rPr lang="en-US" altLang="zh-CN" sz="2400" b="1" dirty="0"/>
                        <a:t>3.</a:t>
                      </a:r>
                      <a:r>
                        <a:rPr lang="zh-CN" altLang="en-US" sz="2400" b="1" dirty="0"/>
                        <a:t>意见不统一时，组织再次讨论，听取最合理的意见，形成一致的看法。</a:t>
                      </a:r>
                      <a:endParaRPr lang="zh-CN" altLang="en-US" sz="24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 b="1" dirty="0"/>
                        <a:t>1.</a:t>
                      </a:r>
                      <a:r>
                        <a:rPr lang="zh-CN" altLang="en-US" sz="2400" b="1" dirty="0"/>
                        <a:t>清楚地表达自己的想法。</a:t>
                      </a:r>
                    </a:p>
                    <a:p>
                      <a:r>
                        <a:rPr lang="en-US" altLang="zh-CN" sz="2400" b="1" dirty="0"/>
                        <a:t>2.</a:t>
                      </a:r>
                      <a:r>
                        <a:rPr lang="zh-CN" altLang="en-US" sz="2400" b="1" dirty="0"/>
                        <a:t>认真听取别人的意见。</a:t>
                      </a:r>
                    </a:p>
                    <a:p>
                      <a:r>
                        <a:rPr lang="en-US" altLang="zh-CN" sz="2400" b="1" dirty="0"/>
                        <a:t>3.</a:t>
                      </a:r>
                      <a:r>
                        <a:rPr lang="zh-CN" altLang="en-US" sz="2400" b="1" dirty="0"/>
                        <a:t>尊重大家的共同决定。</a:t>
                      </a:r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23476349"/>
                  </a:ext>
                </a:extLst>
              </a:tr>
              <a:tr h="53410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表现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/>
                        <a:t>☆☆☆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/>
                        <a:t>☆☆☆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60329596"/>
                  </a:ext>
                </a:extLst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3239852" y="329805"/>
            <a:ext cx="2664296" cy="584775"/>
          </a:xfrm>
          <a:prstGeom prst="rect">
            <a:avLst/>
          </a:prstGeom>
          <a:noFill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fontAlgn="auto"/>
            <a:r>
              <a:rPr lang="zh-CN" altLang="en-US"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charset="-122"/>
              </a:rPr>
              <a:t>讨论评价表</a:t>
            </a:r>
            <a:endParaRPr lang="zh-CN" altLang="en-US" sz="24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63871733"/>
      </p:ext>
    </p:extLst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3"/>
          <p:cNvSpPr txBox="1"/>
          <p:nvPr/>
        </p:nvSpPr>
        <p:spPr>
          <a:xfrm>
            <a:off x="651126" y="1419622"/>
            <a:ext cx="7834197" cy="11079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七彩课堂  伴你成长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6968256" y="-1"/>
            <a:ext cx="1927372" cy="771551"/>
            <a:chOff x="6968256" y="-1"/>
            <a:chExt cx="1927372" cy="771551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14" name="文本框 35"/>
            <p:cNvSpPr txBox="1"/>
            <p:nvPr/>
          </p:nvSpPr>
          <p:spPr>
            <a:xfrm>
              <a:off x="7164288" y="509940"/>
              <a:ext cx="9813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05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05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p:transition spd="slow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宋体楷体">
      <a:majorFont>
        <a:latin typeface="Calibri"/>
        <a:ea typeface="宋体"/>
        <a:cs typeface=""/>
      </a:majorFont>
      <a:minorFont>
        <a:latin typeface="Arial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1055</Words>
  <Application>Microsoft Office PowerPoint</Application>
  <PresentationFormat>全屏显示(16:9)</PresentationFormat>
  <Paragraphs>112</Paragraphs>
  <Slides>29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8" baseType="lpstr">
      <vt:lpstr>Arial</vt:lpstr>
      <vt:lpstr>宋体</vt:lpstr>
      <vt:lpstr>Calibri</vt:lpstr>
      <vt:lpstr>黑体</vt:lpstr>
      <vt:lpstr>仿宋</vt:lpstr>
      <vt:lpstr>Wingdings</vt:lpstr>
      <vt:lpstr>微软雅黑</vt:lpstr>
      <vt:lpstr>楷体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126</cp:revision>
  <dcterms:created xsi:type="dcterms:W3CDTF">2017-03-17T02:28:00Z</dcterms:created>
  <dcterms:modified xsi:type="dcterms:W3CDTF">2023-11-01T03:59:24Z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2052-11.1.0.8808</vt:lpwstr>
  </property>
</Properties>
</file>