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3"/>
  </p:sldMasterIdLst>
  <p:notesMasterIdLst>
    <p:notesMasterId r:id="rId6"/>
  </p:notesMasterIdLst>
  <p:handoutMasterIdLst>
    <p:handoutMasterId r:id="rId34"/>
  </p:handoutMasterIdLst>
  <p:sldIdLst>
    <p:sldId id="875" r:id="rId4"/>
    <p:sldId id="323" r:id="rId5"/>
    <p:sldId id="854" r:id="rId7"/>
    <p:sldId id="855" r:id="rId8"/>
    <p:sldId id="856" r:id="rId9"/>
    <p:sldId id="857" r:id="rId10"/>
    <p:sldId id="867" r:id="rId11"/>
    <p:sldId id="859" r:id="rId12"/>
    <p:sldId id="865" r:id="rId13"/>
    <p:sldId id="823" r:id="rId14"/>
    <p:sldId id="835" r:id="rId15"/>
    <p:sldId id="860" r:id="rId16"/>
    <p:sldId id="861" r:id="rId17"/>
    <p:sldId id="866" r:id="rId18"/>
    <p:sldId id="862" r:id="rId19"/>
    <p:sldId id="868" r:id="rId20"/>
    <p:sldId id="760" r:id="rId21"/>
    <p:sldId id="846" r:id="rId22"/>
    <p:sldId id="872" r:id="rId23"/>
    <p:sldId id="873" r:id="rId24"/>
    <p:sldId id="874" r:id="rId25"/>
    <p:sldId id="848" r:id="rId26"/>
    <p:sldId id="870" r:id="rId27"/>
    <p:sldId id="869" r:id="rId28"/>
    <p:sldId id="849" r:id="rId29"/>
    <p:sldId id="871" r:id="rId30"/>
    <p:sldId id="853" r:id="rId31"/>
    <p:sldId id="847" r:id="rId32"/>
    <p:sldId id="876" r:id="rId33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8"/>
    </p:embeddedFont>
    <p:embeddedFont>
      <p:font typeface="楷体" panose="02010609060101010101" pitchFamily="49" charset="-122"/>
      <p:regular r:id="rId39"/>
    </p:embeddedFont>
    <p:embeddedFont>
      <p:font typeface="仿宋" panose="02010609060101010101" pitchFamily="49" charset="-122"/>
      <p:regular r:id="rId40"/>
    </p:embeddedFont>
    <p:embeddedFont>
      <p:font typeface="微软雅黑" panose="020B0503020204020204" charset="-122"/>
      <p:regular r:id="rId41"/>
    </p:embeddedFont>
    <p:embeddedFont>
      <p:font typeface="Calibri" panose="020F0502020204030204" charset="0"/>
      <p:regular r:id="rId42"/>
      <p:bold r:id="rId43"/>
      <p:italic r:id="rId44"/>
      <p:boldItalic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FF9F9F"/>
    <a:srgbClr val="FFBF53"/>
    <a:srgbClr val="FFF2DD"/>
    <a:srgbClr val="FF6600"/>
    <a:srgbClr val="FF0000"/>
    <a:srgbClr val="EE6060"/>
    <a:srgbClr val="FF9933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1728" autoAdjust="0"/>
  </p:normalViewPr>
  <p:slideViewPr>
    <p:cSldViewPr showGuides="1">
      <p:cViewPr varScale="1">
        <p:scale>
          <a:sx n="110" d="100"/>
          <a:sy n="110" d="100"/>
        </p:scale>
        <p:origin x="402" y="108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slide" Target="slides/slide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看完老师和同学的演示，说一说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png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slow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GIF"/><Relationship Id="rId3" Type="http://schemas.openxmlformats.org/officeDocument/2006/relationships/image" Target="../media/image6.png"/><Relationship Id="rId2" Type="http://schemas.openxmlformats.org/officeDocument/2006/relationships/hyperlink" Target="&#36164;&#26009;&#38142;&#25509;/&#35270;&#39057;/&#35838;&#26412;&#21095;&#23567;&#33521;&#38596;&#38632;&#26469;.mp4" TargetMode="External"/><Relationship Id="rId1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80" y="0"/>
            <a:ext cx="9179935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36457" y="2029140"/>
            <a:ext cx="9179936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"/>
          <p:cNvSpPr txBox="1"/>
          <p:nvPr/>
        </p:nvSpPr>
        <p:spPr>
          <a:xfrm>
            <a:off x="186090" y="16332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51575" y="2053057"/>
            <a:ext cx="6131807" cy="110799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31750"/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6600" b="1" dirty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怎么表演课本剧</a:t>
            </a:r>
            <a:endParaRPr lang="zh-CN" altLang="en-US" sz="6600" b="1" dirty="0">
              <a:ln w="19050">
                <a:noFill/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57305" y="838002"/>
            <a:ext cx="2630519" cy="8242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5496" y="838002"/>
            <a:ext cx="3272959" cy="769441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rPr>
              <a:t>口语交际</a:t>
            </a:r>
            <a:endParaRPr lang="zh-CN" altLang="en-US" sz="4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051720" y="687478"/>
            <a:ext cx="4815339" cy="3500619"/>
            <a:chOff x="1979712" y="411510"/>
            <a:chExt cx="4815339" cy="350061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979712" y="411510"/>
              <a:ext cx="4815339" cy="3500619"/>
            </a:xfrm>
            <a:prstGeom prst="rect">
              <a:avLst/>
            </a:prstGeom>
          </p:spPr>
        </p:pic>
        <p:pic>
          <p:nvPicPr>
            <p:cNvPr id="2" name="图片 1">
              <a:hlinkClick r:id="rId2" action="ppaction://hlinkfile"/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07" t="18981" r="11410"/>
            <a:stretch>
              <a:fillRect/>
            </a:stretch>
          </p:blipFill>
          <p:spPr>
            <a:xfrm>
              <a:off x="2155413" y="826755"/>
              <a:ext cx="4463936" cy="2664296"/>
            </a:xfrm>
            <a:prstGeom prst="roundRect">
              <a:avLst>
                <a:gd name="adj" fmla="val 11080"/>
              </a:avLst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2974046" y="4182264"/>
            <a:ext cx="2970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点击图片  播放视频</a:t>
            </a:r>
            <a:endParaRPr lang="zh-CN" altLang="en-US" sz="2400" b="1" dirty="0">
              <a:solidFill>
                <a:srgbClr val="00B05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6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5266941" y="3179060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85686"/>
            <a:ext cx="8496944" cy="3670240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视频中，同学们表演的是哪一篇课文的内容？   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+mj-ea"/>
                <a:ea typeface="+mj-ea"/>
              </a:rPr>
              <a:t>这些同学将课文进行加工后，搬上舞台进行表演，这就是课本剧表演。你喜欢吗？</a:t>
            </a:r>
            <a:endParaRPr lang="en-US" altLang="zh-CN" sz="32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我们也来举行一次课本剧表演活动吧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!</a:t>
            </a:r>
            <a:endParaRPr lang="en-US" altLang="zh-CN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816" y="1408709"/>
            <a:ext cx="3168352" cy="584775"/>
          </a:xfrm>
          <a:prstGeom prst="wedgeRectCallout">
            <a:avLst>
              <a:gd name="adj1" fmla="val -69886"/>
              <a:gd name="adj2" fmla="val -48548"/>
            </a:avLst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</a:rPr>
              <a:t>《</a:t>
            </a:r>
            <a:r>
              <a:rPr lang="zh-CN" altLang="en-US" sz="3200" b="1">
                <a:solidFill>
                  <a:srgbClr val="FF0000"/>
                </a:solidFill>
              </a:rPr>
              <a:t>小英雄雨来</a:t>
            </a:r>
            <a:r>
              <a:rPr lang="en-US" altLang="zh-CN" sz="3200" b="1">
                <a:solidFill>
                  <a:srgbClr val="FF0000"/>
                </a:solidFill>
              </a:rPr>
              <a:t>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532" y="483518"/>
            <a:ext cx="8424936" cy="1454248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默读本次口语交际的内容，说一说：本次口语交际的任务是什么？</a:t>
            </a:r>
            <a:endParaRPr lang="en-US" altLang="zh-CN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99792" y="3393572"/>
            <a:ext cx="3892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要讨论哪些内容呢？</a:t>
            </a:r>
            <a:endParaRPr lang="en-US" altLang="zh-CN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09927"/>
            <a:ext cx="889942" cy="1158144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>
          <a:xfrm>
            <a:off x="2267744" y="2464963"/>
            <a:ext cx="4896544" cy="648072"/>
          </a:xfrm>
          <a:prstGeom prst="wedgeRoundRectCallout">
            <a:avLst>
              <a:gd name="adj1" fmla="val -55959"/>
              <a:gd name="adj2" fmla="val -756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讨论怎么表演课本剧。</a:t>
            </a:r>
            <a:endParaRPr lang="zh-CN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8152"/>
            <a:ext cx="9144000" cy="4847196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323123" y="1554113"/>
            <a:ext cx="1080120" cy="465471"/>
          </a:xfrm>
          <a:prstGeom prst="ellipse">
            <a:avLst/>
          </a:prstGeom>
          <a:grpFill/>
          <a:ln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331640" y="2408684"/>
            <a:ext cx="1080120" cy="465471"/>
          </a:xfrm>
          <a:prstGeom prst="ellipse">
            <a:avLst/>
          </a:prstGeom>
          <a:grpFill/>
          <a:ln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377383" y="555526"/>
            <a:ext cx="971600" cy="542642"/>
          </a:xfrm>
          <a:prstGeom prst="ellipse">
            <a:avLst/>
          </a:prstGeom>
          <a:grpFill/>
          <a:ln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4788024" y="987574"/>
            <a:ext cx="24032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868144" y="1923678"/>
            <a:ext cx="15841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987824" y="2835410"/>
            <a:ext cx="32403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395447" y="4202420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939063" y="4659982"/>
            <a:ext cx="5756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131590"/>
            <a:ext cx="7560840" cy="2455484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明确了口语交际的任务和要讨论的内容，接下来我们看看每一条讨论的重点是什么。</a:t>
            </a:r>
            <a:endParaRPr lang="en-US" altLang="zh-CN" sz="3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离页连接符 1"/>
          <p:cNvSpPr/>
          <p:nvPr/>
        </p:nvSpPr>
        <p:spPr>
          <a:xfrm>
            <a:off x="3275856" y="123478"/>
            <a:ext cx="2275272" cy="77252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9551" y="880118"/>
            <a:ext cx="8064897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4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思考：什么样的课文适合表演课本剧？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流程图: 可选过程 5"/>
          <p:cNvSpPr/>
          <p:nvPr/>
        </p:nvSpPr>
        <p:spPr>
          <a:xfrm>
            <a:off x="3426346" y="195486"/>
            <a:ext cx="1999092" cy="576063"/>
          </a:xfrm>
          <a:prstGeom prst="flowChartAlternateProcess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选课文</a:t>
            </a:r>
            <a:endParaRPr lang="zh-CN" altLang="en-US" sz="3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4512" y="1700690"/>
            <a:ext cx="83959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</a:rPr>
              <a:t>    如果在</a:t>
            </a:r>
            <a:r>
              <a:rPr lang="en-US" altLang="zh-CN" sz="3200" b="1" dirty="0">
                <a:latin typeface="+mn-ea"/>
              </a:rPr>
              <a:t>《</a:t>
            </a:r>
            <a:r>
              <a:rPr lang="zh-CN" altLang="en-US" sz="3200" b="1" dirty="0">
                <a:latin typeface="+mn-ea"/>
              </a:rPr>
              <a:t>草船借箭</a:t>
            </a:r>
            <a:r>
              <a:rPr lang="en-US" altLang="zh-CN" sz="3200" b="1" dirty="0">
                <a:latin typeface="+mn-ea"/>
              </a:rPr>
              <a:t>》</a:t>
            </a:r>
            <a:r>
              <a:rPr lang="zh-CN" altLang="en-US" sz="3200" b="1" dirty="0">
                <a:latin typeface="+mn-ea"/>
              </a:rPr>
              <a:t>和</a:t>
            </a:r>
            <a:r>
              <a:rPr lang="en-US" altLang="zh-CN" sz="3200" b="1" dirty="0">
                <a:latin typeface="+mn-ea"/>
              </a:rPr>
              <a:t>《</a:t>
            </a:r>
            <a:r>
              <a:rPr lang="zh-CN" altLang="en-US" sz="3200" b="1" dirty="0">
                <a:latin typeface="+mn-ea"/>
              </a:rPr>
              <a:t>父爱之舟</a:t>
            </a:r>
            <a:r>
              <a:rPr lang="en-US" altLang="zh-CN" sz="3200" b="1" dirty="0">
                <a:latin typeface="+mn-ea"/>
              </a:rPr>
              <a:t>》</a:t>
            </a:r>
            <a:r>
              <a:rPr lang="zh-CN" altLang="en-US" sz="3200" b="1" dirty="0">
                <a:latin typeface="+mn-ea"/>
              </a:rPr>
              <a:t>这两篇课文中选择，你会选择哪一篇？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3075806"/>
            <a:ext cx="5832648" cy="954107"/>
          </a:xfrm>
          <a:prstGeom prst="wedgeRectCallout">
            <a:avLst>
              <a:gd name="adj1" fmla="val 54405"/>
              <a:gd name="adj2" fmla="val -73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8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zh-CN" altLang="en-US" dirty="0"/>
              <a:t>       选择</a:t>
            </a:r>
            <a:r>
              <a:rPr lang="en-US" altLang="zh-CN" dirty="0"/>
              <a:t>《</a:t>
            </a:r>
            <a:r>
              <a:rPr lang="zh-CN" altLang="en-US" dirty="0"/>
              <a:t>草船借箭</a:t>
            </a:r>
            <a:r>
              <a:rPr lang="en-US" altLang="zh-CN" dirty="0"/>
              <a:t>》</a:t>
            </a:r>
            <a:r>
              <a:rPr lang="zh-CN" altLang="en-US" dirty="0"/>
              <a:t>，它的情节更跌宕、人物对话更丰富。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129620"/>
            <a:ext cx="707078" cy="11337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771550"/>
            <a:ext cx="8352928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如果只有四个人表演，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景阳冈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红楼春趣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这两篇课文应该选择哪一篇呢？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2499742"/>
            <a:ext cx="5976664" cy="954107"/>
          </a:xfrm>
          <a:prstGeom prst="wedgeRectCallout">
            <a:avLst>
              <a:gd name="adj1" fmla="val -57128"/>
              <a:gd name="adj2" fmla="val -1669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>
              <a:defRPr sz="28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/>
              <a:t>    选择</a:t>
            </a:r>
            <a:r>
              <a:rPr lang="en-US" altLang="zh-CN" dirty="0"/>
              <a:t>《</a:t>
            </a:r>
            <a:r>
              <a:rPr lang="zh-CN" altLang="en-US" dirty="0"/>
              <a:t>景阳冈</a:t>
            </a:r>
            <a:r>
              <a:rPr lang="en-US" altLang="zh-CN" dirty="0"/>
              <a:t>》</a:t>
            </a:r>
            <a:r>
              <a:rPr lang="zh-CN" altLang="en-US" dirty="0"/>
              <a:t>，</a:t>
            </a:r>
            <a:r>
              <a:rPr lang="en-US" altLang="zh-CN" dirty="0"/>
              <a:t>《</a:t>
            </a:r>
            <a:r>
              <a:rPr lang="zh-CN" altLang="en-US" dirty="0"/>
              <a:t>红楼春趣</a:t>
            </a:r>
            <a:r>
              <a:rPr lang="en-US" altLang="zh-CN" dirty="0"/>
              <a:t>》</a:t>
            </a:r>
            <a:r>
              <a:rPr lang="zh-CN" altLang="en-US" dirty="0"/>
              <a:t>中的人物比较多，我们的人数不够。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568" y="2526108"/>
            <a:ext cx="975279" cy="118252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对角圆角矩形 7"/>
          <p:cNvSpPr/>
          <p:nvPr/>
        </p:nvSpPr>
        <p:spPr>
          <a:xfrm>
            <a:off x="1092696" y="1500304"/>
            <a:ext cx="6985203" cy="2736304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92696" y="2144689"/>
            <a:ext cx="6985204" cy="209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 1.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情节跌宕起伏，人物对话丰富的课文往往更能吸引观众。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选择课文要考虑文中人物的数量，故事的环境等因素。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71800" y="195486"/>
            <a:ext cx="3842593" cy="1016000"/>
            <a:chOff x="2889647" y="546852"/>
            <a:chExt cx="3842593" cy="1016000"/>
          </a:xfrm>
        </p:grpSpPr>
        <p:sp>
          <p:nvSpPr>
            <p:cNvPr id="9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1308720" y="1621469"/>
            <a:ext cx="350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选课文时要注意：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图: 离页连接符 1"/>
          <p:cNvSpPr/>
          <p:nvPr/>
        </p:nvSpPr>
        <p:spPr>
          <a:xfrm>
            <a:off x="3319463" y="313953"/>
            <a:ext cx="2328954" cy="75259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1560" y="1315219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怎样分角色呢？让我</a:t>
            </a:r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们以</a:t>
            </a:r>
            <a:r>
              <a:rPr lang="en-US" altLang="zh-CN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《</a:t>
            </a:r>
            <a:r>
              <a:rPr lang="zh-CN" altLang="en-US" sz="3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草</a:t>
            </a:r>
            <a:r>
              <a:rPr lang="zh-CN" altLang="en-US" sz="3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船</a:t>
            </a:r>
            <a:r>
              <a:rPr lang="zh-CN" altLang="en-US" sz="3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借箭</a:t>
            </a:r>
            <a:r>
              <a:rPr lang="en-US" altLang="zh-CN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》</a:t>
            </a:r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为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例，来看一看我们班哪些同学适合</a:t>
            </a:r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表演哪些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角色。</a:t>
            </a:r>
            <a:endParaRPr lang="zh-CN" altLang="en-US" sz="30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4161" y="346590"/>
            <a:ext cx="2265680" cy="57594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分角色</a:t>
            </a:r>
            <a:endParaRPr lang="zh-CN" altLang="en-US" sz="3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1560" y="3146218"/>
            <a:ext cx="1826142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草船借箭</a:t>
            </a:r>
            <a:endParaRPr lang="zh-CN" altLang="en-US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2904624" y="2616756"/>
            <a:ext cx="1266693" cy="523220"/>
          </a:xfrm>
          <a:prstGeom prst="rect">
            <a:avLst/>
          </a:prstGeom>
          <a:solidFill>
            <a:srgbClr val="FFF2DD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诸葛亮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4402032" y="2736237"/>
            <a:ext cx="688839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360385" y="2616756"/>
            <a:ext cx="2160240" cy="523220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/>
              <a:t>神机妙算</a:t>
            </a:r>
            <a:endParaRPr lang="zh-CN" sz="2800" b="1" kern="1200" dirty="0"/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2906129" y="3319125"/>
            <a:ext cx="1268296" cy="523220"/>
          </a:xfrm>
          <a:prstGeom prst="rect">
            <a:avLst/>
          </a:prstGeom>
          <a:solidFill>
            <a:srgbClr val="FFF2DD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周  瑜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2904623" y="3992746"/>
            <a:ext cx="1268296" cy="523220"/>
          </a:xfrm>
          <a:prstGeom prst="rect">
            <a:avLst/>
          </a:prstGeom>
          <a:solidFill>
            <a:srgbClr val="FFF2DD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黄  盖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4387339" y="3438606"/>
            <a:ext cx="688839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4407601" y="4112227"/>
            <a:ext cx="688839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5360385" y="3271896"/>
            <a:ext cx="2160240" cy="523220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ctr" defTabSz="106680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/>
              <a:t>妒才忌能</a:t>
            </a:r>
            <a:endParaRPr lang="zh-CN" sz="2800" b="1" kern="1200" dirty="0"/>
          </a:p>
        </p:txBody>
      </p:sp>
      <p:sp>
        <p:nvSpPr>
          <p:cNvPr id="26" name="任意多边形 25"/>
          <p:cNvSpPr/>
          <p:nvPr/>
        </p:nvSpPr>
        <p:spPr>
          <a:xfrm>
            <a:off x="5360385" y="3958897"/>
            <a:ext cx="2160240" cy="523220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/>
              <a:t>忠厚老实</a:t>
            </a:r>
            <a:endParaRPr lang="zh-CN" sz="2800" b="1" kern="1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4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218391" y="1419623"/>
            <a:ext cx="6737985" cy="2860714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38087" y="2075300"/>
            <a:ext cx="648323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“演员”与角色的形象、性格的相似度是否比较高。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 2.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“演员”能否表现出角色的特点。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  <a:p>
            <a:pPr indent="720090"/>
            <a:endParaRPr lang="zh-CN" altLang="en-US" sz="2800" b="1" dirty="0">
              <a:latin typeface="+mn-ea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17329" y="1474515"/>
            <a:ext cx="5400600" cy="60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分角色时，我们要考虑：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764385" y="123478"/>
            <a:ext cx="3842593" cy="1016000"/>
            <a:chOff x="2889647" y="546852"/>
            <a:chExt cx="3842593" cy="1016000"/>
          </a:xfrm>
        </p:grpSpPr>
        <p:sp>
          <p:nvSpPr>
            <p:cNvPr id="6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8"/>
          <p:cNvSpPr txBox="1"/>
          <p:nvPr/>
        </p:nvSpPr>
        <p:spPr>
          <a:xfrm>
            <a:off x="539552" y="1923678"/>
            <a:ext cx="8146234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结合我们前面观看的视频思考：要演好课本剧需要哪些准备呢？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流程图: 离页连接符 1"/>
          <p:cNvSpPr/>
          <p:nvPr/>
        </p:nvSpPr>
        <p:spPr>
          <a:xfrm>
            <a:off x="3395174" y="811040"/>
            <a:ext cx="2256946" cy="75259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-1" fmla="*/ 173 w 10173"/>
              <a:gd name="connsiteY0-2" fmla="*/ 0 h 10000"/>
              <a:gd name="connsiteX1-3" fmla="*/ 10173 w 10173"/>
              <a:gd name="connsiteY1-4" fmla="*/ 0 h 10000"/>
              <a:gd name="connsiteX2-5" fmla="*/ 10173 w 10173"/>
              <a:gd name="connsiteY2-6" fmla="*/ 8000 h 10000"/>
              <a:gd name="connsiteX3-7" fmla="*/ 5173 w 10173"/>
              <a:gd name="connsiteY3-8" fmla="*/ 10000 h 10000"/>
              <a:gd name="connsiteX4-9" fmla="*/ 173 w 10173"/>
              <a:gd name="connsiteY4-10" fmla="*/ 8000 h 10000"/>
              <a:gd name="connsiteX5-11" fmla="*/ 173 w 10173"/>
              <a:gd name="connsiteY5-12" fmla="*/ 0 h 10000"/>
              <a:gd name="connsiteX0-13" fmla="*/ 173 w 10173"/>
              <a:gd name="connsiteY0-14" fmla="*/ 325 h 10325"/>
              <a:gd name="connsiteX1-15" fmla="*/ 10173 w 10173"/>
              <a:gd name="connsiteY1-16" fmla="*/ 325 h 10325"/>
              <a:gd name="connsiteX2-17" fmla="*/ 10173 w 10173"/>
              <a:gd name="connsiteY2-18" fmla="*/ 8325 h 10325"/>
              <a:gd name="connsiteX3-19" fmla="*/ 5173 w 10173"/>
              <a:gd name="connsiteY3-20" fmla="*/ 10325 h 10325"/>
              <a:gd name="connsiteX4-21" fmla="*/ 173 w 10173"/>
              <a:gd name="connsiteY4-22" fmla="*/ 8325 h 10325"/>
              <a:gd name="connsiteX5-23" fmla="*/ 173 w 10173"/>
              <a:gd name="connsiteY5-24" fmla="*/ 325 h 10325"/>
              <a:gd name="connsiteX0-25" fmla="*/ 173 w 10380"/>
              <a:gd name="connsiteY0-26" fmla="*/ 325 h 10325"/>
              <a:gd name="connsiteX1-27" fmla="*/ 10173 w 10380"/>
              <a:gd name="connsiteY1-28" fmla="*/ 325 h 10325"/>
              <a:gd name="connsiteX2-29" fmla="*/ 10173 w 10380"/>
              <a:gd name="connsiteY2-30" fmla="*/ 8325 h 10325"/>
              <a:gd name="connsiteX3-31" fmla="*/ 5173 w 10380"/>
              <a:gd name="connsiteY3-32" fmla="*/ 10325 h 10325"/>
              <a:gd name="connsiteX4-33" fmla="*/ 173 w 10380"/>
              <a:gd name="connsiteY4-34" fmla="*/ 8325 h 10325"/>
              <a:gd name="connsiteX5-35" fmla="*/ 173 w 10380"/>
              <a:gd name="connsiteY5-36" fmla="*/ 325 h 10325"/>
              <a:gd name="connsiteX0-37" fmla="*/ 173 w 10380"/>
              <a:gd name="connsiteY0-38" fmla="*/ 441 h 10441"/>
              <a:gd name="connsiteX1-39" fmla="*/ 10173 w 10380"/>
              <a:gd name="connsiteY1-40" fmla="*/ 441 h 10441"/>
              <a:gd name="connsiteX2-41" fmla="*/ 10173 w 10380"/>
              <a:gd name="connsiteY2-42" fmla="*/ 8441 h 10441"/>
              <a:gd name="connsiteX3-43" fmla="*/ 5173 w 10380"/>
              <a:gd name="connsiteY3-44" fmla="*/ 10441 h 10441"/>
              <a:gd name="connsiteX4-45" fmla="*/ 173 w 10380"/>
              <a:gd name="connsiteY4-46" fmla="*/ 8441 h 10441"/>
              <a:gd name="connsiteX5-47" fmla="*/ 173 w 10380"/>
              <a:gd name="connsiteY5-48" fmla="*/ 441 h 10441"/>
              <a:gd name="connsiteX0-49" fmla="*/ 173 w 10380"/>
              <a:gd name="connsiteY0-50" fmla="*/ 441 h 10441"/>
              <a:gd name="connsiteX1-51" fmla="*/ 10173 w 10380"/>
              <a:gd name="connsiteY1-52" fmla="*/ 441 h 10441"/>
              <a:gd name="connsiteX2-53" fmla="*/ 10173 w 10380"/>
              <a:gd name="connsiteY2-54" fmla="*/ 8441 h 10441"/>
              <a:gd name="connsiteX3-55" fmla="*/ 5173 w 10380"/>
              <a:gd name="connsiteY3-56" fmla="*/ 10441 h 10441"/>
              <a:gd name="connsiteX4-57" fmla="*/ 173 w 10380"/>
              <a:gd name="connsiteY4-58" fmla="*/ 8441 h 10441"/>
              <a:gd name="connsiteX5-59" fmla="*/ 173 w 10380"/>
              <a:gd name="connsiteY5-60" fmla="*/ 441 h 10441"/>
              <a:gd name="connsiteX0-61" fmla="*/ 173 w 10380"/>
              <a:gd name="connsiteY0-62" fmla="*/ 441 h 10441"/>
              <a:gd name="connsiteX1-63" fmla="*/ 10173 w 10380"/>
              <a:gd name="connsiteY1-64" fmla="*/ 441 h 10441"/>
              <a:gd name="connsiteX2-65" fmla="*/ 10173 w 10380"/>
              <a:gd name="connsiteY2-66" fmla="*/ 8441 h 10441"/>
              <a:gd name="connsiteX3-67" fmla="*/ 5173 w 10380"/>
              <a:gd name="connsiteY3-68" fmla="*/ 10441 h 10441"/>
              <a:gd name="connsiteX4-69" fmla="*/ 173 w 10380"/>
              <a:gd name="connsiteY4-70" fmla="*/ 8441 h 10441"/>
              <a:gd name="connsiteX5-71" fmla="*/ 173 w 10380"/>
              <a:gd name="connsiteY5-72" fmla="*/ 441 h 10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29873" y="853202"/>
            <a:ext cx="2265680" cy="57594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怎么演</a:t>
            </a:r>
            <a:endParaRPr lang="zh-CN" altLang="en-US" sz="3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187197" y="1635646"/>
            <a:ext cx="6985203" cy="2232248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70158" y="2355726"/>
            <a:ext cx="6984775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如何设计角色的台词、表情、动作等。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   2.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需要准备哪些服装和道具。</a:t>
            </a:r>
            <a:endParaRPr lang="zh-CN" altLang="en-US" sz="2800" b="1" dirty="0">
              <a:latin typeface="+mn-ea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781134" y="195486"/>
            <a:ext cx="3842593" cy="1016000"/>
            <a:chOff x="2889647" y="546852"/>
            <a:chExt cx="3842593" cy="1016000"/>
          </a:xfrm>
        </p:grpSpPr>
        <p:sp>
          <p:nvSpPr>
            <p:cNvPr id="7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文本框 6"/>
          <p:cNvSpPr txBox="1"/>
          <p:nvPr/>
        </p:nvSpPr>
        <p:spPr>
          <a:xfrm>
            <a:off x="1390062" y="1732159"/>
            <a:ext cx="5400600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关于怎么演，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我们要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考虑：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131590"/>
            <a:ext cx="73448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请同学们默读教材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第三部分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的内容，交流：讨论的时候，主持人和组员应该怎么做呢？请用不同的符号标记出来。</a:t>
            </a:r>
            <a:r>
              <a:rPr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75821"/>
            <a:ext cx="9144000" cy="3259126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1807927" y="1275607"/>
            <a:ext cx="21602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056399" y="3291831"/>
            <a:ext cx="23042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801025" y="1308265"/>
            <a:ext cx="2592288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00425" y="1762085"/>
            <a:ext cx="2376264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648897" y="1745469"/>
            <a:ext cx="32797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237134" y="3774115"/>
            <a:ext cx="2376264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273138" y="3723879"/>
            <a:ext cx="23042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对角圆角矩形 22"/>
          <p:cNvSpPr/>
          <p:nvPr/>
        </p:nvSpPr>
        <p:spPr>
          <a:xfrm>
            <a:off x="4716424" y="1511504"/>
            <a:ext cx="3672000" cy="2772000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对角圆角矩形 13"/>
          <p:cNvSpPr/>
          <p:nvPr/>
        </p:nvSpPr>
        <p:spPr>
          <a:xfrm>
            <a:off x="834544" y="1527942"/>
            <a:ext cx="3672408" cy="2772000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650704" y="131436"/>
            <a:ext cx="3842593" cy="1016000"/>
            <a:chOff x="2889647" y="546852"/>
            <a:chExt cx="3842593" cy="1016000"/>
          </a:xfrm>
        </p:grpSpPr>
        <p:sp>
          <p:nvSpPr>
            <p:cNvPr id="16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1050913" y="157159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对主持人的要求：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4544" y="1975180"/>
            <a:ext cx="3672408" cy="2264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小组成员轮流主持</a:t>
            </a:r>
            <a:endParaRPr lang="en-US" altLang="zh-CN" sz="2400" b="1" dirty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引导每位组员发表意见</a:t>
            </a:r>
            <a:endParaRPr lang="en-US" altLang="zh-CN" sz="2400" b="1" dirty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组内意见不统一时要组织协调并尊重大家的共同决定</a:t>
            </a:r>
            <a:endParaRPr lang="zh-CN" alt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51871" y="157159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对组员的要求：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84780" y="2291676"/>
            <a:ext cx="333528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清楚表达自己的想法</a:t>
            </a:r>
            <a:endParaRPr lang="en-US" altLang="zh-CN" sz="2400" b="1" dirty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认真听取别人的意见</a:t>
            </a:r>
            <a:endParaRPr lang="en-US" altLang="zh-CN" sz="2400" b="1" dirty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尊重协商后的结果</a:t>
            </a:r>
            <a:endParaRPr lang="zh-CN" altLang="en-US" sz="2400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331640" y="987574"/>
            <a:ext cx="6768752" cy="1887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师生合作</a:t>
            </a:r>
            <a:endParaRPr lang="en-US" altLang="zh-CN" sz="44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演练讨论“选课文”部分。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64763"/>
            <a:ext cx="8424936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主持人的哪些做法值得学习？组员的表现有哪些好的地方、哪些需要改进的地方？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66" y="2033724"/>
            <a:ext cx="1080000" cy="1357878"/>
          </a:xfrm>
          <a:prstGeom prst="rect">
            <a:avLst/>
          </a:prstGeom>
        </p:spPr>
      </p:pic>
      <p:sp>
        <p:nvSpPr>
          <p:cNvPr id="6" name="矩形标注 5"/>
          <p:cNvSpPr/>
          <p:nvPr/>
        </p:nvSpPr>
        <p:spPr>
          <a:xfrm>
            <a:off x="1619672" y="2166481"/>
            <a:ext cx="6676132" cy="1080120"/>
          </a:xfrm>
          <a:prstGeom prst="wedgeRectCallout">
            <a:avLst>
              <a:gd name="adj1" fmla="val -53776"/>
              <a:gd name="adj2" fmla="val -7166"/>
            </a:avLst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    主持人不仅让有想法的同学充分地表达了观点，而且还关注到了那些不太主动发言的同学。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44" y="3398953"/>
            <a:ext cx="1080000" cy="1360801"/>
          </a:xfrm>
          <a:prstGeom prst="rect">
            <a:avLst/>
          </a:prstGeom>
        </p:spPr>
      </p:pic>
      <p:sp>
        <p:nvSpPr>
          <p:cNvPr id="8" name="矩形标注 7"/>
          <p:cNvSpPr/>
          <p:nvPr/>
        </p:nvSpPr>
        <p:spPr>
          <a:xfrm>
            <a:off x="971600" y="3672396"/>
            <a:ext cx="6513834" cy="847084"/>
          </a:xfrm>
          <a:prstGeom prst="wedgeRectCallout">
            <a:avLst>
              <a:gd name="adj1" fmla="val 53626"/>
              <a:gd name="adj2" fmla="val -26331"/>
            </a:avLst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</a:rPr>
              <a:t>        组员发言都比较积极；需要改进的就是当意见不同意时，还是有些激动。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51920" y="29496"/>
            <a:ext cx="19680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说一说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507956"/>
            <a:ext cx="8424936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如果你是主持人，要怎样引导大家积极发言？</a:t>
            </a:r>
            <a:endParaRPr lang="en-US" altLang="zh-CN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828000" cy="1331010"/>
          </a:xfrm>
          <a:prstGeom prst="rect">
            <a:avLst/>
          </a:prstGeom>
        </p:spPr>
      </p:pic>
      <p:sp>
        <p:nvSpPr>
          <p:cNvPr id="5" name="矩形标注 4"/>
          <p:cNvSpPr/>
          <p:nvPr/>
        </p:nvSpPr>
        <p:spPr>
          <a:xfrm>
            <a:off x="1475656" y="1414684"/>
            <a:ext cx="6768752" cy="936104"/>
          </a:xfrm>
          <a:prstGeom prst="wedgeRectCallout">
            <a:avLst>
              <a:gd name="adj1" fmla="val -53020"/>
              <a:gd name="adj2" fmla="val -18901"/>
            </a:avLst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</a:rPr>
              <a:t>        主持人可以先说说自己的想法，开拓组员的思路，鼓励他们积极参与到讨论中来。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544" y="2774484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组员意见不同时，作为主持人要怎样协调？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376" y="3435990"/>
            <a:ext cx="864000" cy="1296000"/>
          </a:xfrm>
          <a:prstGeom prst="rect">
            <a:avLst/>
          </a:prstGeom>
        </p:spPr>
      </p:pic>
      <p:sp>
        <p:nvSpPr>
          <p:cNvPr id="8" name="矩形标注 7"/>
          <p:cNvSpPr/>
          <p:nvPr/>
        </p:nvSpPr>
        <p:spPr>
          <a:xfrm>
            <a:off x="1151527" y="3651870"/>
            <a:ext cx="6567071" cy="1080120"/>
          </a:xfrm>
          <a:prstGeom prst="wedgeRectCallout">
            <a:avLst>
              <a:gd name="adj1" fmla="val 52196"/>
              <a:gd name="adj2" fmla="val -16866"/>
            </a:avLst>
          </a:prstGeom>
          <a:solidFill>
            <a:schemeClr val="bg1"/>
          </a:solidFill>
          <a:ln>
            <a:solidFill>
              <a:srgbClr val="FF9F9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</a:rPr>
              <a:t>        可以让组员说一说支持或反对的理由，让大家共同评判后得出结论，从而取得一致。</a:t>
            </a:r>
            <a:endParaRPr lang="zh-CN" altLang="en-US" sz="24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771550"/>
            <a:ext cx="8424936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作为组员，如果自己的意见和别人的意见出现分歧怎么办？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98387"/>
            <a:ext cx="1080000" cy="1330346"/>
          </a:xfrm>
          <a:prstGeom prst="rect">
            <a:avLst/>
          </a:prstGeom>
        </p:spPr>
      </p:pic>
      <p:sp>
        <p:nvSpPr>
          <p:cNvPr id="4" name="矩形标注 3"/>
          <p:cNvSpPr/>
          <p:nvPr/>
        </p:nvSpPr>
        <p:spPr>
          <a:xfrm>
            <a:off x="1619672" y="2198390"/>
            <a:ext cx="6984776" cy="1957536"/>
          </a:xfrm>
          <a:prstGeom prst="wedgeRectCallout">
            <a:avLst>
              <a:gd name="adj1" fmla="val -53380"/>
              <a:gd name="adj2" fmla="val -18668"/>
            </a:avLst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</a:rPr>
              <a:t>       当自己的意见和别人不同时，我会充分表达自己的想法，并注意听别人的观点和理由；如果别人理由充分，已经达成一致，我就不会再坚持自己的观点了。</a:t>
            </a:r>
            <a:endParaRPr lang="zh-CN" altLang="en-US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59532" y="575738"/>
            <a:ext cx="8424936" cy="128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四人一组，自主进行“选课文”“分角色”角度的讨论。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9446" y="2318909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    </a:t>
            </a:r>
            <a:r>
              <a:rPr lang="en-US" altLang="zh-CN" sz="2400" b="1" dirty="0">
                <a:latin typeface="+mn-ea"/>
              </a:rPr>
              <a:t>1.</a:t>
            </a:r>
            <a:r>
              <a:rPr lang="zh-CN" altLang="en-US" sz="2400" b="1" dirty="0">
                <a:latin typeface="+mn-ea"/>
              </a:rPr>
              <a:t>小组内轮流当主持人。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9446" y="2817273"/>
            <a:ext cx="7012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    </a:t>
            </a:r>
            <a:r>
              <a:rPr lang="en-US" altLang="zh-CN" sz="2400" b="1" dirty="0">
                <a:latin typeface="+mn-ea"/>
              </a:rPr>
              <a:t>2.</a:t>
            </a:r>
            <a:r>
              <a:rPr lang="zh-CN" altLang="en-US" sz="2400" b="1" dirty="0">
                <a:latin typeface="+mn-ea"/>
              </a:rPr>
              <a:t>每一个环节的讨论时间不要太久，尽量控制在</a:t>
            </a:r>
            <a:r>
              <a:rPr lang="en-US" altLang="zh-CN" sz="2400" b="1" dirty="0">
                <a:latin typeface="+mn-ea"/>
              </a:rPr>
              <a:t>2</a:t>
            </a:r>
            <a:r>
              <a:rPr lang="zh-CN" altLang="en-US" sz="2400" b="1" dirty="0">
                <a:latin typeface="+mn-ea"/>
              </a:rPr>
              <a:t>分钟以内。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9446" y="3684969"/>
            <a:ext cx="7012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    </a:t>
            </a:r>
            <a:r>
              <a:rPr lang="en-US" altLang="zh-CN" sz="2400" b="1" dirty="0">
                <a:latin typeface="+mn-ea"/>
              </a:rPr>
              <a:t>3.</a:t>
            </a:r>
            <a:r>
              <a:rPr lang="zh-CN" altLang="en-US" sz="2400" b="1" dirty="0">
                <a:latin typeface="+mn-ea"/>
              </a:rPr>
              <a:t>先确定每个环节由谁来主持，以保证讨论有序、高效地进行。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9446" y="1825535"/>
            <a:ext cx="115212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8503" y="2283718"/>
            <a:ext cx="7160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+mn-ea"/>
              </a:rPr>
              <a:t>    “怎么演”可以分为“人物的语言、表情、动作”和“服装、道具”两项内容，分别进行讨论。服装、道具的准备是辅助性问题，不是必需的，不要在这一环节花费过多的时间和精力。</a:t>
            </a:r>
            <a:endParaRPr lang="zh-CN" altLang="en-US" sz="2400" b="1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497773"/>
            <a:ext cx="8208911" cy="128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四人一组，自主进行“怎么演”角度的讨论。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8504" y="1779662"/>
            <a:ext cx="1207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4681" y="3993241"/>
            <a:ext cx="7124752" cy="573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在讨论之前，来看看下面的范例。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796136" y="1059582"/>
            <a:ext cx="3150232" cy="281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结合左边的剧本，回顾</a:t>
            </a:r>
            <a:r>
              <a:rPr lang="en-US" altLang="zh-CN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西门豹治邺</a:t>
            </a:r>
            <a:r>
              <a:rPr lang="en-US" altLang="zh-CN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课文，思考：从课文到剧本，都有哪些变化？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482"/>
            <a:ext cx="5668942" cy="514350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5668942" y="699542"/>
            <a:ext cx="0" cy="38164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对角圆角矩形 7"/>
          <p:cNvSpPr/>
          <p:nvPr/>
        </p:nvSpPr>
        <p:spPr>
          <a:xfrm>
            <a:off x="1088367" y="1707654"/>
            <a:ext cx="6985203" cy="2376264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68601" y="1910901"/>
            <a:ext cx="662473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要将课文中叙述性的语言转换为人物的对话、动作和神态。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设计的人物语言、动作和神态要符合角色的内心和性格特点。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659672" y="364870"/>
            <a:ext cx="3842593" cy="1016000"/>
            <a:chOff x="2889647" y="546852"/>
            <a:chExt cx="3842593" cy="1016000"/>
          </a:xfrm>
        </p:grpSpPr>
        <p:sp>
          <p:nvSpPr>
            <p:cNvPr id="10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1187624" y="1635646"/>
            <a:ext cx="7011813" cy="143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每组根据选择的课文，展开具体讨论。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600" y="1203598"/>
            <a:ext cx="727280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请四个小组分别上台展示四个讨论环节，全班评选优秀小组、最佳主持人、最佳组员。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09837" y="987574"/>
          <a:ext cx="8524326" cy="34008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6552"/>
                <a:gridCol w="4913478"/>
                <a:gridCol w="2664296"/>
              </a:tblGrid>
              <a:tr h="4154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主持人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组员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24095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要求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b="1" dirty="0"/>
                        <a:t>1.</a:t>
                      </a:r>
                      <a:r>
                        <a:rPr lang="zh-CN" altLang="en-US" sz="2400" b="1" dirty="0"/>
                        <a:t>提出讨论任务，说明讨论的标准。</a:t>
                      </a:r>
                      <a:endParaRPr lang="en-US" altLang="zh-CN" sz="2400" b="1" dirty="0"/>
                    </a:p>
                    <a:p>
                      <a:r>
                        <a:rPr lang="en-US" altLang="zh-CN" sz="2400" b="1" dirty="0"/>
                        <a:t>2.</a:t>
                      </a:r>
                      <a:r>
                        <a:rPr lang="zh-CN" altLang="en-US" sz="2400" b="1" dirty="0"/>
                        <a:t>引导每个人发表意见，说出自己的观点及理由。</a:t>
                      </a:r>
                      <a:endParaRPr lang="zh-CN" altLang="en-US" sz="2400" b="1" dirty="0"/>
                    </a:p>
                    <a:p>
                      <a:r>
                        <a:rPr lang="en-US" altLang="zh-CN" sz="2400" b="1" dirty="0"/>
                        <a:t>3.</a:t>
                      </a:r>
                      <a:r>
                        <a:rPr lang="zh-CN" altLang="en-US" sz="2400" b="1" dirty="0"/>
                        <a:t>意见不统一时，组织再次讨论，听取最合理的意见，形成一致的看法。</a:t>
                      </a:r>
                      <a:endParaRPr lang="zh-CN" altLang="en-US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b="1" dirty="0"/>
                        <a:t>1.</a:t>
                      </a:r>
                      <a:r>
                        <a:rPr lang="zh-CN" altLang="en-US" sz="2400" b="1" dirty="0"/>
                        <a:t>清楚地表达自己的想法。</a:t>
                      </a:r>
                      <a:endParaRPr lang="zh-CN" altLang="en-US" sz="2400" b="1" dirty="0"/>
                    </a:p>
                    <a:p>
                      <a:r>
                        <a:rPr lang="en-US" altLang="zh-CN" sz="2400" b="1" dirty="0"/>
                        <a:t>2.</a:t>
                      </a:r>
                      <a:r>
                        <a:rPr lang="zh-CN" altLang="en-US" sz="2400" b="1" dirty="0"/>
                        <a:t>认真听取别人的意见。</a:t>
                      </a:r>
                      <a:endParaRPr lang="zh-CN" altLang="en-US" sz="2400" b="1" dirty="0"/>
                    </a:p>
                    <a:p>
                      <a:r>
                        <a:rPr lang="en-US" altLang="zh-CN" sz="2400" b="1" dirty="0"/>
                        <a:t>3.</a:t>
                      </a:r>
                      <a:r>
                        <a:rPr lang="zh-CN" altLang="en-US" sz="2400" b="1" dirty="0"/>
                        <a:t>尊重大家的共同决定。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/>
                </a:tc>
              </a:tr>
              <a:tr h="53410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表现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239852" y="329805"/>
            <a:ext cx="2664296" cy="584775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auto"/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讨论评价表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宋体楷体">
      <a:majorFont>
        <a:latin typeface="Calibri"/>
        <a:ea typeface="宋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1746</Words>
  <Application>WPS 演示</Application>
  <PresentationFormat>全屏显示(16:9)</PresentationFormat>
  <Paragraphs>192</Paragraphs>
  <Slides>29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Arial</vt:lpstr>
      <vt:lpstr>宋体</vt:lpstr>
      <vt:lpstr>Wingdings</vt:lpstr>
      <vt:lpstr>黑体</vt:lpstr>
      <vt:lpstr>楷体</vt:lpstr>
      <vt:lpstr>仿宋</vt:lpstr>
      <vt:lpstr>微软雅黑</vt:lpstr>
      <vt:lpstr>Arial Unicode MS</vt:lpstr>
      <vt:lpstr>Calibri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127</cp:revision>
  <dcterms:created xsi:type="dcterms:W3CDTF">2017-03-17T02:28:00Z</dcterms:created>
  <dcterms:modified xsi:type="dcterms:W3CDTF">2024-12-12T01:25:33Z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FA3F1F71D1A242D2AB6CA70AC8B0ED91_12</vt:lpwstr>
  </property>
</Properties>
</file>